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574" r:id="rId2"/>
    <p:sldId id="575" r:id="rId3"/>
    <p:sldId id="501" r:id="rId4"/>
    <p:sldId id="502" r:id="rId5"/>
    <p:sldId id="553" r:id="rId6"/>
    <p:sldId id="568" r:id="rId7"/>
    <p:sldId id="503" r:id="rId8"/>
    <p:sldId id="573" r:id="rId9"/>
    <p:sldId id="569" r:id="rId10"/>
    <p:sldId id="576" r:id="rId11"/>
    <p:sldId id="524" r:id="rId12"/>
    <p:sldId id="544" r:id="rId13"/>
    <p:sldId id="530" r:id="rId14"/>
    <p:sldId id="577" r:id="rId15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0" userDrawn="1">
          <p15:clr>
            <a:srgbClr val="A4A3A4"/>
          </p15:clr>
        </p15:guide>
        <p15:guide id="4" pos="5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91A"/>
    <a:srgbClr val="E86238"/>
    <a:srgbClr val="EF9275"/>
    <a:srgbClr val="5A5656"/>
    <a:srgbClr val="474343"/>
    <a:srgbClr val="EC2137"/>
    <a:srgbClr val="BFBFBF"/>
    <a:srgbClr val="D9D9D9"/>
    <a:srgbClr val="F9F9F9"/>
    <a:srgbClr val="EFC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8184" autoAdjust="0"/>
  </p:normalViewPr>
  <p:slideViewPr>
    <p:cSldViewPr snapToGrid="0" showGuides="1">
      <p:cViewPr>
        <p:scale>
          <a:sx n="150" d="100"/>
          <a:sy n="150" d="100"/>
        </p:scale>
        <p:origin x="-780" y="-78"/>
      </p:cViewPr>
      <p:guideLst>
        <p:guide orient="horz" pos="1620"/>
        <p:guide pos="2880"/>
        <p:guide pos="180"/>
        <p:guide pos="5580"/>
      </p:guideLst>
    </p:cSldViewPr>
  </p:slideViewPr>
  <p:outlineViewPr>
    <p:cViewPr>
      <p:scale>
        <a:sx n="33" d="100"/>
        <a:sy n="33" d="100"/>
      </p:scale>
      <p:origin x="0" y="-166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8206-1580-4D22-B747-16C070EDD57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CA7E-209D-492B-88C4-39E06775B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7DE3-B62B-4D21-A9DB-962BD03F1B5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A1CB-ED19-4532-9F69-21EC8AB47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A1CB-ED19-4532-9F69-21EC8AB471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3B9A-C520-486D-8A4F-F5C0181804DE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B23F-93BF-4D12-A81B-18B3D2B9F6FF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A20D-6ED4-4588-9C1D-B50DC270F620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6846-266A-469F-B155-6040D296702A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21D5-7616-4F75-B961-1A8ED7E8476B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C301-F2FC-41BF-BEDE-53EDA0AB9EF2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8B28-293B-43F0-97F6-6478DF08B77D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80" y="-107155"/>
            <a:ext cx="7886700" cy="99417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6830" y="4803069"/>
            <a:ext cx="724373" cy="273844"/>
          </a:xfrm>
        </p:spPr>
        <p:txBody>
          <a:bodyPr/>
          <a:lstStyle>
            <a:lvl1pPr algn="ctr">
              <a:defRPr sz="1400"/>
            </a:lvl1pPr>
          </a:lstStyle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" y="3"/>
            <a:ext cx="116059" cy="527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hevron 6"/>
          <p:cNvSpPr/>
          <p:nvPr userDrawn="1"/>
        </p:nvSpPr>
        <p:spPr>
          <a:xfrm>
            <a:off x="8660581" y="4837407"/>
            <a:ext cx="205172" cy="20517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 flipH="1">
            <a:off x="8141380" y="4837406"/>
            <a:ext cx="205172" cy="20517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55" y="703817"/>
            <a:ext cx="8352895" cy="6026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92659" y="4684496"/>
            <a:ext cx="559899" cy="365925"/>
            <a:chOff x="243134" y="6245994"/>
            <a:chExt cx="559899" cy="487900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43134" y="6305740"/>
              <a:ext cx="559899" cy="368407"/>
            </a:xfrm>
            <a:custGeom>
              <a:avLst/>
              <a:gdLst>
                <a:gd name="T0" fmla="*/ 2886 w 3480"/>
                <a:gd name="T1" fmla="*/ 127 h 2078"/>
                <a:gd name="T2" fmla="*/ 2659 w 3480"/>
                <a:gd name="T3" fmla="*/ 175 h 2078"/>
                <a:gd name="T4" fmla="*/ 2775 w 3480"/>
                <a:gd name="T5" fmla="*/ 303 h 2078"/>
                <a:gd name="T6" fmla="*/ 2760 w 3480"/>
                <a:gd name="T7" fmla="*/ 319 h 2078"/>
                <a:gd name="T8" fmla="*/ 2235 w 3480"/>
                <a:gd name="T9" fmla="*/ 857 h 2078"/>
                <a:gd name="T10" fmla="*/ 1849 w 3480"/>
                <a:gd name="T11" fmla="*/ 419 h 2078"/>
                <a:gd name="T12" fmla="*/ 1113 w 3480"/>
                <a:gd name="T13" fmla="*/ 1351 h 2078"/>
                <a:gd name="T14" fmla="*/ 791 w 3480"/>
                <a:gd name="T15" fmla="*/ 944 h 2078"/>
                <a:gd name="T16" fmla="*/ 703 w 3480"/>
                <a:gd name="T17" fmla="*/ 1070 h 2078"/>
                <a:gd name="T18" fmla="*/ 514 w 3480"/>
                <a:gd name="T19" fmla="*/ 1340 h 2078"/>
                <a:gd name="T20" fmla="*/ 0 w 3480"/>
                <a:gd name="T21" fmla="*/ 2078 h 2078"/>
                <a:gd name="T22" fmla="*/ 578 w 3480"/>
                <a:gd name="T23" fmla="*/ 1541 h 2078"/>
                <a:gd name="T24" fmla="*/ 753 w 3480"/>
                <a:gd name="T25" fmla="*/ 1378 h 2078"/>
                <a:gd name="T26" fmla="*/ 772 w 3480"/>
                <a:gd name="T27" fmla="*/ 1359 h 2078"/>
                <a:gd name="T28" fmla="*/ 1146 w 3480"/>
                <a:gd name="T29" fmla="*/ 1787 h 2078"/>
                <a:gd name="T30" fmla="*/ 1794 w 3480"/>
                <a:gd name="T31" fmla="*/ 1148 h 2078"/>
                <a:gd name="T32" fmla="*/ 2216 w 3480"/>
                <a:gd name="T33" fmla="*/ 1595 h 2078"/>
                <a:gd name="T34" fmla="*/ 2990 w 3480"/>
                <a:gd name="T35" fmla="*/ 807 h 2078"/>
                <a:gd name="T36" fmla="*/ 3116 w 3480"/>
                <a:gd name="T37" fmla="*/ 679 h 2078"/>
                <a:gd name="T38" fmla="*/ 3208 w 3480"/>
                <a:gd name="T39" fmla="*/ 781 h 2078"/>
                <a:gd name="T40" fmla="*/ 3222 w 3480"/>
                <a:gd name="T41" fmla="*/ 797 h 2078"/>
                <a:gd name="T42" fmla="*/ 3480 w 3480"/>
                <a:gd name="T43" fmla="*/ 0 h 2078"/>
                <a:gd name="T44" fmla="*/ 2886 w 3480"/>
                <a:gd name="T45" fmla="*/ 127 h 2078"/>
                <a:gd name="T46" fmla="*/ 3191 w 3480"/>
                <a:gd name="T47" fmla="*/ 653 h 2078"/>
                <a:gd name="T48" fmla="*/ 3172 w 3480"/>
                <a:gd name="T49" fmla="*/ 632 h 2078"/>
                <a:gd name="T50" fmla="*/ 3118 w 3480"/>
                <a:gd name="T51" fmla="*/ 573 h 2078"/>
                <a:gd name="T52" fmla="*/ 2969 w 3480"/>
                <a:gd name="T53" fmla="*/ 724 h 2078"/>
                <a:gd name="T54" fmla="*/ 2216 w 3480"/>
                <a:gd name="T55" fmla="*/ 1491 h 2078"/>
                <a:gd name="T56" fmla="*/ 1797 w 3480"/>
                <a:gd name="T57" fmla="*/ 1044 h 2078"/>
                <a:gd name="T58" fmla="*/ 1151 w 3480"/>
                <a:gd name="T59" fmla="*/ 1681 h 2078"/>
                <a:gd name="T60" fmla="*/ 776 w 3480"/>
                <a:gd name="T61" fmla="*/ 1252 h 2078"/>
                <a:gd name="T62" fmla="*/ 732 w 3480"/>
                <a:gd name="T63" fmla="*/ 1297 h 2078"/>
                <a:gd name="T64" fmla="*/ 549 w 3480"/>
                <a:gd name="T65" fmla="*/ 1465 h 2078"/>
                <a:gd name="T66" fmla="*/ 455 w 3480"/>
                <a:gd name="T67" fmla="*/ 1553 h 2078"/>
                <a:gd name="T68" fmla="*/ 540 w 3480"/>
                <a:gd name="T69" fmla="*/ 1434 h 2078"/>
                <a:gd name="T70" fmla="*/ 710 w 3480"/>
                <a:gd name="T71" fmla="*/ 1186 h 2078"/>
                <a:gd name="T72" fmla="*/ 795 w 3480"/>
                <a:gd name="T73" fmla="*/ 1067 h 2078"/>
                <a:gd name="T74" fmla="*/ 1113 w 3480"/>
                <a:gd name="T75" fmla="*/ 1470 h 2078"/>
                <a:gd name="T76" fmla="*/ 1854 w 3480"/>
                <a:gd name="T77" fmla="*/ 532 h 2078"/>
                <a:gd name="T78" fmla="*/ 2232 w 3480"/>
                <a:gd name="T79" fmla="*/ 963 h 2078"/>
                <a:gd name="T80" fmla="*/ 2805 w 3480"/>
                <a:gd name="T81" fmla="*/ 378 h 2078"/>
                <a:gd name="T82" fmla="*/ 2876 w 3480"/>
                <a:gd name="T83" fmla="*/ 305 h 2078"/>
                <a:gd name="T84" fmla="*/ 2798 w 3480"/>
                <a:gd name="T85" fmla="*/ 220 h 2078"/>
                <a:gd name="T86" fmla="*/ 2940 w 3480"/>
                <a:gd name="T87" fmla="*/ 191 h 2078"/>
                <a:gd name="T88" fmla="*/ 3371 w 3480"/>
                <a:gd name="T89" fmla="*/ 97 h 2078"/>
                <a:gd name="T90" fmla="*/ 3191 w 3480"/>
                <a:gd name="T91" fmla="*/ 653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0" h="2078">
                  <a:moveTo>
                    <a:pt x="2886" y="127"/>
                  </a:moveTo>
                  <a:lnTo>
                    <a:pt x="2659" y="175"/>
                  </a:lnTo>
                  <a:lnTo>
                    <a:pt x="2775" y="303"/>
                  </a:lnTo>
                  <a:lnTo>
                    <a:pt x="2760" y="319"/>
                  </a:lnTo>
                  <a:lnTo>
                    <a:pt x="2235" y="857"/>
                  </a:lnTo>
                  <a:lnTo>
                    <a:pt x="1849" y="419"/>
                  </a:lnTo>
                  <a:lnTo>
                    <a:pt x="1113" y="1351"/>
                  </a:lnTo>
                  <a:lnTo>
                    <a:pt x="791" y="944"/>
                  </a:lnTo>
                  <a:lnTo>
                    <a:pt x="703" y="1070"/>
                  </a:lnTo>
                  <a:lnTo>
                    <a:pt x="514" y="1340"/>
                  </a:lnTo>
                  <a:lnTo>
                    <a:pt x="0" y="2078"/>
                  </a:lnTo>
                  <a:lnTo>
                    <a:pt x="578" y="1541"/>
                  </a:lnTo>
                  <a:lnTo>
                    <a:pt x="753" y="1378"/>
                  </a:lnTo>
                  <a:lnTo>
                    <a:pt x="772" y="1359"/>
                  </a:lnTo>
                  <a:lnTo>
                    <a:pt x="1146" y="1787"/>
                  </a:lnTo>
                  <a:lnTo>
                    <a:pt x="1794" y="1148"/>
                  </a:lnTo>
                  <a:lnTo>
                    <a:pt x="2216" y="1595"/>
                  </a:lnTo>
                  <a:lnTo>
                    <a:pt x="2990" y="807"/>
                  </a:lnTo>
                  <a:lnTo>
                    <a:pt x="3116" y="679"/>
                  </a:lnTo>
                  <a:lnTo>
                    <a:pt x="3208" y="781"/>
                  </a:lnTo>
                  <a:lnTo>
                    <a:pt x="3222" y="797"/>
                  </a:lnTo>
                  <a:lnTo>
                    <a:pt x="3480" y="0"/>
                  </a:lnTo>
                  <a:lnTo>
                    <a:pt x="2886" y="127"/>
                  </a:lnTo>
                  <a:close/>
                  <a:moveTo>
                    <a:pt x="3191" y="653"/>
                  </a:moveTo>
                  <a:lnTo>
                    <a:pt x="3172" y="632"/>
                  </a:lnTo>
                  <a:lnTo>
                    <a:pt x="3118" y="573"/>
                  </a:lnTo>
                  <a:lnTo>
                    <a:pt x="2969" y="724"/>
                  </a:lnTo>
                  <a:lnTo>
                    <a:pt x="2216" y="1491"/>
                  </a:lnTo>
                  <a:lnTo>
                    <a:pt x="1797" y="1044"/>
                  </a:lnTo>
                  <a:lnTo>
                    <a:pt x="1151" y="1681"/>
                  </a:lnTo>
                  <a:lnTo>
                    <a:pt x="776" y="1252"/>
                  </a:lnTo>
                  <a:lnTo>
                    <a:pt x="732" y="1297"/>
                  </a:lnTo>
                  <a:lnTo>
                    <a:pt x="549" y="1465"/>
                  </a:lnTo>
                  <a:lnTo>
                    <a:pt x="455" y="1553"/>
                  </a:lnTo>
                  <a:lnTo>
                    <a:pt x="540" y="1434"/>
                  </a:lnTo>
                  <a:lnTo>
                    <a:pt x="710" y="1186"/>
                  </a:lnTo>
                  <a:lnTo>
                    <a:pt x="795" y="1067"/>
                  </a:lnTo>
                  <a:lnTo>
                    <a:pt x="1113" y="1470"/>
                  </a:lnTo>
                  <a:lnTo>
                    <a:pt x="1854" y="532"/>
                  </a:lnTo>
                  <a:lnTo>
                    <a:pt x="2232" y="963"/>
                  </a:lnTo>
                  <a:lnTo>
                    <a:pt x="2805" y="378"/>
                  </a:lnTo>
                  <a:lnTo>
                    <a:pt x="2876" y="305"/>
                  </a:lnTo>
                  <a:lnTo>
                    <a:pt x="2798" y="220"/>
                  </a:lnTo>
                  <a:lnTo>
                    <a:pt x="2940" y="191"/>
                  </a:lnTo>
                  <a:lnTo>
                    <a:pt x="3371" y="97"/>
                  </a:lnTo>
                  <a:lnTo>
                    <a:pt x="3191" y="6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85579" y="6245994"/>
              <a:ext cx="463043" cy="354401"/>
            </a:xfrm>
            <a:custGeom>
              <a:avLst/>
              <a:gdLst>
                <a:gd name="T0" fmla="*/ 189 w 1216"/>
                <a:gd name="T1" fmla="*/ 558 h 844"/>
                <a:gd name="T2" fmla="*/ 677 w 1216"/>
                <a:gd name="T3" fmla="*/ 93 h 844"/>
                <a:gd name="T4" fmla="*/ 984 w 1216"/>
                <a:gd name="T5" fmla="*/ 202 h 844"/>
                <a:gd name="T6" fmla="*/ 1216 w 1216"/>
                <a:gd name="T7" fmla="*/ 150 h 844"/>
                <a:gd name="T8" fmla="*/ 1080 w 1216"/>
                <a:gd name="T9" fmla="*/ 164 h 844"/>
                <a:gd name="T10" fmla="*/ 677 w 1216"/>
                <a:gd name="T11" fmla="*/ 0 h 844"/>
                <a:gd name="T12" fmla="*/ 95 w 1216"/>
                <a:gd name="T13" fmla="*/ 581 h 844"/>
                <a:gd name="T14" fmla="*/ 98 w 1216"/>
                <a:gd name="T15" fmla="*/ 637 h 844"/>
                <a:gd name="T16" fmla="*/ 0 w 1216"/>
                <a:gd name="T17" fmla="*/ 844 h 844"/>
                <a:gd name="T18" fmla="*/ 189 w 1216"/>
                <a:gd name="T19" fmla="*/ 55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6" h="844">
                  <a:moveTo>
                    <a:pt x="189" y="558"/>
                  </a:moveTo>
                  <a:cubicBezTo>
                    <a:pt x="201" y="299"/>
                    <a:pt x="415" y="93"/>
                    <a:pt x="677" y="93"/>
                  </a:cubicBezTo>
                  <a:cubicBezTo>
                    <a:pt x="793" y="93"/>
                    <a:pt x="900" y="134"/>
                    <a:pt x="984" y="202"/>
                  </a:cubicBezTo>
                  <a:cubicBezTo>
                    <a:pt x="1216" y="150"/>
                    <a:pt x="1216" y="150"/>
                    <a:pt x="1216" y="150"/>
                  </a:cubicBezTo>
                  <a:cubicBezTo>
                    <a:pt x="1080" y="164"/>
                    <a:pt x="1080" y="164"/>
                    <a:pt x="1080" y="164"/>
                  </a:cubicBezTo>
                  <a:cubicBezTo>
                    <a:pt x="976" y="62"/>
                    <a:pt x="833" y="0"/>
                    <a:pt x="677" y="0"/>
                  </a:cubicBezTo>
                  <a:cubicBezTo>
                    <a:pt x="356" y="0"/>
                    <a:pt x="95" y="260"/>
                    <a:pt x="95" y="581"/>
                  </a:cubicBezTo>
                  <a:cubicBezTo>
                    <a:pt x="95" y="600"/>
                    <a:pt x="96" y="619"/>
                    <a:pt x="98" y="637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189" y="5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accent2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97341" y="6373997"/>
              <a:ext cx="489911" cy="359897"/>
            </a:xfrm>
            <a:custGeom>
              <a:avLst/>
              <a:gdLst>
                <a:gd name="T0" fmla="*/ 1162 w 1286"/>
                <a:gd name="T1" fmla="*/ 154 h 857"/>
                <a:gd name="T2" fmla="*/ 1114 w 1286"/>
                <a:gd name="T3" fmla="*/ 203 h 857"/>
                <a:gd name="T4" fmla="*/ 1120 w 1286"/>
                <a:gd name="T5" fmla="*/ 276 h 857"/>
                <a:gd name="T6" fmla="*/ 632 w 1286"/>
                <a:gd name="T7" fmla="*/ 764 h 857"/>
                <a:gd name="T8" fmla="*/ 172 w 1286"/>
                <a:gd name="T9" fmla="*/ 441 h 857"/>
                <a:gd name="T10" fmla="*/ 172 w 1286"/>
                <a:gd name="T11" fmla="*/ 441 h 857"/>
                <a:gd name="T12" fmla="*/ 0 w 1286"/>
                <a:gd name="T13" fmla="*/ 599 h 857"/>
                <a:gd name="T14" fmla="*/ 110 w 1286"/>
                <a:gd name="T15" fmla="*/ 532 h 857"/>
                <a:gd name="T16" fmla="*/ 632 w 1286"/>
                <a:gd name="T17" fmla="*/ 857 h 857"/>
                <a:gd name="T18" fmla="*/ 1213 w 1286"/>
                <a:gd name="T19" fmla="*/ 276 h 857"/>
                <a:gd name="T20" fmla="*/ 1285 w 1286"/>
                <a:gd name="T21" fmla="*/ 9 h 857"/>
                <a:gd name="T22" fmla="*/ 1215 w 1286"/>
                <a:gd name="T23" fmla="*/ 207 h 857"/>
                <a:gd name="T24" fmla="*/ 1162 w 1286"/>
                <a:gd name="T25" fmla="*/ 154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6" h="857">
                  <a:moveTo>
                    <a:pt x="1162" y="154"/>
                  </a:moveTo>
                  <a:cubicBezTo>
                    <a:pt x="1114" y="203"/>
                    <a:pt x="1114" y="203"/>
                    <a:pt x="1114" y="203"/>
                  </a:cubicBezTo>
                  <a:cubicBezTo>
                    <a:pt x="1118" y="227"/>
                    <a:pt x="1120" y="251"/>
                    <a:pt x="1120" y="276"/>
                  </a:cubicBezTo>
                  <a:cubicBezTo>
                    <a:pt x="1120" y="545"/>
                    <a:pt x="901" y="764"/>
                    <a:pt x="632" y="764"/>
                  </a:cubicBezTo>
                  <a:cubicBezTo>
                    <a:pt x="420" y="764"/>
                    <a:pt x="240" y="629"/>
                    <a:pt x="172" y="441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10" y="532"/>
                    <a:pt x="110" y="532"/>
                    <a:pt x="110" y="532"/>
                  </a:cubicBezTo>
                  <a:cubicBezTo>
                    <a:pt x="205" y="724"/>
                    <a:pt x="403" y="857"/>
                    <a:pt x="632" y="857"/>
                  </a:cubicBezTo>
                  <a:cubicBezTo>
                    <a:pt x="952" y="857"/>
                    <a:pt x="1213" y="596"/>
                    <a:pt x="1213" y="276"/>
                  </a:cubicBezTo>
                  <a:cubicBezTo>
                    <a:pt x="1213" y="268"/>
                    <a:pt x="1285" y="9"/>
                    <a:pt x="1285" y="9"/>
                  </a:cubicBezTo>
                  <a:cubicBezTo>
                    <a:pt x="1286" y="0"/>
                    <a:pt x="1215" y="207"/>
                    <a:pt x="1215" y="207"/>
                  </a:cubicBezTo>
                  <a:lnTo>
                    <a:pt x="1162" y="1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54447" y="4684496"/>
            <a:ext cx="136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75000"/>
                  </a:schemeClr>
                </a:solidFill>
              </a:rPr>
              <a:t>ARMANI</a:t>
            </a:r>
          </a:p>
          <a:p>
            <a:r>
              <a:rPr lang="en-US" sz="1200" b="1" smtClean="0">
                <a:solidFill>
                  <a:schemeClr val="bg1">
                    <a:lumMod val="75000"/>
                  </a:schemeClr>
                </a:solidFill>
              </a:rPr>
              <a:t>PRESENTATION</a:t>
            </a:r>
            <a:endParaRPr lang="en-US" sz="1200" b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AEC7-8069-4A8C-8C83-BEA0579D9B5E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062B-9FF2-46F1-9BF5-5972F5718F89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8EF6-76F6-4F7D-83C8-C74EA6D5860F}" type="datetime1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6997-92CC-4F2C-B5E2-6BD758616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727076" y="1515666"/>
            <a:ext cx="1177925" cy="422672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Freeform 5"/>
          <p:cNvSpPr>
            <a:spLocks/>
          </p:cNvSpPr>
          <p:nvPr/>
        </p:nvSpPr>
        <p:spPr bwMode="auto">
          <a:xfrm>
            <a:off x="-3175" y="1813322"/>
            <a:ext cx="730250" cy="971550"/>
          </a:xfrm>
          <a:custGeom>
            <a:avLst/>
            <a:gdLst/>
            <a:ahLst/>
            <a:cxnLst>
              <a:cxn ang="0">
                <a:pos x="460" y="460"/>
              </a:cxn>
              <a:cxn ang="0">
                <a:pos x="460" y="816"/>
              </a:cxn>
              <a:cxn ang="0">
                <a:pos x="0" y="357"/>
              </a:cxn>
              <a:cxn ang="0">
                <a:pos x="0" y="0"/>
              </a:cxn>
              <a:cxn ang="0">
                <a:pos x="460" y="460"/>
              </a:cxn>
            </a:cxnLst>
            <a:rect l="0" t="0" r="r" b="b"/>
            <a:pathLst>
              <a:path w="460" h="816">
                <a:moveTo>
                  <a:pt x="460" y="460"/>
                </a:moveTo>
                <a:lnTo>
                  <a:pt x="460" y="816"/>
                </a:lnTo>
                <a:lnTo>
                  <a:pt x="0" y="357"/>
                </a:lnTo>
                <a:lnTo>
                  <a:pt x="0" y="0"/>
                </a:lnTo>
                <a:lnTo>
                  <a:pt x="460" y="4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727076" y="1513284"/>
            <a:ext cx="3006725" cy="425054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727076" y="1938338"/>
            <a:ext cx="1177925" cy="422672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727076" y="2361009"/>
            <a:ext cx="1177925" cy="42386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727076" y="2784872"/>
            <a:ext cx="1177925" cy="42267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727076" y="3207544"/>
            <a:ext cx="1177925" cy="42505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727076" y="3632596"/>
            <a:ext cx="1177925" cy="425054"/>
          </a:xfrm>
          <a:prstGeom prst="homePlat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 13"/>
          <p:cNvSpPr>
            <a:spLocks/>
          </p:cNvSpPr>
          <p:nvPr/>
        </p:nvSpPr>
        <p:spPr bwMode="auto">
          <a:xfrm>
            <a:off x="-3175" y="1390650"/>
            <a:ext cx="730250" cy="9703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60"/>
              </a:cxn>
              <a:cxn ang="0">
                <a:pos x="460" y="815"/>
              </a:cxn>
              <a:cxn ang="0">
                <a:pos x="0" y="355"/>
              </a:cxn>
              <a:cxn ang="0">
                <a:pos x="0" y="0"/>
              </a:cxn>
            </a:cxnLst>
            <a:rect l="0" t="0" r="r" b="b"/>
            <a:pathLst>
              <a:path w="460" h="815">
                <a:moveTo>
                  <a:pt x="0" y="0"/>
                </a:moveTo>
                <a:lnTo>
                  <a:pt x="460" y="460"/>
                </a:lnTo>
                <a:lnTo>
                  <a:pt x="460" y="815"/>
                </a:ln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-3175" y="965597"/>
            <a:ext cx="730250" cy="972741"/>
          </a:xfrm>
          <a:custGeom>
            <a:avLst/>
            <a:gdLst/>
            <a:ahLst/>
            <a:cxnLst>
              <a:cxn ang="0">
                <a:pos x="460" y="460"/>
              </a:cxn>
              <a:cxn ang="0">
                <a:pos x="460" y="817"/>
              </a:cxn>
              <a:cxn ang="0">
                <a:pos x="0" y="357"/>
              </a:cxn>
              <a:cxn ang="0">
                <a:pos x="0" y="0"/>
              </a:cxn>
              <a:cxn ang="0">
                <a:pos x="460" y="460"/>
              </a:cxn>
            </a:cxnLst>
            <a:rect l="0" t="0" r="r" b="b"/>
            <a:pathLst>
              <a:path w="460" h="817">
                <a:moveTo>
                  <a:pt x="460" y="460"/>
                </a:moveTo>
                <a:lnTo>
                  <a:pt x="460" y="817"/>
                </a:lnTo>
                <a:lnTo>
                  <a:pt x="0" y="357"/>
                </a:lnTo>
                <a:lnTo>
                  <a:pt x="0" y="0"/>
                </a:lnTo>
                <a:lnTo>
                  <a:pt x="460" y="4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 15"/>
          <p:cNvSpPr>
            <a:spLocks/>
          </p:cNvSpPr>
          <p:nvPr/>
        </p:nvSpPr>
        <p:spPr bwMode="auto">
          <a:xfrm>
            <a:off x="-3175" y="2238375"/>
            <a:ext cx="730250" cy="9691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59"/>
              </a:cxn>
              <a:cxn ang="0">
                <a:pos x="460" y="814"/>
              </a:cxn>
              <a:cxn ang="0">
                <a:pos x="0" y="355"/>
              </a:cxn>
              <a:cxn ang="0">
                <a:pos x="0" y="0"/>
              </a:cxn>
            </a:cxnLst>
            <a:rect l="0" t="0" r="r" b="b"/>
            <a:pathLst>
              <a:path w="460" h="814">
                <a:moveTo>
                  <a:pt x="0" y="0"/>
                </a:moveTo>
                <a:lnTo>
                  <a:pt x="460" y="459"/>
                </a:lnTo>
                <a:lnTo>
                  <a:pt x="460" y="814"/>
                </a:ln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reeform 16"/>
          <p:cNvSpPr>
            <a:spLocks/>
          </p:cNvSpPr>
          <p:nvPr/>
        </p:nvSpPr>
        <p:spPr bwMode="auto">
          <a:xfrm>
            <a:off x="-3175" y="2661047"/>
            <a:ext cx="730250" cy="971550"/>
          </a:xfrm>
          <a:custGeom>
            <a:avLst/>
            <a:gdLst/>
            <a:ahLst/>
            <a:cxnLst>
              <a:cxn ang="0">
                <a:pos x="460" y="459"/>
              </a:cxn>
              <a:cxn ang="0">
                <a:pos x="460" y="816"/>
              </a:cxn>
              <a:cxn ang="0">
                <a:pos x="0" y="356"/>
              </a:cxn>
              <a:cxn ang="0">
                <a:pos x="0" y="0"/>
              </a:cxn>
              <a:cxn ang="0">
                <a:pos x="460" y="459"/>
              </a:cxn>
            </a:cxnLst>
            <a:rect l="0" t="0" r="r" b="b"/>
            <a:pathLst>
              <a:path w="460" h="816">
                <a:moveTo>
                  <a:pt x="460" y="459"/>
                </a:moveTo>
                <a:lnTo>
                  <a:pt x="460" y="816"/>
                </a:lnTo>
                <a:lnTo>
                  <a:pt x="0" y="356"/>
                </a:lnTo>
                <a:lnTo>
                  <a:pt x="0" y="0"/>
                </a:lnTo>
                <a:lnTo>
                  <a:pt x="460" y="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18"/>
          <p:cNvSpPr>
            <a:spLocks/>
          </p:cNvSpPr>
          <p:nvPr/>
        </p:nvSpPr>
        <p:spPr bwMode="auto">
          <a:xfrm>
            <a:off x="-3175" y="3084909"/>
            <a:ext cx="730250" cy="9727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60"/>
              </a:cxn>
              <a:cxn ang="0">
                <a:pos x="460" y="817"/>
              </a:cxn>
              <a:cxn ang="0">
                <a:pos x="0" y="357"/>
              </a:cxn>
              <a:cxn ang="0">
                <a:pos x="0" y="0"/>
              </a:cxn>
            </a:cxnLst>
            <a:rect l="0" t="0" r="r" b="b"/>
            <a:pathLst>
              <a:path w="460" h="817">
                <a:moveTo>
                  <a:pt x="0" y="0"/>
                </a:moveTo>
                <a:lnTo>
                  <a:pt x="460" y="460"/>
                </a:lnTo>
                <a:lnTo>
                  <a:pt x="460" y="817"/>
                </a:lnTo>
                <a:lnTo>
                  <a:pt x="0" y="3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14525" y="1951465"/>
            <a:ext cx="659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казначейскими рисками</a:t>
            </a: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Уфк по саратовской области.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Текущее </a:t>
            </a: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состояние и предложения</a:t>
            </a:r>
            <a:b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развитию</a:t>
            </a: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01841" y="3802444"/>
            <a:ext cx="518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 Федерального казначейства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Саратовской области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В.А. Мартьянова</a:t>
            </a:r>
            <a:endParaRPr lang="en-US" alt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tangle 18"/>
          <p:cNvSpPr/>
          <p:nvPr/>
        </p:nvSpPr>
        <p:spPr>
          <a:xfrm rot="2700000">
            <a:off x="5143115" y="3586783"/>
            <a:ext cx="129615" cy="12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Straight Connector 19"/>
          <p:cNvCxnSpPr/>
          <p:nvPr/>
        </p:nvCxnSpPr>
        <p:spPr>
          <a:xfrm flipH="1">
            <a:off x="3587058" y="3666864"/>
            <a:ext cx="1368166" cy="0"/>
          </a:xfrm>
          <a:prstGeom prst="line">
            <a:avLst/>
          </a:prstGeom>
          <a:ln>
            <a:solidFill>
              <a:schemeClr val="tx2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20"/>
          <p:cNvCxnSpPr/>
          <p:nvPr/>
        </p:nvCxnSpPr>
        <p:spPr>
          <a:xfrm flipH="1">
            <a:off x="5444885" y="3666864"/>
            <a:ext cx="1310559" cy="0"/>
          </a:xfrm>
          <a:prstGeom prst="line">
            <a:avLst/>
          </a:prstGeom>
          <a:ln>
            <a:solidFill>
              <a:schemeClr val="tx2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8677570" y="1513284"/>
            <a:ext cx="468000" cy="46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8677570" y="1979613"/>
            <a:ext cx="468000" cy="46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8677570" y="2446733"/>
            <a:ext cx="468000" cy="46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8677570" y="2915047"/>
            <a:ext cx="468000" cy="46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0"/>
          <p:cNvSpPr>
            <a:spLocks noChangeArrowheads="1"/>
          </p:cNvSpPr>
          <p:nvPr/>
        </p:nvSpPr>
        <p:spPr bwMode="auto">
          <a:xfrm>
            <a:off x="8677570" y="3382963"/>
            <a:ext cx="468000" cy="46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8677570" y="3850084"/>
            <a:ext cx="468000" cy="46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" name="Picture 7" descr="Z:\KURNOSOVA\неееет\1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7"/>
            <a:ext cx="1776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reeform 63"/>
          <p:cNvSpPr>
            <a:spLocks noEditPoints="1"/>
          </p:cNvSpPr>
          <p:nvPr/>
        </p:nvSpPr>
        <p:spPr bwMode="auto">
          <a:xfrm>
            <a:off x="8747075" y="2554693"/>
            <a:ext cx="325504" cy="252079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Freeform 103"/>
          <p:cNvSpPr>
            <a:spLocks noEditPoints="1"/>
          </p:cNvSpPr>
          <p:nvPr/>
        </p:nvSpPr>
        <p:spPr bwMode="auto">
          <a:xfrm>
            <a:off x="8820150" y="2037079"/>
            <a:ext cx="258971" cy="33948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Freeform 56"/>
          <p:cNvSpPr>
            <a:spLocks noEditPoints="1"/>
          </p:cNvSpPr>
          <p:nvPr/>
        </p:nvSpPr>
        <p:spPr bwMode="auto">
          <a:xfrm>
            <a:off x="8754093" y="2996208"/>
            <a:ext cx="313200" cy="31178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Freeform 66"/>
          <p:cNvSpPr>
            <a:spLocks noEditPoints="1"/>
          </p:cNvSpPr>
          <p:nvPr/>
        </p:nvSpPr>
        <p:spPr bwMode="auto">
          <a:xfrm>
            <a:off x="8723039" y="3493432"/>
            <a:ext cx="356082" cy="27001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Freeform 62"/>
          <p:cNvSpPr>
            <a:spLocks noEditPoints="1"/>
          </p:cNvSpPr>
          <p:nvPr/>
        </p:nvSpPr>
        <p:spPr bwMode="auto">
          <a:xfrm>
            <a:off x="8758529" y="1591031"/>
            <a:ext cx="320400" cy="32040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Freeform 45"/>
          <p:cNvSpPr>
            <a:spLocks noEditPoints="1"/>
          </p:cNvSpPr>
          <p:nvPr/>
        </p:nvSpPr>
        <p:spPr bwMode="auto">
          <a:xfrm>
            <a:off x="8772929" y="3938113"/>
            <a:ext cx="291600" cy="29194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659468" y="401381"/>
            <a:ext cx="748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казначейства по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Саратовской области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598884" y="4851959"/>
            <a:ext cx="51815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Самара, 2016 г.</a:t>
            </a:r>
            <a:endParaRPr lang="en-US" altLang="ru-RU" sz="13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0" grpId="0"/>
      <p:bldP spid="101" grpId="0"/>
      <p:bldP spid="10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11"/>
          <p:cNvSpPr/>
          <p:nvPr/>
        </p:nvSpPr>
        <p:spPr>
          <a:xfrm>
            <a:off x="4673550" y="621470"/>
            <a:ext cx="4196129" cy="4163311"/>
          </a:xfrm>
          <a:prstGeom prst="roundRect">
            <a:avLst>
              <a:gd name="adj" fmla="val 3273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3815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Shape 811"/>
          <p:cNvSpPr/>
          <p:nvPr/>
        </p:nvSpPr>
        <p:spPr>
          <a:xfrm>
            <a:off x="228929" y="616921"/>
            <a:ext cx="4196129" cy="4163311"/>
          </a:xfrm>
          <a:prstGeom prst="roundRect">
            <a:avLst>
              <a:gd name="adj" fmla="val 3273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3815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7718"/>
            <a:ext cx="9148664" cy="52985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457200">
              <a:lnSpc>
                <a:spcPts val="1900"/>
              </a:lnSpc>
              <a:spcBef>
                <a:spcPct val="0"/>
              </a:spcBef>
              <a:buNone/>
              <a:defRPr sz="2000" b="1" i="0" cap="all" spc="0" baseline="0">
                <a:ln w="6350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altLang="ru-RU" dirty="0"/>
              <a:t>Обеспечение непрерывности </a:t>
            </a:r>
            <a:endParaRPr lang="ru-RU" altLang="ru-RU" dirty="0" smtClean="0"/>
          </a:p>
          <a:p>
            <a:r>
              <a:rPr lang="ru-RU" altLang="ru-RU" dirty="0" smtClean="0"/>
              <a:t>Функционирования </a:t>
            </a:r>
            <a:r>
              <a:rPr lang="en-US" altLang="ru-RU" dirty="0" smtClean="0"/>
              <a:t>IT-</a:t>
            </a:r>
            <a:r>
              <a:rPr lang="ru-RU" altLang="ru-RU" dirty="0" smtClean="0"/>
              <a:t>систем</a:t>
            </a:r>
            <a:endParaRPr lang="ru-RU" alt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994159" y="616921"/>
            <a:ext cx="2611549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качества </a:t>
            </a:r>
          </a:p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тестируемого ППО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3550" y="634889"/>
            <a:ext cx="419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лементов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3701" y="2504813"/>
            <a:ext cx="358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основных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контролей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операций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9658" y="4317401"/>
            <a:ext cx="3179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35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Дополнительное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стресс-тестирование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6" name="Group 84"/>
          <p:cNvGrpSpPr/>
          <p:nvPr/>
        </p:nvGrpSpPr>
        <p:grpSpPr>
          <a:xfrm>
            <a:off x="5271756" y="3523971"/>
            <a:ext cx="3003966" cy="504000"/>
            <a:chOff x="1216621" y="5395812"/>
            <a:chExt cx="4005288" cy="896000"/>
          </a:xfrm>
        </p:grpSpPr>
        <p:grpSp>
          <p:nvGrpSpPr>
            <p:cNvPr id="97" name="Group 85"/>
            <p:cNvGrpSpPr/>
            <p:nvPr/>
          </p:nvGrpSpPr>
          <p:grpSpPr>
            <a:xfrm>
              <a:off x="1216621" y="5395812"/>
              <a:ext cx="672000" cy="896000"/>
              <a:chOff x="1102832" y="5693495"/>
              <a:chExt cx="672000" cy="896000"/>
            </a:xfrm>
          </p:grpSpPr>
          <p:sp>
            <p:nvSpPr>
              <p:cNvPr id="99" name="Oval 89"/>
              <p:cNvSpPr/>
              <p:nvPr/>
            </p:nvSpPr>
            <p:spPr>
              <a:xfrm>
                <a:off x="1102832" y="5693495"/>
                <a:ext cx="672000" cy="896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AutoShape 28"/>
              <p:cNvSpPr>
                <a:spLocks/>
              </p:cNvSpPr>
              <p:nvPr/>
            </p:nvSpPr>
            <p:spPr bwMode="auto">
              <a:xfrm>
                <a:off x="1212780" y="5879139"/>
                <a:ext cx="460112" cy="5386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9450"/>
                    </a:moveTo>
                    <a:cubicBezTo>
                      <a:pt x="20249" y="9823"/>
                      <a:pt x="19947" y="10124"/>
                      <a:pt x="19575" y="10124"/>
                    </a:cubicBezTo>
                    <a:lnTo>
                      <a:pt x="18324" y="10124"/>
                    </a:lnTo>
                    <a:lnTo>
                      <a:pt x="15624" y="5400"/>
                    </a:lnTo>
                    <a:lnTo>
                      <a:pt x="17549" y="5400"/>
                    </a:lnTo>
                    <a:cubicBezTo>
                      <a:pt x="17762" y="5400"/>
                      <a:pt x="17962" y="5500"/>
                      <a:pt x="18089" y="5670"/>
                    </a:cubicBezTo>
                    <a:lnTo>
                      <a:pt x="20114" y="8370"/>
                    </a:lnTo>
                    <a:cubicBezTo>
                      <a:pt x="20202" y="8486"/>
                      <a:pt x="20249" y="8628"/>
                      <a:pt x="20249" y="8774"/>
                    </a:cubicBezTo>
                    <a:cubicBezTo>
                      <a:pt x="20249" y="8774"/>
                      <a:pt x="20249" y="9450"/>
                      <a:pt x="20249" y="9450"/>
                    </a:cubicBezTo>
                    <a:close/>
                    <a:moveTo>
                      <a:pt x="18224" y="20249"/>
                    </a:moveTo>
                    <a:lnTo>
                      <a:pt x="14174" y="20249"/>
                    </a:lnTo>
                    <a:lnTo>
                      <a:pt x="14174" y="13500"/>
                    </a:lnTo>
                    <a:cubicBezTo>
                      <a:pt x="14174" y="13126"/>
                      <a:pt x="13872" y="12825"/>
                      <a:pt x="13499" y="12825"/>
                    </a:cubicBezTo>
                    <a:lnTo>
                      <a:pt x="8437" y="12825"/>
                    </a:lnTo>
                    <a:cubicBezTo>
                      <a:pt x="8064" y="12825"/>
                      <a:pt x="7762" y="13126"/>
                      <a:pt x="7762" y="13500"/>
                    </a:cubicBezTo>
                    <a:lnTo>
                      <a:pt x="7762" y="20249"/>
                    </a:lnTo>
                    <a:lnTo>
                      <a:pt x="3374" y="20249"/>
                    </a:lnTo>
                    <a:lnTo>
                      <a:pt x="3374" y="11475"/>
                    </a:lnTo>
                    <a:lnTo>
                      <a:pt x="18224" y="11475"/>
                    </a:lnTo>
                    <a:cubicBezTo>
                      <a:pt x="18224" y="11475"/>
                      <a:pt x="18224" y="20249"/>
                      <a:pt x="18224" y="20249"/>
                    </a:cubicBezTo>
                    <a:close/>
                    <a:moveTo>
                      <a:pt x="13499" y="20249"/>
                    </a:moveTo>
                    <a:lnTo>
                      <a:pt x="8437" y="20249"/>
                    </a:lnTo>
                    <a:lnTo>
                      <a:pt x="8437" y="13500"/>
                    </a:lnTo>
                    <a:lnTo>
                      <a:pt x="13499" y="13500"/>
                    </a:lnTo>
                    <a:cubicBezTo>
                      <a:pt x="13499" y="13500"/>
                      <a:pt x="13499" y="20249"/>
                      <a:pt x="13499" y="20249"/>
                    </a:cubicBezTo>
                    <a:close/>
                    <a:moveTo>
                      <a:pt x="1349" y="9450"/>
                    </a:moveTo>
                    <a:lnTo>
                      <a:pt x="1349" y="8774"/>
                    </a:lnTo>
                    <a:cubicBezTo>
                      <a:pt x="1349" y="8628"/>
                      <a:pt x="1397" y="8486"/>
                      <a:pt x="1485" y="8370"/>
                    </a:cubicBezTo>
                    <a:lnTo>
                      <a:pt x="3510" y="5670"/>
                    </a:lnTo>
                    <a:cubicBezTo>
                      <a:pt x="3637" y="5500"/>
                      <a:pt x="3837" y="5400"/>
                      <a:pt x="4049" y="5400"/>
                    </a:cubicBezTo>
                    <a:lnTo>
                      <a:pt x="5975" y="5400"/>
                    </a:lnTo>
                    <a:lnTo>
                      <a:pt x="3275" y="10124"/>
                    </a:lnTo>
                    <a:lnTo>
                      <a:pt x="2024" y="10124"/>
                    </a:lnTo>
                    <a:cubicBezTo>
                      <a:pt x="1652" y="10124"/>
                      <a:pt x="1349" y="9823"/>
                      <a:pt x="1349" y="9450"/>
                    </a:cubicBezTo>
                    <a:moveTo>
                      <a:pt x="13369" y="5400"/>
                    </a:moveTo>
                    <a:lnTo>
                      <a:pt x="14846" y="5400"/>
                    </a:lnTo>
                    <a:lnTo>
                      <a:pt x="17546" y="10124"/>
                    </a:lnTo>
                    <a:lnTo>
                      <a:pt x="14719" y="10124"/>
                    </a:lnTo>
                    <a:cubicBezTo>
                      <a:pt x="14719" y="10124"/>
                      <a:pt x="13369" y="5400"/>
                      <a:pt x="13369" y="5400"/>
                    </a:cubicBezTo>
                    <a:close/>
                    <a:moveTo>
                      <a:pt x="11137" y="5400"/>
                    </a:moveTo>
                    <a:lnTo>
                      <a:pt x="12666" y="5400"/>
                    </a:lnTo>
                    <a:lnTo>
                      <a:pt x="14016" y="10124"/>
                    </a:lnTo>
                    <a:lnTo>
                      <a:pt x="11137" y="10124"/>
                    </a:lnTo>
                    <a:cubicBezTo>
                      <a:pt x="11137" y="10124"/>
                      <a:pt x="11137" y="5400"/>
                      <a:pt x="11137" y="5400"/>
                    </a:cubicBezTo>
                    <a:close/>
                    <a:moveTo>
                      <a:pt x="8932" y="5400"/>
                    </a:moveTo>
                    <a:lnTo>
                      <a:pt x="10462" y="5400"/>
                    </a:lnTo>
                    <a:lnTo>
                      <a:pt x="10462" y="10124"/>
                    </a:lnTo>
                    <a:lnTo>
                      <a:pt x="7582" y="10124"/>
                    </a:lnTo>
                    <a:cubicBezTo>
                      <a:pt x="7582" y="10124"/>
                      <a:pt x="8932" y="5400"/>
                      <a:pt x="8932" y="5400"/>
                    </a:cubicBezTo>
                    <a:close/>
                    <a:moveTo>
                      <a:pt x="6880" y="10124"/>
                    </a:moveTo>
                    <a:lnTo>
                      <a:pt x="4052" y="10124"/>
                    </a:lnTo>
                    <a:lnTo>
                      <a:pt x="6752" y="5400"/>
                    </a:lnTo>
                    <a:lnTo>
                      <a:pt x="8230" y="5400"/>
                    </a:lnTo>
                    <a:cubicBezTo>
                      <a:pt x="8230" y="5400"/>
                      <a:pt x="6880" y="10124"/>
                      <a:pt x="6880" y="10124"/>
                    </a:cubicBezTo>
                    <a:close/>
                    <a:moveTo>
                      <a:pt x="17549" y="1350"/>
                    </a:moveTo>
                    <a:lnTo>
                      <a:pt x="17549" y="4050"/>
                    </a:lnTo>
                    <a:lnTo>
                      <a:pt x="4049" y="4050"/>
                    </a:lnTo>
                    <a:lnTo>
                      <a:pt x="4049" y="1350"/>
                    </a:lnTo>
                    <a:cubicBezTo>
                      <a:pt x="4049" y="1350"/>
                      <a:pt x="17549" y="1350"/>
                      <a:pt x="17549" y="1350"/>
                    </a:cubicBezTo>
                    <a:close/>
                    <a:moveTo>
                      <a:pt x="21194" y="7560"/>
                    </a:moveTo>
                    <a:lnTo>
                      <a:pt x="19170" y="4861"/>
                    </a:lnTo>
                    <a:cubicBezTo>
                      <a:pt x="19091" y="4755"/>
                      <a:pt x="18997" y="4663"/>
                      <a:pt x="18899" y="4576"/>
                    </a:cubicBezTo>
                    <a:lnTo>
                      <a:pt x="18899" y="1350"/>
                    </a:lnTo>
                    <a:cubicBezTo>
                      <a:pt x="18899" y="605"/>
                      <a:pt x="18295" y="0"/>
                      <a:pt x="17549" y="0"/>
                    </a:cubicBezTo>
                    <a:lnTo>
                      <a:pt x="4049" y="0"/>
                    </a:lnTo>
                    <a:cubicBezTo>
                      <a:pt x="3304" y="0"/>
                      <a:pt x="2699" y="605"/>
                      <a:pt x="2699" y="1350"/>
                    </a:cubicBezTo>
                    <a:lnTo>
                      <a:pt x="2699" y="4576"/>
                    </a:lnTo>
                    <a:cubicBezTo>
                      <a:pt x="2602" y="4663"/>
                      <a:pt x="2508" y="4754"/>
                      <a:pt x="2430" y="4860"/>
                    </a:cubicBezTo>
                    <a:lnTo>
                      <a:pt x="406" y="7559"/>
                    </a:lnTo>
                    <a:cubicBezTo>
                      <a:pt x="143" y="7907"/>
                      <a:pt x="0" y="8338"/>
                      <a:pt x="0" y="8774"/>
                    </a:cubicBezTo>
                    <a:lnTo>
                      <a:pt x="0" y="9450"/>
                    </a:lnTo>
                    <a:cubicBezTo>
                      <a:pt x="0" y="10566"/>
                      <a:pt x="908" y="11475"/>
                      <a:pt x="2024" y="11475"/>
                    </a:cubicBezTo>
                    <a:lnTo>
                      <a:pt x="2024" y="20249"/>
                    </a:lnTo>
                    <a:cubicBezTo>
                      <a:pt x="2024" y="20994"/>
                      <a:pt x="2629" y="21599"/>
                      <a:pt x="3374" y="21599"/>
                    </a:cubicBezTo>
                    <a:lnTo>
                      <a:pt x="18224" y="21599"/>
                    </a:lnTo>
                    <a:cubicBezTo>
                      <a:pt x="18970" y="21599"/>
                      <a:pt x="19575" y="20994"/>
                      <a:pt x="19575" y="20249"/>
                    </a:cubicBezTo>
                    <a:lnTo>
                      <a:pt x="19575" y="11475"/>
                    </a:lnTo>
                    <a:cubicBezTo>
                      <a:pt x="20691" y="11475"/>
                      <a:pt x="21600" y="10566"/>
                      <a:pt x="21600" y="9450"/>
                    </a:cubicBezTo>
                    <a:lnTo>
                      <a:pt x="21600" y="8774"/>
                    </a:lnTo>
                    <a:cubicBezTo>
                      <a:pt x="21600" y="8338"/>
                      <a:pt x="21456" y="7907"/>
                      <a:pt x="21194" y="75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2120718" y="5550173"/>
              <a:ext cx="3101191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Доступность СУФД-Портала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643585" y="3157574"/>
            <a:ext cx="1132531" cy="1021440"/>
            <a:chOff x="4572002" y="2037337"/>
            <a:chExt cx="3716585" cy="3895603"/>
          </a:xfrm>
        </p:grpSpPr>
        <p:sp>
          <p:nvSpPr>
            <p:cNvPr id="102" name="Freeform 5"/>
            <p:cNvSpPr>
              <a:spLocks noEditPoints="1"/>
            </p:cNvSpPr>
            <p:nvPr/>
          </p:nvSpPr>
          <p:spPr bwMode="auto">
            <a:xfrm>
              <a:off x="4688811" y="3150217"/>
              <a:ext cx="1280612" cy="1248230"/>
            </a:xfrm>
            <a:custGeom>
              <a:avLst/>
              <a:gdLst>
                <a:gd name="T0" fmla="*/ 861 w 886"/>
                <a:gd name="T1" fmla="*/ 444 h 864"/>
                <a:gd name="T2" fmla="*/ 790 w 886"/>
                <a:gd name="T3" fmla="*/ 428 h 864"/>
                <a:gd name="T4" fmla="*/ 760 w 886"/>
                <a:gd name="T5" fmla="*/ 292 h 864"/>
                <a:gd name="T6" fmla="*/ 815 w 886"/>
                <a:gd name="T7" fmla="*/ 247 h 864"/>
                <a:gd name="T8" fmla="*/ 819 w 886"/>
                <a:gd name="T9" fmla="*/ 205 h 864"/>
                <a:gd name="T10" fmla="*/ 750 w 886"/>
                <a:gd name="T11" fmla="*/ 120 h 864"/>
                <a:gd name="T12" fmla="*/ 730 w 886"/>
                <a:gd name="T13" fmla="*/ 109 h 864"/>
                <a:gd name="T14" fmla="*/ 708 w 886"/>
                <a:gd name="T15" fmla="*/ 115 h 864"/>
                <a:gd name="T16" fmla="*/ 654 w 886"/>
                <a:gd name="T17" fmla="*/ 159 h 864"/>
                <a:gd name="T18" fmla="*/ 654 w 886"/>
                <a:gd name="T19" fmla="*/ 159 h 864"/>
                <a:gd name="T20" fmla="*/ 528 w 886"/>
                <a:gd name="T21" fmla="*/ 98 h 864"/>
                <a:gd name="T22" fmla="*/ 528 w 886"/>
                <a:gd name="T23" fmla="*/ 30 h 864"/>
                <a:gd name="T24" fmla="*/ 498 w 886"/>
                <a:gd name="T25" fmla="*/ 0 h 864"/>
                <a:gd name="T26" fmla="*/ 389 w 886"/>
                <a:gd name="T27" fmla="*/ 0 h 864"/>
                <a:gd name="T28" fmla="*/ 359 w 886"/>
                <a:gd name="T29" fmla="*/ 30 h 864"/>
                <a:gd name="T30" fmla="*/ 359 w 886"/>
                <a:gd name="T31" fmla="*/ 98 h 864"/>
                <a:gd name="T32" fmla="*/ 230 w 886"/>
                <a:gd name="T33" fmla="*/ 161 h 864"/>
                <a:gd name="T34" fmla="*/ 177 w 886"/>
                <a:gd name="T35" fmla="*/ 118 h 864"/>
                <a:gd name="T36" fmla="*/ 154 w 886"/>
                <a:gd name="T37" fmla="*/ 111 h 864"/>
                <a:gd name="T38" fmla="*/ 134 w 886"/>
                <a:gd name="T39" fmla="*/ 123 h 864"/>
                <a:gd name="T40" fmla="*/ 66 w 886"/>
                <a:gd name="T41" fmla="*/ 208 h 864"/>
                <a:gd name="T42" fmla="*/ 71 w 886"/>
                <a:gd name="T43" fmla="*/ 251 h 864"/>
                <a:gd name="T44" fmla="*/ 126 w 886"/>
                <a:gd name="T45" fmla="*/ 295 h 864"/>
                <a:gd name="T46" fmla="*/ 126 w 886"/>
                <a:gd name="T47" fmla="*/ 295 h 864"/>
                <a:gd name="T48" fmla="*/ 97 w 886"/>
                <a:gd name="T49" fmla="*/ 431 h 864"/>
                <a:gd name="T50" fmla="*/ 26 w 886"/>
                <a:gd name="T51" fmla="*/ 448 h 864"/>
                <a:gd name="T52" fmla="*/ 3 w 886"/>
                <a:gd name="T53" fmla="*/ 484 h 864"/>
                <a:gd name="T54" fmla="*/ 28 w 886"/>
                <a:gd name="T55" fmla="*/ 591 h 864"/>
                <a:gd name="T56" fmla="*/ 64 w 886"/>
                <a:gd name="T57" fmla="*/ 613 h 864"/>
                <a:gd name="T58" fmla="*/ 137 w 886"/>
                <a:gd name="T59" fmla="*/ 596 h 864"/>
                <a:gd name="T60" fmla="*/ 137 w 886"/>
                <a:gd name="T61" fmla="*/ 596 h 864"/>
                <a:gd name="T62" fmla="*/ 224 w 886"/>
                <a:gd name="T63" fmla="*/ 702 h 864"/>
                <a:gd name="T64" fmla="*/ 191 w 886"/>
                <a:gd name="T65" fmla="*/ 771 h 864"/>
                <a:gd name="T66" fmla="*/ 205 w 886"/>
                <a:gd name="T67" fmla="*/ 811 h 864"/>
                <a:gd name="T68" fmla="*/ 304 w 886"/>
                <a:gd name="T69" fmla="*/ 858 h 864"/>
                <a:gd name="T70" fmla="*/ 317 w 886"/>
                <a:gd name="T71" fmla="*/ 861 h 864"/>
                <a:gd name="T72" fmla="*/ 327 w 886"/>
                <a:gd name="T73" fmla="*/ 860 h 864"/>
                <a:gd name="T74" fmla="*/ 344 w 886"/>
                <a:gd name="T75" fmla="*/ 844 h 864"/>
                <a:gd name="T76" fmla="*/ 378 w 886"/>
                <a:gd name="T77" fmla="*/ 774 h 864"/>
                <a:gd name="T78" fmla="*/ 512 w 886"/>
                <a:gd name="T79" fmla="*/ 774 h 864"/>
                <a:gd name="T80" fmla="*/ 546 w 886"/>
                <a:gd name="T81" fmla="*/ 843 h 864"/>
                <a:gd name="T82" fmla="*/ 587 w 886"/>
                <a:gd name="T83" fmla="*/ 857 h 864"/>
                <a:gd name="T84" fmla="*/ 685 w 886"/>
                <a:gd name="T85" fmla="*/ 809 h 864"/>
                <a:gd name="T86" fmla="*/ 699 w 886"/>
                <a:gd name="T87" fmla="*/ 769 h 864"/>
                <a:gd name="T88" fmla="*/ 665 w 886"/>
                <a:gd name="T89" fmla="*/ 700 h 864"/>
                <a:gd name="T90" fmla="*/ 751 w 886"/>
                <a:gd name="T91" fmla="*/ 594 h 864"/>
                <a:gd name="T92" fmla="*/ 824 w 886"/>
                <a:gd name="T93" fmla="*/ 610 h 864"/>
                <a:gd name="T94" fmla="*/ 860 w 886"/>
                <a:gd name="T95" fmla="*/ 587 h 864"/>
                <a:gd name="T96" fmla="*/ 884 w 886"/>
                <a:gd name="T97" fmla="*/ 480 h 864"/>
                <a:gd name="T98" fmla="*/ 880 w 886"/>
                <a:gd name="T99" fmla="*/ 458 h 864"/>
                <a:gd name="T100" fmla="*/ 861 w 886"/>
                <a:gd name="T101" fmla="*/ 444 h 864"/>
                <a:gd name="T102" fmla="*/ 577 w 886"/>
                <a:gd name="T103" fmla="*/ 434 h 864"/>
                <a:gd name="T104" fmla="*/ 444 w 886"/>
                <a:gd name="T105" fmla="*/ 568 h 864"/>
                <a:gd name="T106" fmla="*/ 310 w 886"/>
                <a:gd name="T107" fmla="*/ 434 h 864"/>
                <a:gd name="T108" fmla="*/ 444 w 886"/>
                <a:gd name="T109" fmla="*/ 300 h 864"/>
                <a:gd name="T110" fmla="*/ 577 w 886"/>
                <a:gd name="T111" fmla="*/ 43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6" h="864">
                  <a:moveTo>
                    <a:pt x="861" y="444"/>
                  </a:moveTo>
                  <a:cubicBezTo>
                    <a:pt x="790" y="428"/>
                    <a:pt x="790" y="428"/>
                    <a:pt x="790" y="428"/>
                  </a:cubicBezTo>
                  <a:cubicBezTo>
                    <a:pt x="789" y="381"/>
                    <a:pt x="779" y="335"/>
                    <a:pt x="760" y="292"/>
                  </a:cubicBezTo>
                  <a:cubicBezTo>
                    <a:pt x="815" y="247"/>
                    <a:pt x="815" y="247"/>
                    <a:pt x="815" y="247"/>
                  </a:cubicBezTo>
                  <a:cubicBezTo>
                    <a:pt x="828" y="237"/>
                    <a:pt x="830" y="218"/>
                    <a:pt x="819" y="205"/>
                  </a:cubicBezTo>
                  <a:cubicBezTo>
                    <a:pt x="750" y="120"/>
                    <a:pt x="750" y="120"/>
                    <a:pt x="750" y="120"/>
                  </a:cubicBezTo>
                  <a:cubicBezTo>
                    <a:pt x="745" y="114"/>
                    <a:pt x="738" y="110"/>
                    <a:pt x="730" y="109"/>
                  </a:cubicBezTo>
                  <a:cubicBezTo>
                    <a:pt x="722" y="108"/>
                    <a:pt x="714" y="110"/>
                    <a:pt x="708" y="115"/>
                  </a:cubicBezTo>
                  <a:cubicBezTo>
                    <a:pt x="654" y="159"/>
                    <a:pt x="654" y="159"/>
                    <a:pt x="654" y="159"/>
                  </a:cubicBezTo>
                  <a:cubicBezTo>
                    <a:pt x="654" y="159"/>
                    <a:pt x="654" y="159"/>
                    <a:pt x="654" y="159"/>
                  </a:cubicBezTo>
                  <a:cubicBezTo>
                    <a:pt x="617" y="130"/>
                    <a:pt x="574" y="109"/>
                    <a:pt x="528" y="98"/>
                  </a:cubicBezTo>
                  <a:cubicBezTo>
                    <a:pt x="528" y="30"/>
                    <a:pt x="528" y="30"/>
                    <a:pt x="528" y="30"/>
                  </a:cubicBezTo>
                  <a:cubicBezTo>
                    <a:pt x="528" y="13"/>
                    <a:pt x="515" y="0"/>
                    <a:pt x="498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72" y="0"/>
                    <a:pt x="359" y="13"/>
                    <a:pt x="359" y="30"/>
                  </a:cubicBezTo>
                  <a:cubicBezTo>
                    <a:pt x="359" y="98"/>
                    <a:pt x="359" y="98"/>
                    <a:pt x="359" y="98"/>
                  </a:cubicBezTo>
                  <a:cubicBezTo>
                    <a:pt x="312" y="109"/>
                    <a:pt x="269" y="131"/>
                    <a:pt x="230" y="161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0" y="113"/>
                    <a:pt x="162" y="110"/>
                    <a:pt x="154" y="111"/>
                  </a:cubicBezTo>
                  <a:cubicBezTo>
                    <a:pt x="146" y="112"/>
                    <a:pt x="139" y="116"/>
                    <a:pt x="134" y="123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56" y="221"/>
                    <a:pt x="58" y="240"/>
                    <a:pt x="71" y="251"/>
                  </a:cubicBezTo>
                  <a:cubicBezTo>
                    <a:pt x="126" y="295"/>
                    <a:pt x="126" y="295"/>
                    <a:pt x="126" y="295"/>
                  </a:cubicBezTo>
                  <a:cubicBezTo>
                    <a:pt x="126" y="295"/>
                    <a:pt x="126" y="295"/>
                    <a:pt x="126" y="295"/>
                  </a:cubicBezTo>
                  <a:cubicBezTo>
                    <a:pt x="107" y="338"/>
                    <a:pt x="97" y="384"/>
                    <a:pt x="97" y="431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10" y="452"/>
                    <a:pt x="0" y="468"/>
                    <a:pt x="3" y="484"/>
                  </a:cubicBezTo>
                  <a:cubicBezTo>
                    <a:pt x="28" y="591"/>
                    <a:pt x="28" y="591"/>
                    <a:pt x="28" y="591"/>
                  </a:cubicBezTo>
                  <a:cubicBezTo>
                    <a:pt x="32" y="607"/>
                    <a:pt x="48" y="617"/>
                    <a:pt x="64" y="613"/>
                  </a:cubicBezTo>
                  <a:cubicBezTo>
                    <a:pt x="137" y="596"/>
                    <a:pt x="137" y="596"/>
                    <a:pt x="137" y="596"/>
                  </a:cubicBezTo>
                  <a:cubicBezTo>
                    <a:pt x="137" y="596"/>
                    <a:pt x="137" y="596"/>
                    <a:pt x="137" y="596"/>
                  </a:cubicBezTo>
                  <a:cubicBezTo>
                    <a:pt x="159" y="637"/>
                    <a:pt x="188" y="673"/>
                    <a:pt x="224" y="702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84" y="786"/>
                    <a:pt x="190" y="804"/>
                    <a:pt x="205" y="811"/>
                  </a:cubicBezTo>
                  <a:cubicBezTo>
                    <a:pt x="304" y="858"/>
                    <a:pt x="304" y="858"/>
                    <a:pt x="304" y="858"/>
                  </a:cubicBezTo>
                  <a:cubicBezTo>
                    <a:pt x="308" y="860"/>
                    <a:pt x="312" y="861"/>
                    <a:pt x="317" y="861"/>
                  </a:cubicBezTo>
                  <a:cubicBezTo>
                    <a:pt x="320" y="861"/>
                    <a:pt x="324" y="861"/>
                    <a:pt x="327" y="860"/>
                  </a:cubicBezTo>
                  <a:cubicBezTo>
                    <a:pt x="334" y="857"/>
                    <a:pt x="341" y="851"/>
                    <a:pt x="344" y="844"/>
                  </a:cubicBezTo>
                  <a:cubicBezTo>
                    <a:pt x="378" y="774"/>
                    <a:pt x="378" y="774"/>
                    <a:pt x="378" y="774"/>
                  </a:cubicBezTo>
                  <a:cubicBezTo>
                    <a:pt x="422" y="783"/>
                    <a:pt x="468" y="782"/>
                    <a:pt x="512" y="774"/>
                  </a:cubicBezTo>
                  <a:cubicBezTo>
                    <a:pt x="546" y="843"/>
                    <a:pt x="546" y="843"/>
                    <a:pt x="546" y="843"/>
                  </a:cubicBezTo>
                  <a:cubicBezTo>
                    <a:pt x="554" y="858"/>
                    <a:pt x="572" y="864"/>
                    <a:pt x="587" y="857"/>
                  </a:cubicBezTo>
                  <a:cubicBezTo>
                    <a:pt x="685" y="809"/>
                    <a:pt x="685" y="809"/>
                    <a:pt x="685" y="809"/>
                  </a:cubicBezTo>
                  <a:cubicBezTo>
                    <a:pt x="700" y="802"/>
                    <a:pt x="706" y="784"/>
                    <a:pt x="699" y="769"/>
                  </a:cubicBezTo>
                  <a:cubicBezTo>
                    <a:pt x="665" y="700"/>
                    <a:pt x="665" y="700"/>
                    <a:pt x="665" y="700"/>
                  </a:cubicBezTo>
                  <a:cubicBezTo>
                    <a:pt x="701" y="671"/>
                    <a:pt x="730" y="635"/>
                    <a:pt x="751" y="594"/>
                  </a:cubicBezTo>
                  <a:cubicBezTo>
                    <a:pt x="824" y="610"/>
                    <a:pt x="824" y="610"/>
                    <a:pt x="824" y="610"/>
                  </a:cubicBezTo>
                  <a:cubicBezTo>
                    <a:pt x="840" y="614"/>
                    <a:pt x="857" y="603"/>
                    <a:pt x="860" y="587"/>
                  </a:cubicBezTo>
                  <a:cubicBezTo>
                    <a:pt x="884" y="480"/>
                    <a:pt x="884" y="480"/>
                    <a:pt x="884" y="480"/>
                  </a:cubicBezTo>
                  <a:cubicBezTo>
                    <a:pt x="886" y="473"/>
                    <a:pt x="884" y="464"/>
                    <a:pt x="880" y="458"/>
                  </a:cubicBezTo>
                  <a:cubicBezTo>
                    <a:pt x="876" y="451"/>
                    <a:pt x="869" y="446"/>
                    <a:pt x="861" y="444"/>
                  </a:cubicBezTo>
                  <a:close/>
                  <a:moveTo>
                    <a:pt x="577" y="434"/>
                  </a:moveTo>
                  <a:cubicBezTo>
                    <a:pt x="577" y="508"/>
                    <a:pt x="517" y="568"/>
                    <a:pt x="444" y="568"/>
                  </a:cubicBezTo>
                  <a:cubicBezTo>
                    <a:pt x="370" y="568"/>
                    <a:pt x="310" y="508"/>
                    <a:pt x="310" y="434"/>
                  </a:cubicBezTo>
                  <a:cubicBezTo>
                    <a:pt x="310" y="360"/>
                    <a:pt x="370" y="300"/>
                    <a:pt x="444" y="300"/>
                  </a:cubicBezTo>
                  <a:cubicBezTo>
                    <a:pt x="517" y="300"/>
                    <a:pt x="577" y="360"/>
                    <a:pt x="577" y="4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6959095" y="2961750"/>
              <a:ext cx="601203" cy="612812"/>
            </a:xfrm>
            <a:custGeom>
              <a:avLst/>
              <a:gdLst>
                <a:gd name="T0" fmla="*/ 194 w 416"/>
                <a:gd name="T1" fmla="*/ 423 h 424"/>
                <a:gd name="T2" fmla="*/ 211 w 416"/>
                <a:gd name="T3" fmla="*/ 404 h 424"/>
                <a:gd name="T4" fmla="*/ 216 w 416"/>
                <a:gd name="T5" fmla="*/ 376 h 424"/>
                <a:gd name="T6" fmla="*/ 278 w 416"/>
                <a:gd name="T7" fmla="*/ 359 h 424"/>
                <a:gd name="T8" fmla="*/ 297 w 416"/>
                <a:gd name="T9" fmla="*/ 380 h 424"/>
                <a:gd name="T10" fmla="*/ 330 w 416"/>
                <a:gd name="T11" fmla="*/ 382 h 424"/>
                <a:gd name="T12" fmla="*/ 357 w 416"/>
                <a:gd name="T13" fmla="*/ 359 h 424"/>
                <a:gd name="T14" fmla="*/ 364 w 416"/>
                <a:gd name="T15" fmla="*/ 343 h 424"/>
                <a:gd name="T16" fmla="*/ 359 w 416"/>
                <a:gd name="T17" fmla="*/ 326 h 424"/>
                <a:gd name="T18" fmla="*/ 340 w 416"/>
                <a:gd name="T19" fmla="*/ 305 h 424"/>
                <a:gd name="T20" fmla="*/ 366 w 416"/>
                <a:gd name="T21" fmla="*/ 245 h 424"/>
                <a:gd name="T22" fmla="*/ 393 w 416"/>
                <a:gd name="T23" fmla="*/ 243 h 424"/>
                <a:gd name="T24" fmla="*/ 416 w 416"/>
                <a:gd name="T25" fmla="*/ 219 h 424"/>
                <a:gd name="T26" fmla="*/ 414 w 416"/>
                <a:gd name="T27" fmla="*/ 184 h 424"/>
                <a:gd name="T28" fmla="*/ 389 w 416"/>
                <a:gd name="T29" fmla="*/ 162 h 424"/>
                <a:gd name="T30" fmla="*/ 363 w 416"/>
                <a:gd name="T31" fmla="*/ 163 h 424"/>
                <a:gd name="T32" fmla="*/ 332 w 416"/>
                <a:gd name="T33" fmla="*/ 104 h 424"/>
                <a:gd name="T34" fmla="*/ 346 w 416"/>
                <a:gd name="T35" fmla="*/ 83 h 424"/>
                <a:gd name="T36" fmla="*/ 350 w 416"/>
                <a:gd name="T37" fmla="*/ 66 h 424"/>
                <a:gd name="T38" fmla="*/ 341 w 416"/>
                <a:gd name="T39" fmla="*/ 50 h 424"/>
                <a:gd name="T40" fmla="*/ 312 w 416"/>
                <a:gd name="T41" fmla="*/ 30 h 424"/>
                <a:gd name="T42" fmla="*/ 280 w 416"/>
                <a:gd name="T43" fmla="*/ 35 h 424"/>
                <a:gd name="T44" fmla="*/ 266 w 416"/>
                <a:gd name="T45" fmla="*/ 55 h 424"/>
                <a:gd name="T46" fmla="*/ 199 w 416"/>
                <a:gd name="T47" fmla="*/ 43 h 424"/>
                <a:gd name="T48" fmla="*/ 193 w 416"/>
                <a:gd name="T49" fmla="*/ 20 h 424"/>
                <a:gd name="T50" fmla="*/ 164 w 416"/>
                <a:gd name="T51" fmla="*/ 4 h 424"/>
                <a:gd name="T52" fmla="*/ 131 w 416"/>
                <a:gd name="T53" fmla="*/ 13 h 424"/>
                <a:gd name="T54" fmla="*/ 114 w 416"/>
                <a:gd name="T55" fmla="*/ 42 h 424"/>
                <a:gd name="T56" fmla="*/ 121 w 416"/>
                <a:gd name="T57" fmla="*/ 65 h 424"/>
                <a:gd name="T58" fmla="*/ 69 w 416"/>
                <a:gd name="T59" fmla="*/ 110 h 424"/>
                <a:gd name="T60" fmla="*/ 47 w 416"/>
                <a:gd name="T61" fmla="*/ 101 h 424"/>
                <a:gd name="T62" fmla="*/ 16 w 416"/>
                <a:gd name="T63" fmla="*/ 113 h 424"/>
                <a:gd name="T64" fmla="*/ 2 w 416"/>
                <a:gd name="T65" fmla="*/ 145 h 424"/>
                <a:gd name="T66" fmla="*/ 2 w 416"/>
                <a:gd name="T67" fmla="*/ 163 h 424"/>
                <a:gd name="T68" fmla="*/ 15 w 416"/>
                <a:gd name="T69" fmla="*/ 176 h 424"/>
                <a:gd name="T70" fmla="*/ 38 w 416"/>
                <a:gd name="T71" fmla="*/ 186 h 424"/>
                <a:gd name="T72" fmla="*/ 42 w 416"/>
                <a:gd name="T73" fmla="*/ 253 h 424"/>
                <a:gd name="T74" fmla="*/ 19 w 416"/>
                <a:gd name="T75" fmla="*/ 266 h 424"/>
                <a:gd name="T76" fmla="*/ 7 w 416"/>
                <a:gd name="T77" fmla="*/ 279 h 424"/>
                <a:gd name="T78" fmla="*/ 9 w 416"/>
                <a:gd name="T79" fmla="*/ 297 h 424"/>
                <a:gd name="T80" fmla="*/ 26 w 416"/>
                <a:gd name="T81" fmla="*/ 328 h 424"/>
                <a:gd name="T82" fmla="*/ 58 w 416"/>
                <a:gd name="T83" fmla="*/ 337 h 424"/>
                <a:gd name="T84" fmla="*/ 82 w 416"/>
                <a:gd name="T85" fmla="*/ 324 h 424"/>
                <a:gd name="T86" fmla="*/ 135 w 416"/>
                <a:gd name="T87" fmla="*/ 362 h 424"/>
                <a:gd name="T88" fmla="*/ 130 w 416"/>
                <a:gd name="T89" fmla="*/ 390 h 424"/>
                <a:gd name="T90" fmla="*/ 134 w 416"/>
                <a:gd name="T91" fmla="*/ 408 h 424"/>
                <a:gd name="T92" fmla="*/ 149 w 416"/>
                <a:gd name="T93" fmla="*/ 417 h 424"/>
                <a:gd name="T94" fmla="*/ 184 w 416"/>
                <a:gd name="T95" fmla="*/ 423 h 424"/>
                <a:gd name="T96" fmla="*/ 194 w 416"/>
                <a:gd name="T97" fmla="*/ 423 h 424"/>
                <a:gd name="T98" fmla="*/ 141 w 416"/>
                <a:gd name="T99" fmla="*/ 227 h 424"/>
                <a:gd name="T100" fmla="*/ 186 w 416"/>
                <a:gd name="T101" fmla="*/ 148 h 424"/>
                <a:gd name="T102" fmla="*/ 265 w 416"/>
                <a:gd name="T103" fmla="*/ 193 h 424"/>
                <a:gd name="T104" fmla="*/ 220 w 416"/>
                <a:gd name="T105" fmla="*/ 272 h 424"/>
                <a:gd name="T106" fmla="*/ 141 w 416"/>
                <a:gd name="T107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24">
                  <a:moveTo>
                    <a:pt x="194" y="423"/>
                  </a:moveTo>
                  <a:cubicBezTo>
                    <a:pt x="202" y="421"/>
                    <a:pt x="209" y="414"/>
                    <a:pt x="211" y="404"/>
                  </a:cubicBezTo>
                  <a:cubicBezTo>
                    <a:pt x="216" y="376"/>
                    <a:pt x="216" y="376"/>
                    <a:pt x="216" y="376"/>
                  </a:cubicBezTo>
                  <a:cubicBezTo>
                    <a:pt x="238" y="375"/>
                    <a:pt x="259" y="369"/>
                    <a:pt x="278" y="359"/>
                  </a:cubicBezTo>
                  <a:cubicBezTo>
                    <a:pt x="297" y="380"/>
                    <a:pt x="297" y="380"/>
                    <a:pt x="297" y="380"/>
                  </a:cubicBezTo>
                  <a:cubicBezTo>
                    <a:pt x="306" y="390"/>
                    <a:pt x="321" y="391"/>
                    <a:pt x="330" y="382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61" y="355"/>
                    <a:pt x="364" y="349"/>
                    <a:pt x="364" y="343"/>
                  </a:cubicBezTo>
                  <a:cubicBezTo>
                    <a:pt x="365" y="337"/>
                    <a:pt x="363" y="331"/>
                    <a:pt x="359" y="326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53" y="287"/>
                    <a:pt x="362" y="267"/>
                    <a:pt x="366" y="245"/>
                  </a:cubicBezTo>
                  <a:cubicBezTo>
                    <a:pt x="393" y="243"/>
                    <a:pt x="393" y="243"/>
                    <a:pt x="393" y="243"/>
                  </a:cubicBezTo>
                  <a:cubicBezTo>
                    <a:pt x="406" y="243"/>
                    <a:pt x="416" y="232"/>
                    <a:pt x="416" y="219"/>
                  </a:cubicBezTo>
                  <a:cubicBezTo>
                    <a:pt x="414" y="184"/>
                    <a:pt x="414" y="184"/>
                    <a:pt x="414" y="184"/>
                  </a:cubicBezTo>
                  <a:cubicBezTo>
                    <a:pt x="413" y="171"/>
                    <a:pt x="402" y="161"/>
                    <a:pt x="389" y="162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57" y="141"/>
                    <a:pt x="346" y="121"/>
                    <a:pt x="332" y="104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50" y="78"/>
                    <a:pt x="351" y="72"/>
                    <a:pt x="350" y="66"/>
                  </a:cubicBezTo>
                  <a:cubicBezTo>
                    <a:pt x="349" y="60"/>
                    <a:pt x="346" y="54"/>
                    <a:pt x="341" y="5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02" y="23"/>
                    <a:pt x="287" y="25"/>
                    <a:pt x="280" y="35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244" y="47"/>
                    <a:pt x="222" y="42"/>
                    <a:pt x="199" y="43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77" y="0"/>
                    <a:pt x="164" y="4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18" y="16"/>
                    <a:pt x="111" y="29"/>
                    <a:pt x="114" y="4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00" y="76"/>
                    <a:pt x="83" y="91"/>
                    <a:pt x="69" y="110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6"/>
                    <a:pt x="21" y="101"/>
                    <a:pt x="16" y="113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51"/>
                    <a:pt x="0" y="157"/>
                    <a:pt x="2" y="163"/>
                  </a:cubicBezTo>
                  <a:cubicBezTo>
                    <a:pt x="4" y="169"/>
                    <a:pt x="9" y="174"/>
                    <a:pt x="15" y="17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5" y="208"/>
                    <a:pt x="36" y="231"/>
                    <a:pt x="42" y="253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9"/>
                    <a:pt x="9" y="274"/>
                    <a:pt x="7" y="279"/>
                  </a:cubicBezTo>
                  <a:cubicBezTo>
                    <a:pt x="6" y="285"/>
                    <a:pt x="6" y="292"/>
                    <a:pt x="9" y="29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2" y="339"/>
                    <a:pt x="46" y="344"/>
                    <a:pt x="58" y="337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97" y="341"/>
                    <a:pt x="115" y="353"/>
                    <a:pt x="135" y="362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6"/>
                    <a:pt x="131" y="402"/>
                    <a:pt x="134" y="408"/>
                  </a:cubicBezTo>
                  <a:cubicBezTo>
                    <a:pt x="138" y="413"/>
                    <a:pt x="143" y="416"/>
                    <a:pt x="149" y="417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7" y="424"/>
                    <a:pt x="191" y="424"/>
                    <a:pt x="194" y="423"/>
                  </a:cubicBezTo>
                  <a:close/>
                  <a:moveTo>
                    <a:pt x="141" y="227"/>
                  </a:moveTo>
                  <a:cubicBezTo>
                    <a:pt x="131" y="193"/>
                    <a:pt x="152" y="157"/>
                    <a:pt x="186" y="148"/>
                  </a:cubicBezTo>
                  <a:cubicBezTo>
                    <a:pt x="220" y="138"/>
                    <a:pt x="256" y="159"/>
                    <a:pt x="265" y="193"/>
                  </a:cubicBezTo>
                  <a:cubicBezTo>
                    <a:pt x="275" y="227"/>
                    <a:pt x="254" y="263"/>
                    <a:pt x="220" y="272"/>
                  </a:cubicBezTo>
                  <a:cubicBezTo>
                    <a:pt x="186" y="281"/>
                    <a:pt x="150" y="261"/>
                    <a:pt x="141" y="2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8"/>
            <p:cNvSpPr>
              <a:spLocks noEditPoints="1"/>
            </p:cNvSpPr>
            <p:nvPr/>
          </p:nvSpPr>
          <p:spPr bwMode="auto">
            <a:xfrm>
              <a:off x="7229147" y="3434645"/>
              <a:ext cx="796106" cy="778998"/>
            </a:xfrm>
            <a:custGeom>
              <a:avLst/>
              <a:gdLst>
                <a:gd name="T0" fmla="*/ 524 w 551"/>
                <a:gd name="T1" fmla="*/ 276 h 539"/>
                <a:gd name="T2" fmla="*/ 491 w 551"/>
                <a:gd name="T3" fmla="*/ 269 h 539"/>
                <a:gd name="T4" fmla="*/ 472 w 551"/>
                <a:gd name="T5" fmla="*/ 183 h 539"/>
                <a:gd name="T6" fmla="*/ 498 w 551"/>
                <a:gd name="T7" fmla="*/ 163 h 539"/>
                <a:gd name="T8" fmla="*/ 509 w 551"/>
                <a:gd name="T9" fmla="*/ 142 h 539"/>
                <a:gd name="T10" fmla="*/ 502 w 551"/>
                <a:gd name="T11" fmla="*/ 120 h 539"/>
                <a:gd name="T12" fmla="*/ 474 w 551"/>
                <a:gd name="T13" fmla="*/ 85 h 539"/>
                <a:gd name="T14" fmla="*/ 431 w 551"/>
                <a:gd name="T15" fmla="*/ 80 h 539"/>
                <a:gd name="T16" fmla="*/ 406 w 551"/>
                <a:gd name="T17" fmla="*/ 100 h 539"/>
                <a:gd name="T18" fmla="*/ 328 w 551"/>
                <a:gd name="T19" fmla="*/ 62 h 539"/>
                <a:gd name="T20" fmla="*/ 328 w 551"/>
                <a:gd name="T21" fmla="*/ 31 h 539"/>
                <a:gd name="T22" fmla="*/ 297 w 551"/>
                <a:gd name="T23" fmla="*/ 0 h 539"/>
                <a:gd name="T24" fmla="*/ 252 w 551"/>
                <a:gd name="T25" fmla="*/ 0 h 539"/>
                <a:gd name="T26" fmla="*/ 221 w 551"/>
                <a:gd name="T27" fmla="*/ 31 h 539"/>
                <a:gd name="T28" fmla="*/ 221 w 551"/>
                <a:gd name="T29" fmla="*/ 62 h 539"/>
                <a:gd name="T30" fmla="*/ 141 w 551"/>
                <a:gd name="T31" fmla="*/ 101 h 539"/>
                <a:gd name="T32" fmla="*/ 141 w 551"/>
                <a:gd name="T33" fmla="*/ 101 h 539"/>
                <a:gd name="T34" fmla="*/ 116 w 551"/>
                <a:gd name="T35" fmla="*/ 81 h 539"/>
                <a:gd name="T36" fmla="*/ 94 w 551"/>
                <a:gd name="T37" fmla="*/ 75 h 539"/>
                <a:gd name="T38" fmla="*/ 74 w 551"/>
                <a:gd name="T39" fmla="*/ 86 h 539"/>
                <a:gd name="T40" fmla="*/ 46 w 551"/>
                <a:gd name="T41" fmla="*/ 122 h 539"/>
                <a:gd name="T42" fmla="*/ 50 w 551"/>
                <a:gd name="T43" fmla="*/ 165 h 539"/>
                <a:gd name="T44" fmla="*/ 76 w 551"/>
                <a:gd name="T45" fmla="*/ 185 h 539"/>
                <a:gd name="T46" fmla="*/ 58 w 551"/>
                <a:gd name="T47" fmla="*/ 271 h 539"/>
                <a:gd name="T48" fmla="*/ 25 w 551"/>
                <a:gd name="T49" fmla="*/ 278 h 539"/>
                <a:gd name="T50" fmla="*/ 6 w 551"/>
                <a:gd name="T51" fmla="*/ 292 h 539"/>
                <a:gd name="T52" fmla="*/ 2 w 551"/>
                <a:gd name="T53" fmla="*/ 315 h 539"/>
                <a:gd name="T54" fmla="*/ 12 w 551"/>
                <a:gd name="T55" fmla="*/ 359 h 539"/>
                <a:gd name="T56" fmla="*/ 49 w 551"/>
                <a:gd name="T57" fmla="*/ 382 h 539"/>
                <a:gd name="T58" fmla="*/ 83 w 551"/>
                <a:gd name="T59" fmla="*/ 374 h 539"/>
                <a:gd name="T60" fmla="*/ 137 w 551"/>
                <a:gd name="T61" fmla="*/ 440 h 539"/>
                <a:gd name="T62" fmla="*/ 137 w 551"/>
                <a:gd name="T63" fmla="*/ 440 h 539"/>
                <a:gd name="T64" fmla="*/ 121 w 551"/>
                <a:gd name="T65" fmla="*/ 473 h 539"/>
                <a:gd name="T66" fmla="*/ 120 w 551"/>
                <a:gd name="T67" fmla="*/ 496 h 539"/>
                <a:gd name="T68" fmla="*/ 136 w 551"/>
                <a:gd name="T69" fmla="*/ 513 h 539"/>
                <a:gd name="T70" fmla="*/ 177 w 551"/>
                <a:gd name="T71" fmla="*/ 533 h 539"/>
                <a:gd name="T72" fmla="*/ 190 w 551"/>
                <a:gd name="T73" fmla="*/ 536 h 539"/>
                <a:gd name="T74" fmla="*/ 217 w 551"/>
                <a:gd name="T75" fmla="*/ 518 h 539"/>
                <a:gd name="T76" fmla="*/ 233 w 551"/>
                <a:gd name="T77" fmla="*/ 485 h 539"/>
                <a:gd name="T78" fmla="*/ 318 w 551"/>
                <a:gd name="T79" fmla="*/ 484 h 539"/>
                <a:gd name="T80" fmla="*/ 334 w 551"/>
                <a:gd name="T81" fmla="*/ 518 h 539"/>
                <a:gd name="T82" fmla="*/ 374 w 551"/>
                <a:gd name="T83" fmla="*/ 532 h 539"/>
                <a:gd name="T84" fmla="*/ 415 w 551"/>
                <a:gd name="T85" fmla="*/ 512 h 539"/>
                <a:gd name="T86" fmla="*/ 431 w 551"/>
                <a:gd name="T87" fmla="*/ 494 h 539"/>
                <a:gd name="T88" fmla="*/ 429 w 551"/>
                <a:gd name="T89" fmla="*/ 471 h 539"/>
                <a:gd name="T90" fmla="*/ 413 w 551"/>
                <a:gd name="T91" fmla="*/ 439 h 539"/>
                <a:gd name="T92" fmla="*/ 467 w 551"/>
                <a:gd name="T93" fmla="*/ 372 h 539"/>
                <a:gd name="T94" fmla="*/ 501 w 551"/>
                <a:gd name="T95" fmla="*/ 380 h 539"/>
                <a:gd name="T96" fmla="*/ 524 w 551"/>
                <a:gd name="T97" fmla="*/ 376 h 539"/>
                <a:gd name="T98" fmla="*/ 538 w 551"/>
                <a:gd name="T99" fmla="*/ 357 h 539"/>
                <a:gd name="T100" fmla="*/ 547 w 551"/>
                <a:gd name="T101" fmla="*/ 312 h 539"/>
                <a:gd name="T102" fmla="*/ 524 w 551"/>
                <a:gd name="T103" fmla="*/ 276 h 539"/>
                <a:gd name="T104" fmla="*/ 358 w 551"/>
                <a:gd name="T105" fmla="*/ 272 h 539"/>
                <a:gd name="T106" fmla="*/ 275 w 551"/>
                <a:gd name="T107" fmla="*/ 356 h 539"/>
                <a:gd name="T108" fmla="*/ 191 w 551"/>
                <a:gd name="T109" fmla="*/ 272 h 539"/>
                <a:gd name="T110" fmla="*/ 275 w 551"/>
                <a:gd name="T111" fmla="*/ 188 h 539"/>
                <a:gd name="T112" fmla="*/ 358 w 551"/>
                <a:gd name="T113" fmla="*/ 27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9">
                  <a:moveTo>
                    <a:pt x="524" y="276"/>
                  </a:moveTo>
                  <a:cubicBezTo>
                    <a:pt x="491" y="269"/>
                    <a:pt x="491" y="269"/>
                    <a:pt x="491" y="269"/>
                  </a:cubicBezTo>
                  <a:cubicBezTo>
                    <a:pt x="491" y="239"/>
                    <a:pt x="485" y="210"/>
                    <a:pt x="472" y="18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504" y="158"/>
                    <a:pt x="508" y="150"/>
                    <a:pt x="509" y="142"/>
                  </a:cubicBezTo>
                  <a:cubicBezTo>
                    <a:pt x="510" y="134"/>
                    <a:pt x="507" y="126"/>
                    <a:pt x="502" y="120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3" y="72"/>
                    <a:pt x="444" y="70"/>
                    <a:pt x="431" y="8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383" y="82"/>
                    <a:pt x="356" y="69"/>
                    <a:pt x="328" y="6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14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1" y="14"/>
                    <a:pt x="221" y="3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2" y="69"/>
                    <a:pt x="165" y="82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0" y="76"/>
                    <a:pt x="102" y="74"/>
                    <a:pt x="94" y="75"/>
                  </a:cubicBezTo>
                  <a:cubicBezTo>
                    <a:pt x="86" y="76"/>
                    <a:pt x="79" y="80"/>
                    <a:pt x="74" y="8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35" y="135"/>
                    <a:pt x="37" y="154"/>
                    <a:pt x="50" y="16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64" y="212"/>
                    <a:pt x="58" y="241"/>
                    <a:pt x="58" y="271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7" y="280"/>
                    <a:pt x="10" y="285"/>
                    <a:pt x="6" y="292"/>
                  </a:cubicBezTo>
                  <a:cubicBezTo>
                    <a:pt x="1" y="299"/>
                    <a:pt x="0" y="307"/>
                    <a:pt x="2" y="315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6" y="375"/>
                    <a:pt x="32" y="385"/>
                    <a:pt x="49" y="382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97" y="399"/>
                    <a:pt x="115" y="421"/>
                    <a:pt x="137" y="440"/>
                  </a:cubicBezTo>
                  <a:cubicBezTo>
                    <a:pt x="137" y="440"/>
                    <a:pt x="137" y="440"/>
                    <a:pt x="137" y="440"/>
                  </a:cubicBezTo>
                  <a:cubicBezTo>
                    <a:pt x="121" y="473"/>
                    <a:pt x="121" y="473"/>
                    <a:pt x="121" y="473"/>
                  </a:cubicBezTo>
                  <a:cubicBezTo>
                    <a:pt x="118" y="480"/>
                    <a:pt x="118" y="488"/>
                    <a:pt x="120" y="496"/>
                  </a:cubicBezTo>
                  <a:cubicBezTo>
                    <a:pt x="123" y="503"/>
                    <a:pt x="129" y="510"/>
                    <a:pt x="136" y="513"/>
                  </a:cubicBezTo>
                  <a:cubicBezTo>
                    <a:pt x="177" y="533"/>
                    <a:pt x="177" y="533"/>
                    <a:pt x="177" y="533"/>
                  </a:cubicBezTo>
                  <a:cubicBezTo>
                    <a:pt x="181" y="535"/>
                    <a:pt x="185" y="536"/>
                    <a:pt x="190" y="536"/>
                  </a:cubicBezTo>
                  <a:cubicBezTo>
                    <a:pt x="201" y="536"/>
                    <a:pt x="212" y="529"/>
                    <a:pt x="217" y="518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61" y="490"/>
                    <a:pt x="290" y="490"/>
                    <a:pt x="318" y="484"/>
                  </a:cubicBezTo>
                  <a:cubicBezTo>
                    <a:pt x="334" y="518"/>
                    <a:pt x="334" y="518"/>
                    <a:pt x="334" y="518"/>
                  </a:cubicBezTo>
                  <a:cubicBezTo>
                    <a:pt x="341" y="533"/>
                    <a:pt x="359" y="539"/>
                    <a:pt x="374" y="532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23" y="508"/>
                    <a:pt x="428" y="502"/>
                    <a:pt x="431" y="494"/>
                  </a:cubicBezTo>
                  <a:cubicBezTo>
                    <a:pt x="433" y="487"/>
                    <a:pt x="433" y="478"/>
                    <a:pt x="429" y="471"/>
                  </a:cubicBezTo>
                  <a:cubicBezTo>
                    <a:pt x="413" y="439"/>
                    <a:pt x="413" y="439"/>
                    <a:pt x="413" y="439"/>
                  </a:cubicBezTo>
                  <a:cubicBezTo>
                    <a:pt x="435" y="420"/>
                    <a:pt x="453" y="398"/>
                    <a:pt x="467" y="372"/>
                  </a:cubicBezTo>
                  <a:cubicBezTo>
                    <a:pt x="501" y="380"/>
                    <a:pt x="501" y="380"/>
                    <a:pt x="501" y="380"/>
                  </a:cubicBezTo>
                  <a:cubicBezTo>
                    <a:pt x="509" y="381"/>
                    <a:pt x="518" y="380"/>
                    <a:pt x="524" y="376"/>
                  </a:cubicBezTo>
                  <a:cubicBezTo>
                    <a:pt x="531" y="371"/>
                    <a:pt x="536" y="365"/>
                    <a:pt x="538" y="357"/>
                  </a:cubicBezTo>
                  <a:cubicBezTo>
                    <a:pt x="547" y="312"/>
                    <a:pt x="547" y="312"/>
                    <a:pt x="547" y="312"/>
                  </a:cubicBezTo>
                  <a:cubicBezTo>
                    <a:pt x="551" y="296"/>
                    <a:pt x="541" y="280"/>
                    <a:pt x="524" y="276"/>
                  </a:cubicBezTo>
                  <a:close/>
                  <a:moveTo>
                    <a:pt x="358" y="272"/>
                  </a:moveTo>
                  <a:cubicBezTo>
                    <a:pt x="358" y="318"/>
                    <a:pt x="321" y="356"/>
                    <a:pt x="275" y="356"/>
                  </a:cubicBezTo>
                  <a:cubicBezTo>
                    <a:pt x="229" y="356"/>
                    <a:pt x="191" y="318"/>
                    <a:pt x="191" y="272"/>
                  </a:cubicBezTo>
                  <a:cubicBezTo>
                    <a:pt x="191" y="226"/>
                    <a:pt x="229" y="188"/>
                    <a:pt x="275" y="188"/>
                  </a:cubicBezTo>
                  <a:cubicBezTo>
                    <a:pt x="321" y="188"/>
                    <a:pt x="358" y="226"/>
                    <a:pt x="358" y="2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>
              <a:off x="7187602" y="2650151"/>
              <a:ext cx="350702" cy="350702"/>
            </a:xfrm>
            <a:custGeom>
              <a:avLst/>
              <a:gdLst>
                <a:gd name="T0" fmla="*/ 230 w 243"/>
                <a:gd name="T1" fmla="*/ 110 h 243"/>
                <a:gd name="T2" fmla="*/ 215 w 243"/>
                <a:gd name="T3" fmla="*/ 108 h 243"/>
                <a:gd name="T4" fmla="*/ 202 w 243"/>
                <a:gd name="T5" fmla="*/ 72 h 243"/>
                <a:gd name="T6" fmla="*/ 212 w 243"/>
                <a:gd name="T7" fmla="*/ 61 h 243"/>
                <a:gd name="T8" fmla="*/ 216 w 243"/>
                <a:gd name="T9" fmla="*/ 52 h 243"/>
                <a:gd name="T10" fmla="*/ 211 w 243"/>
                <a:gd name="T11" fmla="*/ 42 h 243"/>
                <a:gd name="T12" fmla="*/ 197 w 243"/>
                <a:gd name="T13" fmla="*/ 28 h 243"/>
                <a:gd name="T14" fmla="*/ 178 w 243"/>
                <a:gd name="T15" fmla="*/ 29 h 243"/>
                <a:gd name="T16" fmla="*/ 168 w 243"/>
                <a:gd name="T17" fmla="*/ 39 h 243"/>
                <a:gd name="T18" fmla="*/ 131 w 243"/>
                <a:gd name="T19" fmla="*/ 26 h 243"/>
                <a:gd name="T20" fmla="*/ 130 w 243"/>
                <a:gd name="T21" fmla="*/ 12 h 243"/>
                <a:gd name="T22" fmla="*/ 115 w 243"/>
                <a:gd name="T23" fmla="*/ 1 h 243"/>
                <a:gd name="T24" fmla="*/ 94 w 243"/>
                <a:gd name="T25" fmla="*/ 3 h 243"/>
                <a:gd name="T26" fmla="*/ 83 w 243"/>
                <a:gd name="T27" fmla="*/ 18 h 243"/>
                <a:gd name="T28" fmla="*/ 84 w 243"/>
                <a:gd name="T29" fmla="*/ 32 h 243"/>
                <a:gd name="T30" fmla="*/ 51 w 243"/>
                <a:gd name="T31" fmla="*/ 54 h 243"/>
                <a:gd name="T32" fmla="*/ 51 w 243"/>
                <a:gd name="T33" fmla="*/ 54 h 243"/>
                <a:gd name="T34" fmla="*/ 39 w 243"/>
                <a:gd name="T35" fmla="*/ 46 h 243"/>
                <a:gd name="T36" fmla="*/ 29 w 243"/>
                <a:gd name="T37" fmla="*/ 45 h 243"/>
                <a:gd name="T38" fmla="*/ 21 w 243"/>
                <a:gd name="T39" fmla="*/ 51 h 243"/>
                <a:gd name="T40" fmla="*/ 10 w 243"/>
                <a:gd name="T41" fmla="*/ 68 h 243"/>
                <a:gd name="T42" fmla="*/ 15 w 243"/>
                <a:gd name="T43" fmla="*/ 87 h 243"/>
                <a:gd name="T44" fmla="*/ 27 w 243"/>
                <a:gd name="T45" fmla="*/ 94 h 243"/>
                <a:gd name="T46" fmla="*/ 24 w 243"/>
                <a:gd name="T47" fmla="*/ 133 h 243"/>
                <a:gd name="T48" fmla="*/ 9 w 243"/>
                <a:gd name="T49" fmla="*/ 138 h 243"/>
                <a:gd name="T50" fmla="*/ 2 w 243"/>
                <a:gd name="T51" fmla="*/ 145 h 243"/>
                <a:gd name="T52" fmla="*/ 1 w 243"/>
                <a:gd name="T53" fmla="*/ 155 h 243"/>
                <a:gd name="T54" fmla="*/ 8 w 243"/>
                <a:gd name="T55" fmla="*/ 174 h 243"/>
                <a:gd name="T56" fmla="*/ 26 w 243"/>
                <a:gd name="T57" fmla="*/ 182 h 243"/>
                <a:gd name="T58" fmla="*/ 40 w 243"/>
                <a:gd name="T59" fmla="*/ 177 h 243"/>
                <a:gd name="T60" fmla="*/ 68 w 243"/>
                <a:gd name="T61" fmla="*/ 203 h 243"/>
                <a:gd name="T62" fmla="*/ 68 w 243"/>
                <a:gd name="T63" fmla="*/ 203 h 243"/>
                <a:gd name="T64" fmla="*/ 63 w 243"/>
                <a:gd name="T65" fmla="*/ 219 h 243"/>
                <a:gd name="T66" fmla="*/ 64 w 243"/>
                <a:gd name="T67" fmla="*/ 229 h 243"/>
                <a:gd name="T68" fmla="*/ 71 w 243"/>
                <a:gd name="T69" fmla="*/ 236 h 243"/>
                <a:gd name="T70" fmla="*/ 90 w 243"/>
                <a:gd name="T71" fmla="*/ 242 h 243"/>
                <a:gd name="T72" fmla="*/ 96 w 243"/>
                <a:gd name="T73" fmla="*/ 243 h 243"/>
                <a:gd name="T74" fmla="*/ 108 w 243"/>
                <a:gd name="T75" fmla="*/ 234 h 243"/>
                <a:gd name="T76" fmla="*/ 113 w 243"/>
                <a:gd name="T77" fmla="*/ 218 h 243"/>
                <a:gd name="T78" fmla="*/ 150 w 243"/>
                <a:gd name="T79" fmla="*/ 213 h 243"/>
                <a:gd name="T80" fmla="*/ 159 w 243"/>
                <a:gd name="T81" fmla="*/ 227 h 243"/>
                <a:gd name="T82" fmla="*/ 178 w 243"/>
                <a:gd name="T83" fmla="*/ 231 h 243"/>
                <a:gd name="T84" fmla="*/ 195 w 243"/>
                <a:gd name="T85" fmla="*/ 220 h 243"/>
                <a:gd name="T86" fmla="*/ 200 w 243"/>
                <a:gd name="T87" fmla="*/ 211 h 243"/>
                <a:gd name="T88" fmla="*/ 198 w 243"/>
                <a:gd name="T89" fmla="*/ 201 h 243"/>
                <a:gd name="T90" fmla="*/ 190 w 243"/>
                <a:gd name="T91" fmla="*/ 188 h 243"/>
                <a:gd name="T92" fmla="*/ 210 w 243"/>
                <a:gd name="T93" fmla="*/ 155 h 243"/>
                <a:gd name="T94" fmla="*/ 225 w 243"/>
                <a:gd name="T95" fmla="*/ 157 h 243"/>
                <a:gd name="T96" fmla="*/ 235 w 243"/>
                <a:gd name="T97" fmla="*/ 154 h 243"/>
                <a:gd name="T98" fmla="*/ 240 w 243"/>
                <a:gd name="T99" fmla="*/ 145 h 243"/>
                <a:gd name="T100" fmla="*/ 242 w 243"/>
                <a:gd name="T101" fmla="*/ 125 h 243"/>
                <a:gd name="T102" fmla="*/ 230 w 243"/>
                <a:gd name="T103" fmla="*/ 110 h 243"/>
                <a:gd name="T104" fmla="*/ 156 w 243"/>
                <a:gd name="T105" fmla="*/ 117 h 243"/>
                <a:gd name="T106" fmla="*/ 124 w 243"/>
                <a:gd name="T107" fmla="*/ 159 h 243"/>
                <a:gd name="T108" fmla="*/ 82 w 243"/>
                <a:gd name="T109" fmla="*/ 126 h 243"/>
                <a:gd name="T110" fmla="*/ 115 w 243"/>
                <a:gd name="T111" fmla="*/ 85 h 243"/>
                <a:gd name="T112" fmla="*/ 156 w 243"/>
                <a:gd name="T113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243">
                  <a:moveTo>
                    <a:pt x="230" y="110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3" y="95"/>
                    <a:pt x="209" y="83"/>
                    <a:pt x="202" y="72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4" y="59"/>
                    <a:pt x="216" y="55"/>
                    <a:pt x="216" y="52"/>
                  </a:cubicBezTo>
                  <a:cubicBezTo>
                    <a:pt x="216" y="48"/>
                    <a:pt x="214" y="45"/>
                    <a:pt x="211" y="42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23"/>
                    <a:pt x="183" y="23"/>
                    <a:pt x="178" y="2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7" y="32"/>
                    <a:pt x="144" y="28"/>
                    <a:pt x="131" y="26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5"/>
                    <a:pt x="122" y="0"/>
                    <a:pt x="115" y="1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7" y="4"/>
                    <a:pt x="82" y="11"/>
                    <a:pt x="83" y="1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72" y="37"/>
                    <a:pt x="61" y="4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4"/>
                    <a:pt x="33" y="44"/>
                    <a:pt x="29" y="45"/>
                  </a:cubicBezTo>
                  <a:cubicBezTo>
                    <a:pt x="26" y="46"/>
                    <a:pt x="23" y="48"/>
                    <a:pt x="21" y="51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6" y="74"/>
                    <a:pt x="8" y="83"/>
                    <a:pt x="15" y="8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107"/>
                    <a:pt x="22" y="120"/>
                    <a:pt x="24" y="133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9"/>
                    <a:pt x="3" y="142"/>
                    <a:pt x="2" y="145"/>
                  </a:cubicBezTo>
                  <a:cubicBezTo>
                    <a:pt x="0" y="148"/>
                    <a:pt x="0" y="152"/>
                    <a:pt x="1" y="15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1" y="181"/>
                    <a:pt x="19" y="185"/>
                    <a:pt x="26" y="182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8" y="188"/>
                    <a:pt x="57" y="196"/>
                    <a:pt x="68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2" y="222"/>
                    <a:pt x="62" y="226"/>
                    <a:pt x="64" y="229"/>
                  </a:cubicBezTo>
                  <a:cubicBezTo>
                    <a:pt x="65" y="232"/>
                    <a:pt x="68" y="235"/>
                    <a:pt x="71" y="236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92" y="243"/>
                    <a:pt x="94" y="243"/>
                    <a:pt x="96" y="243"/>
                  </a:cubicBezTo>
                  <a:cubicBezTo>
                    <a:pt x="101" y="242"/>
                    <a:pt x="106" y="239"/>
                    <a:pt x="108" y="234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25" y="219"/>
                    <a:pt x="138" y="217"/>
                    <a:pt x="150" y="213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3" y="233"/>
                    <a:pt x="171" y="235"/>
                    <a:pt x="178" y="231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8" y="218"/>
                    <a:pt x="200" y="215"/>
                    <a:pt x="200" y="211"/>
                  </a:cubicBezTo>
                  <a:cubicBezTo>
                    <a:pt x="201" y="208"/>
                    <a:pt x="200" y="204"/>
                    <a:pt x="198" y="201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8" y="178"/>
                    <a:pt x="205" y="167"/>
                    <a:pt x="210" y="155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7"/>
                    <a:pt x="232" y="156"/>
                    <a:pt x="235" y="154"/>
                  </a:cubicBezTo>
                  <a:cubicBezTo>
                    <a:pt x="238" y="152"/>
                    <a:pt x="240" y="148"/>
                    <a:pt x="240" y="145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3" y="117"/>
                    <a:pt x="237" y="111"/>
                    <a:pt x="230" y="110"/>
                  </a:cubicBezTo>
                  <a:close/>
                  <a:moveTo>
                    <a:pt x="156" y="117"/>
                  </a:moveTo>
                  <a:cubicBezTo>
                    <a:pt x="159" y="138"/>
                    <a:pt x="144" y="156"/>
                    <a:pt x="124" y="159"/>
                  </a:cubicBezTo>
                  <a:cubicBezTo>
                    <a:pt x="104" y="161"/>
                    <a:pt x="85" y="147"/>
                    <a:pt x="82" y="126"/>
                  </a:cubicBezTo>
                  <a:cubicBezTo>
                    <a:pt x="80" y="106"/>
                    <a:pt x="94" y="87"/>
                    <a:pt x="115" y="85"/>
                  </a:cubicBezTo>
                  <a:cubicBezTo>
                    <a:pt x="135" y="82"/>
                    <a:pt x="154" y="97"/>
                    <a:pt x="156" y="1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Freeform 10"/>
            <p:cNvSpPr>
              <a:spLocks noEditPoints="1"/>
            </p:cNvSpPr>
            <p:nvPr/>
          </p:nvSpPr>
          <p:spPr bwMode="auto">
            <a:xfrm>
              <a:off x="5210473" y="4330343"/>
              <a:ext cx="354368" cy="345203"/>
            </a:xfrm>
            <a:custGeom>
              <a:avLst/>
              <a:gdLst>
                <a:gd name="T0" fmla="*/ 233 w 245"/>
                <a:gd name="T1" fmla="*/ 122 h 239"/>
                <a:gd name="T2" fmla="*/ 218 w 245"/>
                <a:gd name="T3" fmla="*/ 119 h 239"/>
                <a:gd name="T4" fmla="*/ 210 w 245"/>
                <a:gd name="T5" fmla="*/ 81 h 239"/>
                <a:gd name="T6" fmla="*/ 221 w 245"/>
                <a:gd name="T7" fmla="*/ 72 h 239"/>
                <a:gd name="T8" fmla="*/ 226 w 245"/>
                <a:gd name="T9" fmla="*/ 63 h 239"/>
                <a:gd name="T10" fmla="*/ 223 w 245"/>
                <a:gd name="T11" fmla="*/ 53 h 239"/>
                <a:gd name="T12" fmla="*/ 210 w 245"/>
                <a:gd name="T13" fmla="*/ 37 h 239"/>
                <a:gd name="T14" fmla="*/ 191 w 245"/>
                <a:gd name="T15" fmla="*/ 35 h 239"/>
                <a:gd name="T16" fmla="*/ 181 w 245"/>
                <a:gd name="T17" fmla="*/ 44 h 239"/>
                <a:gd name="T18" fmla="*/ 146 w 245"/>
                <a:gd name="T19" fmla="*/ 27 h 239"/>
                <a:gd name="T20" fmla="*/ 146 w 245"/>
                <a:gd name="T21" fmla="*/ 13 h 239"/>
                <a:gd name="T22" fmla="*/ 132 w 245"/>
                <a:gd name="T23" fmla="*/ 0 h 239"/>
                <a:gd name="T24" fmla="*/ 112 w 245"/>
                <a:gd name="T25" fmla="*/ 0 h 239"/>
                <a:gd name="T26" fmla="*/ 98 w 245"/>
                <a:gd name="T27" fmla="*/ 13 h 239"/>
                <a:gd name="T28" fmla="*/ 98 w 245"/>
                <a:gd name="T29" fmla="*/ 27 h 239"/>
                <a:gd name="T30" fmla="*/ 63 w 245"/>
                <a:gd name="T31" fmla="*/ 45 h 239"/>
                <a:gd name="T32" fmla="*/ 63 w 245"/>
                <a:gd name="T33" fmla="*/ 45 h 239"/>
                <a:gd name="T34" fmla="*/ 52 w 245"/>
                <a:gd name="T35" fmla="*/ 36 h 239"/>
                <a:gd name="T36" fmla="*/ 42 w 245"/>
                <a:gd name="T37" fmla="*/ 33 h 239"/>
                <a:gd name="T38" fmla="*/ 33 w 245"/>
                <a:gd name="T39" fmla="*/ 38 h 239"/>
                <a:gd name="T40" fmla="*/ 20 w 245"/>
                <a:gd name="T41" fmla="*/ 54 h 239"/>
                <a:gd name="T42" fmla="*/ 22 w 245"/>
                <a:gd name="T43" fmla="*/ 73 h 239"/>
                <a:gd name="T44" fmla="*/ 34 w 245"/>
                <a:gd name="T45" fmla="*/ 82 h 239"/>
                <a:gd name="T46" fmla="*/ 26 w 245"/>
                <a:gd name="T47" fmla="*/ 120 h 239"/>
                <a:gd name="T48" fmla="*/ 11 w 245"/>
                <a:gd name="T49" fmla="*/ 123 h 239"/>
                <a:gd name="T50" fmla="*/ 2 w 245"/>
                <a:gd name="T51" fmla="*/ 129 h 239"/>
                <a:gd name="T52" fmla="*/ 1 w 245"/>
                <a:gd name="T53" fmla="*/ 140 h 239"/>
                <a:gd name="T54" fmla="*/ 5 w 245"/>
                <a:gd name="T55" fmla="*/ 159 h 239"/>
                <a:gd name="T56" fmla="*/ 21 w 245"/>
                <a:gd name="T57" fmla="*/ 169 h 239"/>
                <a:gd name="T58" fmla="*/ 37 w 245"/>
                <a:gd name="T59" fmla="*/ 166 h 239"/>
                <a:gd name="T60" fmla="*/ 61 w 245"/>
                <a:gd name="T61" fmla="*/ 195 h 239"/>
                <a:gd name="T62" fmla="*/ 61 w 245"/>
                <a:gd name="T63" fmla="*/ 195 h 239"/>
                <a:gd name="T64" fmla="*/ 54 w 245"/>
                <a:gd name="T65" fmla="*/ 210 h 239"/>
                <a:gd name="T66" fmla="*/ 53 w 245"/>
                <a:gd name="T67" fmla="*/ 220 h 239"/>
                <a:gd name="T68" fmla="*/ 60 w 245"/>
                <a:gd name="T69" fmla="*/ 228 h 239"/>
                <a:gd name="T70" fmla="*/ 79 w 245"/>
                <a:gd name="T71" fmla="*/ 236 h 239"/>
                <a:gd name="T72" fmla="*/ 84 w 245"/>
                <a:gd name="T73" fmla="*/ 238 h 239"/>
                <a:gd name="T74" fmla="*/ 97 w 245"/>
                <a:gd name="T75" fmla="*/ 230 h 239"/>
                <a:gd name="T76" fmla="*/ 104 w 245"/>
                <a:gd name="T77" fmla="*/ 215 h 239"/>
                <a:gd name="T78" fmla="*/ 141 w 245"/>
                <a:gd name="T79" fmla="*/ 215 h 239"/>
                <a:gd name="T80" fmla="*/ 148 w 245"/>
                <a:gd name="T81" fmla="*/ 230 h 239"/>
                <a:gd name="T82" fmla="*/ 166 w 245"/>
                <a:gd name="T83" fmla="*/ 236 h 239"/>
                <a:gd name="T84" fmla="*/ 185 w 245"/>
                <a:gd name="T85" fmla="*/ 227 h 239"/>
                <a:gd name="T86" fmla="*/ 191 w 245"/>
                <a:gd name="T87" fmla="*/ 219 h 239"/>
                <a:gd name="T88" fmla="*/ 191 w 245"/>
                <a:gd name="T89" fmla="*/ 209 h 239"/>
                <a:gd name="T90" fmla="*/ 184 w 245"/>
                <a:gd name="T91" fmla="*/ 195 h 239"/>
                <a:gd name="T92" fmla="*/ 207 w 245"/>
                <a:gd name="T93" fmla="*/ 165 h 239"/>
                <a:gd name="T94" fmla="*/ 223 w 245"/>
                <a:gd name="T95" fmla="*/ 168 h 239"/>
                <a:gd name="T96" fmla="*/ 233 w 245"/>
                <a:gd name="T97" fmla="*/ 167 h 239"/>
                <a:gd name="T98" fmla="*/ 239 w 245"/>
                <a:gd name="T99" fmla="*/ 158 h 239"/>
                <a:gd name="T100" fmla="*/ 243 w 245"/>
                <a:gd name="T101" fmla="*/ 138 h 239"/>
                <a:gd name="T102" fmla="*/ 233 w 245"/>
                <a:gd name="T103" fmla="*/ 122 h 239"/>
                <a:gd name="T104" fmla="*/ 159 w 245"/>
                <a:gd name="T105" fmla="*/ 121 h 239"/>
                <a:gd name="T106" fmla="*/ 122 w 245"/>
                <a:gd name="T107" fmla="*/ 158 h 239"/>
                <a:gd name="T108" fmla="*/ 85 w 245"/>
                <a:gd name="T109" fmla="*/ 121 h 239"/>
                <a:gd name="T110" fmla="*/ 122 w 245"/>
                <a:gd name="T111" fmla="*/ 83 h 239"/>
                <a:gd name="T112" fmla="*/ 159 w 245"/>
                <a:gd name="T113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9">
                  <a:moveTo>
                    <a:pt x="233" y="122"/>
                  </a:moveTo>
                  <a:cubicBezTo>
                    <a:pt x="218" y="119"/>
                    <a:pt x="218" y="119"/>
                    <a:pt x="218" y="119"/>
                  </a:cubicBezTo>
                  <a:cubicBezTo>
                    <a:pt x="218" y="106"/>
                    <a:pt x="215" y="93"/>
                    <a:pt x="210" y="8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0"/>
                    <a:pt x="226" y="66"/>
                    <a:pt x="226" y="63"/>
                  </a:cubicBezTo>
                  <a:cubicBezTo>
                    <a:pt x="227" y="59"/>
                    <a:pt x="225" y="56"/>
                    <a:pt x="223" y="5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6" y="31"/>
                    <a:pt x="197" y="31"/>
                    <a:pt x="191" y="3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70" y="36"/>
                    <a:pt x="158" y="30"/>
                    <a:pt x="146" y="27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6"/>
                    <a:pt x="140" y="0"/>
                    <a:pt x="1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0"/>
                    <a:pt x="98" y="6"/>
                    <a:pt x="98" y="1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85" y="30"/>
                    <a:pt x="73" y="3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5" y="33"/>
                    <a:pt x="42" y="33"/>
                  </a:cubicBezTo>
                  <a:cubicBezTo>
                    <a:pt x="38" y="33"/>
                    <a:pt x="35" y="35"/>
                    <a:pt x="33" y="3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6" y="60"/>
                    <a:pt x="16" y="68"/>
                    <a:pt x="22" y="7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8" y="94"/>
                    <a:pt x="26" y="107"/>
                    <a:pt x="26" y="120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7" y="124"/>
                    <a:pt x="4" y="126"/>
                    <a:pt x="2" y="129"/>
                  </a:cubicBezTo>
                  <a:cubicBezTo>
                    <a:pt x="1" y="132"/>
                    <a:pt x="0" y="136"/>
                    <a:pt x="1" y="140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7" y="167"/>
                    <a:pt x="14" y="171"/>
                    <a:pt x="21" y="169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43" y="177"/>
                    <a:pt x="51" y="187"/>
                    <a:pt x="61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2" y="213"/>
                    <a:pt x="52" y="217"/>
                    <a:pt x="53" y="220"/>
                  </a:cubicBezTo>
                  <a:cubicBezTo>
                    <a:pt x="55" y="223"/>
                    <a:pt x="57" y="226"/>
                    <a:pt x="60" y="228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0" y="237"/>
                    <a:pt x="82" y="238"/>
                    <a:pt x="84" y="238"/>
                  </a:cubicBezTo>
                  <a:cubicBezTo>
                    <a:pt x="89" y="238"/>
                    <a:pt x="94" y="235"/>
                    <a:pt x="97" y="230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16" y="218"/>
                    <a:pt x="129" y="218"/>
                    <a:pt x="141" y="215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37"/>
                    <a:pt x="160" y="239"/>
                    <a:pt x="166" y="236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8" y="226"/>
                    <a:pt x="190" y="223"/>
                    <a:pt x="191" y="219"/>
                  </a:cubicBezTo>
                  <a:cubicBezTo>
                    <a:pt x="193" y="216"/>
                    <a:pt x="192" y="212"/>
                    <a:pt x="191" y="209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94" y="186"/>
                    <a:pt x="202" y="176"/>
                    <a:pt x="207" y="165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6" y="169"/>
                    <a:pt x="230" y="169"/>
                    <a:pt x="233" y="167"/>
                  </a:cubicBezTo>
                  <a:cubicBezTo>
                    <a:pt x="236" y="165"/>
                    <a:pt x="238" y="162"/>
                    <a:pt x="239" y="15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5" y="131"/>
                    <a:pt x="240" y="124"/>
                    <a:pt x="233" y="122"/>
                  </a:cubicBezTo>
                  <a:close/>
                  <a:moveTo>
                    <a:pt x="159" y="121"/>
                  </a:moveTo>
                  <a:cubicBezTo>
                    <a:pt x="159" y="141"/>
                    <a:pt x="143" y="158"/>
                    <a:pt x="122" y="158"/>
                  </a:cubicBezTo>
                  <a:cubicBezTo>
                    <a:pt x="102" y="158"/>
                    <a:pt x="85" y="141"/>
                    <a:pt x="85" y="121"/>
                  </a:cubicBezTo>
                  <a:cubicBezTo>
                    <a:pt x="85" y="100"/>
                    <a:pt x="102" y="83"/>
                    <a:pt x="122" y="83"/>
                  </a:cubicBezTo>
                  <a:cubicBezTo>
                    <a:pt x="143" y="83"/>
                    <a:pt x="159" y="100"/>
                    <a:pt x="15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 11"/>
            <p:cNvSpPr>
              <a:spLocks noEditPoints="1"/>
            </p:cNvSpPr>
            <p:nvPr/>
          </p:nvSpPr>
          <p:spPr bwMode="auto">
            <a:xfrm>
              <a:off x="5241022" y="2037337"/>
              <a:ext cx="796106" cy="777165"/>
            </a:xfrm>
            <a:custGeom>
              <a:avLst/>
              <a:gdLst>
                <a:gd name="T0" fmla="*/ 525 w 551"/>
                <a:gd name="T1" fmla="*/ 275 h 538"/>
                <a:gd name="T2" fmla="*/ 491 w 551"/>
                <a:gd name="T3" fmla="*/ 268 h 538"/>
                <a:gd name="T4" fmla="*/ 472 w 551"/>
                <a:gd name="T5" fmla="*/ 182 h 538"/>
                <a:gd name="T6" fmla="*/ 498 w 551"/>
                <a:gd name="T7" fmla="*/ 162 h 538"/>
                <a:gd name="T8" fmla="*/ 509 w 551"/>
                <a:gd name="T9" fmla="*/ 141 h 538"/>
                <a:gd name="T10" fmla="*/ 502 w 551"/>
                <a:gd name="T11" fmla="*/ 119 h 538"/>
                <a:gd name="T12" fmla="*/ 474 w 551"/>
                <a:gd name="T13" fmla="*/ 84 h 538"/>
                <a:gd name="T14" fmla="*/ 431 w 551"/>
                <a:gd name="T15" fmla="*/ 79 h 538"/>
                <a:gd name="T16" fmla="*/ 407 w 551"/>
                <a:gd name="T17" fmla="*/ 99 h 538"/>
                <a:gd name="T18" fmla="*/ 328 w 551"/>
                <a:gd name="T19" fmla="*/ 61 h 538"/>
                <a:gd name="T20" fmla="*/ 328 w 551"/>
                <a:gd name="T21" fmla="*/ 30 h 538"/>
                <a:gd name="T22" fmla="*/ 297 w 551"/>
                <a:gd name="T23" fmla="*/ 0 h 538"/>
                <a:gd name="T24" fmla="*/ 252 w 551"/>
                <a:gd name="T25" fmla="*/ 0 h 538"/>
                <a:gd name="T26" fmla="*/ 222 w 551"/>
                <a:gd name="T27" fmla="*/ 30 h 538"/>
                <a:gd name="T28" fmla="*/ 222 w 551"/>
                <a:gd name="T29" fmla="*/ 61 h 538"/>
                <a:gd name="T30" fmla="*/ 141 w 551"/>
                <a:gd name="T31" fmla="*/ 100 h 538"/>
                <a:gd name="T32" fmla="*/ 141 w 551"/>
                <a:gd name="T33" fmla="*/ 100 h 538"/>
                <a:gd name="T34" fmla="*/ 117 w 551"/>
                <a:gd name="T35" fmla="*/ 81 h 538"/>
                <a:gd name="T36" fmla="*/ 94 w 551"/>
                <a:gd name="T37" fmla="*/ 74 h 538"/>
                <a:gd name="T38" fmla="*/ 74 w 551"/>
                <a:gd name="T39" fmla="*/ 86 h 538"/>
                <a:gd name="T40" fmla="*/ 46 w 551"/>
                <a:gd name="T41" fmla="*/ 121 h 538"/>
                <a:gd name="T42" fmla="*/ 51 w 551"/>
                <a:gd name="T43" fmla="*/ 164 h 538"/>
                <a:gd name="T44" fmla="*/ 76 w 551"/>
                <a:gd name="T45" fmla="*/ 184 h 538"/>
                <a:gd name="T46" fmla="*/ 58 w 551"/>
                <a:gd name="T47" fmla="*/ 270 h 538"/>
                <a:gd name="T48" fmla="*/ 25 w 551"/>
                <a:gd name="T49" fmla="*/ 277 h 538"/>
                <a:gd name="T50" fmla="*/ 6 w 551"/>
                <a:gd name="T51" fmla="*/ 291 h 538"/>
                <a:gd name="T52" fmla="*/ 2 w 551"/>
                <a:gd name="T53" fmla="*/ 314 h 538"/>
                <a:gd name="T54" fmla="*/ 12 w 551"/>
                <a:gd name="T55" fmla="*/ 358 h 538"/>
                <a:gd name="T56" fmla="*/ 49 w 551"/>
                <a:gd name="T57" fmla="*/ 381 h 538"/>
                <a:gd name="T58" fmla="*/ 83 w 551"/>
                <a:gd name="T59" fmla="*/ 373 h 538"/>
                <a:gd name="T60" fmla="*/ 137 w 551"/>
                <a:gd name="T61" fmla="*/ 439 h 538"/>
                <a:gd name="T62" fmla="*/ 137 w 551"/>
                <a:gd name="T63" fmla="*/ 439 h 538"/>
                <a:gd name="T64" fmla="*/ 122 w 551"/>
                <a:gd name="T65" fmla="*/ 472 h 538"/>
                <a:gd name="T66" fmla="*/ 120 w 551"/>
                <a:gd name="T67" fmla="*/ 495 h 538"/>
                <a:gd name="T68" fmla="*/ 136 w 551"/>
                <a:gd name="T69" fmla="*/ 512 h 538"/>
                <a:gd name="T70" fmla="*/ 177 w 551"/>
                <a:gd name="T71" fmla="*/ 532 h 538"/>
                <a:gd name="T72" fmla="*/ 190 w 551"/>
                <a:gd name="T73" fmla="*/ 535 h 538"/>
                <a:gd name="T74" fmla="*/ 217 w 551"/>
                <a:gd name="T75" fmla="*/ 518 h 538"/>
                <a:gd name="T76" fmla="*/ 233 w 551"/>
                <a:gd name="T77" fmla="*/ 484 h 538"/>
                <a:gd name="T78" fmla="*/ 318 w 551"/>
                <a:gd name="T79" fmla="*/ 484 h 538"/>
                <a:gd name="T80" fmla="*/ 334 w 551"/>
                <a:gd name="T81" fmla="*/ 517 h 538"/>
                <a:gd name="T82" fmla="*/ 375 w 551"/>
                <a:gd name="T83" fmla="*/ 531 h 538"/>
                <a:gd name="T84" fmla="*/ 415 w 551"/>
                <a:gd name="T85" fmla="*/ 511 h 538"/>
                <a:gd name="T86" fmla="*/ 431 w 551"/>
                <a:gd name="T87" fmla="*/ 494 h 538"/>
                <a:gd name="T88" fmla="*/ 429 w 551"/>
                <a:gd name="T89" fmla="*/ 470 h 538"/>
                <a:gd name="T90" fmla="*/ 413 w 551"/>
                <a:gd name="T91" fmla="*/ 438 h 538"/>
                <a:gd name="T92" fmla="*/ 467 w 551"/>
                <a:gd name="T93" fmla="*/ 371 h 538"/>
                <a:gd name="T94" fmla="*/ 502 w 551"/>
                <a:gd name="T95" fmla="*/ 379 h 538"/>
                <a:gd name="T96" fmla="*/ 524 w 551"/>
                <a:gd name="T97" fmla="*/ 375 h 538"/>
                <a:gd name="T98" fmla="*/ 538 w 551"/>
                <a:gd name="T99" fmla="*/ 356 h 538"/>
                <a:gd name="T100" fmla="*/ 548 w 551"/>
                <a:gd name="T101" fmla="*/ 311 h 538"/>
                <a:gd name="T102" fmla="*/ 525 w 551"/>
                <a:gd name="T103" fmla="*/ 275 h 538"/>
                <a:gd name="T104" fmla="*/ 358 w 551"/>
                <a:gd name="T105" fmla="*/ 271 h 538"/>
                <a:gd name="T106" fmla="*/ 275 w 551"/>
                <a:gd name="T107" fmla="*/ 355 h 538"/>
                <a:gd name="T108" fmla="*/ 191 w 551"/>
                <a:gd name="T109" fmla="*/ 271 h 538"/>
                <a:gd name="T110" fmla="*/ 275 w 551"/>
                <a:gd name="T111" fmla="*/ 188 h 538"/>
                <a:gd name="T112" fmla="*/ 358 w 551"/>
                <a:gd name="T113" fmla="*/ 27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8">
                  <a:moveTo>
                    <a:pt x="525" y="275"/>
                  </a:moveTo>
                  <a:cubicBezTo>
                    <a:pt x="491" y="268"/>
                    <a:pt x="491" y="268"/>
                    <a:pt x="491" y="268"/>
                  </a:cubicBezTo>
                  <a:cubicBezTo>
                    <a:pt x="491" y="238"/>
                    <a:pt x="485" y="209"/>
                    <a:pt x="472" y="18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504" y="157"/>
                    <a:pt x="508" y="149"/>
                    <a:pt x="509" y="141"/>
                  </a:cubicBezTo>
                  <a:cubicBezTo>
                    <a:pt x="510" y="133"/>
                    <a:pt x="507" y="125"/>
                    <a:pt x="502" y="119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63" y="71"/>
                    <a:pt x="444" y="69"/>
                    <a:pt x="431" y="7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383" y="81"/>
                    <a:pt x="356" y="68"/>
                    <a:pt x="328" y="6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3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2" y="13"/>
                    <a:pt x="222" y="3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92" y="68"/>
                    <a:pt x="165" y="82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0" y="76"/>
                    <a:pt x="102" y="73"/>
                    <a:pt x="94" y="74"/>
                  </a:cubicBezTo>
                  <a:cubicBezTo>
                    <a:pt x="86" y="75"/>
                    <a:pt x="79" y="79"/>
                    <a:pt x="74" y="8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35" y="134"/>
                    <a:pt x="37" y="153"/>
                    <a:pt x="51" y="16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4" y="211"/>
                    <a:pt x="58" y="240"/>
                    <a:pt x="58" y="270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17" y="279"/>
                    <a:pt x="10" y="284"/>
                    <a:pt x="6" y="291"/>
                  </a:cubicBezTo>
                  <a:cubicBezTo>
                    <a:pt x="2" y="298"/>
                    <a:pt x="0" y="306"/>
                    <a:pt x="2" y="314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6" y="374"/>
                    <a:pt x="32" y="385"/>
                    <a:pt x="49" y="381"/>
                  </a:cubicBezTo>
                  <a:cubicBezTo>
                    <a:pt x="83" y="373"/>
                    <a:pt x="83" y="373"/>
                    <a:pt x="83" y="373"/>
                  </a:cubicBezTo>
                  <a:cubicBezTo>
                    <a:pt x="97" y="398"/>
                    <a:pt x="115" y="421"/>
                    <a:pt x="137" y="439"/>
                  </a:cubicBezTo>
                  <a:cubicBezTo>
                    <a:pt x="137" y="439"/>
                    <a:pt x="137" y="439"/>
                    <a:pt x="137" y="439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18" y="479"/>
                    <a:pt x="118" y="487"/>
                    <a:pt x="120" y="495"/>
                  </a:cubicBezTo>
                  <a:cubicBezTo>
                    <a:pt x="123" y="503"/>
                    <a:pt x="129" y="509"/>
                    <a:pt x="136" y="512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81" y="534"/>
                    <a:pt x="186" y="535"/>
                    <a:pt x="190" y="535"/>
                  </a:cubicBezTo>
                  <a:cubicBezTo>
                    <a:pt x="201" y="535"/>
                    <a:pt x="212" y="528"/>
                    <a:pt x="217" y="518"/>
                  </a:cubicBezTo>
                  <a:cubicBezTo>
                    <a:pt x="233" y="484"/>
                    <a:pt x="233" y="484"/>
                    <a:pt x="233" y="484"/>
                  </a:cubicBezTo>
                  <a:cubicBezTo>
                    <a:pt x="261" y="489"/>
                    <a:pt x="290" y="489"/>
                    <a:pt x="318" y="484"/>
                  </a:cubicBezTo>
                  <a:cubicBezTo>
                    <a:pt x="334" y="517"/>
                    <a:pt x="334" y="517"/>
                    <a:pt x="334" y="517"/>
                  </a:cubicBezTo>
                  <a:cubicBezTo>
                    <a:pt x="341" y="532"/>
                    <a:pt x="360" y="538"/>
                    <a:pt x="375" y="531"/>
                  </a:cubicBezTo>
                  <a:cubicBezTo>
                    <a:pt x="415" y="511"/>
                    <a:pt x="415" y="511"/>
                    <a:pt x="415" y="511"/>
                  </a:cubicBezTo>
                  <a:cubicBezTo>
                    <a:pt x="423" y="507"/>
                    <a:pt x="428" y="501"/>
                    <a:pt x="431" y="494"/>
                  </a:cubicBezTo>
                  <a:cubicBezTo>
                    <a:pt x="433" y="486"/>
                    <a:pt x="433" y="478"/>
                    <a:pt x="429" y="470"/>
                  </a:cubicBezTo>
                  <a:cubicBezTo>
                    <a:pt x="413" y="438"/>
                    <a:pt x="413" y="438"/>
                    <a:pt x="413" y="438"/>
                  </a:cubicBezTo>
                  <a:cubicBezTo>
                    <a:pt x="436" y="419"/>
                    <a:pt x="454" y="397"/>
                    <a:pt x="467" y="371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9" y="381"/>
                    <a:pt x="518" y="379"/>
                    <a:pt x="524" y="375"/>
                  </a:cubicBezTo>
                  <a:cubicBezTo>
                    <a:pt x="531" y="371"/>
                    <a:pt x="536" y="364"/>
                    <a:pt x="538" y="356"/>
                  </a:cubicBezTo>
                  <a:cubicBezTo>
                    <a:pt x="548" y="311"/>
                    <a:pt x="548" y="311"/>
                    <a:pt x="548" y="311"/>
                  </a:cubicBezTo>
                  <a:cubicBezTo>
                    <a:pt x="551" y="295"/>
                    <a:pt x="541" y="279"/>
                    <a:pt x="525" y="275"/>
                  </a:cubicBezTo>
                  <a:close/>
                  <a:moveTo>
                    <a:pt x="358" y="271"/>
                  </a:moveTo>
                  <a:cubicBezTo>
                    <a:pt x="358" y="317"/>
                    <a:pt x="321" y="355"/>
                    <a:pt x="275" y="355"/>
                  </a:cubicBezTo>
                  <a:cubicBezTo>
                    <a:pt x="229" y="355"/>
                    <a:pt x="191" y="317"/>
                    <a:pt x="191" y="271"/>
                  </a:cubicBezTo>
                  <a:cubicBezTo>
                    <a:pt x="191" y="225"/>
                    <a:pt x="229" y="188"/>
                    <a:pt x="275" y="188"/>
                  </a:cubicBezTo>
                  <a:cubicBezTo>
                    <a:pt x="321" y="188"/>
                    <a:pt x="358" y="225"/>
                    <a:pt x="358" y="2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Freeform 12"/>
            <p:cNvSpPr>
              <a:spLocks noEditPoints="1"/>
            </p:cNvSpPr>
            <p:nvPr/>
          </p:nvSpPr>
          <p:spPr bwMode="auto">
            <a:xfrm>
              <a:off x="5212308" y="2644039"/>
              <a:ext cx="1866541" cy="1823772"/>
            </a:xfrm>
            <a:custGeom>
              <a:avLst/>
              <a:gdLst>
                <a:gd name="T0" fmla="*/ 1229 w 1292"/>
                <a:gd name="T1" fmla="*/ 646 h 1262"/>
                <a:gd name="T2" fmla="*/ 1151 w 1292"/>
                <a:gd name="T3" fmla="*/ 628 h 1262"/>
                <a:gd name="T4" fmla="*/ 1107 w 1292"/>
                <a:gd name="T5" fmla="*/ 428 h 1262"/>
                <a:gd name="T6" fmla="*/ 1166 w 1292"/>
                <a:gd name="T7" fmla="*/ 380 h 1262"/>
                <a:gd name="T8" fmla="*/ 1192 w 1292"/>
                <a:gd name="T9" fmla="*/ 332 h 1262"/>
                <a:gd name="T10" fmla="*/ 1177 w 1292"/>
                <a:gd name="T11" fmla="*/ 280 h 1262"/>
                <a:gd name="T12" fmla="*/ 1110 w 1292"/>
                <a:gd name="T13" fmla="*/ 197 h 1262"/>
                <a:gd name="T14" fmla="*/ 1010 w 1292"/>
                <a:gd name="T15" fmla="*/ 186 h 1262"/>
                <a:gd name="T16" fmla="*/ 952 w 1292"/>
                <a:gd name="T17" fmla="*/ 233 h 1262"/>
                <a:gd name="T18" fmla="*/ 768 w 1292"/>
                <a:gd name="T19" fmla="*/ 144 h 1262"/>
                <a:gd name="T20" fmla="*/ 768 w 1292"/>
                <a:gd name="T21" fmla="*/ 71 h 1262"/>
                <a:gd name="T22" fmla="*/ 697 w 1292"/>
                <a:gd name="T23" fmla="*/ 0 h 1262"/>
                <a:gd name="T24" fmla="*/ 590 w 1292"/>
                <a:gd name="T25" fmla="*/ 0 h 1262"/>
                <a:gd name="T26" fmla="*/ 519 w 1292"/>
                <a:gd name="T27" fmla="*/ 71 h 1262"/>
                <a:gd name="T28" fmla="*/ 519 w 1292"/>
                <a:gd name="T29" fmla="*/ 144 h 1262"/>
                <a:gd name="T30" fmla="*/ 331 w 1292"/>
                <a:gd name="T31" fmla="*/ 236 h 1262"/>
                <a:gd name="T32" fmla="*/ 331 w 1292"/>
                <a:gd name="T33" fmla="*/ 236 h 1262"/>
                <a:gd name="T34" fmla="*/ 273 w 1292"/>
                <a:gd name="T35" fmla="*/ 190 h 1262"/>
                <a:gd name="T36" fmla="*/ 221 w 1292"/>
                <a:gd name="T37" fmla="*/ 175 h 1262"/>
                <a:gd name="T38" fmla="*/ 173 w 1292"/>
                <a:gd name="T39" fmla="*/ 201 h 1262"/>
                <a:gd name="T40" fmla="*/ 107 w 1292"/>
                <a:gd name="T41" fmla="*/ 284 h 1262"/>
                <a:gd name="T42" fmla="*/ 118 w 1292"/>
                <a:gd name="T43" fmla="*/ 384 h 1262"/>
                <a:gd name="T44" fmla="*/ 178 w 1292"/>
                <a:gd name="T45" fmla="*/ 432 h 1262"/>
                <a:gd name="T46" fmla="*/ 136 w 1292"/>
                <a:gd name="T47" fmla="*/ 633 h 1262"/>
                <a:gd name="T48" fmla="*/ 58 w 1292"/>
                <a:gd name="T49" fmla="*/ 651 h 1262"/>
                <a:gd name="T50" fmla="*/ 13 w 1292"/>
                <a:gd name="T51" fmla="*/ 682 h 1262"/>
                <a:gd name="T52" fmla="*/ 5 w 1292"/>
                <a:gd name="T53" fmla="*/ 736 h 1262"/>
                <a:gd name="T54" fmla="*/ 29 w 1292"/>
                <a:gd name="T55" fmla="*/ 840 h 1262"/>
                <a:gd name="T56" fmla="*/ 114 w 1292"/>
                <a:gd name="T57" fmla="*/ 893 h 1262"/>
                <a:gd name="T58" fmla="*/ 195 w 1292"/>
                <a:gd name="T59" fmla="*/ 874 h 1262"/>
                <a:gd name="T60" fmla="*/ 322 w 1292"/>
                <a:gd name="T61" fmla="*/ 1029 h 1262"/>
                <a:gd name="T62" fmla="*/ 322 w 1292"/>
                <a:gd name="T63" fmla="*/ 1029 h 1262"/>
                <a:gd name="T64" fmla="*/ 285 w 1292"/>
                <a:gd name="T65" fmla="*/ 1106 h 1262"/>
                <a:gd name="T66" fmla="*/ 282 w 1292"/>
                <a:gd name="T67" fmla="*/ 1160 h 1262"/>
                <a:gd name="T68" fmla="*/ 318 w 1292"/>
                <a:gd name="T69" fmla="*/ 1201 h 1262"/>
                <a:gd name="T70" fmla="*/ 414 w 1292"/>
                <a:gd name="T71" fmla="*/ 1247 h 1262"/>
                <a:gd name="T72" fmla="*/ 445 w 1292"/>
                <a:gd name="T73" fmla="*/ 1254 h 1262"/>
                <a:gd name="T74" fmla="*/ 509 w 1292"/>
                <a:gd name="T75" fmla="*/ 1213 h 1262"/>
                <a:gd name="T76" fmla="*/ 547 w 1292"/>
                <a:gd name="T77" fmla="*/ 1135 h 1262"/>
                <a:gd name="T78" fmla="*/ 744 w 1292"/>
                <a:gd name="T79" fmla="*/ 1134 h 1262"/>
                <a:gd name="T80" fmla="*/ 782 w 1292"/>
                <a:gd name="T81" fmla="*/ 1212 h 1262"/>
                <a:gd name="T82" fmla="*/ 878 w 1292"/>
                <a:gd name="T83" fmla="*/ 1245 h 1262"/>
                <a:gd name="T84" fmla="*/ 973 w 1292"/>
                <a:gd name="T85" fmla="*/ 1198 h 1262"/>
                <a:gd name="T86" fmla="*/ 1009 w 1292"/>
                <a:gd name="T87" fmla="*/ 1157 h 1262"/>
                <a:gd name="T88" fmla="*/ 1006 w 1292"/>
                <a:gd name="T89" fmla="*/ 1103 h 1262"/>
                <a:gd name="T90" fmla="*/ 969 w 1292"/>
                <a:gd name="T91" fmla="*/ 1026 h 1262"/>
                <a:gd name="T92" fmla="*/ 1094 w 1292"/>
                <a:gd name="T93" fmla="*/ 871 h 1262"/>
                <a:gd name="T94" fmla="*/ 1175 w 1292"/>
                <a:gd name="T95" fmla="*/ 888 h 1262"/>
                <a:gd name="T96" fmla="*/ 1229 w 1292"/>
                <a:gd name="T97" fmla="*/ 879 h 1262"/>
                <a:gd name="T98" fmla="*/ 1260 w 1292"/>
                <a:gd name="T99" fmla="*/ 834 h 1262"/>
                <a:gd name="T100" fmla="*/ 1283 w 1292"/>
                <a:gd name="T101" fmla="*/ 730 h 1262"/>
                <a:gd name="T102" fmla="*/ 1229 w 1292"/>
                <a:gd name="T103" fmla="*/ 646 h 1262"/>
                <a:gd name="T104" fmla="*/ 979 w 1292"/>
                <a:gd name="T105" fmla="*/ 636 h 1262"/>
                <a:gd name="T106" fmla="*/ 644 w 1292"/>
                <a:gd name="T107" fmla="*/ 972 h 1262"/>
                <a:gd name="T108" fmla="*/ 308 w 1292"/>
                <a:gd name="T109" fmla="*/ 636 h 1262"/>
                <a:gd name="T110" fmla="*/ 644 w 1292"/>
                <a:gd name="T111" fmla="*/ 301 h 1262"/>
                <a:gd name="T112" fmla="*/ 979 w 1292"/>
                <a:gd name="T113" fmla="*/ 63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262">
                  <a:moveTo>
                    <a:pt x="1229" y="646"/>
                  </a:moveTo>
                  <a:cubicBezTo>
                    <a:pt x="1151" y="628"/>
                    <a:pt x="1151" y="628"/>
                    <a:pt x="1151" y="628"/>
                  </a:cubicBezTo>
                  <a:cubicBezTo>
                    <a:pt x="1150" y="559"/>
                    <a:pt x="1135" y="491"/>
                    <a:pt x="1107" y="428"/>
                  </a:cubicBezTo>
                  <a:cubicBezTo>
                    <a:pt x="1166" y="380"/>
                    <a:pt x="1166" y="380"/>
                    <a:pt x="1166" y="380"/>
                  </a:cubicBezTo>
                  <a:cubicBezTo>
                    <a:pt x="1181" y="368"/>
                    <a:pt x="1191" y="351"/>
                    <a:pt x="1192" y="332"/>
                  </a:cubicBezTo>
                  <a:cubicBezTo>
                    <a:pt x="1194" y="313"/>
                    <a:pt x="1189" y="294"/>
                    <a:pt x="1177" y="280"/>
                  </a:cubicBezTo>
                  <a:cubicBezTo>
                    <a:pt x="1110" y="197"/>
                    <a:pt x="1110" y="197"/>
                    <a:pt x="1110" y="197"/>
                  </a:cubicBezTo>
                  <a:cubicBezTo>
                    <a:pt x="1085" y="166"/>
                    <a:pt x="1040" y="162"/>
                    <a:pt x="1010" y="186"/>
                  </a:cubicBezTo>
                  <a:cubicBezTo>
                    <a:pt x="952" y="233"/>
                    <a:pt x="952" y="233"/>
                    <a:pt x="952" y="233"/>
                  </a:cubicBezTo>
                  <a:cubicBezTo>
                    <a:pt x="897" y="190"/>
                    <a:pt x="835" y="160"/>
                    <a:pt x="768" y="144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68" y="32"/>
                    <a:pt x="736" y="0"/>
                    <a:pt x="6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51" y="0"/>
                    <a:pt x="519" y="32"/>
                    <a:pt x="519" y="71"/>
                  </a:cubicBezTo>
                  <a:cubicBezTo>
                    <a:pt x="519" y="144"/>
                    <a:pt x="519" y="144"/>
                    <a:pt x="519" y="144"/>
                  </a:cubicBezTo>
                  <a:cubicBezTo>
                    <a:pt x="450" y="161"/>
                    <a:pt x="387" y="192"/>
                    <a:pt x="331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58" y="178"/>
                    <a:pt x="240" y="173"/>
                    <a:pt x="221" y="175"/>
                  </a:cubicBezTo>
                  <a:cubicBezTo>
                    <a:pt x="202" y="177"/>
                    <a:pt x="185" y="186"/>
                    <a:pt x="173" y="201"/>
                  </a:cubicBezTo>
                  <a:cubicBezTo>
                    <a:pt x="107" y="284"/>
                    <a:pt x="107" y="284"/>
                    <a:pt x="107" y="284"/>
                  </a:cubicBezTo>
                  <a:cubicBezTo>
                    <a:pt x="82" y="315"/>
                    <a:pt x="87" y="360"/>
                    <a:pt x="118" y="384"/>
                  </a:cubicBezTo>
                  <a:cubicBezTo>
                    <a:pt x="178" y="432"/>
                    <a:pt x="178" y="432"/>
                    <a:pt x="178" y="432"/>
                  </a:cubicBezTo>
                  <a:cubicBezTo>
                    <a:pt x="150" y="496"/>
                    <a:pt x="136" y="563"/>
                    <a:pt x="136" y="633"/>
                  </a:cubicBezTo>
                  <a:cubicBezTo>
                    <a:pt x="58" y="651"/>
                    <a:pt x="58" y="651"/>
                    <a:pt x="58" y="651"/>
                  </a:cubicBezTo>
                  <a:cubicBezTo>
                    <a:pt x="39" y="655"/>
                    <a:pt x="23" y="666"/>
                    <a:pt x="13" y="682"/>
                  </a:cubicBezTo>
                  <a:cubicBezTo>
                    <a:pt x="3" y="698"/>
                    <a:pt x="0" y="718"/>
                    <a:pt x="5" y="736"/>
                  </a:cubicBezTo>
                  <a:cubicBezTo>
                    <a:pt x="29" y="840"/>
                    <a:pt x="29" y="840"/>
                    <a:pt x="29" y="840"/>
                  </a:cubicBezTo>
                  <a:cubicBezTo>
                    <a:pt x="37" y="878"/>
                    <a:pt x="76" y="902"/>
                    <a:pt x="114" y="893"/>
                  </a:cubicBezTo>
                  <a:cubicBezTo>
                    <a:pt x="195" y="874"/>
                    <a:pt x="195" y="874"/>
                    <a:pt x="195" y="874"/>
                  </a:cubicBezTo>
                  <a:cubicBezTo>
                    <a:pt x="227" y="934"/>
                    <a:pt x="269" y="986"/>
                    <a:pt x="322" y="1029"/>
                  </a:cubicBezTo>
                  <a:cubicBezTo>
                    <a:pt x="322" y="1029"/>
                    <a:pt x="322" y="1029"/>
                    <a:pt x="322" y="1029"/>
                  </a:cubicBezTo>
                  <a:cubicBezTo>
                    <a:pt x="285" y="1106"/>
                    <a:pt x="285" y="1106"/>
                    <a:pt x="285" y="1106"/>
                  </a:cubicBezTo>
                  <a:cubicBezTo>
                    <a:pt x="277" y="1123"/>
                    <a:pt x="276" y="1143"/>
                    <a:pt x="282" y="1160"/>
                  </a:cubicBezTo>
                  <a:cubicBezTo>
                    <a:pt x="288" y="1178"/>
                    <a:pt x="301" y="1193"/>
                    <a:pt x="318" y="1201"/>
                  </a:cubicBezTo>
                  <a:cubicBezTo>
                    <a:pt x="414" y="1247"/>
                    <a:pt x="414" y="1247"/>
                    <a:pt x="414" y="1247"/>
                  </a:cubicBezTo>
                  <a:cubicBezTo>
                    <a:pt x="424" y="1252"/>
                    <a:pt x="435" y="1254"/>
                    <a:pt x="445" y="1254"/>
                  </a:cubicBezTo>
                  <a:cubicBezTo>
                    <a:pt x="472" y="1254"/>
                    <a:pt x="497" y="1239"/>
                    <a:pt x="509" y="1213"/>
                  </a:cubicBezTo>
                  <a:cubicBezTo>
                    <a:pt x="547" y="1135"/>
                    <a:pt x="547" y="1135"/>
                    <a:pt x="547" y="1135"/>
                  </a:cubicBezTo>
                  <a:cubicBezTo>
                    <a:pt x="612" y="1147"/>
                    <a:pt x="680" y="1147"/>
                    <a:pt x="744" y="1134"/>
                  </a:cubicBezTo>
                  <a:cubicBezTo>
                    <a:pt x="782" y="1212"/>
                    <a:pt x="782" y="1212"/>
                    <a:pt x="782" y="1212"/>
                  </a:cubicBezTo>
                  <a:cubicBezTo>
                    <a:pt x="800" y="1247"/>
                    <a:pt x="842" y="1262"/>
                    <a:pt x="878" y="1245"/>
                  </a:cubicBezTo>
                  <a:cubicBezTo>
                    <a:pt x="973" y="1198"/>
                    <a:pt x="973" y="1198"/>
                    <a:pt x="973" y="1198"/>
                  </a:cubicBezTo>
                  <a:cubicBezTo>
                    <a:pt x="990" y="1190"/>
                    <a:pt x="1003" y="1175"/>
                    <a:pt x="1009" y="1157"/>
                  </a:cubicBezTo>
                  <a:cubicBezTo>
                    <a:pt x="1015" y="1139"/>
                    <a:pt x="1014" y="1120"/>
                    <a:pt x="1006" y="1103"/>
                  </a:cubicBezTo>
                  <a:cubicBezTo>
                    <a:pt x="969" y="1026"/>
                    <a:pt x="969" y="1026"/>
                    <a:pt x="969" y="1026"/>
                  </a:cubicBezTo>
                  <a:cubicBezTo>
                    <a:pt x="1020" y="983"/>
                    <a:pt x="1063" y="931"/>
                    <a:pt x="1094" y="871"/>
                  </a:cubicBezTo>
                  <a:cubicBezTo>
                    <a:pt x="1175" y="888"/>
                    <a:pt x="1175" y="888"/>
                    <a:pt x="1175" y="888"/>
                  </a:cubicBezTo>
                  <a:cubicBezTo>
                    <a:pt x="1193" y="893"/>
                    <a:pt x="1213" y="889"/>
                    <a:pt x="1229" y="879"/>
                  </a:cubicBezTo>
                  <a:cubicBezTo>
                    <a:pt x="1245" y="869"/>
                    <a:pt x="1256" y="853"/>
                    <a:pt x="1260" y="834"/>
                  </a:cubicBezTo>
                  <a:cubicBezTo>
                    <a:pt x="1283" y="730"/>
                    <a:pt x="1283" y="730"/>
                    <a:pt x="1283" y="730"/>
                  </a:cubicBezTo>
                  <a:cubicBezTo>
                    <a:pt x="1292" y="692"/>
                    <a:pt x="1267" y="654"/>
                    <a:pt x="1229" y="646"/>
                  </a:cubicBezTo>
                  <a:close/>
                  <a:moveTo>
                    <a:pt x="979" y="636"/>
                  </a:moveTo>
                  <a:cubicBezTo>
                    <a:pt x="979" y="821"/>
                    <a:pt x="829" y="972"/>
                    <a:pt x="644" y="972"/>
                  </a:cubicBezTo>
                  <a:cubicBezTo>
                    <a:pt x="459" y="972"/>
                    <a:pt x="308" y="821"/>
                    <a:pt x="308" y="636"/>
                  </a:cubicBezTo>
                  <a:cubicBezTo>
                    <a:pt x="308" y="451"/>
                    <a:pt x="459" y="301"/>
                    <a:pt x="644" y="301"/>
                  </a:cubicBezTo>
                  <a:cubicBezTo>
                    <a:pt x="829" y="301"/>
                    <a:pt x="979" y="451"/>
                    <a:pt x="979" y="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Freeform 13"/>
            <p:cNvSpPr>
              <a:spLocks noEditPoints="1"/>
            </p:cNvSpPr>
            <p:nvPr/>
          </p:nvSpPr>
          <p:spPr bwMode="auto">
            <a:xfrm>
              <a:off x="7596348" y="2834664"/>
              <a:ext cx="692239" cy="675132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Freeform 14"/>
            <p:cNvSpPr>
              <a:spLocks noEditPoints="1"/>
            </p:cNvSpPr>
            <p:nvPr/>
          </p:nvSpPr>
          <p:spPr bwMode="auto">
            <a:xfrm>
              <a:off x="6352393" y="2219410"/>
              <a:ext cx="690407" cy="676354"/>
            </a:xfrm>
            <a:custGeom>
              <a:avLst/>
              <a:gdLst>
                <a:gd name="T0" fmla="*/ 455 w 478"/>
                <a:gd name="T1" fmla="*/ 239 h 468"/>
                <a:gd name="T2" fmla="*/ 426 w 478"/>
                <a:gd name="T3" fmla="*/ 233 h 468"/>
                <a:gd name="T4" fmla="*/ 410 w 478"/>
                <a:gd name="T5" fmla="*/ 159 h 468"/>
                <a:gd name="T6" fmla="*/ 432 w 478"/>
                <a:gd name="T7" fmla="*/ 141 h 468"/>
                <a:gd name="T8" fmla="*/ 442 w 478"/>
                <a:gd name="T9" fmla="*/ 123 h 468"/>
                <a:gd name="T10" fmla="*/ 436 w 478"/>
                <a:gd name="T11" fmla="*/ 104 h 468"/>
                <a:gd name="T12" fmla="*/ 411 w 478"/>
                <a:gd name="T13" fmla="*/ 73 h 468"/>
                <a:gd name="T14" fmla="*/ 374 w 478"/>
                <a:gd name="T15" fmla="*/ 69 h 468"/>
                <a:gd name="T16" fmla="*/ 353 w 478"/>
                <a:gd name="T17" fmla="*/ 87 h 468"/>
                <a:gd name="T18" fmla="*/ 284 w 478"/>
                <a:gd name="T19" fmla="*/ 53 h 468"/>
                <a:gd name="T20" fmla="*/ 284 w 478"/>
                <a:gd name="T21" fmla="*/ 27 h 468"/>
                <a:gd name="T22" fmla="*/ 258 w 478"/>
                <a:gd name="T23" fmla="*/ 0 h 468"/>
                <a:gd name="T24" fmla="*/ 219 w 478"/>
                <a:gd name="T25" fmla="*/ 0 h 468"/>
                <a:gd name="T26" fmla="*/ 192 w 478"/>
                <a:gd name="T27" fmla="*/ 27 h 468"/>
                <a:gd name="T28" fmla="*/ 192 w 478"/>
                <a:gd name="T29" fmla="*/ 54 h 468"/>
                <a:gd name="T30" fmla="*/ 123 w 478"/>
                <a:gd name="T31" fmla="*/ 88 h 468"/>
                <a:gd name="T32" fmla="*/ 123 w 478"/>
                <a:gd name="T33" fmla="*/ 88 h 468"/>
                <a:gd name="T34" fmla="*/ 101 w 478"/>
                <a:gd name="T35" fmla="*/ 71 h 468"/>
                <a:gd name="T36" fmla="*/ 82 w 478"/>
                <a:gd name="T37" fmla="*/ 65 h 468"/>
                <a:gd name="T38" fmla="*/ 64 w 478"/>
                <a:gd name="T39" fmla="*/ 75 h 468"/>
                <a:gd name="T40" fmla="*/ 40 w 478"/>
                <a:gd name="T41" fmla="*/ 106 h 468"/>
                <a:gd name="T42" fmla="*/ 44 w 478"/>
                <a:gd name="T43" fmla="*/ 143 h 468"/>
                <a:gd name="T44" fmla="*/ 66 w 478"/>
                <a:gd name="T45" fmla="*/ 160 h 468"/>
                <a:gd name="T46" fmla="*/ 50 w 478"/>
                <a:gd name="T47" fmla="*/ 235 h 468"/>
                <a:gd name="T48" fmla="*/ 21 w 478"/>
                <a:gd name="T49" fmla="*/ 241 h 468"/>
                <a:gd name="T50" fmla="*/ 5 w 478"/>
                <a:gd name="T51" fmla="*/ 253 h 468"/>
                <a:gd name="T52" fmla="*/ 2 w 478"/>
                <a:gd name="T53" fmla="*/ 273 h 468"/>
                <a:gd name="T54" fmla="*/ 11 w 478"/>
                <a:gd name="T55" fmla="*/ 311 h 468"/>
                <a:gd name="T56" fmla="*/ 42 w 478"/>
                <a:gd name="T57" fmla="*/ 331 h 468"/>
                <a:gd name="T58" fmla="*/ 72 w 478"/>
                <a:gd name="T59" fmla="*/ 324 h 468"/>
                <a:gd name="T60" fmla="*/ 119 w 478"/>
                <a:gd name="T61" fmla="*/ 381 h 468"/>
                <a:gd name="T62" fmla="*/ 119 w 478"/>
                <a:gd name="T63" fmla="*/ 381 h 468"/>
                <a:gd name="T64" fmla="*/ 105 w 478"/>
                <a:gd name="T65" fmla="*/ 410 h 468"/>
                <a:gd name="T66" fmla="*/ 104 w 478"/>
                <a:gd name="T67" fmla="*/ 430 h 468"/>
                <a:gd name="T68" fmla="*/ 118 w 478"/>
                <a:gd name="T69" fmla="*/ 445 h 468"/>
                <a:gd name="T70" fmla="*/ 153 w 478"/>
                <a:gd name="T71" fmla="*/ 462 h 468"/>
                <a:gd name="T72" fmla="*/ 165 w 478"/>
                <a:gd name="T73" fmla="*/ 465 h 468"/>
                <a:gd name="T74" fmla="*/ 189 w 478"/>
                <a:gd name="T75" fmla="*/ 450 h 468"/>
                <a:gd name="T76" fmla="*/ 203 w 478"/>
                <a:gd name="T77" fmla="*/ 421 h 468"/>
                <a:gd name="T78" fmla="*/ 276 w 478"/>
                <a:gd name="T79" fmla="*/ 420 h 468"/>
                <a:gd name="T80" fmla="*/ 290 w 478"/>
                <a:gd name="T81" fmla="*/ 449 h 468"/>
                <a:gd name="T82" fmla="*/ 325 w 478"/>
                <a:gd name="T83" fmla="*/ 461 h 468"/>
                <a:gd name="T84" fmla="*/ 360 w 478"/>
                <a:gd name="T85" fmla="*/ 444 h 468"/>
                <a:gd name="T86" fmla="*/ 374 w 478"/>
                <a:gd name="T87" fmla="*/ 429 h 468"/>
                <a:gd name="T88" fmla="*/ 373 w 478"/>
                <a:gd name="T89" fmla="*/ 409 h 468"/>
                <a:gd name="T90" fmla="*/ 359 w 478"/>
                <a:gd name="T91" fmla="*/ 380 h 468"/>
                <a:gd name="T92" fmla="*/ 405 w 478"/>
                <a:gd name="T93" fmla="*/ 323 h 468"/>
                <a:gd name="T94" fmla="*/ 435 w 478"/>
                <a:gd name="T95" fmla="*/ 329 h 468"/>
                <a:gd name="T96" fmla="*/ 455 w 478"/>
                <a:gd name="T97" fmla="*/ 326 h 468"/>
                <a:gd name="T98" fmla="*/ 467 w 478"/>
                <a:gd name="T99" fmla="*/ 309 h 468"/>
                <a:gd name="T100" fmla="*/ 475 w 478"/>
                <a:gd name="T101" fmla="*/ 271 h 468"/>
                <a:gd name="T102" fmla="*/ 455 w 478"/>
                <a:gd name="T103" fmla="*/ 239 h 468"/>
                <a:gd name="T104" fmla="*/ 363 w 478"/>
                <a:gd name="T105" fmla="*/ 236 h 468"/>
                <a:gd name="T106" fmla="*/ 238 w 478"/>
                <a:gd name="T107" fmla="*/ 360 h 468"/>
                <a:gd name="T108" fmla="*/ 114 w 478"/>
                <a:gd name="T109" fmla="*/ 236 h 468"/>
                <a:gd name="T110" fmla="*/ 238 w 478"/>
                <a:gd name="T111" fmla="*/ 112 h 468"/>
                <a:gd name="T112" fmla="*/ 363 w 478"/>
                <a:gd name="T113" fmla="*/ 23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468">
                  <a:moveTo>
                    <a:pt x="455" y="239"/>
                  </a:moveTo>
                  <a:cubicBezTo>
                    <a:pt x="426" y="233"/>
                    <a:pt x="426" y="233"/>
                    <a:pt x="426" y="233"/>
                  </a:cubicBezTo>
                  <a:cubicBezTo>
                    <a:pt x="426" y="207"/>
                    <a:pt x="421" y="182"/>
                    <a:pt x="410" y="159"/>
                  </a:cubicBezTo>
                  <a:cubicBezTo>
                    <a:pt x="432" y="141"/>
                    <a:pt x="432" y="141"/>
                    <a:pt x="432" y="141"/>
                  </a:cubicBezTo>
                  <a:cubicBezTo>
                    <a:pt x="438" y="137"/>
                    <a:pt x="441" y="130"/>
                    <a:pt x="442" y="123"/>
                  </a:cubicBezTo>
                  <a:cubicBezTo>
                    <a:pt x="442" y="116"/>
                    <a:pt x="440" y="109"/>
                    <a:pt x="436" y="104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2"/>
                    <a:pt x="385" y="60"/>
                    <a:pt x="374" y="69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32" y="71"/>
                    <a:pt x="309" y="60"/>
                    <a:pt x="284" y="53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12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2"/>
                    <a:pt x="192" y="2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67" y="60"/>
                    <a:pt x="143" y="71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6" y="66"/>
                    <a:pt x="89" y="64"/>
                    <a:pt x="82" y="65"/>
                  </a:cubicBezTo>
                  <a:cubicBezTo>
                    <a:pt x="75" y="66"/>
                    <a:pt x="68" y="69"/>
                    <a:pt x="64" y="7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0" y="117"/>
                    <a:pt x="32" y="134"/>
                    <a:pt x="44" y="143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4"/>
                    <a:pt x="50" y="209"/>
                    <a:pt x="50" y="235"/>
                  </a:cubicBezTo>
                  <a:cubicBezTo>
                    <a:pt x="21" y="241"/>
                    <a:pt x="21" y="241"/>
                    <a:pt x="21" y="241"/>
                  </a:cubicBezTo>
                  <a:cubicBezTo>
                    <a:pt x="15" y="243"/>
                    <a:pt x="9" y="247"/>
                    <a:pt x="5" y="253"/>
                  </a:cubicBezTo>
                  <a:cubicBezTo>
                    <a:pt x="1" y="259"/>
                    <a:pt x="0" y="266"/>
                    <a:pt x="2" y="273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6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6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2" y="416"/>
                    <a:pt x="102" y="424"/>
                    <a:pt x="104" y="430"/>
                  </a:cubicBezTo>
                  <a:cubicBezTo>
                    <a:pt x="107" y="437"/>
                    <a:pt x="112" y="442"/>
                    <a:pt x="118" y="445"/>
                  </a:cubicBezTo>
                  <a:cubicBezTo>
                    <a:pt x="153" y="462"/>
                    <a:pt x="153" y="462"/>
                    <a:pt x="153" y="462"/>
                  </a:cubicBezTo>
                  <a:cubicBezTo>
                    <a:pt x="157" y="464"/>
                    <a:pt x="161" y="465"/>
                    <a:pt x="165" y="465"/>
                  </a:cubicBezTo>
                  <a:cubicBezTo>
                    <a:pt x="175" y="465"/>
                    <a:pt x="184" y="459"/>
                    <a:pt x="189" y="45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8"/>
                    <a:pt x="325" y="461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67" y="441"/>
                    <a:pt x="372" y="436"/>
                    <a:pt x="374" y="429"/>
                  </a:cubicBezTo>
                  <a:cubicBezTo>
                    <a:pt x="376" y="422"/>
                    <a:pt x="376" y="415"/>
                    <a:pt x="373" y="409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5"/>
                    <a:pt x="405" y="323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1"/>
                    <a:pt x="449" y="330"/>
                    <a:pt x="455" y="326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8" y="257"/>
                    <a:pt x="469" y="243"/>
                    <a:pt x="455" y="239"/>
                  </a:cubicBezTo>
                  <a:close/>
                  <a:moveTo>
                    <a:pt x="363" y="236"/>
                  </a:moveTo>
                  <a:cubicBezTo>
                    <a:pt x="363" y="304"/>
                    <a:pt x="307" y="360"/>
                    <a:pt x="238" y="360"/>
                  </a:cubicBezTo>
                  <a:cubicBezTo>
                    <a:pt x="170" y="360"/>
                    <a:pt x="114" y="304"/>
                    <a:pt x="114" y="236"/>
                  </a:cubicBezTo>
                  <a:cubicBezTo>
                    <a:pt x="114" y="167"/>
                    <a:pt x="170" y="112"/>
                    <a:pt x="238" y="112"/>
                  </a:cubicBezTo>
                  <a:cubicBezTo>
                    <a:pt x="307" y="112"/>
                    <a:pt x="363" y="167"/>
                    <a:pt x="363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1" name="Group 25"/>
            <p:cNvGrpSpPr/>
            <p:nvPr/>
          </p:nvGrpSpPr>
          <p:grpSpPr>
            <a:xfrm>
              <a:off x="5642435" y="4408546"/>
              <a:ext cx="998951" cy="1524393"/>
              <a:chOff x="7523247" y="4735061"/>
              <a:chExt cx="1331934" cy="2032524"/>
            </a:xfrm>
          </p:grpSpPr>
          <p:sp>
            <p:nvSpPr>
              <p:cNvPr id="124" name="Freeform 15"/>
              <p:cNvSpPr>
                <a:spLocks noEditPoints="1"/>
              </p:cNvSpPr>
              <p:nvPr/>
            </p:nvSpPr>
            <p:spPr bwMode="auto">
              <a:xfrm>
                <a:off x="7523247" y="4889028"/>
                <a:ext cx="1331934" cy="1878557"/>
              </a:xfrm>
              <a:custGeom>
                <a:avLst/>
                <a:gdLst>
                  <a:gd name="T0" fmla="*/ 663 w 691"/>
                  <a:gd name="T1" fmla="*/ 13 h 975"/>
                  <a:gd name="T2" fmla="*/ 606 w 691"/>
                  <a:gd name="T3" fmla="*/ 29 h 975"/>
                  <a:gd name="T4" fmla="*/ 401 w 691"/>
                  <a:gd name="T5" fmla="*/ 159 h 975"/>
                  <a:gd name="T6" fmla="*/ 366 w 691"/>
                  <a:gd name="T7" fmla="*/ 145 h 975"/>
                  <a:gd name="T8" fmla="*/ 339 w 691"/>
                  <a:gd name="T9" fmla="*/ 172 h 975"/>
                  <a:gd name="T10" fmla="*/ 312 w 691"/>
                  <a:gd name="T11" fmla="*/ 144 h 975"/>
                  <a:gd name="T12" fmla="*/ 312 w 691"/>
                  <a:gd name="T13" fmla="*/ 144 h 975"/>
                  <a:gd name="T14" fmla="*/ 281 w 691"/>
                  <a:gd name="T15" fmla="*/ 157 h 975"/>
                  <a:gd name="T16" fmla="*/ 86 w 691"/>
                  <a:gd name="T17" fmla="*/ 27 h 975"/>
                  <a:gd name="T18" fmla="*/ 28 w 691"/>
                  <a:gd name="T19" fmla="*/ 11 h 975"/>
                  <a:gd name="T20" fmla="*/ 12 w 691"/>
                  <a:gd name="T21" fmla="*/ 69 h 975"/>
                  <a:gd name="T22" fmla="*/ 228 w 691"/>
                  <a:gd name="T23" fmla="*/ 231 h 975"/>
                  <a:gd name="T24" fmla="*/ 227 w 691"/>
                  <a:gd name="T25" fmla="*/ 240 h 975"/>
                  <a:gd name="T26" fmla="*/ 227 w 691"/>
                  <a:gd name="T27" fmla="*/ 481 h 975"/>
                  <a:gd name="T28" fmla="*/ 233 w 691"/>
                  <a:gd name="T29" fmla="*/ 513 h 975"/>
                  <a:gd name="T30" fmla="*/ 233 w 691"/>
                  <a:gd name="T31" fmla="*/ 519 h 975"/>
                  <a:gd name="T32" fmla="*/ 233 w 691"/>
                  <a:gd name="T33" fmla="*/ 925 h 975"/>
                  <a:gd name="T34" fmla="*/ 283 w 691"/>
                  <a:gd name="T35" fmla="*/ 975 h 975"/>
                  <a:gd name="T36" fmla="*/ 283 w 691"/>
                  <a:gd name="T37" fmla="*/ 975 h 975"/>
                  <a:gd name="T38" fmla="*/ 333 w 691"/>
                  <a:gd name="T39" fmla="*/ 925 h 975"/>
                  <a:gd name="T40" fmla="*/ 333 w 691"/>
                  <a:gd name="T41" fmla="*/ 577 h 975"/>
                  <a:gd name="T42" fmla="*/ 339 w 691"/>
                  <a:gd name="T43" fmla="*/ 577 h 975"/>
                  <a:gd name="T44" fmla="*/ 340 w 691"/>
                  <a:gd name="T45" fmla="*/ 577 h 975"/>
                  <a:gd name="T46" fmla="*/ 340 w 691"/>
                  <a:gd name="T47" fmla="*/ 925 h 975"/>
                  <a:gd name="T48" fmla="*/ 391 w 691"/>
                  <a:gd name="T49" fmla="*/ 975 h 975"/>
                  <a:gd name="T50" fmla="*/ 391 w 691"/>
                  <a:gd name="T51" fmla="*/ 975 h 975"/>
                  <a:gd name="T52" fmla="*/ 441 w 691"/>
                  <a:gd name="T53" fmla="*/ 925 h 975"/>
                  <a:gd name="T54" fmla="*/ 440 w 691"/>
                  <a:gd name="T55" fmla="*/ 522 h 975"/>
                  <a:gd name="T56" fmla="*/ 451 w 691"/>
                  <a:gd name="T57" fmla="*/ 481 h 975"/>
                  <a:gd name="T58" fmla="*/ 451 w 691"/>
                  <a:gd name="T59" fmla="*/ 240 h 975"/>
                  <a:gd name="T60" fmla="*/ 450 w 691"/>
                  <a:gd name="T61" fmla="*/ 236 h 975"/>
                  <a:gd name="T62" fmla="*/ 679 w 691"/>
                  <a:gd name="T63" fmla="*/ 70 h 975"/>
                  <a:gd name="T64" fmla="*/ 663 w 691"/>
                  <a:gd name="T65" fmla="*/ 13 h 975"/>
                  <a:gd name="T66" fmla="*/ 339 w 691"/>
                  <a:gd name="T67" fmla="*/ 388 h 975"/>
                  <a:gd name="T68" fmla="*/ 339 w 691"/>
                  <a:gd name="T69" fmla="*/ 388 h 975"/>
                  <a:gd name="T70" fmla="*/ 312 w 691"/>
                  <a:gd name="T71" fmla="*/ 352 h 975"/>
                  <a:gd name="T72" fmla="*/ 339 w 691"/>
                  <a:gd name="T73" fmla="*/ 176 h 975"/>
                  <a:gd name="T74" fmla="*/ 339 w 691"/>
                  <a:gd name="T75" fmla="*/ 176 h 975"/>
                  <a:gd name="T76" fmla="*/ 365 w 691"/>
                  <a:gd name="T77" fmla="*/ 352 h 975"/>
                  <a:gd name="T78" fmla="*/ 339 w 691"/>
                  <a:gd name="T79" fmla="*/ 388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1" h="975">
                    <a:moveTo>
                      <a:pt x="663" y="13"/>
                    </a:moveTo>
                    <a:cubicBezTo>
                      <a:pt x="643" y="1"/>
                      <a:pt x="617" y="8"/>
                      <a:pt x="606" y="29"/>
                    </a:cubicBezTo>
                    <a:cubicBezTo>
                      <a:pt x="605" y="30"/>
                      <a:pt x="543" y="137"/>
                      <a:pt x="401" y="159"/>
                    </a:cubicBezTo>
                    <a:cubicBezTo>
                      <a:pt x="390" y="153"/>
                      <a:pt x="378" y="148"/>
                      <a:pt x="366" y="145"/>
                    </a:cubicBezTo>
                    <a:cubicBezTo>
                      <a:pt x="339" y="172"/>
                      <a:pt x="339" y="172"/>
                      <a:pt x="339" y="172"/>
                    </a:cubicBezTo>
                    <a:cubicBezTo>
                      <a:pt x="312" y="144"/>
                      <a:pt x="312" y="144"/>
                      <a:pt x="312" y="144"/>
                    </a:cubicBezTo>
                    <a:cubicBezTo>
                      <a:pt x="312" y="144"/>
                      <a:pt x="312" y="144"/>
                      <a:pt x="312" y="144"/>
                    </a:cubicBezTo>
                    <a:cubicBezTo>
                      <a:pt x="301" y="147"/>
                      <a:pt x="291" y="151"/>
                      <a:pt x="281" y="157"/>
                    </a:cubicBezTo>
                    <a:cubicBezTo>
                      <a:pt x="147" y="131"/>
                      <a:pt x="88" y="32"/>
                      <a:pt x="86" y="27"/>
                    </a:cubicBezTo>
                    <a:cubicBezTo>
                      <a:pt x="74" y="7"/>
                      <a:pt x="48" y="0"/>
                      <a:pt x="28" y="11"/>
                    </a:cubicBezTo>
                    <a:cubicBezTo>
                      <a:pt x="8" y="23"/>
                      <a:pt x="0" y="49"/>
                      <a:pt x="12" y="69"/>
                    </a:cubicBezTo>
                    <a:cubicBezTo>
                      <a:pt x="15" y="75"/>
                      <a:pt x="81" y="188"/>
                      <a:pt x="228" y="231"/>
                    </a:cubicBezTo>
                    <a:cubicBezTo>
                      <a:pt x="227" y="234"/>
                      <a:pt x="227" y="237"/>
                      <a:pt x="227" y="240"/>
                    </a:cubicBezTo>
                    <a:cubicBezTo>
                      <a:pt x="227" y="481"/>
                      <a:pt x="227" y="481"/>
                      <a:pt x="227" y="481"/>
                    </a:cubicBezTo>
                    <a:cubicBezTo>
                      <a:pt x="227" y="492"/>
                      <a:pt x="229" y="503"/>
                      <a:pt x="233" y="513"/>
                    </a:cubicBezTo>
                    <a:cubicBezTo>
                      <a:pt x="233" y="515"/>
                      <a:pt x="233" y="517"/>
                      <a:pt x="233" y="519"/>
                    </a:cubicBezTo>
                    <a:cubicBezTo>
                      <a:pt x="233" y="925"/>
                      <a:pt x="233" y="925"/>
                      <a:pt x="233" y="925"/>
                    </a:cubicBezTo>
                    <a:cubicBezTo>
                      <a:pt x="233" y="953"/>
                      <a:pt x="256" y="975"/>
                      <a:pt x="283" y="975"/>
                    </a:cubicBezTo>
                    <a:cubicBezTo>
                      <a:pt x="283" y="975"/>
                      <a:pt x="283" y="975"/>
                      <a:pt x="283" y="975"/>
                    </a:cubicBezTo>
                    <a:cubicBezTo>
                      <a:pt x="311" y="975"/>
                      <a:pt x="333" y="953"/>
                      <a:pt x="333" y="925"/>
                    </a:cubicBezTo>
                    <a:cubicBezTo>
                      <a:pt x="333" y="577"/>
                      <a:pt x="333" y="577"/>
                      <a:pt x="333" y="577"/>
                    </a:cubicBezTo>
                    <a:cubicBezTo>
                      <a:pt x="335" y="577"/>
                      <a:pt x="337" y="577"/>
                      <a:pt x="339" y="577"/>
                    </a:cubicBezTo>
                    <a:cubicBezTo>
                      <a:pt x="339" y="577"/>
                      <a:pt x="340" y="577"/>
                      <a:pt x="340" y="577"/>
                    </a:cubicBezTo>
                    <a:cubicBezTo>
                      <a:pt x="340" y="925"/>
                      <a:pt x="340" y="925"/>
                      <a:pt x="340" y="925"/>
                    </a:cubicBezTo>
                    <a:cubicBezTo>
                      <a:pt x="340" y="953"/>
                      <a:pt x="363" y="975"/>
                      <a:pt x="391" y="975"/>
                    </a:cubicBezTo>
                    <a:cubicBezTo>
                      <a:pt x="391" y="975"/>
                      <a:pt x="391" y="975"/>
                      <a:pt x="391" y="975"/>
                    </a:cubicBezTo>
                    <a:cubicBezTo>
                      <a:pt x="418" y="975"/>
                      <a:pt x="441" y="953"/>
                      <a:pt x="441" y="925"/>
                    </a:cubicBezTo>
                    <a:cubicBezTo>
                      <a:pt x="440" y="522"/>
                      <a:pt x="440" y="522"/>
                      <a:pt x="440" y="522"/>
                    </a:cubicBezTo>
                    <a:cubicBezTo>
                      <a:pt x="447" y="509"/>
                      <a:pt x="451" y="496"/>
                      <a:pt x="451" y="481"/>
                    </a:cubicBezTo>
                    <a:cubicBezTo>
                      <a:pt x="451" y="240"/>
                      <a:pt x="451" y="240"/>
                      <a:pt x="451" y="240"/>
                    </a:cubicBezTo>
                    <a:cubicBezTo>
                      <a:pt x="451" y="238"/>
                      <a:pt x="451" y="237"/>
                      <a:pt x="450" y="236"/>
                    </a:cubicBezTo>
                    <a:cubicBezTo>
                      <a:pt x="607" y="196"/>
                      <a:pt x="676" y="76"/>
                      <a:pt x="679" y="70"/>
                    </a:cubicBezTo>
                    <a:cubicBezTo>
                      <a:pt x="691" y="50"/>
                      <a:pt x="684" y="24"/>
                      <a:pt x="663" y="13"/>
                    </a:cubicBezTo>
                    <a:close/>
                    <a:moveTo>
                      <a:pt x="339" y="388"/>
                    </a:moveTo>
                    <a:cubicBezTo>
                      <a:pt x="339" y="388"/>
                      <a:pt x="339" y="388"/>
                      <a:pt x="339" y="388"/>
                    </a:cubicBezTo>
                    <a:cubicBezTo>
                      <a:pt x="312" y="352"/>
                      <a:pt x="312" y="352"/>
                      <a:pt x="312" y="352"/>
                    </a:cubicBezTo>
                    <a:cubicBezTo>
                      <a:pt x="339" y="176"/>
                      <a:pt x="339" y="176"/>
                      <a:pt x="339" y="176"/>
                    </a:cubicBezTo>
                    <a:cubicBezTo>
                      <a:pt x="339" y="176"/>
                      <a:pt x="339" y="176"/>
                      <a:pt x="339" y="176"/>
                    </a:cubicBezTo>
                    <a:cubicBezTo>
                      <a:pt x="365" y="352"/>
                      <a:pt x="365" y="352"/>
                      <a:pt x="365" y="352"/>
                    </a:cubicBezTo>
                    <a:lnTo>
                      <a:pt x="339" y="38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Oval 16"/>
              <p:cNvSpPr>
                <a:spLocks noChangeArrowheads="1"/>
              </p:cNvSpPr>
              <p:nvPr/>
            </p:nvSpPr>
            <p:spPr bwMode="auto">
              <a:xfrm>
                <a:off x="7966410" y="4735061"/>
                <a:ext cx="420354" cy="41953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26"/>
            <p:cNvGrpSpPr/>
            <p:nvPr/>
          </p:nvGrpSpPr>
          <p:grpSpPr>
            <a:xfrm>
              <a:off x="7308575" y="4379219"/>
              <a:ext cx="920745" cy="1553720"/>
              <a:chOff x="9744766" y="4695959"/>
              <a:chExt cx="1227660" cy="2071626"/>
            </a:xfrm>
          </p:grpSpPr>
          <p:sp>
            <p:nvSpPr>
              <p:cNvPr id="122" name="Freeform 17"/>
              <p:cNvSpPr>
                <a:spLocks noEditPoints="1"/>
              </p:cNvSpPr>
              <p:nvPr/>
            </p:nvSpPr>
            <p:spPr bwMode="auto">
              <a:xfrm>
                <a:off x="9744766" y="4846667"/>
                <a:ext cx="1227660" cy="1920918"/>
              </a:xfrm>
              <a:custGeom>
                <a:avLst/>
                <a:gdLst>
                  <a:gd name="T0" fmla="*/ 28 w 637"/>
                  <a:gd name="T1" fmla="*/ 105 h 997"/>
                  <a:gd name="T2" fmla="*/ 192 w 637"/>
                  <a:gd name="T3" fmla="*/ 259 h 997"/>
                  <a:gd name="T4" fmla="*/ 230 w 637"/>
                  <a:gd name="T5" fmla="*/ 265 h 997"/>
                  <a:gd name="T6" fmla="*/ 230 w 637"/>
                  <a:gd name="T7" fmla="*/ 493 h 997"/>
                  <a:gd name="T8" fmla="*/ 236 w 637"/>
                  <a:gd name="T9" fmla="*/ 526 h 997"/>
                  <a:gd name="T10" fmla="*/ 236 w 637"/>
                  <a:gd name="T11" fmla="*/ 532 h 997"/>
                  <a:gd name="T12" fmla="*/ 236 w 637"/>
                  <a:gd name="T13" fmla="*/ 946 h 997"/>
                  <a:gd name="T14" fmla="*/ 287 w 637"/>
                  <a:gd name="T15" fmla="*/ 997 h 997"/>
                  <a:gd name="T16" fmla="*/ 287 w 637"/>
                  <a:gd name="T17" fmla="*/ 997 h 997"/>
                  <a:gd name="T18" fmla="*/ 338 w 637"/>
                  <a:gd name="T19" fmla="*/ 946 h 997"/>
                  <a:gd name="T20" fmla="*/ 338 w 637"/>
                  <a:gd name="T21" fmla="*/ 591 h 997"/>
                  <a:gd name="T22" fmla="*/ 344 w 637"/>
                  <a:gd name="T23" fmla="*/ 591 h 997"/>
                  <a:gd name="T24" fmla="*/ 345 w 637"/>
                  <a:gd name="T25" fmla="*/ 591 h 997"/>
                  <a:gd name="T26" fmla="*/ 345 w 637"/>
                  <a:gd name="T27" fmla="*/ 946 h 997"/>
                  <a:gd name="T28" fmla="*/ 397 w 637"/>
                  <a:gd name="T29" fmla="*/ 997 h 997"/>
                  <a:gd name="T30" fmla="*/ 397 w 637"/>
                  <a:gd name="T31" fmla="*/ 997 h 997"/>
                  <a:gd name="T32" fmla="*/ 448 w 637"/>
                  <a:gd name="T33" fmla="*/ 946 h 997"/>
                  <a:gd name="T34" fmla="*/ 447 w 637"/>
                  <a:gd name="T35" fmla="*/ 540 h 997"/>
                  <a:gd name="T36" fmla="*/ 456 w 637"/>
                  <a:gd name="T37" fmla="*/ 547 h 997"/>
                  <a:gd name="T38" fmla="*/ 477 w 637"/>
                  <a:gd name="T39" fmla="*/ 552 h 997"/>
                  <a:gd name="T40" fmla="*/ 515 w 637"/>
                  <a:gd name="T41" fmla="*/ 530 h 997"/>
                  <a:gd name="T42" fmla="*/ 416 w 637"/>
                  <a:gd name="T43" fmla="*/ 170 h 997"/>
                  <a:gd name="T44" fmla="*/ 411 w 637"/>
                  <a:gd name="T45" fmla="*/ 168 h 997"/>
                  <a:gd name="T46" fmla="*/ 372 w 637"/>
                  <a:gd name="T47" fmla="*/ 151 h 997"/>
                  <a:gd name="T48" fmla="*/ 344 w 637"/>
                  <a:gd name="T49" fmla="*/ 179 h 997"/>
                  <a:gd name="T50" fmla="*/ 317 w 637"/>
                  <a:gd name="T51" fmla="*/ 150 h 997"/>
                  <a:gd name="T52" fmla="*/ 317 w 637"/>
                  <a:gd name="T53" fmla="*/ 150 h 997"/>
                  <a:gd name="T54" fmla="*/ 279 w 637"/>
                  <a:gd name="T55" fmla="*/ 167 h 997"/>
                  <a:gd name="T56" fmla="*/ 270 w 637"/>
                  <a:gd name="T57" fmla="*/ 170 h 997"/>
                  <a:gd name="T58" fmla="*/ 218 w 637"/>
                  <a:gd name="T59" fmla="*/ 176 h 997"/>
                  <a:gd name="T60" fmla="*/ 87 w 637"/>
                  <a:gd name="T61" fmla="*/ 34 h 997"/>
                  <a:gd name="T62" fmla="*/ 32 w 637"/>
                  <a:gd name="T63" fmla="*/ 12 h 997"/>
                  <a:gd name="T64" fmla="*/ 28 w 637"/>
                  <a:gd name="T65" fmla="*/ 105 h 997"/>
                  <a:gd name="T66" fmla="*/ 458 w 637"/>
                  <a:gd name="T67" fmla="*/ 324 h 997"/>
                  <a:gd name="T68" fmla="*/ 458 w 637"/>
                  <a:gd name="T69" fmla="*/ 448 h 997"/>
                  <a:gd name="T70" fmla="*/ 458 w 637"/>
                  <a:gd name="T71" fmla="*/ 324 h 997"/>
                  <a:gd name="T72" fmla="*/ 317 w 637"/>
                  <a:gd name="T73" fmla="*/ 362 h 997"/>
                  <a:gd name="T74" fmla="*/ 344 w 637"/>
                  <a:gd name="T75" fmla="*/ 183 h 997"/>
                  <a:gd name="T76" fmla="*/ 344 w 637"/>
                  <a:gd name="T77" fmla="*/ 183 h 997"/>
                  <a:gd name="T78" fmla="*/ 371 w 637"/>
                  <a:gd name="T79" fmla="*/ 362 h 997"/>
                  <a:gd name="T80" fmla="*/ 344 w 637"/>
                  <a:gd name="T81" fmla="*/ 399 h 997"/>
                  <a:gd name="T82" fmla="*/ 344 w 637"/>
                  <a:gd name="T83" fmla="*/ 399 h 997"/>
                  <a:gd name="T84" fmla="*/ 317 w 637"/>
                  <a:gd name="T85" fmla="*/ 362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7" h="997">
                    <a:moveTo>
                      <a:pt x="28" y="105"/>
                    </a:moveTo>
                    <a:cubicBezTo>
                      <a:pt x="56" y="152"/>
                      <a:pt x="114" y="234"/>
                      <a:pt x="192" y="259"/>
                    </a:cubicBezTo>
                    <a:cubicBezTo>
                      <a:pt x="205" y="263"/>
                      <a:pt x="217" y="265"/>
                      <a:pt x="230" y="265"/>
                    </a:cubicBezTo>
                    <a:cubicBezTo>
                      <a:pt x="230" y="493"/>
                      <a:pt x="230" y="493"/>
                      <a:pt x="230" y="493"/>
                    </a:cubicBezTo>
                    <a:cubicBezTo>
                      <a:pt x="230" y="505"/>
                      <a:pt x="232" y="516"/>
                      <a:pt x="236" y="526"/>
                    </a:cubicBezTo>
                    <a:cubicBezTo>
                      <a:pt x="236" y="528"/>
                      <a:pt x="236" y="530"/>
                      <a:pt x="236" y="532"/>
                    </a:cubicBezTo>
                    <a:cubicBezTo>
                      <a:pt x="236" y="946"/>
                      <a:pt x="236" y="946"/>
                      <a:pt x="236" y="946"/>
                    </a:cubicBezTo>
                    <a:cubicBezTo>
                      <a:pt x="236" y="974"/>
                      <a:pt x="259" y="997"/>
                      <a:pt x="287" y="997"/>
                    </a:cubicBezTo>
                    <a:cubicBezTo>
                      <a:pt x="287" y="997"/>
                      <a:pt x="287" y="997"/>
                      <a:pt x="287" y="997"/>
                    </a:cubicBezTo>
                    <a:cubicBezTo>
                      <a:pt x="315" y="997"/>
                      <a:pt x="338" y="974"/>
                      <a:pt x="338" y="946"/>
                    </a:cubicBezTo>
                    <a:cubicBezTo>
                      <a:pt x="338" y="591"/>
                      <a:pt x="338" y="591"/>
                      <a:pt x="338" y="591"/>
                    </a:cubicBezTo>
                    <a:cubicBezTo>
                      <a:pt x="340" y="591"/>
                      <a:pt x="342" y="591"/>
                      <a:pt x="344" y="591"/>
                    </a:cubicBezTo>
                    <a:cubicBezTo>
                      <a:pt x="344" y="591"/>
                      <a:pt x="345" y="591"/>
                      <a:pt x="345" y="591"/>
                    </a:cubicBezTo>
                    <a:cubicBezTo>
                      <a:pt x="345" y="946"/>
                      <a:pt x="345" y="946"/>
                      <a:pt x="345" y="946"/>
                    </a:cubicBezTo>
                    <a:cubicBezTo>
                      <a:pt x="346" y="974"/>
                      <a:pt x="368" y="997"/>
                      <a:pt x="397" y="997"/>
                    </a:cubicBezTo>
                    <a:cubicBezTo>
                      <a:pt x="397" y="997"/>
                      <a:pt x="397" y="997"/>
                      <a:pt x="397" y="997"/>
                    </a:cubicBezTo>
                    <a:cubicBezTo>
                      <a:pt x="425" y="997"/>
                      <a:pt x="448" y="974"/>
                      <a:pt x="448" y="946"/>
                    </a:cubicBezTo>
                    <a:cubicBezTo>
                      <a:pt x="447" y="540"/>
                      <a:pt x="447" y="540"/>
                      <a:pt x="447" y="540"/>
                    </a:cubicBezTo>
                    <a:cubicBezTo>
                      <a:pt x="450" y="543"/>
                      <a:pt x="453" y="545"/>
                      <a:pt x="456" y="547"/>
                    </a:cubicBezTo>
                    <a:cubicBezTo>
                      <a:pt x="463" y="551"/>
                      <a:pt x="470" y="552"/>
                      <a:pt x="477" y="552"/>
                    </a:cubicBezTo>
                    <a:cubicBezTo>
                      <a:pt x="492" y="552"/>
                      <a:pt x="507" y="544"/>
                      <a:pt x="515" y="530"/>
                    </a:cubicBezTo>
                    <a:cubicBezTo>
                      <a:pt x="637" y="306"/>
                      <a:pt x="471" y="204"/>
                      <a:pt x="416" y="170"/>
                    </a:cubicBezTo>
                    <a:cubicBezTo>
                      <a:pt x="414" y="169"/>
                      <a:pt x="413" y="169"/>
                      <a:pt x="411" y="168"/>
                    </a:cubicBezTo>
                    <a:cubicBezTo>
                      <a:pt x="399" y="160"/>
                      <a:pt x="386" y="154"/>
                      <a:pt x="372" y="151"/>
                    </a:cubicBezTo>
                    <a:cubicBezTo>
                      <a:pt x="344" y="179"/>
                      <a:pt x="344" y="179"/>
                      <a:pt x="344" y="179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03" y="154"/>
                      <a:pt x="290" y="159"/>
                      <a:pt x="279" y="167"/>
                    </a:cubicBezTo>
                    <a:cubicBezTo>
                      <a:pt x="276" y="167"/>
                      <a:pt x="273" y="169"/>
                      <a:pt x="270" y="170"/>
                    </a:cubicBezTo>
                    <a:cubicBezTo>
                      <a:pt x="253" y="180"/>
                      <a:pt x="236" y="182"/>
                      <a:pt x="218" y="176"/>
                    </a:cubicBezTo>
                    <a:cubicBezTo>
                      <a:pt x="159" y="158"/>
                      <a:pt x="104" y="67"/>
                      <a:pt x="87" y="34"/>
                    </a:cubicBezTo>
                    <a:cubicBezTo>
                      <a:pt x="71" y="0"/>
                      <a:pt x="46" y="3"/>
                      <a:pt x="32" y="12"/>
                    </a:cubicBezTo>
                    <a:cubicBezTo>
                      <a:pt x="12" y="27"/>
                      <a:pt x="0" y="46"/>
                      <a:pt x="28" y="105"/>
                    </a:cubicBezTo>
                    <a:close/>
                    <a:moveTo>
                      <a:pt x="458" y="324"/>
                    </a:moveTo>
                    <a:cubicBezTo>
                      <a:pt x="474" y="356"/>
                      <a:pt x="478" y="395"/>
                      <a:pt x="458" y="448"/>
                    </a:cubicBezTo>
                    <a:lnTo>
                      <a:pt x="458" y="324"/>
                    </a:lnTo>
                    <a:close/>
                    <a:moveTo>
                      <a:pt x="317" y="362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71" y="362"/>
                      <a:pt x="371" y="362"/>
                      <a:pt x="371" y="362"/>
                    </a:cubicBezTo>
                    <a:cubicBezTo>
                      <a:pt x="344" y="399"/>
                      <a:pt x="344" y="399"/>
                      <a:pt x="344" y="399"/>
                    </a:cubicBezTo>
                    <a:cubicBezTo>
                      <a:pt x="344" y="399"/>
                      <a:pt x="344" y="399"/>
                      <a:pt x="344" y="399"/>
                    </a:cubicBezTo>
                    <a:lnTo>
                      <a:pt x="317" y="36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Oval 18"/>
              <p:cNvSpPr>
                <a:spLocks noChangeArrowheads="1"/>
              </p:cNvSpPr>
              <p:nvPr/>
            </p:nvSpPr>
            <p:spPr bwMode="auto">
              <a:xfrm>
                <a:off x="10193632" y="4695959"/>
                <a:ext cx="427685" cy="4276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3" name="Group 6"/>
            <p:cNvGrpSpPr/>
            <p:nvPr/>
          </p:nvGrpSpPr>
          <p:grpSpPr>
            <a:xfrm>
              <a:off x="4572002" y="4379221"/>
              <a:ext cx="951905" cy="1553719"/>
              <a:chOff x="6096000" y="4695959"/>
              <a:chExt cx="1269207" cy="2071625"/>
            </a:xfrm>
          </p:grpSpPr>
          <p:sp>
            <p:nvSpPr>
              <p:cNvPr id="120" name="Freeform 19"/>
              <p:cNvSpPr>
                <a:spLocks noEditPoints="1"/>
              </p:cNvSpPr>
              <p:nvPr/>
            </p:nvSpPr>
            <p:spPr bwMode="auto">
              <a:xfrm>
                <a:off x="6096000" y="5091058"/>
                <a:ext cx="1269207" cy="1676526"/>
              </a:xfrm>
              <a:custGeom>
                <a:avLst/>
                <a:gdLst>
                  <a:gd name="T0" fmla="*/ 619 w 659"/>
                  <a:gd name="T1" fmla="*/ 10 h 870"/>
                  <a:gd name="T2" fmla="*/ 524 w 659"/>
                  <a:gd name="T3" fmla="*/ 57 h 870"/>
                  <a:gd name="T4" fmla="*/ 367 w 659"/>
                  <a:gd name="T5" fmla="*/ 43 h 870"/>
                  <a:gd name="T6" fmla="*/ 358 w 659"/>
                  <a:gd name="T7" fmla="*/ 40 h 870"/>
                  <a:gd name="T8" fmla="*/ 320 w 659"/>
                  <a:gd name="T9" fmla="*/ 23 h 870"/>
                  <a:gd name="T10" fmla="*/ 319 w 659"/>
                  <a:gd name="T11" fmla="*/ 23 h 870"/>
                  <a:gd name="T12" fmla="*/ 293 w 659"/>
                  <a:gd name="T13" fmla="*/ 52 h 870"/>
                  <a:gd name="T14" fmla="*/ 265 w 659"/>
                  <a:gd name="T15" fmla="*/ 24 h 870"/>
                  <a:gd name="T16" fmla="*/ 225 w 659"/>
                  <a:gd name="T17" fmla="*/ 41 h 870"/>
                  <a:gd name="T18" fmla="*/ 221 w 659"/>
                  <a:gd name="T19" fmla="*/ 43 h 870"/>
                  <a:gd name="T20" fmla="*/ 122 w 659"/>
                  <a:gd name="T21" fmla="*/ 403 h 870"/>
                  <a:gd name="T22" fmla="*/ 160 w 659"/>
                  <a:gd name="T23" fmla="*/ 425 h 870"/>
                  <a:gd name="T24" fmla="*/ 180 w 659"/>
                  <a:gd name="T25" fmla="*/ 420 h 870"/>
                  <a:gd name="T26" fmla="*/ 189 w 659"/>
                  <a:gd name="T27" fmla="*/ 413 h 870"/>
                  <a:gd name="T28" fmla="*/ 189 w 659"/>
                  <a:gd name="T29" fmla="*/ 819 h 870"/>
                  <a:gd name="T30" fmla="*/ 240 w 659"/>
                  <a:gd name="T31" fmla="*/ 870 h 870"/>
                  <a:gd name="T32" fmla="*/ 240 w 659"/>
                  <a:gd name="T33" fmla="*/ 870 h 870"/>
                  <a:gd name="T34" fmla="*/ 291 w 659"/>
                  <a:gd name="T35" fmla="*/ 819 h 870"/>
                  <a:gd name="T36" fmla="*/ 291 w 659"/>
                  <a:gd name="T37" fmla="*/ 464 h 870"/>
                  <a:gd name="T38" fmla="*/ 293 w 659"/>
                  <a:gd name="T39" fmla="*/ 464 h 870"/>
                  <a:gd name="T40" fmla="*/ 299 w 659"/>
                  <a:gd name="T41" fmla="*/ 464 h 870"/>
                  <a:gd name="T42" fmla="*/ 298 w 659"/>
                  <a:gd name="T43" fmla="*/ 819 h 870"/>
                  <a:gd name="T44" fmla="*/ 349 w 659"/>
                  <a:gd name="T45" fmla="*/ 870 h 870"/>
                  <a:gd name="T46" fmla="*/ 349 w 659"/>
                  <a:gd name="T47" fmla="*/ 870 h 870"/>
                  <a:gd name="T48" fmla="*/ 400 w 659"/>
                  <a:gd name="T49" fmla="*/ 819 h 870"/>
                  <a:gd name="T50" fmla="*/ 401 w 659"/>
                  <a:gd name="T51" fmla="*/ 405 h 870"/>
                  <a:gd name="T52" fmla="*/ 400 w 659"/>
                  <a:gd name="T53" fmla="*/ 399 h 870"/>
                  <a:gd name="T54" fmla="*/ 407 w 659"/>
                  <a:gd name="T55" fmla="*/ 366 h 870"/>
                  <a:gd name="T56" fmla="*/ 407 w 659"/>
                  <a:gd name="T57" fmla="*/ 146 h 870"/>
                  <a:gd name="T58" fmla="*/ 620 w 659"/>
                  <a:gd name="T59" fmla="*/ 98 h 870"/>
                  <a:gd name="T60" fmla="*/ 619 w 659"/>
                  <a:gd name="T61" fmla="*/ 10 h 870"/>
                  <a:gd name="T62" fmla="*/ 179 w 659"/>
                  <a:gd name="T63" fmla="*/ 321 h 870"/>
                  <a:gd name="T64" fmla="*/ 179 w 659"/>
                  <a:gd name="T65" fmla="*/ 197 h 870"/>
                  <a:gd name="T66" fmla="*/ 179 w 659"/>
                  <a:gd name="T67" fmla="*/ 321 h 870"/>
                  <a:gd name="T68" fmla="*/ 293 w 659"/>
                  <a:gd name="T69" fmla="*/ 272 h 870"/>
                  <a:gd name="T70" fmla="*/ 292 w 659"/>
                  <a:gd name="T71" fmla="*/ 272 h 870"/>
                  <a:gd name="T72" fmla="*/ 265 w 659"/>
                  <a:gd name="T73" fmla="*/ 235 h 870"/>
                  <a:gd name="T74" fmla="*/ 292 w 659"/>
                  <a:gd name="T75" fmla="*/ 56 h 870"/>
                  <a:gd name="T76" fmla="*/ 293 w 659"/>
                  <a:gd name="T77" fmla="*/ 56 h 870"/>
                  <a:gd name="T78" fmla="*/ 320 w 659"/>
                  <a:gd name="T79" fmla="*/ 235 h 870"/>
                  <a:gd name="T80" fmla="*/ 293 w 659"/>
                  <a:gd name="T81" fmla="*/ 272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9" h="870">
                    <a:moveTo>
                      <a:pt x="619" y="10"/>
                    </a:moveTo>
                    <a:cubicBezTo>
                      <a:pt x="566" y="0"/>
                      <a:pt x="583" y="47"/>
                      <a:pt x="524" y="57"/>
                    </a:cubicBezTo>
                    <a:cubicBezTo>
                      <a:pt x="423" y="73"/>
                      <a:pt x="384" y="53"/>
                      <a:pt x="367" y="43"/>
                    </a:cubicBezTo>
                    <a:cubicBezTo>
                      <a:pt x="364" y="42"/>
                      <a:pt x="361" y="40"/>
                      <a:pt x="358" y="40"/>
                    </a:cubicBezTo>
                    <a:cubicBezTo>
                      <a:pt x="346" y="32"/>
                      <a:pt x="333" y="27"/>
                      <a:pt x="320" y="23"/>
                    </a:cubicBezTo>
                    <a:cubicBezTo>
                      <a:pt x="320" y="23"/>
                      <a:pt x="320" y="23"/>
                      <a:pt x="319" y="23"/>
                    </a:cubicBezTo>
                    <a:cubicBezTo>
                      <a:pt x="293" y="52"/>
                      <a:pt x="293" y="52"/>
                      <a:pt x="293" y="52"/>
                    </a:cubicBezTo>
                    <a:cubicBezTo>
                      <a:pt x="265" y="24"/>
                      <a:pt x="265" y="24"/>
                      <a:pt x="265" y="24"/>
                    </a:cubicBezTo>
                    <a:cubicBezTo>
                      <a:pt x="251" y="27"/>
                      <a:pt x="237" y="33"/>
                      <a:pt x="225" y="41"/>
                    </a:cubicBezTo>
                    <a:cubicBezTo>
                      <a:pt x="224" y="42"/>
                      <a:pt x="222" y="42"/>
                      <a:pt x="221" y="43"/>
                    </a:cubicBezTo>
                    <a:cubicBezTo>
                      <a:pt x="166" y="77"/>
                      <a:pt x="0" y="179"/>
                      <a:pt x="122" y="403"/>
                    </a:cubicBezTo>
                    <a:cubicBezTo>
                      <a:pt x="129" y="417"/>
                      <a:pt x="144" y="425"/>
                      <a:pt x="160" y="425"/>
                    </a:cubicBezTo>
                    <a:cubicBezTo>
                      <a:pt x="167" y="425"/>
                      <a:pt x="174" y="424"/>
                      <a:pt x="180" y="420"/>
                    </a:cubicBezTo>
                    <a:cubicBezTo>
                      <a:pt x="184" y="418"/>
                      <a:pt x="187" y="416"/>
                      <a:pt x="189" y="413"/>
                    </a:cubicBezTo>
                    <a:cubicBezTo>
                      <a:pt x="189" y="819"/>
                      <a:pt x="189" y="819"/>
                      <a:pt x="189" y="819"/>
                    </a:cubicBezTo>
                    <a:cubicBezTo>
                      <a:pt x="189" y="847"/>
                      <a:pt x="212" y="870"/>
                      <a:pt x="240" y="870"/>
                    </a:cubicBezTo>
                    <a:cubicBezTo>
                      <a:pt x="240" y="870"/>
                      <a:pt x="240" y="870"/>
                      <a:pt x="240" y="870"/>
                    </a:cubicBezTo>
                    <a:cubicBezTo>
                      <a:pt x="268" y="870"/>
                      <a:pt x="291" y="847"/>
                      <a:pt x="291" y="819"/>
                    </a:cubicBezTo>
                    <a:cubicBezTo>
                      <a:pt x="291" y="464"/>
                      <a:pt x="291" y="464"/>
                      <a:pt x="291" y="464"/>
                    </a:cubicBezTo>
                    <a:cubicBezTo>
                      <a:pt x="292" y="464"/>
                      <a:pt x="292" y="464"/>
                      <a:pt x="293" y="464"/>
                    </a:cubicBezTo>
                    <a:cubicBezTo>
                      <a:pt x="295" y="464"/>
                      <a:pt x="297" y="464"/>
                      <a:pt x="299" y="464"/>
                    </a:cubicBezTo>
                    <a:cubicBezTo>
                      <a:pt x="298" y="819"/>
                      <a:pt x="298" y="819"/>
                      <a:pt x="298" y="819"/>
                    </a:cubicBezTo>
                    <a:cubicBezTo>
                      <a:pt x="298" y="847"/>
                      <a:pt x="321" y="870"/>
                      <a:pt x="349" y="870"/>
                    </a:cubicBezTo>
                    <a:cubicBezTo>
                      <a:pt x="349" y="870"/>
                      <a:pt x="349" y="870"/>
                      <a:pt x="349" y="870"/>
                    </a:cubicBezTo>
                    <a:cubicBezTo>
                      <a:pt x="378" y="870"/>
                      <a:pt x="400" y="847"/>
                      <a:pt x="400" y="819"/>
                    </a:cubicBezTo>
                    <a:cubicBezTo>
                      <a:pt x="401" y="405"/>
                      <a:pt x="401" y="405"/>
                      <a:pt x="401" y="405"/>
                    </a:cubicBezTo>
                    <a:cubicBezTo>
                      <a:pt x="401" y="403"/>
                      <a:pt x="400" y="401"/>
                      <a:pt x="400" y="399"/>
                    </a:cubicBezTo>
                    <a:cubicBezTo>
                      <a:pt x="404" y="389"/>
                      <a:pt x="407" y="378"/>
                      <a:pt x="407" y="366"/>
                    </a:cubicBezTo>
                    <a:cubicBezTo>
                      <a:pt x="407" y="146"/>
                      <a:pt x="407" y="146"/>
                      <a:pt x="407" y="146"/>
                    </a:cubicBezTo>
                    <a:cubicBezTo>
                      <a:pt x="489" y="160"/>
                      <a:pt x="580" y="143"/>
                      <a:pt x="620" y="98"/>
                    </a:cubicBezTo>
                    <a:cubicBezTo>
                      <a:pt x="659" y="54"/>
                      <a:pt x="643" y="15"/>
                      <a:pt x="619" y="10"/>
                    </a:cubicBezTo>
                    <a:close/>
                    <a:moveTo>
                      <a:pt x="179" y="321"/>
                    </a:moveTo>
                    <a:cubicBezTo>
                      <a:pt x="158" y="268"/>
                      <a:pt x="162" y="229"/>
                      <a:pt x="179" y="197"/>
                    </a:cubicBezTo>
                    <a:lnTo>
                      <a:pt x="179" y="321"/>
                    </a:lnTo>
                    <a:close/>
                    <a:moveTo>
                      <a:pt x="293" y="272"/>
                    </a:moveTo>
                    <a:cubicBezTo>
                      <a:pt x="292" y="272"/>
                      <a:pt x="292" y="272"/>
                      <a:pt x="292" y="272"/>
                    </a:cubicBezTo>
                    <a:cubicBezTo>
                      <a:pt x="265" y="235"/>
                      <a:pt x="265" y="235"/>
                      <a:pt x="265" y="235"/>
                    </a:cubicBezTo>
                    <a:cubicBezTo>
                      <a:pt x="292" y="56"/>
                      <a:pt x="292" y="56"/>
                      <a:pt x="292" y="56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320" y="235"/>
                      <a:pt x="320" y="235"/>
                      <a:pt x="320" y="235"/>
                    </a:cubicBezTo>
                    <a:lnTo>
                      <a:pt x="293" y="27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Oval 20"/>
              <p:cNvSpPr>
                <a:spLocks noChangeArrowheads="1"/>
              </p:cNvSpPr>
              <p:nvPr/>
            </p:nvSpPr>
            <p:spPr bwMode="auto">
              <a:xfrm>
                <a:off x="6456070" y="4695959"/>
                <a:ext cx="427685" cy="4276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Group 3"/>
            <p:cNvGrpSpPr/>
            <p:nvPr/>
          </p:nvGrpSpPr>
          <p:grpSpPr>
            <a:xfrm>
              <a:off x="6694542" y="3922820"/>
              <a:ext cx="728287" cy="711179"/>
              <a:chOff x="8926054" y="4087424"/>
              <a:chExt cx="971049" cy="948239"/>
            </a:xfrm>
          </p:grpSpPr>
          <p:sp>
            <p:nvSpPr>
              <p:cNvPr id="118" name="Freeform 21"/>
              <p:cNvSpPr>
                <a:spLocks noEditPoints="1"/>
              </p:cNvSpPr>
              <p:nvPr/>
            </p:nvSpPr>
            <p:spPr bwMode="auto">
              <a:xfrm>
                <a:off x="8926054" y="4087424"/>
                <a:ext cx="971049" cy="948239"/>
              </a:xfrm>
              <a:custGeom>
                <a:avLst/>
                <a:gdLst>
                  <a:gd name="T0" fmla="*/ 480 w 504"/>
                  <a:gd name="T1" fmla="*/ 252 h 492"/>
                  <a:gd name="T2" fmla="*/ 449 w 504"/>
                  <a:gd name="T3" fmla="*/ 245 h 492"/>
                  <a:gd name="T4" fmla="*/ 432 w 504"/>
                  <a:gd name="T5" fmla="*/ 167 h 492"/>
                  <a:gd name="T6" fmla="*/ 455 w 504"/>
                  <a:gd name="T7" fmla="*/ 148 h 492"/>
                  <a:gd name="T8" fmla="*/ 465 w 504"/>
                  <a:gd name="T9" fmla="*/ 130 h 492"/>
                  <a:gd name="T10" fmla="*/ 459 w 504"/>
                  <a:gd name="T11" fmla="*/ 109 h 492"/>
                  <a:gd name="T12" fmla="*/ 433 w 504"/>
                  <a:gd name="T13" fmla="*/ 77 h 492"/>
                  <a:gd name="T14" fmla="*/ 394 w 504"/>
                  <a:gd name="T15" fmla="*/ 73 h 492"/>
                  <a:gd name="T16" fmla="*/ 372 w 504"/>
                  <a:gd name="T17" fmla="*/ 91 h 492"/>
                  <a:gd name="T18" fmla="*/ 300 w 504"/>
                  <a:gd name="T19" fmla="*/ 56 h 492"/>
                  <a:gd name="T20" fmla="*/ 300 w 504"/>
                  <a:gd name="T21" fmla="*/ 28 h 492"/>
                  <a:gd name="T22" fmla="*/ 272 w 504"/>
                  <a:gd name="T23" fmla="*/ 0 h 492"/>
                  <a:gd name="T24" fmla="*/ 231 w 504"/>
                  <a:gd name="T25" fmla="*/ 0 h 492"/>
                  <a:gd name="T26" fmla="*/ 203 w 504"/>
                  <a:gd name="T27" fmla="*/ 28 h 492"/>
                  <a:gd name="T28" fmla="*/ 203 w 504"/>
                  <a:gd name="T29" fmla="*/ 56 h 492"/>
                  <a:gd name="T30" fmla="*/ 130 w 504"/>
                  <a:gd name="T31" fmla="*/ 92 h 492"/>
                  <a:gd name="T32" fmla="*/ 129 w 504"/>
                  <a:gd name="T33" fmla="*/ 92 h 492"/>
                  <a:gd name="T34" fmla="*/ 107 w 504"/>
                  <a:gd name="T35" fmla="*/ 74 h 492"/>
                  <a:gd name="T36" fmla="*/ 86 w 504"/>
                  <a:gd name="T37" fmla="*/ 68 h 492"/>
                  <a:gd name="T38" fmla="*/ 68 w 504"/>
                  <a:gd name="T39" fmla="*/ 79 h 492"/>
                  <a:gd name="T40" fmla="*/ 42 w 504"/>
                  <a:gd name="T41" fmla="*/ 111 h 492"/>
                  <a:gd name="T42" fmla="*/ 46 w 504"/>
                  <a:gd name="T43" fmla="*/ 150 h 492"/>
                  <a:gd name="T44" fmla="*/ 70 w 504"/>
                  <a:gd name="T45" fmla="*/ 169 h 492"/>
                  <a:gd name="T46" fmla="*/ 53 w 504"/>
                  <a:gd name="T47" fmla="*/ 247 h 492"/>
                  <a:gd name="T48" fmla="*/ 23 w 504"/>
                  <a:gd name="T49" fmla="*/ 254 h 492"/>
                  <a:gd name="T50" fmla="*/ 6 w 504"/>
                  <a:gd name="T51" fmla="*/ 266 h 492"/>
                  <a:gd name="T52" fmla="*/ 2 w 504"/>
                  <a:gd name="T53" fmla="*/ 287 h 492"/>
                  <a:gd name="T54" fmla="*/ 11 w 504"/>
                  <a:gd name="T55" fmla="*/ 328 h 492"/>
                  <a:gd name="T56" fmla="*/ 45 w 504"/>
                  <a:gd name="T57" fmla="*/ 348 h 492"/>
                  <a:gd name="T58" fmla="*/ 76 w 504"/>
                  <a:gd name="T59" fmla="*/ 341 h 492"/>
                  <a:gd name="T60" fmla="*/ 126 w 504"/>
                  <a:gd name="T61" fmla="*/ 401 h 492"/>
                  <a:gd name="T62" fmla="*/ 126 w 504"/>
                  <a:gd name="T63" fmla="*/ 401 h 492"/>
                  <a:gd name="T64" fmla="*/ 111 w 504"/>
                  <a:gd name="T65" fmla="*/ 431 h 492"/>
                  <a:gd name="T66" fmla="*/ 110 w 504"/>
                  <a:gd name="T67" fmla="*/ 453 h 492"/>
                  <a:gd name="T68" fmla="*/ 125 w 504"/>
                  <a:gd name="T69" fmla="*/ 468 h 492"/>
                  <a:gd name="T70" fmla="*/ 162 w 504"/>
                  <a:gd name="T71" fmla="*/ 486 h 492"/>
                  <a:gd name="T72" fmla="*/ 174 w 504"/>
                  <a:gd name="T73" fmla="*/ 489 h 492"/>
                  <a:gd name="T74" fmla="*/ 199 w 504"/>
                  <a:gd name="T75" fmla="*/ 473 h 492"/>
                  <a:gd name="T76" fmla="*/ 214 w 504"/>
                  <a:gd name="T77" fmla="*/ 443 h 492"/>
                  <a:gd name="T78" fmla="*/ 291 w 504"/>
                  <a:gd name="T79" fmla="*/ 442 h 492"/>
                  <a:gd name="T80" fmla="*/ 305 w 504"/>
                  <a:gd name="T81" fmla="*/ 473 h 492"/>
                  <a:gd name="T82" fmla="*/ 343 w 504"/>
                  <a:gd name="T83" fmla="*/ 486 h 492"/>
                  <a:gd name="T84" fmla="*/ 380 w 504"/>
                  <a:gd name="T85" fmla="*/ 467 h 492"/>
                  <a:gd name="T86" fmla="*/ 394 w 504"/>
                  <a:gd name="T87" fmla="*/ 451 h 492"/>
                  <a:gd name="T88" fmla="*/ 393 w 504"/>
                  <a:gd name="T89" fmla="*/ 430 h 492"/>
                  <a:gd name="T90" fmla="*/ 378 w 504"/>
                  <a:gd name="T91" fmla="*/ 400 h 492"/>
                  <a:gd name="T92" fmla="*/ 427 w 504"/>
                  <a:gd name="T93" fmla="*/ 340 h 492"/>
                  <a:gd name="T94" fmla="*/ 459 w 504"/>
                  <a:gd name="T95" fmla="*/ 347 h 492"/>
                  <a:gd name="T96" fmla="*/ 480 w 504"/>
                  <a:gd name="T97" fmla="*/ 343 h 492"/>
                  <a:gd name="T98" fmla="*/ 492 w 504"/>
                  <a:gd name="T99" fmla="*/ 326 h 492"/>
                  <a:gd name="T100" fmla="*/ 501 w 504"/>
                  <a:gd name="T101" fmla="*/ 285 h 492"/>
                  <a:gd name="T102" fmla="*/ 480 w 504"/>
                  <a:gd name="T103" fmla="*/ 252 h 492"/>
                  <a:gd name="T104" fmla="*/ 371 w 504"/>
                  <a:gd name="T105" fmla="*/ 248 h 492"/>
                  <a:gd name="T106" fmla="*/ 251 w 504"/>
                  <a:gd name="T107" fmla="*/ 368 h 492"/>
                  <a:gd name="T108" fmla="*/ 132 w 504"/>
                  <a:gd name="T109" fmla="*/ 248 h 492"/>
                  <a:gd name="T110" fmla="*/ 251 w 504"/>
                  <a:gd name="T111" fmla="*/ 129 h 492"/>
                  <a:gd name="T112" fmla="*/ 371 w 504"/>
                  <a:gd name="T113" fmla="*/ 248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492">
                    <a:moveTo>
                      <a:pt x="480" y="252"/>
                    </a:moveTo>
                    <a:cubicBezTo>
                      <a:pt x="449" y="245"/>
                      <a:pt x="449" y="245"/>
                      <a:pt x="449" y="245"/>
                    </a:cubicBezTo>
                    <a:cubicBezTo>
                      <a:pt x="449" y="218"/>
                      <a:pt x="443" y="192"/>
                      <a:pt x="432" y="167"/>
                    </a:cubicBezTo>
                    <a:cubicBezTo>
                      <a:pt x="455" y="148"/>
                      <a:pt x="455" y="148"/>
                      <a:pt x="455" y="148"/>
                    </a:cubicBezTo>
                    <a:cubicBezTo>
                      <a:pt x="461" y="144"/>
                      <a:pt x="465" y="137"/>
                      <a:pt x="465" y="130"/>
                    </a:cubicBezTo>
                    <a:cubicBezTo>
                      <a:pt x="466" y="122"/>
                      <a:pt x="464" y="115"/>
                      <a:pt x="459" y="109"/>
                    </a:cubicBezTo>
                    <a:cubicBezTo>
                      <a:pt x="433" y="77"/>
                      <a:pt x="433" y="77"/>
                      <a:pt x="433" y="77"/>
                    </a:cubicBezTo>
                    <a:cubicBezTo>
                      <a:pt x="424" y="65"/>
                      <a:pt x="406" y="63"/>
                      <a:pt x="394" y="73"/>
                    </a:cubicBezTo>
                    <a:cubicBezTo>
                      <a:pt x="372" y="91"/>
                      <a:pt x="372" y="91"/>
                      <a:pt x="372" y="91"/>
                    </a:cubicBezTo>
                    <a:cubicBezTo>
                      <a:pt x="350" y="74"/>
                      <a:pt x="326" y="63"/>
                      <a:pt x="300" y="56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300" y="12"/>
                      <a:pt x="287" y="0"/>
                      <a:pt x="272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15" y="0"/>
                      <a:pt x="203" y="12"/>
                      <a:pt x="203" y="28"/>
                    </a:cubicBezTo>
                    <a:cubicBezTo>
                      <a:pt x="203" y="56"/>
                      <a:pt x="203" y="56"/>
                      <a:pt x="203" y="56"/>
                    </a:cubicBezTo>
                    <a:cubicBezTo>
                      <a:pt x="176" y="63"/>
                      <a:pt x="151" y="75"/>
                      <a:pt x="130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1" y="69"/>
                      <a:pt x="94" y="67"/>
                      <a:pt x="86" y="68"/>
                    </a:cubicBezTo>
                    <a:cubicBezTo>
                      <a:pt x="79" y="69"/>
                      <a:pt x="72" y="73"/>
                      <a:pt x="68" y="79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32" y="123"/>
                      <a:pt x="34" y="140"/>
                      <a:pt x="46" y="15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59" y="193"/>
                      <a:pt x="53" y="220"/>
                      <a:pt x="53" y="247"/>
                    </a:cubicBezTo>
                    <a:cubicBezTo>
                      <a:pt x="23" y="254"/>
                      <a:pt x="23" y="254"/>
                      <a:pt x="23" y="254"/>
                    </a:cubicBezTo>
                    <a:cubicBezTo>
                      <a:pt x="16" y="256"/>
                      <a:pt x="10" y="260"/>
                      <a:pt x="6" y="266"/>
                    </a:cubicBezTo>
                    <a:cubicBezTo>
                      <a:pt x="2" y="272"/>
                      <a:pt x="0" y="280"/>
                      <a:pt x="2" y="287"/>
                    </a:cubicBezTo>
                    <a:cubicBezTo>
                      <a:pt x="11" y="328"/>
                      <a:pt x="11" y="328"/>
                      <a:pt x="11" y="328"/>
                    </a:cubicBezTo>
                    <a:cubicBezTo>
                      <a:pt x="15" y="343"/>
                      <a:pt x="30" y="352"/>
                      <a:pt x="45" y="348"/>
                    </a:cubicBezTo>
                    <a:cubicBezTo>
                      <a:pt x="76" y="341"/>
                      <a:pt x="76" y="341"/>
                      <a:pt x="76" y="341"/>
                    </a:cubicBezTo>
                    <a:cubicBezTo>
                      <a:pt x="89" y="364"/>
                      <a:pt x="105" y="385"/>
                      <a:pt x="126" y="401"/>
                    </a:cubicBezTo>
                    <a:cubicBezTo>
                      <a:pt x="126" y="401"/>
                      <a:pt x="126" y="401"/>
                      <a:pt x="126" y="401"/>
                    </a:cubicBezTo>
                    <a:cubicBezTo>
                      <a:pt x="111" y="431"/>
                      <a:pt x="111" y="431"/>
                      <a:pt x="111" y="431"/>
                    </a:cubicBezTo>
                    <a:cubicBezTo>
                      <a:pt x="108" y="438"/>
                      <a:pt x="108" y="446"/>
                      <a:pt x="110" y="453"/>
                    </a:cubicBezTo>
                    <a:cubicBezTo>
                      <a:pt x="113" y="460"/>
                      <a:pt x="118" y="465"/>
                      <a:pt x="125" y="468"/>
                    </a:cubicBezTo>
                    <a:cubicBezTo>
                      <a:pt x="162" y="486"/>
                      <a:pt x="162" y="486"/>
                      <a:pt x="162" y="486"/>
                    </a:cubicBezTo>
                    <a:cubicBezTo>
                      <a:pt x="166" y="488"/>
                      <a:pt x="170" y="489"/>
                      <a:pt x="174" y="489"/>
                    </a:cubicBezTo>
                    <a:cubicBezTo>
                      <a:pt x="184" y="489"/>
                      <a:pt x="194" y="483"/>
                      <a:pt x="199" y="473"/>
                    </a:cubicBezTo>
                    <a:cubicBezTo>
                      <a:pt x="214" y="443"/>
                      <a:pt x="214" y="443"/>
                      <a:pt x="214" y="443"/>
                    </a:cubicBezTo>
                    <a:cubicBezTo>
                      <a:pt x="239" y="448"/>
                      <a:pt x="265" y="447"/>
                      <a:pt x="291" y="442"/>
                    </a:cubicBezTo>
                    <a:cubicBezTo>
                      <a:pt x="305" y="473"/>
                      <a:pt x="305" y="473"/>
                      <a:pt x="305" y="473"/>
                    </a:cubicBezTo>
                    <a:cubicBezTo>
                      <a:pt x="312" y="487"/>
                      <a:pt x="329" y="492"/>
                      <a:pt x="343" y="486"/>
                    </a:cubicBezTo>
                    <a:cubicBezTo>
                      <a:pt x="380" y="467"/>
                      <a:pt x="380" y="467"/>
                      <a:pt x="380" y="467"/>
                    </a:cubicBezTo>
                    <a:cubicBezTo>
                      <a:pt x="387" y="464"/>
                      <a:pt x="392" y="458"/>
                      <a:pt x="394" y="451"/>
                    </a:cubicBezTo>
                    <a:cubicBezTo>
                      <a:pt x="396" y="445"/>
                      <a:pt x="396" y="437"/>
                      <a:pt x="393" y="430"/>
                    </a:cubicBezTo>
                    <a:cubicBezTo>
                      <a:pt x="378" y="400"/>
                      <a:pt x="378" y="400"/>
                      <a:pt x="378" y="400"/>
                    </a:cubicBezTo>
                    <a:cubicBezTo>
                      <a:pt x="398" y="383"/>
                      <a:pt x="415" y="363"/>
                      <a:pt x="427" y="340"/>
                    </a:cubicBezTo>
                    <a:cubicBezTo>
                      <a:pt x="459" y="347"/>
                      <a:pt x="459" y="347"/>
                      <a:pt x="459" y="347"/>
                    </a:cubicBezTo>
                    <a:cubicBezTo>
                      <a:pt x="466" y="348"/>
                      <a:pt x="473" y="347"/>
                      <a:pt x="480" y="343"/>
                    </a:cubicBezTo>
                    <a:cubicBezTo>
                      <a:pt x="486" y="339"/>
                      <a:pt x="490" y="333"/>
                      <a:pt x="492" y="326"/>
                    </a:cubicBezTo>
                    <a:cubicBezTo>
                      <a:pt x="501" y="285"/>
                      <a:pt x="501" y="285"/>
                      <a:pt x="501" y="285"/>
                    </a:cubicBezTo>
                    <a:cubicBezTo>
                      <a:pt x="504" y="270"/>
                      <a:pt x="495" y="255"/>
                      <a:pt x="480" y="252"/>
                    </a:cubicBezTo>
                    <a:close/>
                    <a:moveTo>
                      <a:pt x="371" y="248"/>
                    </a:moveTo>
                    <a:cubicBezTo>
                      <a:pt x="371" y="314"/>
                      <a:pt x="317" y="368"/>
                      <a:pt x="251" y="368"/>
                    </a:cubicBezTo>
                    <a:cubicBezTo>
                      <a:pt x="186" y="368"/>
                      <a:pt x="132" y="314"/>
                      <a:pt x="132" y="248"/>
                    </a:cubicBezTo>
                    <a:cubicBezTo>
                      <a:pt x="132" y="182"/>
                      <a:pt x="186" y="129"/>
                      <a:pt x="251" y="129"/>
                    </a:cubicBezTo>
                    <a:cubicBezTo>
                      <a:pt x="317" y="129"/>
                      <a:pt x="371" y="182"/>
                      <a:pt x="371" y="2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Oval 22"/>
              <p:cNvSpPr>
                <a:spLocks noChangeArrowheads="1"/>
              </p:cNvSpPr>
              <p:nvPr/>
            </p:nvSpPr>
            <p:spPr bwMode="auto">
              <a:xfrm>
                <a:off x="9288568" y="4444235"/>
                <a:ext cx="242762" cy="2427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4"/>
            <p:cNvGrpSpPr/>
            <p:nvPr/>
          </p:nvGrpSpPr>
          <p:grpSpPr>
            <a:xfrm>
              <a:off x="4730857" y="2592106"/>
              <a:ext cx="590816" cy="577986"/>
              <a:chOff x="6307806" y="2313141"/>
              <a:chExt cx="787755" cy="770648"/>
            </a:xfrm>
          </p:grpSpPr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6307806" y="2313141"/>
                <a:ext cx="787755" cy="770648"/>
              </a:xfrm>
              <a:custGeom>
                <a:avLst/>
                <a:gdLst>
                  <a:gd name="T0" fmla="*/ 389 w 409"/>
                  <a:gd name="T1" fmla="*/ 205 h 400"/>
                  <a:gd name="T2" fmla="*/ 364 w 409"/>
                  <a:gd name="T3" fmla="*/ 200 h 400"/>
                  <a:gd name="T4" fmla="*/ 350 w 409"/>
                  <a:gd name="T5" fmla="*/ 136 h 400"/>
                  <a:gd name="T6" fmla="*/ 369 w 409"/>
                  <a:gd name="T7" fmla="*/ 121 h 400"/>
                  <a:gd name="T8" fmla="*/ 377 w 409"/>
                  <a:gd name="T9" fmla="*/ 106 h 400"/>
                  <a:gd name="T10" fmla="*/ 372 w 409"/>
                  <a:gd name="T11" fmla="*/ 89 h 400"/>
                  <a:gd name="T12" fmla="*/ 351 w 409"/>
                  <a:gd name="T13" fmla="*/ 63 h 400"/>
                  <a:gd name="T14" fmla="*/ 319 w 409"/>
                  <a:gd name="T15" fmla="*/ 60 h 400"/>
                  <a:gd name="T16" fmla="*/ 301 w 409"/>
                  <a:gd name="T17" fmla="*/ 74 h 400"/>
                  <a:gd name="T18" fmla="*/ 243 w 409"/>
                  <a:gd name="T19" fmla="*/ 46 h 400"/>
                  <a:gd name="T20" fmla="*/ 243 w 409"/>
                  <a:gd name="T21" fmla="*/ 23 h 400"/>
                  <a:gd name="T22" fmla="*/ 220 w 409"/>
                  <a:gd name="T23" fmla="*/ 0 h 400"/>
                  <a:gd name="T24" fmla="*/ 186 w 409"/>
                  <a:gd name="T25" fmla="*/ 0 h 400"/>
                  <a:gd name="T26" fmla="*/ 164 w 409"/>
                  <a:gd name="T27" fmla="*/ 23 h 400"/>
                  <a:gd name="T28" fmla="*/ 164 w 409"/>
                  <a:gd name="T29" fmla="*/ 46 h 400"/>
                  <a:gd name="T30" fmla="*/ 104 w 409"/>
                  <a:gd name="T31" fmla="*/ 75 h 400"/>
                  <a:gd name="T32" fmla="*/ 104 w 409"/>
                  <a:gd name="T33" fmla="*/ 75 h 400"/>
                  <a:gd name="T34" fmla="*/ 86 w 409"/>
                  <a:gd name="T35" fmla="*/ 61 h 400"/>
                  <a:gd name="T36" fmla="*/ 69 w 409"/>
                  <a:gd name="T37" fmla="*/ 56 h 400"/>
                  <a:gd name="T38" fmla="*/ 54 w 409"/>
                  <a:gd name="T39" fmla="*/ 64 h 400"/>
                  <a:gd name="T40" fmla="*/ 33 w 409"/>
                  <a:gd name="T41" fmla="*/ 91 h 400"/>
                  <a:gd name="T42" fmla="*/ 37 w 409"/>
                  <a:gd name="T43" fmla="*/ 122 h 400"/>
                  <a:gd name="T44" fmla="*/ 56 w 409"/>
                  <a:gd name="T45" fmla="*/ 137 h 400"/>
                  <a:gd name="T46" fmla="*/ 42 w 409"/>
                  <a:gd name="T47" fmla="*/ 201 h 400"/>
                  <a:gd name="T48" fmla="*/ 18 w 409"/>
                  <a:gd name="T49" fmla="*/ 207 h 400"/>
                  <a:gd name="T50" fmla="*/ 4 w 409"/>
                  <a:gd name="T51" fmla="*/ 217 h 400"/>
                  <a:gd name="T52" fmla="*/ 1 w 409"/>
                  <a:gd name="T53" fmla="*/ 234 h 400"/>
                  <a:gd name="T54" fmla="*/ 8 w 409"/>
                  <a:gd name="T55" fmla="*/ 267 h 400"/>
                  <a:gd name="T56" fmla="*/ 36 w 409"/>
                  <a:gd name="T57" fmla="*/ 283 h 400"/>
                  <a:gd name="T58" fmla="*/ 61 w 409"/>
                  <a:gd name="T59" fmla="*/ 278 h 400"/>
                  <a:gd name="T60" fmla="*/ 101 w 409"/>
                  <a:gd name="T61" fmla="*/ 327 h 400"/>
                  <a:gd name="T62" fmla="*/ 101 w 409"/>
                  <a:gd name="T63" fmla="*/ 327 h 400"/>
                  <a:gd name="T64" fmla="*/ 90 w 409"/>
                  <a:gd name="T65" fmla="*/ 351 h 400"/>
                  <a:gd name="T66" fmla="*/ 89 w 409"/>
                  <a:gd name="T67" fmla="*/ 368 h 400"/>
                  <a:gd name="T68" fmla="*/ 100 w 409"/>
                  <a:gd name="T69" fmla="*/ 381 h 400"/>
                  <a:gd name="T70" fmla="*/ 131 w 409"/>
                  <a:gd name="T71" fmla="*/ 396 h 400"/>
                  <a:gd name="T72" fmla="*/ 140 w 409"/>
                  <a:gd name="T73" fmla="*/ 398 h 400"/>
                  <a:gd name="T74" fmla="*/ 161 w 409"/>
                  <a:gd name="T75" fmla="*/ 385 h 400"/>
                  <a:gd name="T76" fmla="*/ 173 w 409"/>
                  <a:gd name="T77" fmla="*/ 360 h 400"/>
                  <a:gd name="T78" fmla="*/ 235 w 409"/>
                  <a:gd name="T79" fmla="*/ 360 h 400"/>
                  <a:gd name="T80" fmla="*/ 247 w 409"/>
                  <a:gd name="T81" fmla="*/ 385 h 400"/>
                  <a:gd name="T82" fmla="*/ 278 w 409"/>
                  <a:gd name="T83" fmla="*/ 395 h 400"/>
                  <a:gd name="T84" fmla="*/ 308 w 409"/>
                  <a:gd name="T85" fmla="*/ 380 h 400"/>
                  <a:gd name="T86" fmla="*/ 319 w 409"/>
                  <a:gd name="T87" fmla="*/ 367 h 400"/>
                  <a:gd name="T88" fmla="*/ 318 w 409"/>
                  <a:gd name="T89" fmla="*/ 350 h 400"/>
                  <a:gd name="T90" fmla="*/ 306 w 409"/>
                  <a:gd name="T91" fmla="*/ 326 h 400"/>
                  <a:gd name="T92" fmla="*/ 346 w 409"/>
                  <a:gd name="T93" fmla="*/ 276 h 400"/>
                  <a:gd name="T94" fmla="*/ 372 w 409"/>
                  <a:gd name="T95" fmla="*/ 282 h 400"/>
                  <a:gd name="T96" fmla="*/ 389 w 409"/>
                  <a:gd name="T97" fmla="*/ 279 h 400"/>
                  <a:gd name="T98" fmla="*/ 399 w 409"/>
                  <a:gd name="T99" fmla="*/ 265 h 400"/>
                  <a:gd name="T100" fmla="*/ 406 w 409"/>
                  <a:gd name="T101" fmla="*/ 232 h 400"/>
                  <a:gd name="T102" fmla="*/ 389 w 409"/>
                  <a:gd name="T103" fmla="*/ 205 h 400"/>
                  <a:gd name="T104" fmla="*/ 301 w 409"/>
                  <a:gd name="T105" fmla="*/ 202 h 400"/>
                  <a:gd name="T106" fmla="*/ 203 w 409"/>
                  <a:gd name="T107" fmla="*/ 299 h 400"/>
                  <a:gd name="T108" fmla="*/ 106 w 409"/>
                  <a:gd name="T109" fmla="*/ 202 h 400"/>
                  <a:gd name="T110" fmla="*/ 203 w 409"/>
                  <a:gd name="T111" fmla="*/ 105 h 400"/>
                  <a:gd name="T112" fmla="*/ 301 w 409"/>
                  <a:gd name="T113" fmla="*/ 20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9" h="400">
                    <a:moveTo>
                      <a:pt x="389" y="205"/>
                    </a:moveTo>
                    <a:cubicBezTo>
                      <a:pt x="364" y="200"/>
                      <a:pt x="364" y="200"/>
                      <a:pt x="364" y="200"/>
                    </a:cubicBezTo>
                    <a:cubicBezTo>
                      <a:pt x="364" y="177"/>
                      <a:pt x="359" y="156"/>
                      <a:pt x="350" y="136"/>
                    </a:cubicBezTo>
                    <a:cubicBezTo>
                      <a:pt x="369" y="121"/>
                      <a:pt x="369" y="121"/>
                      <a:pt x="369" y="121"/>
                    </a:cubicBezTo>
                    <a:cubicBezTo>
                      <a:pt x="374" y="117"/>
                      <a:pt x="377" y="112"/>
                      <a:pt x="377" y="106"/>
                    </a:cubicBezTo>
                    <a:cubicBezTo>
                      <a:pt x="378" y="100"/>
                      <a:pt x="376" y="94"/>
                      <a:pt x="372" y="89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43" y="53"/>
                      <a:pt x="329" y="52"/>
                      <a:pt x="319" y="60"/>
                    </a:cubicBezTo>
                    <a:cubicBezTo>
                      <a:pt x="301" y="74"/>
                      <a:pt x="301" y="74"/>
                      <a:pt x="301" y="74"/>
                    </a:cubicBezTo>
                    <a:cubicBezTo>
                      <a:pt x="284" y="61"/>
                      <a:pt x="264" y="51"/>
                      <a:pt x="243" y="4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43" y="10"/>
                      <a:pt x="233" y="0"/>
                      <a:pt x="220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74" y="0"/>
                      <a:pt x="164" y="10"/>
                      <a:pt x="164" y="23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42" y="51"/>
                      <a:pt x="122" y="61"/>
                      <a:pt x="104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1" y="57"/>
                      <a:pt x="75" y="55"/>
                      <a:pt x="69" y="56"/>
                    </a:cubicBezTo>
                    <a:cubicBezTo>
                      <a:pt x="63" y="56"/>
                      <a:pt x="58" y="59"/>
                      <a:pt x="54" y="64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26" y="100"/>
                      <a:pt x="27" y="115"/>
                      <a:pt x="37" y="122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47" y="158"/>
                      <a:pt x="43" y="179"/>
                      <a:pt x="42" y="201"/>
                    </a:cubicBezTo>
                    <a:cubicBezTo>
                      <a:pt x="18" y="207"/>
                      <a:pt x="18" y="207"/>
                      <a:pt x="18" y="207"/>
                    </a:cubicBezTo>
                    <a:cubicBezTo>
                      <a:pt x="12" y="208"/>
                      <a:pt x="7" y="212"/>
                      <a:pt x="4" y="217"/>
                    </a:cubicBezTo>
                    <a:cubicBezTo>
                      <a:pt x="1" y="222"/>
                      <a:pt x="0" y="228"/>
                      <a:pt x="1" y="234"/>
                    </a:cubicBezTo>
                    <a:cubicBezTo>
                      <a:pt x="8" y="267"/>
                      <a:pt x="8" y="267"/>
                      <a:pt x="8" y="267"/>
                    </a:cubicBezTo>
                    <a:cubicBezTo>
                      <a:pt x="11" y="279"/>
                      <a:pt x="23" y="286"/>
                      <a:pt x="36" y="283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71" y="296"/>
                      <a:pt x="85" y="313"/>
                      <a:pt x="101" y="327"/>
                    </a:cubicBezTo>
                    <a:cubicBezTo>
                      <a:pt x="101" y="327"/>
                      <a:pt x="101" y="327"/>
                      <a:pt x="101" y="327"/>
                    </a:cubicBezTo>
                    <a:cubicBezTo>
                      <a:pt x="90" y="351"/>
                      <a:pt x="90" y="351"/>
                      <a:pt x="90" y="351"/>
                    </a:cubicBezTo>
                    <a:cubicBezTo>
                      <a:pt x="87" y="356"/>
                      <a:pt x="87" y="363"/>
                      <a:pt x="89" y="368"/>
                    </a:cubicBezTo>
                    <a:cubicBezTo>
                      <a:pt x="91" y="374"/>
                      <a:pt x="95" y="378"/>
                      <a:pt x="100" y="381"/>
                    </a:cubicBezTo>
                    <a:cubicBezTo>
                      <a:pt x="131" y="396"/>
                      <a:pt x="131" y="396"/>
                      <a:pt x="131" y="396"/>
                    </a:cubicBezTo>
                    <a:cubicBezTo>
                      <a:pt x="134" y="397"/>
                      <a:pt x="137" y="398"/>
                      <a:pt x="140" y="398"/>
                    </a:cubicBezTo>
                    <a:cubicBezTo>
                      <a:pt x="149" y="398"/>
                      <a:pt x="157" y="393"/>
                      <a:pt x="161" y="385"/>
                    </a:cubicBezTo>
                    <a:cubicBezTo>
                      <a:pt x="173" y="360"/>
                      <a:pt x="173" y="360"/>
                      <a:pt x="173" y="360"/>
                    </a:cubicBezTo>
                    <a:cubicBezTo>
                      <a:pt x="193" y="364"/>
                      <a:pt x="215" y="364"/>
                      <a:pt x="235" y="360"/>
                    </a:cubicBezTo>
                    <a:cubicBezTo>
                      <a:pt x="247" y="385"/>
                      <a:pt x="247" y="385"/>
                      <a:pt x="247" y="385"/>
                    </a:cubicBezTo>
                    <a:cubicBezTo>
                      <a:pt x="253" y="396"/>
                      <a:pt x="266" y="400"/>
                      <a:pt x="278" y="395"/>
                    </a:cubicBezTo>
                    <a:cubicBezTo>
                      <a:pt x="308" y="380"/>
                      <a:pt x="308" y="380"/>
                      <a:pt x="308" y="380"/>
                    </a:cubicBezTo>
                    <a:cubicBezTo>
                      <a:pt x="313" y="377"/>
                      <a:pt x="317" y="373"/>
                      <a:pt x="319" y="367"/>
                    </a:cubicBezTo>
                    <a:cubicBezTo>
                      <a:pt x="321" y="362"/>
                      <a:pt x="321" y="355"/>
                      <a:pt x="318" y="350"/>
                    </a:cubicBezTo>
                    <a:cubicBezTo>
                      <a:pt x="306" y="326"/>
                      <a:pt x="306" y="326"/>
                      <a:pt x="306" y="326"/>
                    </a:cubicBezTo>
                    <a:cubicBezTo>
                      <a:pt x="323" y="312"/>
                      <a:pt x="336" y="295"/>
                      <a:pt x="346" y="276"/>
                    </a:cubicBezTo>
                    <a:cubicBezTo>
                      <a:pt x="372" y="282"/>
                      <a:pt x="372" y="282"/>
                      <a:pt x="372" y="282"/>
                    </a:cubicBezTo>
                    <a:cubicBezTo>
                      <a:pt x="378" y="283"/>
                      <a:pt x="384" y="282"/>
                      <a:pt x="389" y="279"/>
                    </a:cubicBezTo>
                    <a:cubicBezTo>
                      <a:pt x="394" y="276"/>
                      <a:pt x="397" y="271"/>
                      <a:pt x="399" y="265"/>
                    </a:cubicBezTo>
                    <a:cubicBezTo>
                      <a:pt x="406" y="232"/>
                      <a:pt x="406" y="232"/>
                      <a:pt x="406" y="232"/>
                    </a:cubicBezTo>
                    <a:cubicBezTo>
                      <a:pt x="409" y="220"/>
                      <a:pt x="401" y="208"/>
                      <a:pt x="389" y="205"/>
                    </a:cubicBezTo>
                    <a:close/>
                    <a:moveTo>
                      <a:pt x="301" y="202"/>
                    </a:moveTo>
                    <a:cubicBezTo>
                      <a:pt x="301" y="256"/>
                      <a:pt x="257" y="299"/>
                      <a:pt x="203" y="299"/>
                    </a:cubicBezTo>
                    <a:cubicBezTo>
                      <a:pt x="150" y="299"/>
                      <a:pt x="106" y="256"/>
                      <a:pt x="106" y="202"/>
                    </a:cubicBezTo>
                    <a:cubicBezTo>
                      <a:pt x="106" y="148"/>
                      <a:pt x="150" y="105"/>
                      <a:pt x="203" y="105"/>
                    </a:cubicBezTo>
                    <a:cubicBezTo>
                      <a:pt x="257" y="105"/>
                      <a:pt x="301" y="149"/>
                      <a:pt x="301" y="2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Oval 24"/>
              <p:cNvSpPr>
                <a:spLocks noChangeArrowheads="1"/>
              </p:cNvSpPr>
              <p:nvPr/>
            </p:nvSpPr>
            <p:spPr bwMode="auto">
              <a:xfrm>
                <a:off x="6600261" y="2603967"/>
                <a:ext cx="198772" cy="1963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5271757" y="4082628"/>
            <a:ext cx="3069249" cy="523219"/>
            <a:chOff x="5210797" y="5788961"/>
            <a:chExt cx="3069249" cy="697627"/>
          </a:xfrm>
        </p:grpSpPr>
        <p:sp>
          <p:nvSpPr>
            <p:cNvPr id="127" name="TextBox 126"/>
            <p:cNvSpPr txBox="1"/>
            <p:nvPr/>
          </p:nvSpPr>
          <p:spPr>
            <a:xfrm>
              <a:off x="5873938" y="5788961"/>
              <a:ext cx="240610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Работоспособность </a:t>
              </a:r>
            </a:p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и производительность АСФК</a:t>
              </a:r>
            </a:p>
          </p:txBody>
        </p:sp>
        <p:grpSp>
          <p:nvGrpSpPr>
            <p:cNvPr id="128" name="Group 21"/>
            <p:cNvGrpSpPr/>
            <p:nvPr/>
          </p:nvGrpSpPr>
          <p:grpSpPr>
            <a:xfrm>
              <a:off x="5210797" y="5806864"/>
              <a:ext cx="504000" cy="672000"/>
              <a:chOff x="5718146" y="2847059"/>
              <a:chExt cx="672000" cy="896000"/>
            </a:xfrm>
          </p:grpSpPr>
          <p:sp>
            <p:nvSpPr>
              <p:cNvPr id="129" name="Oval 5"/>
              <p:cNvSpPr/>
              <p:nvPr/>
            </p:nvSpPr>
            <p:spPr>
              <a:xfrm>
                <a:off x="5718146" y="2847059"/>
                <a:ext cx="672000" cy="89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Freeform 10"/>
              <p:cNvSpPr>
                <a:spLocks noEditPoints="1"/>
              </p:cNvSpPr>
              <p:nvPr/>
            </p:nvSpPr>
            <p:spPr bwMode="auto">
              <a:xfrm>
                <a:off x="5801177" y="3039390"/>
                <a:ext cx="474379" cy="463271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5265807" y="1802575"/>
            <a:ext cx="2502528" cy="523219"/>
            <a:chOff x="5204847" y="2502829"/>
            <a:chExt cx="2502528" cy="697627"/>
          </a:xfrm>
        </p:grpSpPr>
        <p:sp>
          <p:nvSpPr>
            <p:cNvPr id="132" name="TextBox 131"/>
            <p:cNvSpPr txBox="1"/>
            <p:nvPr/>
          </p:nvSpPr>
          <p:spPr>
            <a:xfrm>
              <a:off x="5879759" y="2502829"/>
              <a:ext cx="182761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Сетевая доступность </a:t>
              </a:r>
            </a:p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оборудования</a:t>
              </a:r>
            </a:p>
          </p:txBody>
        </p:sp>
        <p:grpSp>
          <p:nvGrpSpPr>
            <p:cNvPr id="133" name="Group 22"/>
            <p:cNvGrpSpPr/>
            <p:nvPr/>
          </p:nvGrpSpPr>
          <p:grpSpPr>
            <a:xfrm>
              <a:off x="5204847" y="2508717"/>
              <a:ext cx="504000" cy="672000"/>
              <a:chOff x="5718147" y="3902571"/>
              <a:chExt cx="672000" cy="896000"/>
            </a:xfrm>
          </p:grpSpPr>
          <p:sp>
            <p:nvSpPr>
              <p:cNvPr id="134" name="Oval 6"/>
              <p:cNvSpPr/>
              <p:nvPr/>
            </p:nvSpPr>
            <p:spPr>
              <a:xfrm>
                <a:off x="5718147" y="3902571"/>
                <a:ext cx="672000" cy="89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Freeform 8"/>
              <p:cNvSpPr>
                <a:spLocks noEditPoints="1"/>
              </p:cNvSpPr>
              <p:nvPr/>
            </p:nvSpPr>
            <p:spPr bwMode="auto">
              <a:xfrm>
                <a:off x="5823502" y="4031012"/>
                <a:ext cx="463715" cy="620800"/>
              </a:xfrm>
              <a:custGeom>
                <a:avLst/>
                <a:gdLst>
                  <a:gd name="T0" fmla="*/ 68 w 113"/>
                  <a:gd name="T1" fmla="*/ 54 h 108"/>
                  <a:gd name="T2" fmla="*/ 45 w 113"/>
                  <a:gd name="T3" fmla="*/ 54 h 108"/>
                  <a:gd name="T4" fmla="*/ 48 w 113"/>
                  <a:gd name="T5" fmla="*/ 32 h 108"/>
                  <a:gd name="T6" fmla="*/ 0 w 113"/>
                  <a:gd name="T7" fmla="*/ 54 h 108"/>
                  <a:gd name="T8" fmla="*/ 17 w 113"/>
                  <a:gd name="T9" fmla="*/ 93 h 108"/>
                  <a:gd name="T10" fmla="*/ 62 w 113"/>
                  <a:gd name="T11" fmla="*/ 78 h 108"/>
                  <a:gd name="T12" fmla="*/ 38 w 113"/>
                  <a:gd name="T13" fmla="*/ 84 h 108"/>
                  <a:gd name="T14" fmla="*/ 26 w 113"/>
                  <a:gd name="T15" fmla="*/ 73 h 108"/>
                  <a:gd name="T16" fmla="*/ 57 w 113"/>
                  <a:gd name="T17" fmla="*/ 76 h 108"/>
                  <a:gd name="T18" fmla="*/ 79 w 113"/>
                  <a:gd name="T19" fmla="*/ 82 h 108"/>
                  <a:gd name="T20" fmla="*/ 64 w 113"/>
                  <a:gd name="T21" fmla="*/ 89 h 108"/>
                  <a:gd name="T22" fmla="*/ 52 w 113"/>
                  <a:gd name="T23" fmla="*/ 89 h 108"/>
                  <a:gd name="T24" fmla="*/ 80 w 113"/>
                  <a:gd name="T25" fmla="*/ 105 h 108"/>
                  <a:gd name="T26" fmla="*/ 86 w 113"/>
                  <a:gd name="T27" fmla="*/ 73 h 108"/>
                  <a:gd name="T28" fmla="*/ 113 w 113"/>
                  <a:gd name="T29" fmla="*/ 54 h 108"/>
                  <a:gd name="T30" fmla="*/ 70 w 113"/>
                  <a:gd name="T31" fmla="*/ 32 h 108"/>
                  <a:gd name="T32" fmla="*/ 76 w 113"/>
                  <a:gd name="T33" fmla="*/ 23 h 108"/>
                  <a:gd name="T34" fmla="*/ 88 w 113"/>
                  <a:gd name="T35" fmla="*/ 33 h 108"/>
                  <a:gd name="T36" fmla="*/ 96 w 113"/>
                  <a:gd name="T37" fmla="*/ 14 h 108"/>
                  <a:gd name="T38" fmla="*/ 63 w 113"/>
                  <a:gd name="T39" fmla="*/ 20 h 108"/>
                  <a:gd name="T40" fmla="*/ 33 w 113"/>
                  <a:gd name="T41" fmla="*/ 3 h 108"/>
                  <a:gd name="T42" fmla="*/ 26 w 113"/>
                  <a:gd name="T43" fmla="*/ 29 h 108"/>
                  <a:gd name="T44" fmla="*/ 34 w 113"/>
                  <a:gd name="T45" fmla="*/ 25 h 108"/>
                  <a:gd name="T46" fmla="*/ 49 w 113"/>
                  <a:gd name="T47" fmla="*/ 18 h 108"/>
                  <a:gd name="T48" fmla="*/ 48 w 113"/>
                  <a:gd name="T49" fmla="*/ 32 h 108"/>
                  <a:gd name="T50" fmla="*/ 92 w 113"/>
                  <a:gd name="T51" fmla="*/ 45 h 108"/>
                  <a:gd name="T52" fmla="*/ 92 w 113"/>
                  <a:gd name="T53" fmla="*/ 62 h 108"/>
                  <a:gd name="T54" fmla="*/ 77 w 113"/>
                  <a:gd name="T55" fmla="*/ 44 h 108"/>
                  <a:gd name="T56" fmla="*/ 75 w 113"/>
                  <a:gd name="T57" fmla="*/ 66 h 108"/>
                  <a:gd name="T58" fmla="*/ 65 w 113"/>
                  <a:gd name="T59" fmla="*/ 41 h 108"/>
                  <a:gd name="T60" fmla="*/ 51 w 113"/>
                  <a:gd name="T61" fmla="*/ 41 h 108"/>
                  <a:gd name="T62" fmla="*/ 47 w 113"/>
                  <a:gd name="T63" fmla="*/ 44 h 108"/>
                  <a:gd name="T64" fmla="*/ 57 w 113"/>
                  <a:gd name="T65" fmla="*/ 67 h 108"/>
                  <a:gd name="T66" fmla="*/ 22 w 113"/>
                  <a:gd name="T67" fmla="*/ 62 h 108"/>
                  <a:gd name="T68" fmla="*/ 9 w 113"/>
                  <a:gd name="T69" fmla="*/ 54 h 108"/>
                  <a:gd name="T70" fmla="*/ 37 w 113"/>
                  <a:gd name="T71" fmla="*/ 42 h 108"/>
                  <a:gd name="T72" fmla="*/ 64 w 113"/>
                  <a:gd name="T73" fmla="*/ 50 h 108"/>
                  <a:gd name="T74" fmla="*/ 64 w 113"/>
                  <a:gd name="T75" fmla="*/ 50 h 108"/>
                  <a:gd name="T76" fmla="*/ 50 w 113"/>
                  <a:gd name="T77" fmla="*/ 53 h 108"/>
                  <a:gd name="T78" fmla="*/ 49 w 113"/>
                  <a:gd name="T79" fmla="*/ 57 h 108"/>
                  <a:gd name="T80" fmla="*/ 51 w 113"/>
                  <a:gd name="T81" fmla="*/ 52 h 108"/>
                  <a:gd name="T82" fmla="*/ 56 w 113"/>
                  <a:gd name="T83" fmla="*/ 45 h 108"/>
                  <a:gd name="T84" fmla="*/ 58 w 113"/>
                  <a:gd name="T85" fmla="*/ 45 h 108"/>
                  <a:gd name="T86" fmla="*/ 60 w 113"/>
                  <a:gd name="T87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108">
                    <a:moveTo>
                      <a:pt x="57" y="42"/>
                    </a:moveTo>
                    <a:cubicBezTo>
                      <a:pt x="63" y="42"/>
                      <a:pt x="68" y="47"/>
                      <a:pt x="68" y="54"/>
                    </a:cubicBezTo>
                    <a:cubicBezTo>
                      <a:pt x="68" y="60"/>
                      <a:pt x="63" y="65"/>
                      <a:pt x="57" y="65"/>
                    </a:cubicBezTo>
                    <a:cubicBezTo>
                      <a:pt x="50" y="65"/>
                      <a:pt x="45" y="60"/>
                      <a:pt x="45" y="54"/>
                    </a:cubicBezTo>
                    <a:cubicBezTo>
                      <a:pt x="45" y="47"/>
                      <a:pt x="50" y="42"/>
                      <a:pt x="57" y="42"/>
                    </a:cubicBezTo>
                    <a:close/>
                    <a:moveTo>
                      <a:pt x="48" y="32"/>
                    </a:moveTo>
                    <a:cubicBezTo>
                      <a:pt x="36" y="32"/>
                      <a:pt x="26" y="34"/>
                      <a:pt x="19" y="37"/>
                    </a:cubicBezTo>
                    <a:cubicBezTo>
                      <a:pt x="7" y="41"/>
                      <a:pt x="0" y="47"/>
                      <a:pt x="0" y="54"/>
                    </a:cubicBezTo>
                    <a:cubicBezTo>
                      <a:pt x="0" y="60"/>
                      <a:pt x="7" y="66"/>
                      <a:pt x="17" y="70"/>
                    </a:cubicBezTo>
                    <a:cubicBezTo>
                      <a:pt x="13" y="80"/>
                      <a:pt x="12" y="89"/>
                      <a:pt x="17" y="93"/>
                    </a:cubicBezTo>
                    <a:cubicBezTo>
                      <a:pt x="22" y="98"/>
                      <a:pt x="31" y="98"/>
                      <a:pt x="42" y="92"/>
                    </a:cubicBezTo>
                    <a:cubicBezTo>
                      <a:pt x="48" y="89"/>
                      <a:pt x="55" y="84"/>
                      <a:pt x="62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4" y="81"/>
                      <a:pt x="41" y="83"/>
                      <a:pt x="38" y="84"/>
                    </a:cubicBezTo>
                    <a:cubicBezTo>
                      <a:pt x="31" y="88"/>
                      <a:pt x="25" y="89"/>
                      <a:pt x="23" y="87"/>
                    </a:cubicBezTo>
                    <a:cubicBezTo>
                      <a:pt x="21" y="85"/>
                      <a:pt x="23" y="80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35" y="75"/>
                      <a:pt x="45" y="76"/>
                      <a:pt x="57" y="76"/>
                    </a:cubicBezTo>
                    <a:cubicBezTo>
                      <a:pt x="64" y="76"/>
                      <a:pt x="71" y="75"/>
                      <a:pt x="77" y="74"/>
                    </a:cubicBezTo>
                    <a:cubicBezTo>
                      <a:pt x="78" y="77"/>
                      <a:pt x="78" y="80"/>
                      <a:pt x="79" y="82"/>
                    </a:cubicBezTo>
                    <a:cubicBezTo>
                      <a:pt x="79" y="90"/>
                      <a:pt x="79" y="95"/>
                      <a:pt x="76" y="96"/>
                    </a:cubicBezTo>
                    <a:cubicBezTo>
                      <a:pt x="74" y="98"/>
                      <a:pt x="69" y="95"/>
                      <a:pt x="64" y="89"/>
                    </a:cubicBezTo>
                    <a:cubicBezTo>
                      <a:pt x="62" y="88"/>
                      <a:pt x="61" y="86"/>
                      <a:pt x="60" y="8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4" y="91"/>
                      <a:pt x="56" y="93"/>
                      <a:pt x="57" y="95"/>
                    </a:cubicBezTo>
                    <a:cubicBezTo>
                      <a:pt x="65" y="104"/>
                      <a:pt x="74" y="108"/>
                      <a:pt x="80" y="105"/>
                    </a:cubicBezTo>
                    <a:cubicBezTo>
                      <a:pt x="86" y="102"/>
                      <a:pt x="89" y="93"/>
                      <a:pt x="88" y="81"/>
                    </a:cubicBezTo>
                    <a:cubicBezTo>
                      <a:pt x="87" y="79"/>
                      <a:pt x="87" y="76"/>
                      <a:pt x="86" y="73"/>
                    </a:cubicBezTo>
                    <a:cubicBezTo>
                      <a:pt x="89" y="72"/>
                      <a:pt x="92" y="71"/>
                      <a:pt x="95" y="70"/>
                    </a:cubicBezTo>
                    <a:cubicBezTo>
                      <a:pt x="106" y="67"/>
                      <a:pt x="113" y="61"/>
                      <a:pt x="113" y="54"/>
                    </a:cubicBezTo>
                    <a:cubicBezTo>
                      <a:pt x="113" y="47"/>
                      <a:pt x="106" y="41"/>
                      <a:pt x="95" y="37"/>
                    </a:cubicBezTo>
                    <a:cubicBezTo>
                      <a:pt x="88" y="35"/>
                      <a:pt x="80" y="33"/>
                      <a:pt x="70" y="32"/>
                    </a:cubicBezTo>
                    <a:cubicBezTo>
                      <a:pt x="69" y="31"/>
                      <a:pt x="69" y="29"/>
                      <a:pt x="68" y="28"/>
                    </a:cubicBezTo>
                    <a:cubicBezTo>
                      <a:pt x="70" y="26"/>
                      <a:pt x="73" y="24"/>
                      <a:pt x="76" y="23"/>
                    </a:cubicBezTo>
                    <a:cubicBezTo>
                      <a:pt x="83" y="20"/>
                      <a:pt x="88" y="18"/>
                      <a:pt x="90" y="20"/>
                    </a:cubicBezTo>
                    <a:cubicBezTo>
                      <a:pt x="92" y="22"/>
                      <a:pt x="91" y="27"/>
                      <a:pt x="88" y="33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101" y="26"/>
                      <a:pt x="101" y="18"/>
                      <a:pt x="96" y="14"/>
                    </a:cubicBezTo>
                    <a:cubicBezTo>
                      <a:pt x="91" y="9"/>
                      <a:pt x="82" y="10"/>
                      <a:pt x="72" y="15"/>
                    </a:cubicBezTo>
                    <a:cubicBezTo>
                      <a:pt x="69" y="16"/>
                      <a:pt x="66" y="18"/>
                      <a:pt x="63" y="20"/>
                    </a:cubicBezTo>
                    <a:cubicBezTo>
                      <a:pt x="60" y="17"/>
                      <a:pt x="58" y="15"/>
                      <a:pt x="56" y="12"/>
                    </a:cubicBezTo>
                    <a:cubicBezTo>
                      <a:pt x="48" y="4"/>
                      <a:pt x="39" y="0"/>
                      <a:pt x="33" y="3"/>
                    </a:cubicBezTo>
                    <a:cubicBezTo>
                      <a:pt x="27" y="6"/>
                      <a:pt x="24" y="14"/>
                      <a:pt x="26" y="26"/>
                    </a:cubicBezTo>
                    <a:cubicBezTo>
                      <a:pt x="26" y="27"/>
                      <a:pt x="26" y="28"/>
                      <a:pt x="26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7"/>
                      <a:pt x="35" y="26"/>
                      <a:pt x="34" y="25"/>
                    </a:cubicBezTo>
                    <a:cubicBezTo>
                      <a:pt x="34" y="17"/>
                      <a:pt x="34" y="12"/>
                      <a:pt x="37" y="11"/>
                    </a:cubicBezTo>
                    <a:cubicBezTo>
                      <a:pt x="39" y="10"/>
                      <a:pt x="44" y="13"/>
                      <a:pt x="49" y="18"/>
                    </a:cubicBezTo>
                    <a:cubicBezTo>
                      <a:pt x="51" y="20"/>
                      <a:pt x="53" y="23"/>
                      <a:pt x="55" y="25"/>
                    </a:cubicBezTo>
                    <a:cubicBezTo>
                      <a:pt x="53" y="27"/>
                      <a:pt x="50" y="30"/>
                      <a:pt x="48" y="32"/>
                    </a:cubicBezTo>
                    <a:close/>
                    <a:moveTo>
                      <a:pt x="75" y="42"/>
                    </a:moveTo>
                    <a:cubicBezTo>
                      <a:pt x="82" y="43"/>
                      <a:pt x="87" y="44"/>
                      <a:pt x="92" y="45"/>
                    </a:cubicBezTo>
                    <a:cubicBezTo>
                      <a:pt x="99" y="48"/>
                      <a:pt x="104" y="51"/>
                      <a:pt x="104" y="54"/>
                    </a:cubicBezTo>
                    <a:cubicBezTo>
                      <a:pt x="104" y="56"/>
                      <a:pt x="99" y="59"/>
                      <a:pt x="92" y="62"/>
                    </a:cubicBezTo>
                    <a:cubicBezTo>
                      <a:pt x="89" y="63"/>
                      <a:pt x="87" y="63"/>
                      <a:pt x="84" y="64"/>
                    </a:cubicBezTo>
                    <a:cubicBezTo>
                      <a:pt x="82" y="58"/>
                      <a:pt x="80" y="51"/>
                      <a:pt x="77" y="44"/>
                    </a:cubicBezTo>
                    <a:cubicBezTo>
                      <a:pt x="76" y="44"/>
                      <a:pt x="76" y="43"/>
                      <a:pt x="75" y="42"/>
                    </a:cubicBezTo>
                    <a:close/>
                    <a:moveTo>
                      <a:pt x="75" y="66"/>
                    </a:moveTo>
                    <a:cubicBezTo>
                      <a:pt x="73" y="60"/>
                      <a:pt x="71" y="54"/>
                      <a:pt x="69" y="48"/>
                    </a:cubicBezTo>
                    <a:cubicBezTo>
                      <a:pt x="67" y="46"/>
                      <a:pt x="66" y="43"/>
                      <a:pt x="65" y="41"/>
                    </a:cubicBezTo>
                    <a:cubicBezTo>
                      <a:pt x="62" y="41"/>
                      <a:pt x="59" y="41"/>
                      <a:pt x="57" y="41"/>
                    </a:cubicBezTo>
                    <a:cubicBezTo>
                      <a:pt x="55" y="41"/>
                      <a:pt x="53" y="41"/>
                      <a:pt x="51" y="41"/>
                    </a:cubicBezTo>
                    <a:cubicBezTo>
                      <a:pt x="50" y="42"/>
                      <a:pt x="49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1" y="51"/>
                      <a:pt x="35" y="58"/>
                      <a:pt x="31" y="64"/>
                    </a:cubicBezTo>
                    <a:cubicBezTo>
                      <a:pt x="38" y="66"/>
                      <a:pt x="47" y="67"/>
                      <a:pt x="57" y="67"/>
                    </a:cubicBezTo>
                    <a:cubicBezTo>
                      <a:pt x="63" y="67"/>
                      <a:pt x="69" y="66"/>
                      <a:pt x="75" y="66"/>
                    </a:cubicBezTo>
                    <a:close/>
                    <a:moveTo>
                      <a:pt x="22" y="62"/>
                    </a:moveTo>
                    <a:cubicBezTo>
                      <a:pt x="22" y="62"/>
                      <a:pt x="22" y="62"/>
                      <a:pt x="22" y="62"/>
                    </a:cubicBezTo>
                    <a:cubicBezTo>
                      <a:pt x="14" y="59"/>
                      <a:pt x="9" y="56"/>
                      <a:pt x="9" y="54"/>
                    </a:cubicBezTo>
                    <a:cubicBezTo>
                      <a:pt x="9" y="51"/>
                      <a:pt x="14" y="48"/>
                      <a:pt x="22" y="45"/>
                    </a:cubicBezTo>
                    <a:cubicBezTo>
                      <a:pt x="26" y="44"/>
                      <a:pt x="31" y="43"/>
                      <a:pt x="37" y="42"/>
                    </a:cubicBezTo>
                    <a:cubicBezTo>
                      <a:pt x="31" y="49"/>
                      <a:pt x="26" y="56"/>
                      <a:pt x="22" y="62"/>
                    </a:cubicBezTo>
                    <a:close/>
                    <a:moveTo>
                      <a:pt x="64" y="50"/>
                    </a:moveTo>
                    <a:cubicBezTo>
                      <a:pt x="63" y="55"/>
                      <a:pt x="61" y="59"/>
                      <a:pt x="57" y="62"/>
                    </a:cubicBezTo>
                    <a:cubicBezTo>
                      <a:pt x="63" y="62"/>
                      <a:pt x="66" y="55"/>
                      <a:pt x="64" y="50"/>
                    </a:cubicBezTo>
                    <a:close/>
                    <a:moveTo>
                      <a:pt x="49" y="57"/>
                    </a:moveTo>
                    <a:cubicBezTo>
                      <a:pt x="49" y="55"/>
                      <a:pt x="50" y="54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4"/>
                      <a:pt x="48" y="55"/>
                      <a:pt x="49" y="57"/>
                    </a:cubicBezTo>
                    <a:close/>
                    <a:moveTo>
                      <a:pt x="49" y="50"/>
                    </a:moveTo>
                    <a:cubicBezTo>
                      <a:pt x="51" y="52"/>
                      <a:pt x="51" y="52"/>
                      <a:pt x="51" y="52"/>
                    </a:cubicBezTo>
                    <a:cubicBezTo>
                      <a:pt x="53" y="50"/>
                      <a:pt x="55" y="49"/>
                      <a:pt x="57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3" y="45"/>
                      <a:pt x="50" y="47"/>
                      <a:pt x="49" y="50"/>
                    </a:cubicBezTo>
                    <a:close/>
                    <a:moveTo>
                      <a:pt x="58" y="45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6"/>
                      <a:pt x="59" y="46"/>
                      <a:pt x="60" y="46"/>
                    </a:cubicBezTo>
                    <a:cubicBezTo>
                      <a:pt x="59" y="45"/>
                      <a:pt x="58" y="45"/>
                      <a:pt x="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6" name="Группа 135"/>
          <p:cNvGrpSpPr/>
          <p:nvPr/>
        </p:nvGrpSpPr>
        <p:grpSpPr>
          <a:xfrm>
            <a:off x="5271753" y="1231136"/>
            <a:ext cx="2864490" cy="523219"/>
            <a:chOff x="5210793" y="1621195"/>
            <a:chExt cx="2864490" cy="697625"/>
          </a:xfrm>
        </p:grpSpPr>
        <p:sp>
          <p:nvSpPr>
            <p:cNvPr id="137" name="Oval 62"/>
            <p:cNvSpPr/>
            <p:nvPr/>
          </p:nvSpPr>
          <p:spPr>
            <a:xfrm>
              <a:off x="5210793" y="1631029"/>
              <a:ext cx="504000" cy="6719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870705" y="1621195"/>
              <a:ext cx="2204578" cy="697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Температура </a:t>
              </a:r>
            </a:p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в серверных помещениях</a:t>
              </a:r>
            </a:p>
          </p:txBody>
        </p:sp>
        <p:sp>
          <p:nvSpPr>
            <p:cNvPr id="139" name="Freeform 7"/>
            <p:cNvSpPr>
              <a:spLocks/>
            </p:cNvSpPr>
            <p:nvPr/>
          </p:nvSpPr>
          <p:spPr bwMode="auto">
            <a:xfrm>
              <a:off x="5285897" y="1725719"/>
              <a:ext cx="363248" cy="484799"/>
            </a:xfrm>
            <a:custGeom>
              <a:avLst/>
              <a:gdLst>
                <a:gd name="T0" fmla="*/ 151 w 154"/>
                <a:gd name="T1" fmla="*/ 59 h 153"/>
                <a:gd name="T2" fmla="*/ 120 w 154"/>
                <a:gd name="T3" fmla="*/ 72 h 153"/>
                <a:gd name="T4" fmla="*/ 108 w 154"/>
                <a:gd name="T5" fmla="*/ 72 h 153"/>
                <a:gd name="T6" fmla="*/ 102 w 154"/>
                <a:gd name="T7" fmla="*/ 57 h 153"/>
                <a:gd name="T8" fmla="*/ 111 w 154"/>
                <a:gd name="T9" fmla="*/ 49 h 153"/>
                <a:gd name="T10" fmla="*/ 142 w 154"/>
                <a:gd name="T11" fmla="*/ 36 h 153"/>
                <a:gd name="T12" fmla="*/ 128 w 154"/>
                <a:gd name="T13" fmla="*/ 19 h 153"/>
                <a:gd name="T14" fmla="*/ 108 w 154"/>
                <a:gd name="T15" fmla="*/ 11 h 153"/>
                <a:gd name="T16" fmla="*/ 105 w 154"/>
                <a:gd name="T17" fmla="*/ 35 h 153"/>
                <a:gd name="T18" fmla="*/ 90 w 154"/>
                <a:gd name="T19" fmla="*/ 57 h 153"/>
                <a:gd name="T20" fmla="*/ 92 w 154"/>
                <a:gd name="T21" fmla="*/ 34 h 153"/>
                <a:gd name="T22" fmla="*/ 81 w 154"/>
                <a:gd name="T23" fmla="*/ 27 h 153"/>
                <a:gd name="T24" fmla="*/ 81 w 154"/>
                <a:gd name="T25" fmla="*/ 15 h 153"/>
                <a:gd name="T26" fmla="*/ 73 w 154"/>
                <a:gd name="T27" fmla="*/ 15 h 153"/>
                <a:gd name="T28" fmla="*/ 73 w 154"/>
                <a:gd name="T29" fmla="*/ 27 h 153"/>
                <a:gd name="T30" fmla="*/ 62 w 154"/>
                <a:gd name="T31" fmla="*/ 34 h 153"/>
                <a:gd name="T32" fmla="*/ 63 w 154"/>
                <a:gd name="T33" fmla="*/ 57 h 153"/>
                <a:gd name="T34" fmla="*/ 49 w 154"/>
                <a:gd name="T35" fmla="*/ 35 h 153"/>
                <a:gd name="T36" fmla="*/ 45 w 154"/>
                <a:gd name="T37" fmla="*/ 11 h 153"/>
                <a:gd name="T38" fmla="*/ 25 w 154"/>
                <a:gd name="T39" fmla="*/ 19 h 153"/>
                <a:gd name="T40" fmla="*/ 12 w 154"/>
                <a:gd name="T41" fmla="*/ 36 h 153"/>
                <a:gd name="T42" fmla="*/ 43 w 154"/>
                <a:gd name="T43" fmla="*/ 49 h 153"/>
                <a:gd name="T44" fmla="*/ 51 w 154"/>
                <a:gd name="T45" fmla="*/ 57 h 153"/>
                <a:gd name="T46" fmla="*/ 45 w 154"/>
                <a:gd name="T47" fmla="*/ 72 h 153"/>
                <a:gd name="T48" fmla="*/ 33 w 154"/>
                <a:gd name="T49" fmla="*/ 72 h 153"/>
                <a:gd name="T50" fmla="*/ 2 w 154"/>
                <a:gd name="T51" fmla="*/ 59 h 153"/>
                <a:gd name="T52" fmla="*/ 0 w 154"/>
                <a:gd name="T53" fmla="*/ 81 h 153"/>
                <a:gd name="T54" fmla="*/ 8 w 154"/>
                <a:gd name="T55" fmla="*/ 100 h 153"/>
                <a:gd name="T56" fmla="*/ 28 w 154"/>
                <a:gd name="T57" fmla="*/ 86 h 153"/>
                <a:gd name="T58" fmla="*/ 54 w 154"/>
                <a:gd name="T59" fmla="*/ 81 h 153"/>
                <a:gd name="T60" fmla="*/ 36 w 154"/>
                <a:gd name="T61" fmla="*/ 96 h 153"/>
                <a:gd name="T62" fmla="*/ 39 w 154"/>
                <a:gd name="T63" fmla="*/ 108 h 153"/>
                <a:gd name="T64" fmla="*/ 31 w 154"/>
                <a:gd name="T65" fmla="*/ 116 h 153"/>
                <a:gd name="T66" fmla="*/ 37 w 154"/>
                <a:gd name="T67" fmla="*/ 122 h 153"/>
                <a:gd name="T68" fmla="*/ 45 w 154"/>
                <a:gd name="T69" fmla="*/ 114 h 153"/>
                <a:gd name="T70" fmla="*/ 57 w 154"/>
                <a:gd name="T71" fmla="*/ 117 h 153"/>
                <a:gd name="T72" fmla="*/ 73 w 154"/>
                <a:gd name="T73" fmla="*/ 100 h 153"/>
                <a:gd name="T74" fmla="*/ 68 w 154"/>
                <a:gd name="T75" fmla="*/ 125 h 153"/>
                <a:gd name="T76" fmla="*/ 53 w 154"/>
                <a:gd name="T77" fmla="*/ 145 h 153"/>
                <a:gd name="T78" fmla="*/ 73 w 154"/>
                <a:gd name="T79" fmla="*/ 153 h 153"/>
                <a:gd name="T80" fmla="*/ 94 w 154"/>
                <a:gd name="T81" fmla="*/ 151 h 153"/>
                <a:gd name="T82" fmla="*/ 81 w 154"/>
                <a:gd name="T83" fmla="*/ 120 h 153"/>
                <a:gd name="T84" fmla="*/ 81 w 154"/>
                <a:gd name="T85" fmla="*/ 108 h 153"/>
                <a:gd name="T86" fmla="*/ 96 w 154"/>
                <a:gd name="T87" fmla="*/ 102 h 153"/>
                <a:gd name="T88" fmla="*/ 105 w 154"/>
                <a:gd name="T89" fmla="*/ 110 h 153"/>
                <a:gd name="T90" fmla="*/ 117 w 154"/>
                <a:gd name="T91" fmla="*/ 141 h 153"/>
                <a:gd name="T92" fmla="*/ 134 w 154"/>
                <a:gd name="T93" fmla="*/ 128 h 153"/>
                <a:gd name="T94" fmla="*/ 142 w 154"/>
                <a:gd name="T95" fmla="*/ 108 h 153"/>
                <a:gd name="T96" fmla="*/ 118 w 154"/>
                <a:gd name="T97" fmla="*/ 104 h 153"/>
                <a:gd name="T98" fmla="*/ 96 w 154"/>
                <a:gd name="T99" fmla="*/ 90 h 153"/>
                <a:gd name="T100" fmla="*/ 119 w 154"/>
                <a:gd name="T101" fmla="*/ 92 h 153"/>
                <a:gd name="T102" fmla="*/ 126 w 154"/>
                <a:gd name="T103" fmla="*/ 81 h 153"/>
                <a:gd name="T104" fmla="*/ 138 w 154"/>
                <a:gd name="T105" fmla="*/ 8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3">
                  <a:moveTo>
                    <a:pt x="154" y="72"/>
                  </a:moveTo>
                  <a:cubicBezTo>
                    <a:pt x="138" y="72"/>
                    <a:pt x="138" y="72"/>
                    <a:pt x="138" y="72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9" y="69"/>
                    <a:pt x="98" y="66"/>
                    <a:pt x="96" y="63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7" y="55"/>
                    <a:pt x="84" y="54"/>
                    <a:pt x="81" y="5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54"/>
                    <a:pt x="66" y="55"/>
                    <a:pt x="63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6"/>
                    <a:pt x="54" y="69"/>
                    <a:pt x="54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4"/>
                    <a:pt x="55" y="87"/>
                    <a:pt x="57" y="90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6" y="98"/>
                    <a:pt x="69" y="99"/>
                    <a:pt x="73" y="100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9" y="151"/>
                    <a:pt x="59" y="151"/>
                    <a:pt x="59" y="151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4" y="99"/>
                    <a:pt x="87" y="98"/>
                    <a:pt x="90" y="9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8" y="87"/>
                    <a:pt x="99" y="84"/>
                    <a:pt x="100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54" y="81"/>
                    <a:pt x="154" y="81"/>
                    <a:pt x="154" y="81"/>
                  </a:cubicBezTo>
                  <a:lnTo>
                    <a:pt x="15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271755" y="2949188"/>
            <a:ext cx="3185293" cy="504000"/>
            <a:chOff x="5210795" y="4176093"/>
            <a:chExt cx="3185293" cy="672000"/>
          </a:xfrm>
        </p:grpSpPr>
        <p:sp>
          <p:nvSpPr>
            <p:cNvPr id="141" name="Oval 76"/>
            <p:cNvSpPr/>
            <p:nvPr/>
          </p:nvSpPr>
          <p:spPr>
            <a:xfrm>
              <a:off x="5210795" y="4176093"/>
              <a:ext cx="504000" cy="67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79758" y="4292320"/>
              <a:ext cx="25163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Загрузка банковской выписки</a:t>
              </a:r>
            </a:p>
          </p:txBody>
        </p:sp>
        <p:grpSp>
          <p:nvGrpSpPr>
            <p:cNvPr id="145" name="Group 165"/>
            <p:cNvGrpSpPr/>
            <p:nvPr/>
          </p:nvGrpSpPr>
          <p:grpSpPr>
            <a:xfrm>
              <a:off x="5293256" y="4315297"/>
              <a:ext cx="341617" cy="393255"/>
              <a:chOff x="-49861" y="56651"/>
              <a:chExt cx="492125" cy="566510"/>
            </a:xfrm>
            <a:solidFill>
              <a:schemeClr val="bg1"/>
            </a:solidFill>
          </p:grpSpPr>
          <p:sp>
            <p:nvSpPr>
              <p:cNvPr id="146" name="Freeform 34"/>
              <p:cNvSpPr>
                <a:spLocks noEditPoints="1"/>
              </p:cNvSpPr>
              <p:nvPr/>
            </p:nvSpPr>
            <p:spPr bwMode="auto">
              <a:xfrm>
                <a:off x="-49861" y="56651"/>
                <a:ext cx="492125" cy="566510"/>
              </a:xfrm>
              <a:custGeom>
                <a:avLst/>
                <a:gdLst>
                  <a:gd name="T0" fmla="*/ 116 w 128"/>
                  <a:gd name="T1" fmla="*/ 0 h 128"/>
                  <a:gd name="T2" fmla="*/ 28 w 128"/>
                  <a:gd name="T3" fmla="*/ 0 h 128"/>
                  <a:gd name="T4" fmla="*/ 16 w 128"/>
                  <a:gd name="T5" fmla="*/ 12 h 128"/>
                  <a:gd name="T6" fmla="*/ 16 w 128"/>
                  <a:gd name="T7" fmla="*/ 20 h 128"/>
                  <a:gd name="T8" fmla="*/ 12 w 128"/>
                  <a:gd name="T9" fmla="*/ 20 h 128"/>
                  <a:gd name="T10" fmla="*/ 0 w 128"/>
                  <a:gd name="T11" fmla="*/ 32 h 128"/>
                  <a:gd name="T12" fmla="*/ 0 w 128"/>
                  <a:gd name="T13" fmla="*/ 112 h 128"/>
                  <a:gd name="T14" fmla="*/ 16 w 128"/>
                  <a:gd name="T15" fmla="*/ 128 h 128"/>
                  <a:gd name="T16" fmla="*/ 112 w 128"/>
                  <a:gd name="T17" fmla="*/ 128 h 128"/>
                  <a:gd name="T18" fmla="*/ 128 w 128"/>
                  <a:gd name="T19" fmla="*/ 112 h 128"/>
                  <a:gd name="T20" fmla="*/ 128 w 128"/>
                  <a:gd name="T21" fmla="*/ 12 h 128"/>
                  <a:gd name="T22" fmla="*/ 116 w 128"/>
                  <a:gd name="T23" fmla="*/ 0 h 128"/>
                  <a:gd name="T24" fmla="*/ 120 w 128"/>
                  <a:gd name="T25" fmla="*/ 112 h 128"/>
                  <a:gd name="T26" fmla="*/ 112 w 128"/>
                  <a:gd name="T27" fmla="*/ 120 h 128"/>
                  <a:gd name="T28" fmla="*/ 16 w 128"/>
                  <a:gd name="T29" fmla="*/ 120 h 128"/>
                  <a:gd name="T30" fmla="*/ 8 w 128"/>
                  <a:gd name="T31" fmla="*/ 112 h 128"/>
                  <a:gd name="T32" fmla="*/ 8 w 128"/>
                  <a:gd name="T33" fmla="*/ 32 h 128"/>
                  <a:gd name="T34" fmla="*/ 12 w 128"/>
                  <a:gd name="T35" fmla="*/ 28 h 128"/>
                  <a:gd name="T36" fmla="*/ 16 w 128"/>
                  <a:gd name="T37" fmla="*/ 28 h 128"/>
                  <a:gd name="T38" fmla="*/ 16 w 128"/>
                  <a:gd name="T39" fmla="*/ 108 h 128"/>
                  <a:gd name="T40" fmla="*/ 20 w 128"/>
                  <a:gd name="T41" fmla="*/ 112 h 128"/>
                  <a:gd name="T42" fmla="*/ 24 w 128"/>
                  <a:gd name="T43" fmla="*/ 108 h 128"/>
                  <a:gd name="T44" fmla="*/ 24 w 128"/>
                  <a:gd name="T45" fmla="*/ 12 h 128"/>
                  <a:gd name="T46" fmla="*/ 28 w 128"/>
                  <a:gd name="T47" fmla="*/ 8 h 128"/>
                  <a:gd name="T48" fmla="*/ 116 w 128"/>
                  <a:gd name="T49" fmla="*/ 8 h 128"/>
                  <a:gd name="T50" fmla="*/ 120 w 128"/>
                  <a:gd name="T51" fmla="*/ 12 h 128"/>
                  <a:gd name="T52" fmla="*/ 120 w 128"/>
                  <a:gd name="T53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128">
                    <a:moveTo>
                      <a:pt x="11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16" y="5"/>
                      <a:pt x="16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5" y="20"/>
                      <a:pt x="0" y="25"/>
                      <a:pt x="0" y="3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21" y="128"/>
                      <a:pt x="128" y="121"/>
                      <a:pt x="128" y="1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112"/>
                    </a:moveTo>
                    <a:cubicBezTo>
                      <a:pt x="120" y="116"/>
                      <a:pt x="116" y="120"/>
                      <a:pt x="112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0"/>
                      <a:pt x="10" y="28"/>
                      <a:pt x="12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10"/>
                      <a:pt x="18" y="112"/>
                      <a:pt x="20" y="112"/>
                    </a:cubicBezTo>
                    <a:cubicBezTo>
                      <a:pt x="22" y="112"/>
                      <a:pt x="24" y="110"/>
                      <a:pt x="24" y="10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Freeform 35"/>
              <p:cNvSpPr>
                <a:spLocks/>
              </p:cNvSpPr>
              <p:nvPr/>
            </p:nvSpPr>
            <p:spPr bwMode="auto">
              <a:xfrm>
                <a:off x="242240" y="240804"/>
                <a:ext cx="138114" cy="14289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Freeform 36"/>
              <p:cNvSpPr>
                <a:spLocks/>
              </p:cNvSpPr>
              <p:nvPr/>
            </p:nvSpPr>
            <p:spPr bwMode="auto">
              <a:xfrm>
                <a:off x="242240" y="194767"/>
                <a:ext cx="138114" cy="14289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Freeform 37"/>
              <p:cNvSpPr>
                <a:spLocks/>
              </p:cNvSpPr>
              <p:nvPr/>
            </p:nvSpPr>
            <p:spPr bwMode="auto">
              <a:xfrm>
                <a:off x="242240" y="148728"/>
                <a:ext cx="138114" cy="14289"/>
              </a:xfrm>
              <a:custGeom>
                <a:avLst/>
                <a:gdLst>
                  <a:gd name="T0" fmla="*/ 2 w 36"/>
                  <a:gd name="T1" fmla="*/ 4 h 4"/>
                  <a:gd name="T2" fmla="*/ 34 w 36"/>
                  <a:gd name="T3" fmla="*/ 4 h 4"/>
                  <a:gd name="T4" fmla="*/ 36 w 36"/>
                  <a:gd name="T5" fmla="*/ 2 h 4"/>
                  <a:gd name="T6" fmla="*/ 34 w 36"/>
                  <a:gd name="T7" fmla="*/ 0 h 4"/>
                  <a:gd name="T8" fmla="*/ 2 w 36"/>
                  <a:gd name="T9" fmla="*/ 0 h 4"/>
                  <a:gd name="T10" fmla="*/ 0 w 36"/>
                  <a:gd name="T11" fmla="*/ 2 h 4"/>
                  <a:gd name="T12" fmla="*/ 2 w 3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2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Freeform 38"/>
              <p:cNvSpPr>
                <a:spLocks/>
              </p:cNvSpPr>
              <p:nvPr/>
            </p:nvSpPr>
            <p:spPr bwMode="auto">
              <a:xfrm>
                <a:off x="72376" y="470991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Freeform 39"/>
              <p:cNvSpPr>
                <a:spLocks/>
              </p:cNvSpPr>
              <p:nvPr/>
            </p:nvSpPr>
            <p:spPr bwMode="auto">
              <a:xfrm>
                <a:off x="72376" y="424956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Freeform 40"/>
              <p:cNvSpPr>
                <a:spLocks/>
              </p:cNvSpPr>
              <p:nvPr/>
            </p:nvSpPr>
            <p:spPr bwMode="auto">
              <a:xfrm>
                <a:off x="72376" y="378916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Freeform 41"/>
              <p:cNvSpPr>
                <a:spLocks/>
              </p:cNvSpPr>
              <p:nvPr/>
            </p:nvSpPr>
            <p:spPr bwMode="auto">
              <a:xfrm>
                <a:off x="242240" y="470991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Freeform 42"/>
              <p:cNvSpPr>
                <a:spLocks/>
              </p:cNvSpPr>
              <p:nvPr/>
            </p:nvSpPr>
            <p:spPr bwMode="auto">
              <a:xfrm>
                <a:off x="242240" y="424956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Freeform 43"/>
              <p:cNvSpPr>
                <a:spLocks/>
              </p:cNvSpPr>
              <p:nvPr/>
            </p:nvSpPr>
            <p:spPr bwMode="auto">
              <a:xfrm>
                <a:off x="242240" y="378916"/>
                <a:ext cx="138114" cy="14289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Freeform 44"/>
              <p:cNvSpPr>
                <a:spLocks/>
              </p:cNvSpPr>
              <p:nvPr/>
            </p:nvSpPr>
            <p:spPr bwMode="auto">
              <a:xfrm>
                <a:off x="72376" y="286842"/>
                <a:ext cx="307975" cy="14289"/>
              </a:xfrm>
              <a:custGeom>
                <a:avLst/>
                <a:gdLst>
                  <a:gd name="T0" fmla="*/ 78 w 80"/>
                  <a:gd name="T1" fmla="*/ 0 h 4"/>
                  <a:gd name="T2" fmla="*/ 2 w 80"/>
                  <a:gd name="T3" fmla="*/ 0 h 4"/>
                  <a:gd name="T4" fmla="*/ 0 w 80"/>
                  <a:gd name="T5" fmla="*/ 2 h 4"/>
                  <a:gd name="T6" fmla="*/ 2 w 80"/>
                  <a:gd name="T7" fmla="*/ 4 h 4"/>
                  <a:gd name="T8" fmla="*/ 78 w 80"/>
                  <a:gd name="T9" fmla="*/ 4 h 4"/>
                  <a:gd name="T10" fmla="*/ 80 w 80"/>
                  <a:gd name="T11" fmla="*/ 2 h 4"/>
                  <a:gd name="T12" fmla="*/ 78 w 8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7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Freeform 45"/>
              <p:cNvSpPr>
                <a:spLocks/>
              </p:cNvSpPr>
              <p:nvPr/>
            </p:nvSpPr>
            <p:spPr bwMode="auto">
              <a:xfrm>
                <a:off x="72376" y="332879"/>
                <a:ext cx="307975" cy="14289"/>
              </a:xfrm>
              <a:custGeom>
                <a:avLst/>
                <a:gdLst>
                  <a:gd name="T0" fmla="*/ 78 w 80"/>
                  <a:gd name="T1" fmla="*/ 0 h 4"/>
                  <a:gd name="T2" fmla="*/ 2 w 80"/>
                  <a:gd name="T3" fmla="*/ 0 h 4"/>
                  <a:gd name="T4" fmla="*/ 0 w 80"/>
                  <a:gd name="T5" fmla="*/ 2 h 4"/>
                  <a:gd name="T6" fmla="*/ 2 w 80"/>
                  <a:gd name="T7" fmla="*/ 4 h 4"/>
                  <a:gd name="T8" fmla="*/ 78 w 80"/>
                  <a:gd name="T9" fmla="*/ 4 h 4"/>
                  <a:gd name="T10" fmla="*/ 80 w 80"/>
                  <a:gd name="T11" fmla="*/ 2 h 4"/>
                  <a:gd name="T12" fmla="*/ 78 w 8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7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Freeform 46"/>
              <p:cNvSpPr>
                <a:spLocks noEditPoints="1"/>
              </p:cNvSpPr>
              <p:nvPr/>
            </p:nvSpPr>
            <p:spPr bwMode="auto">
              <a:xfrm>
                <a:off x="72376" y="116978"/>
                <a:ext cx="138114" cy="138114"/>
              </a:xfrm>
              <a:custGeom>
                <a:avLst/>
                <a:gdLst>
                  <a:gd name="T0" fmla="*/ 4 w 36"/>
                  <a:gd name="T1" fmla="*/ 36 h 36"/>
                  <a:gd name="T2" fmla="*/ 32 w 36"/>
                  <a:gd name="T3" fmla="*/ 36 h 36"/>
                  <a:gd name="T4" fmla="*/ 36 w 36"/>
                  <a:gd name="T5" fmla="*/ 32 h 36"/>
                  <a:gd name="T6" fmla="*/ 36 w 36"/>
                  <a:gd name="T7" fmla="*/ 4 h 36"/>
                  <a:gd name="T8" fmla="*/ 32 w 36"/>
                  <a:gd name="T9" fmla="*/ 0 h 36"/>
                  <a:gd name="T10" fmla="*/ 4 w 36"/>
                  <a:gd name="T11" fmla="*/ 0 h 36"/>
                  <a:gd name="T12" fmla="*/ 0 w 36"/>
                  <a:gd name="T13" fmla="*/ 4 h 36"/>
                  <a:gd name="T14" fmla="*/ 0 w 36"/>
                  <a:gd name="T15" fmla="*/ 32 h 36"/>
                  <a:gd name="T16" fmla="*/ 4 w 36"/>
                  <a:gd name="T17" fmla="*/ 36 h 36"/>
                  <a:gd name="T18" fmla="*/ 8 w 36"/>
                  <a:gd name="T19" fmla="*/ 8 h 36"/>
                  <a:gd name="T20" fmla="*/ 28 w 36"/>
                  <a:gd name="T21" fmla="*/ 8 h 36"/>
                  <a:gd name="T22" fmla="*/ 28 w 36"/>
                  <a:gd name="T23" fmla="*/ 28 h 36"/>
                  <a:gd name="T24" fmla="*/ 8 w 36"/>
                  <a:gd name="T25" fmla="*/ 28 h 36"/>
                  <a:gd name="T26" fmla="*/ 8 w 36"/>
                  <a:gd name="T27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6">
                    <a:moveTo>
                      <a:pt x="4" y="36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6"/>
                      <a:pt x="36" y="34"/>
                      <a:pt x="36" y="32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67" name="Группа 166"/>
          <p:cNvGrpSpPr/>
          <p:nvPr/>
        </p:nvGrpSpPr>
        <p:grpSpPr>
          <a:xfrm>
            <a:off x="5271757" y="2373937"/>
            <a:ext cx="3084937" cy="523220"/>
            <a:chOff x="5210796" y="3385446"/>
            <a:chExt cx="3084937" cy="697626"/>
          </a:xfrm>
        </p:grpSpPr>
        <p:sp>
          <p:nvSpPr>
            <p:cNvPr id="168" name="Oval 96"/>
            <p:cNvSpPr/>
            <p:nvPr/>
          </p:nvSpPr>
          <p:spPr>
            <a:xfrm>
              <a:off x="5210796" y="3388421"/>
              <a:ext cx="504000" cy="671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879815" y="3385446"/>
              <a:ext cx="2415918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35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Доступность АРМ и каналов </a:t>
              </a:r>
            </a:p>
            <a:p>
              <a:pPr algn="l"/>
              <a:r>
                <a:rPr lang="ru-RU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связи с Банком России</a:t>
              </a:r>
            </a:p>
          </p:txBody>
        </p:sp>
        <p:grpSp>
          <p:nvGrpSpPr>
            <p:cNvPr id="170" name="Group 383"/>
            <p:cNvGrpSpPr/>
            <p:nvPr/>
          </p:nvGrpSpPr>
          <p:grpSpPr>
            <a:xfrm>
              <a:off x="5296711" y="3566793"/>
              <a:ext cx="327380" cy="308219"/>
              <a:chOff x="5081575" y="2741728"/>
              <a:chExt cx="508656" cy="478886"/>
            </a:xfrm>
            <a:solidFill>
              <a:schemeClr val="bg1"/>
            </a:solidFill>
          </p:grpSpPr>
          <p:sp>
            <p:nvSpPr>
              <p:cNvPr id="171" name="Freeform 151"/>
              <p:cNvSpPr>
                <a:spLocks noEditPoints="1"/>
              </p:cNvSpPr>
              <p:nvPr/>
            </p:nvSpPr>
            <p:spPr bwMode="auto">
              <a:xfrm>
                <a:off x="5081575" y="3125902"/>
                <a:ext cx="508656" cy="94712"/>
              </a:xfrm>
              <a:custGeom>
                <a:avLst/>
                <a:gdLst>
                  <a:gd name="T0" fmla="*/ 408 w 408"/>
                  <a:gd name="T1" fmla="*/ 0 h 38"/>
                  <a:gd name="T2" fmla="*/ 0 w 408"/>
                  <a:gd name="T3" fmla="*/ 0 h 38"/>
                  <a:gd name="T4" fmla="*/ 0 w 408"/>
                  <a:gd name="T5" fmla="*/ 38 h 38"/>
                  <a:gd name="T6" fmla="*/ 408 w 408"/>
                  <a:gd name="T7" fmla="*/ 38 h 38"/>
                  <a:gd name="T8" fmla="*/ 408 w 408"/>
                  <a:gd name="T9" fmla="*/ 0 h 38"/>
                  <a:gd name="T10" fmla="*/ 389 w 408"/>
                  <a:gd name="T11" fmla="*/ 24 h 38"/>
                  <a:gd name="T12" fmla="*/ 355 w 408"/>
                  <a:gd name="T13" fmla="*/ 24 h 38"/>
                  <a:gd name="T14" fmla="*/ 355 w 408"/>
                  <a:gd name="T15" fmla="*/ 14 h 38"/>
                  <a:gd name="T16" fmla="*/ 389 w 408"/>
                  <a:gd name="T17" fmla="*/ 14 h 38"/>
                  <a:gd name="T18" fmla="*/ 389 w 408"/>
                  <a:gd name="T1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38">
                    <a:moveTo>
                      <a:pt x="408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08" y="38"/>
                    </a:lnTo>
                    <a:lnTo>
                      <a:pt x="408" y="0"/>
                    </a:lnTo>
                    <a:close/>
                    <a:moveTo>
                      <a:pt x="389" y="24"/>
                    </a:moveTo>
                    <a:lnTo>
                      <a:pt x="355" y="24"/>
                    </a:lnTo>
                    <a:lnTo>
                      <a:pt x="355" y="14"/>
                    </a:lnTo>
                    <a:lnTo>
                      <a:pt x="389" y="14"/>
                    </a:lnTo>
                    <a:lnTo>
                      <a:pt x="38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5111733" y="2741728"/>
                <a:ext cx="461282" cy="365125"/>
              </a:xfrm>
              <a:custGeom>
                <a:avLst/>
                <a:gdLst>
                  <a:gd name="T0" fmla="*/ 370 w 370"/>
                  <a:gd name="T1" fmla="*/ 0 h 230"/>
                  <a:gd name="T2" fmla="*/ 0 w 370"/>
                  <a:gd name="T3" fmla="*/ 0 h 230"/>
                  <a:gd name="T4" fmla="*/ 0 w 370"/>
                  <a:gd name="T5" fmla="*/ 230 h 230"/>
                  <a:gd name="T6" fmla="*/ 370 w 370"/>
                  <a:gd name="T7" fmla="*/ 230 h 230"/>
                  <a:gd name="T8" fmla="*/ 370 w 370"/>
                  <a:gd name="T9" fmla="*/ 0 h 230"/>
                  <a:gd name="T10" fmla="*/ 329 w 370"/>
                  <a:gd name="T11" fmla="*/ 197 h 230"/>
                  <a:gd name="T12" fmla="*/ 41 w 370"/>
                  <a:gd name="T13" fmla="*/ 197 h 230"/>
                  <a:gd name="T14" fmla="*/ 41 w 370"/>
                  <a:gd name="T15" fmla="*/ 34 h 230"/>
                  <a:gd name="T16" fmla="*/ 329 w 370"/>
                  <a:gd name="T17" fmla="*/ 34 h 230"/>
                  <a:gd name="T18" fmla="*/ 329 w 370"/>
                  <a:gd name="T19" fmla="*/ 19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230">
                    <a:moveTo>
                      <a:pt x="370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370" y="230"/>
                    </a:lnTo>
                    <a:lnTo>
                      <a:pt x="370" y="0"/>
                    </a:lnTo>
                    <a:close/>
                    <a:moveTo>
                      <a:pt x="329" y="197"/>
                    </a:moveTo>
                    <a:lnTo>
                      <a:pt x="41" y="197"/>
                    </a:lnTo>
                    <a:lnTo>
                      <a:pt x="41" y="34"/>
                    </a:lnTo>
                    <a:lnTo>
                      <a:pt x="329" y="34"/>
                    </a:lnTo>
                    <a:lnTo>
                      <a:pt x="329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73" name="Shape 818"/>
          <p:cNvSpPr/>
          <p:nvPr/>
        </p:nvSpPr>
        <p:spPr>
          <a:xfrm>
            <a:off x="300172" y="1140748"/>
            <a:ext cx="40183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Shape 818"/>
          <p:cNvSpPr/>
          <p:nvPr/>
        </p:nvSpPr>
        <p:spPr>
          <a:xfrm>
            <a:off x="4780232" y="1133667"/>
            <a:ext cx="3982886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1610612" y="1379484"/>
            <a:ext cx="1342243" cy="1109281"/>
            <a:chOff x="1606802" y="1651665"/>
            <a:chExt cx="1368949" cy="1340130"/>
          </a:xfrm>
        </p:grpSpPr>
        <p:grpSp>
          <p:nvGrpSpPr>
            <p:cNvPr id="177" name="Группа 176"/>
            <p:cNvGrpSpPr/>
            <p:nvPr/>
          </p:nvGrpSpPr>
          <p:grpSpPr>
            <a:xfrm>
              <a:off x="1606802" y="1651665"/>
              <a:ext cx="866338" cy="929743"/>
              <a:chOff x="3152386" y="1288005"/>
              <a:chExt cx="1131378" cy="1214180"/>
            </a:xfrm>
          </p:grpSpPr>
          <p:sp>
            <p:nvSpPr>
              <p:cNvPr id="186" name="Rounded Rectangle 4"/>
              <p:cNvSpPr/>
              <p:nvPr/>
            </p:nvSpPr>
            <p:spPr bwMode="auto">
              <a:xfrm>
                <a:off x="3152386" y="1289487"/>
                <a:ext cx="1131378" cy="1212698"/>
              </a:xfrm>
              <a:prstGeom prst="roundRect">
                <a:avLst>
                  <a:gd name="adj" fmla="val 726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7" name="Group 69"/>
              <p:cNvGrpSpPr/>
              <p:nvPr/>
            </p:nvGrpSpPr>
            <p:grpSpPr>
              <a:xfrm>
                <a:off x="3241705" y="1940672"/>
                <a:ext cx="952739" cy="444152"/>
                <a:chOff x="685800" y="1919073"/>
                <a:chExt cx="1524000" cy="568372"/>
              </a:xfrm>
            </p:grpSpPr>
            <p:sp>
              <p:nvSpPr>
                <p:cNvPr id="191" name="Rounded Rectangle 13"/>
                <p:cNvSpPr/>
                <p:nvPr/>
              </p:nvSpPr>
              <p:spPr bwMode="auto">
                <a:xfrm>
                  <a:off x="685800" y="2335045"/>
                  <a:ext cx="15240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Rounded Rectangle 14"/>
                <p:cNvSpPr/>
                <p:nvPr/>
              </p:nvSpPr>
              <p:spPr bwMode="auto">
                <a:xfrm>
                  <a:off x="685800" y="2127059"/>
                  <a:ext cx="15240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Rounded Rectangle 15"/>
                <p:cNvSpPr/>
                <p:nvPr/>
              </p:nvSpPr>
              <p:spPr bwMode="auto">
                <a:xfrm>
                  <a:off x="685800" y="1919073"/>
                  <a:ext cx="15240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8" name="Group 168"/>
              <p:cNvGrpSpPr/>
              <p:nvPr/>
            </p:nvGrpSpPr>
            <p:grpSpPr>
              <a:xfrm>
                <a:off x="3384641" y="1288005"/>
                <a:ext cx="666869" cy="619495"/>
                <a:chOff x="1015717" y="1131828"/>
                <a:chExt cx="666869" cy="619495"/>
              </a:xfrm>
            </p:grpSpPr>
            <p:sp>
              <p:nvSpPr>
                <p:cNvPr id="189" name="Down Arrow 18"/>
                <p:cNvSpPr/>
                <p:nvPr/>
              </p:nvSpPr>
              <p:spPr bwMode="auto">
                <a:xfrm rot="10800000">
                  <a:off x="1015717" y="1131828"/>
                  <a:ext cx="666869" cy="619495"/>
                </a:xfrm>
                <a:prstGeom prst="downArrow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Text Placeholder 3"/>
                <p:cNvSpPr txBox="1">
                  <a:spLocks/>
                </p:cNvSpPr>
                <p:nvPr/>
              </p:nvSpPr>
              <p:spPr>
                <a:xfrm>
                  <a:off x="1165167" y="1255083"/>
                  <a:ext cx="378908" cy="267956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spAutoFit/>
                </a:bodyPr>
                <a:lstStyle>
                  <a:lvl1pPr marL="0" indent="0" algn="ctr">
                    <a:buNone/>
                    <a:defRPr sz="14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100%</a:t>
                  </a:r>
                </a:p>
              </p:txBody>
            </p:sp>
          </p:grpSp>
        </p:grpSp>
        <p:grpSp>
          <p:nvGrpSpPr>
            <p:cNvPr id="178" name="Group 69"/>
            <p:cNvGrpSpPr/>
            <p:nvPr/>
          </p:nvGrpSpPr>
          <p:grpSpPr>
            <a:xfrm>
              <a:off x="1899087" y="2240190"/>
              <a:ext cx="1076664" cy="751605"/>
              <a:chOff x="4375713" y="2646656"/>
              <a:chExt cx="2239963" cy="1563688"/>
            </a:xfrm>
          </p:grpSpPr>
          <p:grpSp>
            <p:nvGrpSpPr>
              <p:cNvPr id="179" name="Group 68"/>
              <p:cNvGrpSpPr/>
              <p:nvPr/>
            </p:nvGrpSpPr>
            <p:grpSpPr>
              <a:xfrm>
                <a:off x="4375713" y="2646656"/>
                <a:ext cx="2239963" cy="1519237"/>
                <a:chOff x="4375713" y="2646656"/>
                <a:chExt cx="2239963" cy="1519237"/>
              </a:xfrm>
            </p:grpSpPr>
            <p:sp>
              <p:nvSpPr>
                <p:cNvPr id="182" name="Freeform 33"/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Freeform 34"/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" name="Freeform 35"/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Freeform 36"/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0" name="Freeform 37"/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Freeform 38"/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3" name="Прямоугольник 142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4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Прямоугольник 146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8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51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9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52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42346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Placeholder 3"/>
          <p:cNvSpPr txBox="1">
            <a:spLocks/>
          </p:cNvSpPr>
          <p:nvPr/>
        </p:nvSpPr>
        <p:spPr>
          <a:xfrm>
            <a:off x="5240290" y="1355465"/>
            <a:ext cx="2649096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Автоматическая выгрузка</a:t>
            </a:r>
            <a:b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выгрузка </a:t>
            </a: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РНП/Реестра </a:t>
            </a: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</a:t>
            </a:r>
            <a:endParaRPr lang="ru-RU" altLang="ru-RU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Pentagon 56"/>
          <p:cNvSpPr/>
          <p:nvPr/>
        </p:nvSpPr>
        <p:spPr>
          <a:xfrm>
            <a:off x="5237039" y="1702219"/>
            <a:ext cx="2684378" cy="5715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Parallelogram 57"/>
          <p:cNvSpPr/>
          <p:nvPr/>
        </p:nvSpPr>
        <p:spPr>
          <a:xfrm rot="5400000">
            <a:off x="5522935" y="1416220"/>
            <a:ext cx="857250" cy="1429041"/>
          </a:xfrm>
          <a:prstGeom prst="parallelogram">
            <a:avLst>
              <a:gd name="adj" fmla="val 331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Freeform 72"/>
          <p:cNvSpPr>
            <a:spLocks noEditPoints="1"/>
          </p:cNvSpPr>
          <p:nvPr/>
        </p:nvSpPr>
        <p:spPr bwMode="auto">
          <a:xfrm>
            <a:off x="7016932" y="1834809"/>
            <a:ext cx="440176" cy="330132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525600" y="-7522"/>
            <a:ext cx="8623063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 eaLnBrk="0" hangingPunct="0"/>
            <a:r>
              <a:rPr lang="ru-RU" alt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непрерывности </a:t>
            </a:r>
            <a:r>
              <a:rPr lang="ru-RU" alt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бизнес-процессов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Pentagon 56"/>
          <p:cNvSpPr/>
          <p:nvPr/>
        </p:nvSpPr>
        <p:spPr>
          <a:xfrm>
            <a:off x="5237115" y="1699257"/>
            <a:ext cx="2684378" cy="61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Parallelogram 57"/>
          <p:cNvSpPr/>
          <p:nvPr/>
        </p:nvSpPr>
        <p:spPr>
          <a:xfrm rot="5400000">
            <a:off x="5523011" y="1413258"/>
            <a:ext cx="857250" cy="1429041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58"/>
          <p:cNvSpPr/>
          <p:nvPr/>
        </p:nvSpPr>
        <p:spPr>
          <a:xfrm>
            <a:off x="4315154" y="1985007"/>
            <a:ext cx="2351003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arallelogram 59"/>
          <p:cNvSpPr/>
          <p:nvPr/>
        </p:nvSpPr>
        <p:spPr>
          <a:xfrm rot="5400000">
            <a:off x="4601049" y="1699008"/>
            <a:ext cx="857250" cy="1429041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60"/>
          <p:cNvSpPr/>
          <p:nvPr/>
        </p:nvSpPr>
        <p:spPr>
          <a:xfrm>
            <a:off x="3393193" y="2270879"/>
            <a:ext cx="2351003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Parallelogram 61"/>
          <p:cNvSpPr/>
          <p:nvPr/>
        </p:nvSpPr>
        <p:spPr>
          <a:xfrm rot="5400000">
            <a:off x="3679087" y="1984758"/>
            <a:ext cx="857250" cy="1429041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62"/>
          <p:cNvSpPr/>
          <p:nvPr/>
        </p:nvSpPr>
        <p:spPr>
          <a:xfrm>
            <a:off x="2471231" y="2555913"/>
            <a:ext cx="2351003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Parallelogram 63"/>
          <p:cNvSpPr/>
          <p:nvPr/>
        </p:nvSpPr>
        <p:spPr>
          <a:xfrm rot="5400000">
            <a:off x="2757125" y="2270508"/>
            <a:ext cx="857250" cy="1429041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64"/>
          <p:cNvSpPr/>
          <p:nvPr/>
        </p:nvSpPr>
        <p:spPr>
          <a:xfrm>
            <a:off x="1549269" y="2854163"/>
            <a:ext cx="2351003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4053285" y="3212129"/>
            <a:ext cx="3681368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расходов</a:t>
            </a:r>
            <a:br>
              <a:rPr lang="ru-RU" altLang="ru-RU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регистрация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платежных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5900804" y="2658254"/>
            <a:ext cx="2649096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Главный </a:t>
            </a:r>
            <a:r>
              <a:rPr lang="ru-RU" altLang="ru-RU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бухгалтер </a:t>
            </a:r>
            <a:r>
              <a:rPr lang="ru-RU" altLang="ru-RU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ТОФК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утверждение РНП/Реестра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322787" y="2208775"/>
            <a:ext cx="2919700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Операционный </a:t>
            </a:r>
            <a:r>
              <a:rPr lang="ru-RU" altLang="ru-RU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</a:t>
            </a:r>
            <a:r>
              <a:rPr lang="en-US" altLang="ru-R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РНП/Реестра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2473122" y="1638216"/>
            <a:ext cx="2649096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ТОФК</a:t>
            </a:r>
            <a:r>
              <a:rPr lang="en-US" altLang="ru-RU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утверждение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РНП/Реестра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5240290" y="1354109"/>
            <a:ext cx="2649096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ТОФК</a:t>
            </a:r>
            <a:br>
              <a:rPr lang="ru-RU" altLang="ru-RU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выгрузка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РНП/Реестра </a:t>
            </a:r>
            <a:r>
              <a:rPr lang="ru-RU" alt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</a:t>
            </a:r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43" y="3593560"/>
            <a:ext cx="150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 ТОФК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1694" y="3799915"/>
            <a:ext cx="1743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438"/>
            <a:r>
              <a:rPr lang="ru-RU" altLang="ru-RU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Платежные документы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241669" y="607562"/>
            <a:ext cx="2834556" cy="647790"/>
            <a:chOff x="6241669" y="932002"/>
            <a:chExt cx="2834556" cy="863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259785" y="932002"/>
              <a:ext cx="280564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АРМ Клиент Банка России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41669" y="1262242"/>
              <a:ext cx="2834556" cy="53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438">
                <a:lnSpc>
                  <a:spcPts val="1200"/>
                </a:lnSpc>
              </a:pPr>
              <a:r>
                <a:rPr lang="ru-RU" sz="12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Структурированный файл в формате Банка, подписанный ЭП</a:t>
              </a:r>
              <a:endParaRPr lang="ru-RU" altLang="ru-RU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8" name="Freeform 5"/>
          <p:cNvSpPr>
            <a:spLocks/>
          </p:cNvSpPr>
          <p:nvPr/>
        </p:nvSpPr>
        <p:spPr bwMode="auto">
          <a:xfrm>
            <a:off x="-144768" y="2673494"/>
            <a:ext cx="1515218" cy="1281286"/>
          </a:xfrm>
          <a:custGeom>
            <a:avLst/>
            <a:gdLst/>
            <a:ahLst/>
            <a:cxnLst>
              <a:cxn ang="0">
                <a:pos x="66" y="315"/>
              </a:cxn>
              <a:cxn ang="0">
                <a:pos x="0" y="359"/>
              </a:cxn>
              <a:cxn ang="0">
                <a:pos x="105" y="164"/>
              </a:cxn>
              <a:cxn ang="0">
                <a:pos x="363" y="53"/>
              </a:cxn>
              <a:cxn ang="0">
                <a:pos x="363" y="0"/>
              </a:cxn>
              <a:cxn ang="0">
                <a:pos x="461" y="116"/>
              </a:cxn>
              <a:cxn ang="0">
                <a:pos x="461" y="116"/>
              </a:cxn>
              <a:cxn ang="0">
                <a:pos x="364" y="232"/>
              </a:cxn>
              <a:cxn ang="0">
                <a:pos x="363" y="232"/>
              </a:cxn>
              <a:cxn ang="0">
                <a:pos x="363" y="182"/>
              </a:cxn>
              <a:cxn ang="0">
                <a:pos x="196" y="255"/>
              </a:cxn>
              <a:cxn ang="0">
                <a:pos x="129" y="374"/>
              </a:cxn>
              <a:cxn ang="0">
                <a:pos x="66" y="315"/>
              </a:cxn>
            </a:cxnLst>
            <a:rect l="0" t="0" r="r" b="b"/>
            <a:pathLst>
              <a:path w="461" h="374">
                <a:moveTo>
                  <a:pt x="66" y="315"/>
                </a:moveTo>
                <a:cubicBezTo>
                  <a:pt x="0" y="359"/>
                  <a:pt x="0" y="359"/>
                  <a:pt x="0" y="359"/>
                </a:cubicBezTo>
                <a:cubicBezTo>
                  <a:pt x="14" y="285"/>
                  <a:pt x="48" y="220"/>
                  <a:pt x="105" y="164"/>
                </a:cubicBezTo>
                <a:cubicBezTo>
                  <a:pt x="176" y="92"/>
                  <a:pt x="263" y="55"/>
                  <a:pt x="363" y="53"/>
                </a:cubicBezTo>
                <a:cubicBezTo>
                  <a:pt x="363" y="0"/>
                  <a:pt x="363" y="0"/>
                  <a:pt x="363" y="0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364" y="232"/>
                  <a:pt x="364" y="232"/>
                  <a:pt x="364" y="232"/>
                </a:cubicBezTo>
                <a:cubicBezTo>
                  <a:pt x="364" y="232"/>
                  <a:pt x="364" y="232"/>
                  <a:pt x="363" y="232"/>
                </a:cubicBezTo>
                <a:cubicBezTo>
                  <a:pt x="363" y="182"/>
                  <a:pt x="363" y="182"/>
                  <a:pt x="363" y="182"/>
                </a:cubicBezTo>
                <a:cubicBezTo>
                  <a:pt x="298" y="184"/>
                  <a:pt x="243" y="209"/>
                  <a:pt x="196" y="255"/>
                </a:cubicBezTo>
                <a:cubicBezTo>
                  <a:pt x="162" y="290"/>
                  <a:pt x="139" y="330"/>
                  <a:pt x="129" y="374"/>
                </a:cubicBezTo>
                <a:lnTo>
                  <a:pt x="66" y="31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scene3d>
            <a:camera prst="isometricOffAxis1Top"/>
            <a:lightRig rig="threePt" dir="t"/>
          </a:scene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Freeform 5"/>
          <p:cNvSpPr>
            <a:spLocks/>
          </p:cNvSpPr>
          <p:nvPr/>
        </p:nvSpPr>
        <p:spPr bwMode="auto">
          <a:xfrm>
            <a:off x="5139351" y="581364"/>
            <a:ext cx="1301354" cy="980652"/>
          </a:xfrm>
          <a:custGeom>
            <a:avLst/>
            <a:gdLst/>
            <a:ahLst/>
            <a:cxnLst>
              <a:cxn ang="0">
                <a:pos x="66" y="315"/>
              </a:cxn>
              <a:cxn ang="0">
                <a:pos x="0" y="359"/>
              </a:cxn>
              <a:cxn ang="0">
                <a:pos x="105" y="164"/>
              </a:cxn>
              <a:cxn ang="0">
                <a:pos x="363" y="53"/>
              </a:cxn>
              <a:cxn ang="0">
                <a:pos x="363" y="0"/>
              </a:cxn>
              <a:cxn ang="0">
                <a:pos x="461" y="116"/>
              </a:cxn>
              <a:cxn ang="0">
                <a:pos x="461" y="116"/>
              </a:cxn>
              <a:cxn ang="0">
                <a:pos x="364" y="232"/>
              </a:cxn>
              <a:cxn ang="0">
                <a:pos x="363" y="232"/>
              </a:cxn>
              <a:cxn ang="0">
                <a:pos x="363" y="182"/>
              </a:cxn>
              <a:cxn ang="0">
                <a:pos x="196" y="255"/>
              </a:cxn>
              <a:cxn ang="0">
                <a:pos x="129" y="374"/>
              </a:cxn>
              <a:cxn ang="0">
                <a:pos x="66" y="315"/>
              </a:cxn>
            </a:cxnLst>
            <a:rect l="0" t="0" r="r" b="b"/>
            <a:pathLst>
              <a:path w="461" h="374">
                <a:moveTo>
                  <a:pt x="66" y="315"/>
                </a:moveTo>
                <a:cubicBezTo>
                  <a:pt x="0" y="359"/>
                  <a:pt x="0" y="359"/>
                  <a:pt x="0" y="359"/>
                </a:cubicBezTo>
                <a:cubicBezTo>
                  <a:pt x="14" y="285"/>
                  <a:pt x="48" y="220"/>
                  <a:pt x="105" y="164"/>
                </a:cubicBezTo>
                <a:cubicBezTo>
                  <a:pt x="176" y="92"/>
                  <a:pt x="263" y="55"/>
                  <a:pt x="363" y="53"/>
                </a:cubicBezTo>
                <a:cubicBezTo>
                  <a:pt x="363" y="0"/>
                  <a:pt x="363" y="0"/>
                  <a:pt x="363" y="0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364" y="232"/>
                  <a:pt x="364" y="232"/>
                  <a:pt x="364" y="232"/>
                </a:cubicBezTo>
                <a:cubicBezTo>
                  <a:pt x="364" y="232"/>
                  <a:pt x="364" y="232"/>
                  <a:pt x="363" y="232"/>
                </a:cubicBezTo>
                <a:cubicBezTo>
                  <a:pt x="363" y="182"/>
                  <a:pt x="363" y="182"/>
                  <a:pt x="363" y="182"/>
                </a:cubicBezTo>
                <a:cubicBezTo>
                  <a:pt x="298" y="184"/>
                  <a:pt x="243" y="209"/>
                  <a:pt x="196" y="255"/>
                </a:cubicBezTo>
                <a:cubicBezTo>
                  <a:pt x="162" y="290"/>
                  <a:pt x="139" y="330"/>
                  <a:pt x="129" y="374"/>
                </a:cubicBezTo>
                <a:lnTo>
                  <a:pt x="66" y="31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scene3d>
            <a:camera prst="isometricOffAxis1Top">
              <a:rot lat="18075712" lon="18392743" rev="3458553"/>
            </a:camera>
            <a:lightRig rig="threePt" dir="t"/>
          </a:scene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89"/>
          <p:cNvSpPr/>
          <p:nvPr/>
        </p:nvSpPr>
        <p:spPr>
          <a:xfrm>
            <a:off x="1329" y="4219506"/>
            <a:ext cx="9142350" cy="506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ight Brace 93"/>
          <p:cNvSpPr/>
          <p:nvPr/>
        </p:nvSpPr>
        <p:spPr>
          <a:xfrm>
            <a:off x="1035084" y="4268871"/>
            <a:ext cx="75846" cy="398309"/>
          </a:xfrm>
          <a:prstGeom prst="rightBrace">
            <a:avLst>
              <a:gd name="adj1" fmla="val 54159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 Placeholder 3"/>
          <p:cNvSpPr txBox="1">
            <a:spLocks/>
          </p:cNvSpPr>
          <p:nvPr/>
        </p:nvSpPr>
        <p:spPr>
          <a:xfrm>
            <a:off x="948175" y="4226445"/>
            <a:ext cx="8202344" cy="487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19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Предлагаем 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автоматизировать  процесс </a:t>
            </a: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выгрузки</a:t>
            </a:r>
            <a:b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подписания реестра направленных платежей/реестров ЭС</a:t>
            </a:r>
          </a:p>
        </p:txBody>
      </p:sp>
      <p:sp>
        <p:nvSpPr>
          <p:cNvPr id="166" name="Freeform 86"/>
          <p:cNvSpPr>
            <a:spLocks noEditPoints="1"/>
          </p:cNvSpPr>
          <p:nvPr/>
        </p:nvSpPr>
        <p:spPr bwMode="auto">
          <a:xfrm>
            <a:off x="279433" y="4273261"/>
            <a:ext cx="516288" cy="396154"/>
          </a:xfrm>
          <a:custGeom>
            <a:avLst/>
            <a:gdLst>
              <a:gd name="T0" fmla="*/ 25 w 191"/>
              <a:gd name="T1" fmla="*/ 89 h 159"/>
              <a:gd name="T2" fmla="*/ 113 w 191"/>
              <a:gd name="T3" fmla="*/ 89 h 159"/>
              <a:gd name="T4" fmla="*/ 80 w 191"/>
              <a:gd name="T5" fmla="*/ 20 h 159"/>
              <a:gd name="T6" fmla="*/ 58 w 191"/>
              <a:gd name="T7" fmla="*/ 33 h 159"/>
              <a:gd name="T8" fmla="*/ 28 w 191"/>
              <a:gd name="T9" fmla="*/ 33 h 159"/>
              <a:gd name="T10" fmla="*/ 21 w 191"/>
              <a:gd name="T11" fmla="*/ 57 h 159"/>
              <a:gd name="T12" fmla="*/ 0 w 191"/>
              <a:gd name="T13" fmla="*/ 79 h 159"/>
              <a:gd name="T14" fmla="*/ 12 w 191"/>
              <a:gd name="T15" fmla="*/ 100 h 159"/>
              <a:gd name="T16" fmla="*/ 12 w 191"/>
              <a:gd name="T17" fmla="*/ 131 h 159"/>
              <a:gd name="T18" fmla="*/ 37 w 191"/>
              <a:gd name="T19" fmla="*/ 137 h 159"/>
              <a:gd name="T20" fmla="*/ 58 w 191"/>
              <a:gd name="T21" fmla="*/ 159 h 159"/>
              <a:gd name="T22" fmla="*/ 80 w 191"/>
              <a:gd name="T23" fmla="*/ 146 h 159"/>
              <a:gd name="T24" fmla="*/ 110 w 191"/>
              <a:gd name="T25" fmla="*/ 146 h 159"/>
              <a:gd name="T26" fmla="*/ 116 w 191"/>
              <a:gd name="T27" fmla="*/ 122 h 159"/>
              <a:gd name="T28" fmla="*/ 138 w 191"/>
              <a:gd name="T29" fmla="*/ 100 h 159"/>
              <a:gd name="T30" fmla="*/ 125 w 191"/>
              <a:gd name="T31" fmla="*/ 79 h 159"/>
              <a:gd name="T32" fmla="*/ 126 w 191"/>
              <a:gd name="T33" fmla="*/ 48 h 159"/>
              <a:gd name="T34" fmla="*/ 101 w 191"/>
              <a:gd name="T35" fmla="*/ 42 h 159"/>
              <a:gd name="T36" fmla="*/ 80 w 191"/>
              <a:gd name="T37" fmla="*/ 20 h 159"/>
              <a:gd name="T38" fmla="*/ 141 w 191"/>
              <a:gd name="T39" fmla="*/ 34 h 159"/>
              <a:gd name="T40" fmla="*/ 175 w 191"/>
              <a:gd name="T41" fmla="*/ 34 h 159"/>
              <a:gd name="T42" fmla="*/ 163 w 191"/>
              <a:gd name="T43" fmla="*/ 0 h 159"/>
              <a:gd name="T44" fmla="*/ 153 w 191"/>
              <a:gd name="T45" fmla="*/ 7 h 159"/>
              <a:gd name="T46" fmla="*/ 138 w 191"/>
              <a:gd name="T47" fmla="*/ 7 h 159"/>
              <a:gd name="T48" fmla="*/ 135 w 191"/>
              <a:gd name="T49" fmla="*/ 18 h 159"/>
              <a:gd name="T50" fmla="*/ 125 w 191"/>
              <a:gd name="T51" fmla="*/ 29 h 159"/>
              <a:gd name="T52" fmla="*/ 131 w 191"/>
              <a:gd name="T53" fmla="*/ 39 h 159"/>
              <a:gd name="T54" fmla="*/ 131 w 191"/>
              <a:gd name="T55" fmla="*/ 54 h 159"/>
              <a:gd name="T56" fmla="*/ 143 w 191"/>
              <a:gd name="T57" fmla="*/ 57 h 159"/>
              <a:gd name="T58" fmla="*/ 153 w 191"/>
              <a:gd name="T59" fmla="*/ 67 h 159"/>
              <a:gd name="T60" fmla="*/ 163 w 191"/>
              <a:gd name="T61" fmla="*/ 61 h 159"/>
              <a:gd name="T62" fmla="*/ 178 w 191"/>
              <a:gd name="T63" fmla="*/ 61 h 159"/>
              <a:gd name="T64" fmla="*/ 181 w 191"/>
              <a:gd name="T65" fmla="*/ 49 h 159"/>
              <a:gd name="T66" fmla="*/ 191 w 191"/>
              <a:gd name="T67" fmla="*/ 39 h 159"/>
              <a:gd name="T68" fmla="*/ 185 w 191"/>
              <a:gd name="T69" fmla="*/ 29 h 159"/>
              <a:gd name="T70" fmla="*/ 185 w 191"/>
              <a:gd name="T71" fmla="*/ 14 h 159"/>
              <a:gd name="T72" fmla="*/ 174 w 191"/>
              <a:gd name="T73" fmla="*/ 11 h 159"/>
              <a:gd name="T74" fmla="*/ 163 w 19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" h="159">
                <a:moveTo>
                  <a:pt x="69" y="133"/>
                </a:moveTo>
                <a:cubicBezTo>
                  <a:pt x="45" y="133"/>
                  <a:pt x="25" y="114"/>
                  <a:pt x="25" y="89"/>
                </a:cubicBezTo>
                <a:cubicBezTo>
                  <a:pt x="25" y="65"/>
                  <a:pt x="45" y="46"/>
                  <a:pt x="69" y="46"/>
                </a:cubicBezTo>
                <a:cubicBezTo>
                  <a:pt x="93" y="46"/>
                  <a:pt x="113" y="65"/>
                  <a:pt x="113" y="89"/>
                </a:cubicBezTo>
                <a:cubicBezTo>
                  <a:pt x="113" y="114"/>
                  <a:pt x="93" y="133"/>
                  <a:pt x="69" y="133"/>
                </a:cubicBezTo>
                <a:moveTo>
                  <a:pt x="80" y="20"/>
                </a:moveTo>
                <a:cubicBezTo>
                  <a:pt x="58" y="20"/>
                  <a:pt x="58" y="20"/>
                  <a:pt x="58" y="20"/>
                </a:cubicBezTo>
                <a:cubicBezTo>
                  <a:pt x="58" y="33"/>
                  <a:pt x="58" y="33"/>
                  <a:pt x="58" y="33"/>
                </a:cubicBezTo>
                <a:cubicBezTo>
                  <a:pt x="50" y="35"/>
                  <a:pt x="43" y="38"/>
                  <a:pt x="37" y="42"/>
                </a:cubicBezTo>
                <a:cubicBezTo>
                  <a:pt x="28" y="33"/>
                  <a:pt x="28" y="33"/>
                  <a:pt x="28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21" y="57"/>
                  <a:pt x="21" y="57"/>
                  <a:pt x="21" y="57"/>
                </a:cubicBezTo>
                <a:cubicBezTo>
                  <a:pt x="17" y="64"/>
                  <a:pt x="14" y="71"/>
                  <a:pt x="12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100"/>
                  <a:pt x="0" y="100"/>
                  <a:pt x="0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4" y="108"/>
                  <a:pt x="17" y="115"/>
                  <a:pt x="21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3" y="141"/>
                  <a:pt x="50" y="144"/>
                  <a:pt x="58" y="146"/>
                </a:cubicBezTo>
                <a:cubicBezTo>
                  <a:pt x="58" y="159"/>
                  <a:pt x="58" y="159"/>
                  <a:pt x="58" y="159"/>
                </a:cubicBezTo>
                <a:cubicBezTo>
                  <a:pt x="80" y="159"/>
                  <a:pt x="80" y="159"/>
                  <a:pt x="80" y="159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87" y="144"/>
                  <a:pt x="95" y="141"/>
                  <a:pt x="101" y="137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21" y="115"/>
                  <a:pt x="124" y="108"/>
                  <a:pt x="125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4" y="71"/>
                  <a:pt x="121" y="64"/>
                  <a:pt x="116" y="57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95" y="38"/>
                  <a:pt x="87" y="35"/>
                  <a:pt x="80" y="33"/>
                </a:cubicBezTo>
                <a:cubicBezTo>
                  <a:pt x="80" y="20"/>
                  <a:pt x="80" y="20"/>
                  <a:pt x="80" y="20"/>
                </a:cubicBezTo>
                <a:moveTo>
                  <a:pt x="158" y="51"/>
                </a:moveTo>
                <a:cubicBezTo>
                  <a:pt x="149" y="51"/>
                  <a:pt x="141" y="43"/>
                  <a:pt x="141" y="34"/>
                </a:cubicBezTo>
                <a:cubicBezTo>
                  <a:pt x="141" y="24"/>
                  <a:pt x="149" y="17"/>
                  <a:pt x="158" y="17"/>
                </a:cubicBezTo>
                <a:cubicBezTo>
                  <a:pt x="168" y="17"/>
                  <a:pt x="175" y="24"/>
                  <a:pt x="175" y="34"/>
                </a:cubicBezTo>
                <a:cubicBezTo>
                  <a:pt x="175" y="43"/>
                  <a:pt x="168" y="51"/>
                  <a:pt x="158" y="51"/>
                </a:cubicBezTo>
                <a:moveTo>
                  <a:pt x="163" y="0"/>
                </a:moveTo>
                <a:cubicBezTo>
                  <a:pt x="153" y="0"/>
                  <a:pt x="153" y="0"/>
                  <a:pt x="153" y="0"/>
                </a:cubicBezTo>
                <a:cubicBezTo>
                  <a:pt x="153" y="7"/>
                  <a:pt x="153" y="7"/>
                  <a:pt x="153" y="7"/>
                </a:cubicBezTo>
                <a:cubicBezTo>
                  <a:pt x="149" y="7"/>
                  <a:pt x="146" y="9"/>
                  <a:pt x="143" y="11"/>
                </a:cubicBezTo>
                <a:cubicBezTo>
                  <a:pt x="138" y="7"/>
                  <a:pt x="138" y="7"/>
                  <a:pt x="138" y="7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21"/>
                  <a:pt x="132" y="25"/>
                  <a:pt x="131" y="29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2" y="43"/>
                  <a:pt x="133" y="46"/>
                  <a:pt x="135" y="49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9"/>
                  <a:pt x="149" y="60"/>
                  <a:pt x="153" y="61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7" y="60"/>
                  <a:pt x="171" y="59"/>
                  <a:pt x="174" y="57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85" y="54"/>
                  <a:pt x="185" y="54"/>
                  <a:pt x="185" y="54"/>
                </a:cubicBezTo>
                <a:cubicBezTo>
                  <a:pt x="181" y="49"/>
                  <a:pt x="181" y="49"/>
                  <a:pt x="181" y="49"/>
                </a:cubicBezTo>
                <a:cubicBezTo>
                  <a:pt x="183" y="46"/>
                  <a:pt x="185" y="43"/>
                  <a:pt x="185" y="39"/>
                </a:cubicBezTo>
                <a:cubicBezTo>
                  <a:pt x="191" y="39"/>
                  <a:pt x="191" y="39"/>
                  <a:pt x="191" y="3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85" y="29"/>
                  <a:pt x="185" y="29"/>
                  <a:pt x="185" y="29"/>
                </a:cubicBezTo>
                <a:cubicBezTo>
                  <a:pt x="185" y="25"/>
                  <a:pt x="183" y="21"/>
                  <a:pt x="181" y="18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78" y="7"/>
                  <a:pt x="178" y="7"/>
                  <a:pt x="178" y="7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1" y="9"/>
                  <a:pt x="167" y="7"/>
                  <a:pt x="163" y="7"/>
                </a:cubicBezTo>
                <a:cubicBezTo>
                  <a:pt x="163" y="0"/>
                  <a:pt x="163" y="0"/>
                  <a:pt x="16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Freeform 124"/>
          <p:cNvSpPr>
            <a:spLocks noEditPoints="1"/>
          </p:cNvSpPr>
          <p:nvPr/>
        </p:nvSpPr>
        <p:spPr bwMode="auto">
          <a:xfrm>
            <a:off x="3131671" y="2997988"/>
            <a:ext cx="515061" cy="308529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3" name="Group 56"/>
          <p:cNvGrpSpPr/>
          <p:nvPr/>
        </p:nvGrpSpPr>
        <p:grpSpPr>
          <a:xfrm>
            <a:off x="4198877" y="2693520"/>
            <a:ext cx="417573" cy="373567"/>
            <a:chOff x="2308226" y="1865311"/>
            <a:chExt cx="273050" cy="274638"/>
          </a:xfrm>
          <a:solidFill>
            <a:schemeClr val="bg1"/>
          </a:solidFill>
        </p:grpSpPr>
        <p:sp>
          <p:nvSpPr>
            <p:cNvPr id="84" name="Freeform 147"/>
            <p:cNvSpPr>
              <a:spLocks/>
            </p:cNvSpPr>
            <p:nvPr/>
          </p:nvSpPr>
          <p:spPr bwMode="auto">
            <a:xfrm>
              <a:off x="2354263" y="1914524"/>
              <a:ext cx="180975" cy="9207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0" y="14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40"/>
                </a:cxn>
                <a:cxn ang="0">
                  <a:pos x="17" y="40"/>
                </a:cxn>
                <a:cxn ang="0">
                  <a:pos x="22" y="37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54" y="29"/>
                </a:cxn>
                <a:cxn ang="0">
                  <a:pos x="57" y="29"/>
                </a:cxn>
                <a:cxn ang="0">
                  <a:pos x="61" y="27"/>
                </a:cxn>
                <a:cxn ang="0">
                  <a:pos x="78" y="5"/>
                </a:cxn>
                <a:cxn ang="0">
                  <a:pos x="79" y="2"/>
                </a:cxn>
              </a:cxnLst>
              <a:rect l="0" t="0" r="r" b="b"/>
              <a:pathLst>
                <a:path w="79" h="40">
                  <a:moveTo>
                    <a:pt x="79" y="2"/>
                  </a:moveTo>
                  <a:cubicBezTo>
                    <a:pt x="78" y="2"/>
                    <a:pt x="78" y="1"/>
                    <a:pt x="77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60" y="17"/>
                    <a:pt x="56" y="22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4" y="12"/>
                  </a:cubicBezTo>
                  <a:cubicBezTo>
                    <a:pt x="33" y="12"/>
                    <a:pt x="31" y="12"/>
                    <a:pt x="30" y="1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1" y="38"/>
                    <a:pt x="22" y="37"/>
                  </a:cubicBezTo>
                  <a:cubicBezTo>
                    <a:pt x="22" y="37"/>
                    <a:pt x="32" y="23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9"/>
                    <a:pt x="57" y="29"/>
                  </a:cubicBezTo>
                  <a:cubicBezTo>
                    <a:pt x="58" y="29"/>
                    <a:pt x="60" y="29"/>
                    <a:pt x="61" y="27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9" y="3"/>
                    <a:pt x="7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48"/>
            <p:cNvSpPr>
              <a:spLocks noEditPoints="1"/>
            </p:cNvSpPr>
            <p:nvPr/>
          </p:nvSpPr>
          <p:spPr bwMode="auto">
            <a:xfrm>
              <a:off x="2308226" y="1865311"/>
              <a:ext cx="273050" cy="193675"/>
            </a:xfrm>
            <a:custGeom>
              <a:avLst/>
              <a:gdLst/>
              <a:ahLst/>
              <a:cxnLst>
                <a:cxn ang="0">
                  <a:pos x="109" y="74"/>
                </a:cxn>
                <a:cxn ang="0">
                  <a:pos x="108" y="75"/>
                </a:cxn>
                <a:cxn ang="0">
                  <a:pos x="11" y="75"/>
                </a:cxn>
                <a:cxn ang="0">
                  <a:pos x="10" y="7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07" y="10"/>
                </a:cxn>
                <a:cxn ang="0">
                  <a:pos x="109" y="11"/>
                </a:cxn>
                <a:cxn ang="0">
                  <a:pos x="109" y="74"/>
                </a:cxn>
                <a:cxn ang="0">
                  <a:pos x="119" y="6"/>
                </a:cxn>
                <a:cxn ang="0">
                  <a:pos x="119" y="4"/>
                </a:cxn>
                <a:cxn ang="0">
                  <a:pos x="115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4" y="75"/>
                </a:cxn>
                <a:cxn ang="0">
                  <a:pos x="3" y="75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4" y="85"/>
                </a:cxn>
                <a:cxn ang="0">
                  <a:pos x="115" y="85"/>
                </a:cxn>
                <a:cxn ang="0">
                  <a:pos x="119" y="82"/>
                </a:cxn>
                <a:cxn ang="0">
                  <a:pos x="119" y="79"/>
                </a:cxn>
                <a:cxn ang="0">
                  <a:pos x="116" y="75"/>
                </a:cxn>
                <a:cxn ang="0">
                  <a:pos x="115" y="75"/>
                </a:cxn>
                <a:cxn ang="0">
                  <a:pos x="115" y="11"/>
                </a:cxn>
                <a:cxn ang="0">
                  <a:pos x="116" y="10"/>
                </a:cxn>
                <a:cxn ang="0">
                  <a:pos x="119" y="6"/>
                </a:cxn>
              </a:cxnLst>
              <a:rect l="0" t="0" r="r" b="b"/>
              <a:pathLst>
                <a:path w="119" h="85">
                  <a:moveTo>
                    <a:pt x="109" y="74"/>
                  </a:moveTo>
                  <a:cubicBezTo>
                    <a:pt x="109" y="75"/>
                    <a:pt x="108" y="75"/>
                    <a:pt x="10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0" y="75"/>
                    <a:pt x="10" y="7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0"/>
                    <a:pt x="109" y="10"/>
                    <a:pt x="109" y="11"/>
                  </a:cubicBezTo>
                  <a:lnTo>
                    <a:pt x="109" y="74"/>
                  </a:lnTo>
                  <a:close/>
                  <a:moveTo>
                    <a:pt x="119" y="6"/>
                  </a:move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3" y="75"/>
                    <a:pt x="3" y="75"/>
                  </a:cubicBezTo>
                  <a:cubicBezTo>
                    <a:pt x="1" y="76"/>
                    <a:pt x="0" y="77"/>
                    <a:pt x="0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5"/>
                    <a:pt x="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9" y="84"/>
                    <a:pt x="119" y="82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7"/>
                    <a:pt x="117" y="76"/>
                    <a:pt x="116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8" y="9"/>
                    <a:pt x="119" y="8"/>
                    <a:pt x="119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9"/>
            <p:cNvSpPr>
              <a:spLocks/>
            </p:cNvSpPr>
            <p:nvPr/>
          </p:nvSpPr>
          <p:spPr bwMode="auto">
            <a:xfrm>
              <a:off x="2382838" y="2073274"/>
              <a:ext cx="125413" cy="66675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3" y="8"/>
                </a:cxn>
                <a:cxn ang="0">
                  <a:pos x="2" y="23"/>
                </a:cxn>
                <a:cxn ang="0">
                  <a:pos x="1" y="28"/>
                </a:cxn>
                <a:cxn ang="0">
                  <a:pos x="4" y="29"/>
                </a:cxn>
                <a:cxn ang="0">
                  <a:pos x="5" y="29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26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49" y="29"/>
                </a:cxn>
                <a:cxn ang="0">
                  <a:pos x="51" y="29"/>
                </a:cxn>
                <a:cxn ang="0">
                  <a:pos x="54" y="28"/>
                </a:cxn>
                <a:cxn ang="0">
                  <a:pos x="53" y="23"/>
                </a:cxn>
              </a:cxnLst>
              <a:rect l="0" t="0" r="r" b="b"/>
              <a:pathLst>
                <a:path w="55" h="29">
                  <a:moveTo>
                    <a:pt x="53" y="23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25" y="0"/>
                    <a:pt x="24" y="0"/>
                    <a:pt x="24" y="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9"/>
                    <a:pt x="2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8"/>
                    <a:pt x="25" y="29"/>
                    <a:pt x="27" y="29"/>
                  </a:cubicBezTo>
                  <a:cubicBezTo>
                    <a:pt x="29" y="29"/>
                    <a:pt x="31" y="28"/>
                    <a:pt x="31" y="2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4" y="28"/>
                  </a:cubicBezTo>
                  <a:cubicBezTo>
                    <a:pt x="55" y="26"/>
                    <a:pt x="55" y="24"/>
                    <a:pt x="53" y="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67362" y="2106927"/>
            <a:ext cx="384847" cy="362100"/>
            <a:chOff x="-2049026" y="4044176"/>
            <a:chExt cx="200440" cy="212034"/>
          </a:xfrm>
        </p:grpSpPr>
        <p:sp>
          <p:nvSpPr>
            <p:cNvPr id="89" name="Freeform 17"/>
            <p:cNvSpPr>
              <a:spLocks noEditPoints="1"/>
            </p:cNvSpPr>
            <p:nvPr/>
          </p:nvSpPr>
          <p:spPr bwMode="auto">
            <a:xfrm>
              <a:off x="-1999330" y="4044176"/>
              <a:ext cx="101048" cy="97734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/>
            <p:cNvSpPr>
              <a:spLocks noEditPoints="1"/>
            </p:cNvSpPr>
            <p:nvPr/>
          </p:nvSpPr>
          <p:spPr bwMode="auto">
            <a:xfrm>
              <a:off x="-2049026" y="4145224"/>
              <a:ext cx="200440" cy="110986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 138"/>
          <p:cNvSpPr>
            <a:spLocks noEditPoints="1"/>
          </p:cNvSpPr>
          <p:nvPr/>
        </p:nvSpPr>
        <p:spPr bwMode="auto">
          <a:xfrm>
            <a:off x="5122219" y="2405907"/>
            <a:ext cx="512575" cy="354229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3" name="Группа 92"/>
          <p:cNvGrpSpPr/>
          <p:nvPr/>
        </p:nvGrpSpPr>
        <p:grpSpPr>
          <a:xfrm>
            <a:off x="7078300" y="1830356"/>
            <a:ext cx="384847" cy="362100"/>
            <a:chOff x="-2049026" y="4044176"/>
            <a:chExt cx="200440" cy="212034"/>
          </a:xfrm>
        </p:grpSpPr>
        <p:sp>
          <p:nvSpPr>
            <p:cNvPr id="94" name="Freeform 17"/>
            <p:cNvSpPr>
              <a:spLocks noEditPoints="1"/>
            </p:cNvSpPr>
            <p:nvPr/>
          </p:nvSpPr>
          <p:spPr bwMode="auto">
            <a:xfrm>
              <a:off x="-1999330" y="4044176"/>
              <a:ext cx="101048" cy="97734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 noEditPoints="1"/>
            </p:cNvSpPr>
            <p:nvPr/>
          </p:nvSpPr>
          <p:spPr bwMode="auto">
            <a:xfrm>
              <a:off x="-2049026" y="4145224"/>
              <a:ext cx="200440" cy="110986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Прямоугольник 53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10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17373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5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2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50" grpId="0" animBg="1"/>
      <p:bldP spid="151" grpId="0" animBg="1"/>
      <p:bldP spid="152" grpId="0" animBg="1"/>
      <p:bldP spid="37" grpId="0" animBg="1"/>
      <p:bldP spid="37" grpId="1" animBg="1"/>
      <p:bldP spid="38" grpId="0" animBg="1"/>
      <p:bldP spid="38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8" grpId="0"/>
      <p:bldP spid="78" grpId="0"/>
      <p:bldP spid="79" grpId="0"/>
      <p:bldP spid="80" grpId="0"/>
      <p:bldP spid="81" grpId="0"/>
      <p:bldP spid="81" grpId="2"/>
      <p:bldP spid="158" grpId="0" animBg="1"/>
      <p:bldP spid="165" grpId="0" animBg="1"/>
      <p:bldP spid="143" grpId="0" animBg="1"/>
      <p:bldP spid="147" grpId="0" animBg="1"/>
      <p:bldP spid="148" grpId="0"/>
      <p:bldP spid="166" grpId="0" animBg="1"/>
      <p:bldP spid="82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82778" y="2568902"/>
            <a:ext cx="2387203" cy="1955674"/>
            <a:chOff x="4682777" y="3425203"/>
            <a:chExt cx="2387203" cy="2607565"/>
          </a:xfrm>
        </p:grpSpPr>
        <p:sp>
          <p:nvSpPr>
            <p:cNvPr id="141" name="Rounded Rectangle 47"/>
            <p:cNvSpPr/>
            <p:nvPr/>
          </p:nvSpPr>
          <p:spPr>
            <a:xfrm>
              <a:off x="4974218" y="3653522"/>
              <a:ext cx="2095762" cy="24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U-Turn Arrow 32"/>
            <p:cNvSpPr/>
            <p:nvPr/>
          </p:nvSpPr>
          <p:spPr>
            <a:xfrm rot="16200000">
              <a:off x="4733637" y="3374343"/>
              <a:ext cx="1043994" cy="1145714"/>
            </a:xfrm>
            <a:prstGeom prst="uturnArrow">
              <a:avLst>
                <a:gd name="adj1" fmla="val 6073"/>
                <a:gd name="adj2" fmla="val 25000"/>
                <a:gd name="adj3" fmla="val 0"/>
                <a:gd name="adj4" fmla="val 40681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Arc 43"/>
            <p:cNvSpPr/>
            <p:nvPr/>
          </p:nvSpPr>
          <p:spPr>
            <a:xfrm rot="5400000">
              <a:off x="5048638" y="4638352"/>
              <a:ext cx="1593632" cy="1195200"/>
            </a:xfrm>
            <a:prstGeom prst="arc">
              <a:avLst>
                <a:gd name="adj1" fmla="val 10769273"/>
                <a:gd name="adj2" fmla="val 0"/>
              </a:avLst>
            </a:prstGeom>
            <a:ln w="57150" cap="rnd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996232" y="3585924"/>
              <a:ext cx="20482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Мотивация </a:t>
              </a:r>
              <a:r>
                <a:rPr lang="ru-RU" sz="1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сотрудников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3636" y="2554486"/>
            <a:ext cx="2387203" cy="1953894"/>
            <a:chOff x="173636" y="3405981"/>
            <a:chExt cx="2387203" cy="2605192"/>
          </a:xfrm>
        </p:grpSpPr>
        <p:sp>
          <p:nvSpPr>
            <p:cNvPr id="138" name="Rounded Rectangle 47"/>
            <p:cNvSpPr/>
            <p:nvPr/>
          </p:nvSpPr>
          <p:spPr>
            <a:xfrm>
              <a:off x="465077" y="3634300"/>
              <a:ext cx="2095762" cy="24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U-Turn Arrow 32"/>
            <p:cNvSpPr/>
            <p:nvPr/>
          </p:nvSpPr>
          <p:spPr>
            <a:xfrm rot="16200000">
              <a:off x="224496" y="3355121"/>
              <a:ext cx="1043994" cy="1145714"/>
            </a:xfrm>
            <a:prstGeom prst="uturnArrow">
              <a:avLst>
                <a:gd name="adj1" fmla="val 6073"/>
                <a:gd name="adj2" fmla="val 25000"/>
                <a:gd name="adj3" fmla="val 0"/>
                <a:gd name="adj4" fmla="val 40681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Arc 43"/>
            <p:cNvSpPr/>
            <p:nvPr/>
          </p:nvSpPr>
          <p:spPr>
            <a:xfrm rot="5400000">
              <a:off x="537659" y="4616757"/>
              <a:ext cx="1593632" cy="1195200"/>
            </a:xfrm>
            <a:prstGeom prst="arc">
              <a:avLst>
                <a:gd name="adj1" fmla="val 10769273"/>
                <a:gd name="adj2" fmla="val 0"/>
              </a:avLst>
            </a:prstGeom>
            <a:ln w="57150" cap="rnd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8768" y="3561124"/>
              <a:ext cx="19873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Образовательный процесс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6" name="Rounded Rectangle 21"/>
          <p:cNvSpPr/>
          <p:nvPr/>
        </p:nvSpPr>
        <p:spPr bwMode="auto">
          <a:xfrm>
            <a:off x="5667314" y="818309"/>
            <a:ext cx="3314319" cy="1599465"/>
          </a:xfrm>
          <a:prstGeom prst="roundRect">
            <a:avLst>
              <a:gd name="adj" fmla="val 6360"/>
            </a:avLst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05774" y="675435"/>
            <a:ext cx="2064843" cy="250398"/>
            <a:chOff x="5805773" y="900580"/>
            <a:chExt cx="2064843" cy="333864"/>
          </a:xfrm>
        </p:grpSpPr>
        <p:sp>
          <p:nvSpPr>
            <p:cNvPr id="221" name="Round Single Corner Rectangle 26"/>
            <p:cNvSpPr/>
            <p:nvPr/>
          </p:nvSpPr>
          <p:spPr bwMode="auto">
            <a:xfrm flipV="1">
              <a:off x="5805773" y="900580"/>
              <a:ext cx="1912443" cy="333864"/>
            </a:xfrm>
            <a:prstGeom prst="round1Rect">
              <a:avLst>
                <a:gd name="adj" fmla="val 3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Right Triangle 27"/>
            <p:cNvSpPr/>
            <p:nvPr/>
          </p:nvSpPr>
          <p:spPr bwMode="auto">
            <a:xfrm>
              <a:off x="7718216" y="900580"/>
              <a:ext cx="152400" cy="1905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Text Placeholder 3"/>
            <p:cNvSpPr txBox="1">
              <a:spLocks/>
            </p:cNvSpPr>
            <p:nvPr/>
          </p:nvSpPr>
          <p:spPr>
            <a:xfrm>
              <a:off x="5817710" y="913729"/>
              <a:ext cx="1900505" cy="2872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самоконтроль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3" name="Text Placeholder 3"/>
          <p:cNvSpPr txBox="1">
            <a:spLocks/>
          </p:cNvSpPr>
          <p:nvPr/>
        </p:nvSpPr>
        <p:spPr>
          <a:xfrm>
            <a:off x="5918399" y="977074"/>
            <a:ext cx="2949831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финансового обеспечения</a:t>
            </a:r>
          </a:p>
          <a:p>
            <a:pPr algn="l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проекты приказов,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тчетность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органы статистики, налоговые органы, государственные внебюджетные фонды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58284" y="2226837"/>
            <a:ext cx="2054430" cy="307777"/>
            <a:chOff x="6758284" y="2832716"/>
            <a:chExt cx="2054430" cy="410370"/>
          </a:xfrm>
        </p:grpSpPr>
        <p:sp>
          <p:nvSpPr>
            <p:cNvPr id="247" name="Round Single Corner Rectangle 26"/>
            <p:cNvSpPr/>
            <p:nvPr/>
          </p:nvSpPr>
          <p:spPr bwMode="auto">
            <a:xfrm flipH="1" flipV="1">
              <a:off x="6909916" y="2882963"/>
              <a:ext cx="1902798" cy="333864"/>
            </a:xfrm>
            <a:prstGeom prst="round1Rect">
              <a:avLst>
                <a:gd name="adj" fmla="val 3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Right Triangle 27"/>
            <p:cNvSpPr/>
            <p:nvPr/>
          </p:nvSpPr>
          <p:spPr bwMode="auto">
            <a:xfrm flipH="1">
              <a:off x="6758284" y="2882963"/>
              <a:ext cx="151631" cy="190911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Text Placeholder 3"/>
            <p:cNvSpPr txBox="1">
              <a:spLocks/>
            </p:cNvSpPr>
            <p:nvPr/>
          </p:nvSpPr>
          <p:spPr>
            <a:xfrm flipH="1">
              <a:off x="6909917" y="2832716"/>
              <a:ext cx="1890920" cy="4103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</a:t>
              </a:r>
              <a:r>
                <a:rPr lang="ru-RU" sz="1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онтроль </a:t>
              </a:r>
              <a:r>
                <a:rPr lang="ru-RU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 уровню подчиненности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00643" y="1205865"/>
            <a:ext cx="2462721" cy="716484"/>
            <a:chOff x="3408262" y="1607820"/>
            <a:chExt cx="2462721" cy="955312"/>
          </a:xfrm>
        </p:grpSpPr>
        <p:sp>
          <p:nvSpPr>
            <p:cNvPr id="187" name="Diagonal Stripe 7"/>
            <p:cNvSpPr/>
            <p:nvPr/>
          </p:nvSpPr>
          <p:spPr bwMode="auto">
            <a:xfrm rot="10800000">
              <a:off x="3666920" y="1607820"/>
              <a:ext cx="1202216" cy="953446"/>
            </a:xfrm>
            <a:prstGeom prst="diagStripe">
              <a:avLst>
                <a:gd name="adj" fmla="val 56248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Left Arrow 8"/>
            <p:cNvSpPr/>
            <p:nvPr/>
          </p:nvSpPr>
          <p:spPr bwMode="auto">
            <a:xfrm rot="10800000">
              <a:off x="4869136" y="1610136"/>
              <a:ext cx="1001847" cy="422962"/>
            </a:xfrm>
            <a:prstGeom prst="leftArrow">
              <a:avLst>
                <a:gd name="adj1" fmla="val 100000"/>
                <a:gd name="adj2" fmla="val 49107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Left Arrow 12"/>
            <p:cNvSpPr/>
            <p:nvPr/>
          </p:nvSpPr>
          <p:spPr bwMode="auto">
            <a:xfrm flipV="1">
              <a:off x="3408262" y="2140170"/>
              <a:ext cx="788169" cy="422962"/>
            </a:xfrm>
            <a:prstGeom prst="leftArrow">
              <a:avLst>
                <a:gd name="adj1" fmla="val 100000"/>
                <a:gd name="adj2" fmla="val 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Oval 1"/>
          <p:cNvSpPr/>
          <p:nvPr/>
        </p:nvSpPr>
        <p:spPr>
          <a:xfrm>
            <a:off x="5261413" y="3348320"/>
            <a:ext cx="1159200" cy="1157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Rounded Rectangle 29"/>
          <p:cNvSpPr/>
          <p:nvPr/>
        </p:nvSpPr>
        <p:spPr bwMode="auto">
          <a:xfrm>
            <a:off x="180174" y="813548"/>
            <a:ext cx="3169992" cy="1599068"/>
          </a:xfrm>
          <a:prstGeom prst="roundRect">
            <a:avLst>
              <a:gd name="adj" fmla="val 6360"/>
            </a:avLst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0924" y="670673"/>
            <a:ext cx="2064843" cy="250398"/>
            <a:chOff x="370923" y="894230"/>
            <a:chExt cx="2064843" cy="333864"/>
          </a:xfrm>
        </p:grpSpPr>
        <p:sp>
          <p:nvSpPr>
            <p:cNvPr id="229" name="Round Single Corner Rectangle 34"/>
            <p:cNvSpPr/>
            <p:nvPr/>
          </p:nvSpPr>
          <p:spPr bwMode="auto">
            <a:xfrm flipV="1">
              <a:off x="370923" y="894230"/>
              <a:ext cx="1912443" cy="333864"/>
            </a:xfrm>
            <a:prstGeom prst="round1Rect">
              <a:avLst>
                <a:gd name="adj" fmla="val 36667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Right Triangle 35"/>
            <p:cNvSpPr/>
            <p:nvPr/>
          </p:nvSpPr>
          <p:spPr bwMode="auto">
            <a:xfrm>
              <a:off x="2283366" y="894230"/>
              <a:ext cx="152400" cy="1905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Text Placeholder 3"/>
            <p:cNvSpPr txBox="1">
              <a:spLocks/>
            </p:cNvSpPr>
            <p:nvPr/>
          </p:nvSpPr>
          <p:spPr>
            <a:xfrm>
              <a:off x="370923" y="907379"/>
              <a:ext cx="1898715" cy="28725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самоконтроль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76209" y="1207148"/>
            <a:ext cx="2445110" cy="715655"/>
            <a:chOff x="3183829" y="1609531"/>
            <a:chExt cx="2445110" cy="954206"/>
          </a:xfrm>
        </p:grpSpPr>
        <p:sp>
          <p:nvSpPr>
            <p:cNvPr id="191" name="Diagonal Stripe 11"/>
            <p:cNvSpPr/>
            <p:nvPr/>
          </p:nvSpPr>
          <p:spPr bwMode="auto">
            <a:xfrm rot="10800000" flipV="1">
              <a:off x="3634929" y="1609531"/>
              <a:ext cx="1247000" cy="951735"/>
            </a:xfrm>
            <a:prstGeom prst="diagStripe">
              <a:avLst>
                <a:gd name="adj" fmla="val 5576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Left Arrow 12"/>
            <p:cNvSpPr/>
            <p:nvPr/>
          </p:nvSpPr>
          <p:spPr bwMode="auto">
            <a:xfrm flipV="1">
              <a:off x="3183829" y="1609531"/>
              <a:ext cx="1001847" cy="422962"/>
            </a:xfrm>
            <a:prstGeom prst="leftArrow">
              <a:avLst>
                <a:gd name="adj1" fmla="val 100000"/>
                <a:gd name="adj2" fmla="val 49107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Left Arrow 8"/>
            <p:cNvSpPr/>
            <p:nvPr/>
          </p:nvSpPr>
          <p:spPr bwMode="auto">
            <a:xfrm rot="10800000">
              <a:off x="4879890" y="2140775"/>
              <a:ext cx="749049" cy="422962"/>
            </a:xfrm>
            <a:prstGeom prst="leftArrow">
              <a:avLst>
                <a:gd name="adj1" fmla="val 100000"/>
                <a:gd name="adj2" fmla="val 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" name="Oval 1"/>
          <p:cNvSpPr/>
          <p:nvPr/>
        </p:nvSpPr>
        <p:spPr>
          <a:xfrm>
            <a:off x="749764" y="3332124"/>
            <a:ext cx="1159200" cy="1157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525600" y="-7522"/>
            <a:ext cx="8623064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Минимизация человеческого фактора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98835" y="4469319"/>
            <a:ext cx="2549266" cy="383815"/>
            <a:chOff x="1298834" y="5959066"/>
            <a:chExt cx="2549266" cy="511751"/>
          </a:xfrm>
        </p:grpSpPr>
        <p:sp>
          <p:nvSpPr>
            <p:cNvPr id="47" name="Oval 8"/>
            <p:cNvSpPr/>
            <p:nvPr/>
          </p:nvSpPr>
          <p:spPr>
            <a:xfrm rot="5400000">
              <a:off x="1286327" y="5971573"/>
              <a:ext cx="104214" cy="7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ardrop 15"/>
            <p:cNvSpPr/>
            <p:nvPr/>
          </p:nvSpPr>
          <p:spPr>
            <a:xfrm flipH="1">
              <a:off x="1315299" y="6093676"/>
              <a:ext cx="360000" cy="371269"/>
            </a:xfrm>
            <a:prstGeom prst="teardrop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ooter Text"/>
            <p:cNvSpPr txBox="1"/>
            <p:nvPr/>
          </p:nvSpPr>
          <p:spPr>
            <a:xfrm>
              <a:off x="1763007" y="6245115"/>
              <a:ext cx="2085093" cy="22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</a:t>
              </a:r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урсы </a:t>
              </a:r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повышения </a:t>
              </a:r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квалификации</a:t>
              </a:r>
              <a:endParaRPr lang="ru-RU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 137"/>
            <p:cNvSpPr>
              <a:spLocks noEditPoints="1"/>
            </p:cNvSpPr>
            <p:nvPr/>
          </p:nvSpPr>
          <p:spPr bwMode="auto">
            <a:xfrm rot="5400000">
              <a:off x="1420786" y="6201650"/>
              <a:ext cx="135399" cy="143081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98835" y="2974874"/>
            <a:ext cx="2524608" cy="377364"/>
            <a:chOff x="1298835" y="3966496"/>
            <a:chExt cx="2524608" cy="503151"/>
          </a:xfrm>
        </p:grpSpPr>
        <p:sp>
          <p:nvSpPr>
            <p:cNvPr id="46" name="Oval 7"/>
            <p:cNvSpPr/>
            <p:nvPr/>
          </p:nvSpPr>
          <p:spPr>
            <a:xfrm rot="5400000">
              <a:off x="1286327" y="4377940"/>
              <a:ext cx="104215" cy="79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ardrop 12"/>
            <p:cNvSpPr/>
            <p:nvPr/>
          </p:nvSpPr>
          <p:spPr>
            <a:xfrm rot="10800000">
              <a:off x="1401178" y="3994164"/>
              <a:ext cx="360000" cy="371269"/>
            </a:xfrm>
            <a:prstGeom prst="teardrop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ooter Text"/>
            <p:cNvSpPr txBox="1"/>
            <p:nvPr/>
          </p:nvSpPr>
          <p:spPr>
            <a:xfrm>
              <a:off x="1799619" y="3966496"/>
              <a:ext cx="2023824" cy="22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институт </a:t>
              </a:r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наставничества </a:t>
              </a:r>
            </a:p>
          </p:txBody>
        </p:sp>
        <p:sp>
          <p:nvSpPr>
            <p:cNvPr id="64" name="Freeform 146"/>
            <p:cNvSpPr>
              <a:spLocks noEditPoints="1"/>
            </p:cNvSpPr>
            <p:nvPr/>
          </p:nvSpPr>
          <p:spPr bwMode="auto">
            <a:xfrm rot="5400000">
              <a:off x="1489456" y="4100570"/>
              <a:ext cx="149479" cy="168791"/>
            </a:xfrm>
            <a:custGeom>
              <a:avLst/>
              <a:gdLst/>
              <a:ahLst/>
              <a:cxnLst>
                <a:cxn ang="0">
                  <a:pos x="49" y="42"/>
                </a:cxn>
                <a:cxn ang="0">
                  <a:pos x="33" y="58"/>
                </a:cxn>
                <a:cxn ang="0">
                  <a:pos x="33" y="46"/>
                </a:cxn>
                <a:cxn ang="0">
                  <a:pos x="31" y="45"/>
                </a:cxn>
                <a:cxn ang="0">
                  <a:pos x="31" y="58"/>
                </a:cxn>
                <a:cxn ang="0">
                  <a:pos x="14" y="42"/>
                </a:cxn>
                <a:cxn ang="0">
                  <a:pos x="1" y="33"/>
                </a:cxn>
                <a:cxn ang="0">
                  <a:pos x="3" y="31"/>
                </a:cxn>
                <a:cxn ang="0">
                  <a:pos x="4" y="31"/>
                </a:cxn>
                <a:cxn ang="0">
                  <a:pos x="4" y="7"/>
                </a:cxn>
                <a:cxn ang="0">
                  <a:pos x="9" y="0"/>
                </a:cxn>
                <a:cxn ang="0">
                  <a:pos x="54" y="0"/>
                </a:cxn>
                <a:cxn ang="0">
                  <a:pos x="60" y="7"/>
                </a:cxn>
                <a:cxn ang="0">
                  <a:pos x="60" y="31"/>
                </a:cxn>
                <a:cxn ang="0">
                  <a:pos x="61" y="31"/>
                </a:cxn>
                <a:cxn ang="0">
                  <a:pos x="63" y="33"/>
                </a:cxn>
                <a:cxn ang="0">
                  <a:pos x="49" y="42"/>
                </a:cxn>
                <a:cxn ang="0">
                  <a:pos x="57" y="9"/>
                </a:cxn>
                <a:cxn ang="0">
                  <a:pos x="52" y="4"/>
                </a:cxn>
                <a:cxn ang="0">
                  <a:pos x="12" y="4"/>
                </a:cxn>
                <a:cxn ang="0">
                  <a:pos x="7" y="9"/>
                </a:cxn>
                <a:cxn ang="0">
                  <a:pos x="7" y="33"/>
                </a:cxn>
                <a:cxn ang="0">
                  <a:pos x="27" y="37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7" y="37"/>
                </a:cxn>
                <a:cxn ang="0">
                  <a:pos x="57" y="33"/>
                </a:cxn>
                <a:cxn ang="0">
                  <a:pos x="57" y="9"/>
                </a:cxn>
                <a:cxn ang="0">
                  <a:pos x="23" y="34"/>
                </a:cxn>
                <a:cxn ang="0">
                  <a:pos x="16" y="27"/>
                </a:cxn>
                <a:cxn ang="0">
                  <a:pos x="23" y="20"/>
                </a:cxn>
                <a:cxn ang="0">
                  <a:pos x="31" y="27"/>
                </a:cxn>
                <a:cxn ang="0">
                  <a:pos x="23" y="34"/>
                </a:cxn>
                <a:cxn ang="0">
                  <a:pos x="41" y="34"/>
                </a:cxn>
                <a:cxn ang="0">
                  <a:pos x="33" y="27"/>
                </a:cxn>
                <a:cxn ang="0">
                  <a:pos x="41" y="20"/>
                </a:cxn>
                <a:cxn ang="0">
                  <a:pos x="49" y="27"/>
                </a:cxn>
                <a:cxn ang="0">
                  <a:pos x="41" y="34"/>
                </a:cxn>
              </a:cxnLst>
              <a:rect l="0" t="0" r="r" b="b"/>
              <a:pathLst>
                <a:path w="64" h="70">
                  <a:moveTo>
                    <a:pt x="49" y="42"/>
                  </a:moveTo>
                  <a:cubicBezTo>
                    <a:pt x="56" y="66"/>
                    <a:pt x="32" y="70"/>
                    <a:pt x="33" y="58"/>
                  </a:cubicBezTo>
                  <a:cubicBezTo>
                    <a:pt x="33" y="58"/>
                    <a:pt x="33" y="51"/>
                    <a:pt x="33" y="46"/>
                  </a:cubicBezTo>
                  <a:cubicBezTo>
                    <a:pt x="32" y="46"/>
                    <a:pt x="32" y="46"/>
                    <a:pt x="31" y="45"/>
                  </a:cubicBezTo>
                  <a:cubicBezTo>
                    <a:pt x="31" y="51"/>
                    <a:pt x="31" y="58"/>
                    <a:pt x="31" y="58"/>
                  </a:cubicBezTo>
                  <a:cubicBezTo>
                    <a:pt x="31" y="70"/>
                    <a:pt x="7" y="66"/>
                    <a:pt x="14" y="42"/>
                  </a:cubicBezTo>
                  <a:cubicBezTo>
                    <a:pt x="7" y="39"/>
                    <a:pt x="3" y="36"/>
                    <a:pt x="1" y="33"/>
                  </a:cubicBezTo>
                  <a:cubicBezTo>
                    <a:pt x="0" y="31"/>
                    <a:pt x="1" y="29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6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29"/>
                    <a:pt x="64" y="31"/>
                    <a:pt x="63" y="33"/>
                  </a:cubicBezTo>
                  <a:cubicBezTo>
                    <a:pt x="60" y="36"/>
                    <a:pt x="56" y="39"/>
                    <a:pt x="49" y="42"/>
                  </a:cubicBezTo>
                  <a:close/>
                  <a:moveTo>
                    <a:pt x="57" y="9"/>
                  </a:moveTo>
                  <a:cubicBezTo>
                    <a:pt x="57" y="5"/>
                    <a:pt x="56" y="4"/>
                    <a:pt x="5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7" y="5"/>
                    <a:pt x="7" y="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5" y="38"/>
                    <a:pt x="23" y="37"/>
                    <a:pt x="27" y="37"/>
                  </a:cubicBezTo>
                  <a:cubicBezTo>
                    <a:pt x="28" y="37"/>
                    <a:pt x="29" y="37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9"/>
                    <a:pt x="32" y="39"/>
                    <a:pt x="33" y="40"/>
                  </a:cubicBezTo>
                  <a:cubicBezTo>
                    <a:pt x="33" y="38"/>
                    <a:pt x="34" y="37"/>
                    <a:pt x="37" y="37"/>
                  </a:cubicBezTo>
                  <a:cubicBezTo>
                    <a:pt x="41" y="37"/>
                    <a:pt x="48" y="38"/>
                    <a:pt x="57" y="33"/>
                  </a:cubicBezTo>
                  <a:lnTo>
                    <a:pt x="57" y="9"/>
                  </a:lnTo>
                  <a:close/>
                  <a:moveTo>
                    <a:pt x="23" y="34"/>
                  </a:moveTo>
                  <a:cubicBezTo>
                    <a:pt x="19" y="34"/>
                    <a:pt x="16" y="31"/>
                    <a:pt x="16" y="27"/>
                  </a:cubicBezTo>
                  <a:cubicBezTo>
                    <a:pt x="16" y="23"/>
                    <a:pt x="19" y="20"/>
                    <a:pt x="23" y="20"/>
                  </a:cubicBezTo>
                  <a:cubicBezTo>
                    <a:pt x="27" y="20"/>
                    <a:pt x="31" y="23"/>
                    <a:pt x="31" y="27"/>
                  </a:cubicBezTo>
                  <a:cubicBezTo>
                    <a:pt x="31" y="31"/>
                    <a:pt x="27" y="34"/>
                    <a:pt x="23" y="34"/>
                  </a:cubicBezTo>
                  <a:close/>
                  <a:moveTo>
                    <a:pt x="41" y="34"/>
                  </a:moveTo>
                  <a:cubicBezTo>
                    <a:pt x="37" y="34"/>
                    <a:pt x="33" y="31"/>
                    <a:pt x="33" y="27"/>
                  </a:cubicBezTo>
                  <a:cubicBezTo>
                    <a:pt x="33" y="23"/>
                    <a:pt x="37" y="20"/>
                    <a:pt x="41" y="20"/>
                  </a:cubicBezTo>
                  <a:cubicBezTo>
                    <a:pt x="45" y="20"/>
                    <a:pt x="49" y="23"/>
                    <a:pt x="49" y="27"/>
                  </a:cubicBezTo>
                  <a:cubicBezTo>
                    <a:pt x="49" y="31"/>
                    <a:pt x="45" y="34"/>
                    <a:pt x="41" y="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2" name="Text Placeholder 3"/>
          <p:cNvSpPr txBox="1">
            <a:spLocks/>
          </p:cNvSpPr>
          <p:nvPr/>
        </p:nvSpPr>
        <p:spPr>
          <a:xfrm>
            <a:off x="141666" y="933421"/>
            <a:ext cx="3009990" cy="13234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кадров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проекты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приказов, </a:t>
            </a:r>
          </a:p>
          <a:p>
            <a:pPr algn="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штатное расписание,</a:t>
            </a:r>
          </a:p>
          <a:p>
            <a:pPr algn="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табель учета рабочего времени, </a:t>
            </a:r>
          </a:p>
          <a:p>
            <a:pPr algn="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листки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временной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нетрудоспособности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18783" y="2242088"/>
            <a:ext cx="2064843" cy="307777"/>
            <a:chOff x="1118782" y="2835999"/>
            <a:chExt cx="2064843" cy="410370"/>
          </a:xfrm>
        </p:grpSpPr>
        <p:sp>
          <p:nvSpPr>
            <p:cNvPr id="243" name="Round Single Corner Rectangle 34"/>
            <p:cNvSpPr/>
            <p:nvPr/>
          </p:nvSpPr>
          <p:spPr bwMode="auto">
            <a:xfrm flipH="1" flipV="1">
              <a:off x="1271182" y="2873524"/>
              <a:ext cx="1912443" cy="344030"/>
            </a:xfrm>
            <a:prstGeom prst="round1Rect">
              <a:avLst>
                <a:gd name="adj" fmla="val 36667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Right Triangle 35"/>
            <p:cNvSpPr/>
            <p:nvPr/>
          </p:nvSpPr>
          <p:spPr bwMode="auto">
            <a:xfrm flipH="1">
              <a:off x="1118782" y="2873524"/>
              <a:ext cx="152400" cy="196724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Text Placeholder 3"/>
            <p:cNvSpPr txBox="1">
              <a:spLocks/>
            </p:cNvSpPr>
            <p:nvPr/>
          </p:nvSpPr>
          <p:spPr>
            <a:xfrm flipH="1">
              <a:off x="1284910" y="2835999"/>
              <a:ext cx="1898715" cy="41037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ru-RU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</a:t>
              </a:r>
              <a:r>
                <a:rPr lang="ru-RU" sz="1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онтроль </a:t>
              </a:r>
              <a:r>
                <a:rPr lang="ru-RU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 уровню подчиненности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56394" y="807855"/>
            <a:ext cx="1912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смежный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049703" y="3583376"/>
            <a:ext cx="666000" cy="666999"/>
            <a:chOff x="873472" y="4777834"/>
            <a:chExt cx="917772" cy="889332"/>
          </a:xfrm>
        </p:grpSpPr>
        <p:sp>
          <p:nvSpPr>
            <p:cNvPr id="43" name="Chord 48"/>
            <p:cNvSpPr/>
            <p:nvPr/>
          </p:nvSpPr>
          <p:spPr>
            <a:xfrm rot="11700000">
              <a:off x="873472" y="4777834"/>
              <a:ext cx="917772" cy="88933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204"/>
            <p:cNvSpPr>
              <a:spLocks noEditPoints="1"/>
            </p:cNvSpPr>
            <p:nvPr/>
          </p:nvSpPr>
          <p:spPr bwMode="auto">
            <a:xfrm>
              <a:off x="1363723" y="5139238"/>
              <a:ext cx="334718" cy="222553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36867" y="3599572"/>
            <a:ext cx="666000" cy="666000"/>
            <a:chOff x="5365399" y="4799429"/>
            <a:chExt cx="917772" cy="889332"/>
          </a:xfrm>
        </p:grpSpPr>
        <p:sp>
          <p:nvSpPr>
            <p:cNvPr id="102" name="Chord 48"/>
            <p:cNvSpPr/>
            <p:nvPr/>
          </p:nvSpPr>
          <p:spPr>
            <a:xfrm rot="11700000">
              <a:off x="5365399" y="4799429"/>
              <a:ext cx="917772" cy="88933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135"/>
            <p:cNvSpPr>
              <a:spLocks noEditPoints="1"/>
            </p:cNvSpPr>
            <p:nvPr/>
          </p:nvSpPr>
          <p:spPr bwMode="auto">
            <a:xfrm>
              <a:off x="5888837" y="5141095"/>
              <a:ext cx="219919" cy="20600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33722" y="3225857"/>
            <a:ext cx="1956973" cy="311349"/>
            <a:chOff x="1890900" y="4301142"/>
            <a:chExt cx="1956973" cy="415132"/>
          </a:xfrm>
        </p:grpSpPr>
        <p:sp>
          <p:nvSpPr>
            <p:cNvPr id="50" name="Oval 11"/>
            <p:cNvSpPr/>
            <p:nvPr/>
          </p:nvSpPr>
          <p:spPr>
            <a:xfrm rot="5400000">
              <a:off x="1878392" y="4624567"/>
              <a:ext cx="104215" cy="7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ardrop 13"/>
            <p:cNvSpPr/>
            <p:nvPr/>
          </p:nvSpPr>
          <p:spPr>
            <a:xfrm rot="10800000">
              <a:off x="2027529" y="4301142"/>
              <a:ext cx="360000" cy="371269"/>
            </a:xfrm>
            <a:prstGeom prst="teardrop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ooter Text"/>
            <p:cNvSpPr txBox="1"/>
            <p:nvPr/>
          </p:nvSpPr>
          <p:spPr>
            <a:xfrm>
              <a:off x="2434800" y="4398394"/>
              <a:ext cx="1413073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бучающие семинары</a:t>
              </a:r>
              <a:endParaRPr lang="ru-RU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135"/>
            <p:cNvSpPr>
              <a:spLocks noEditPoints="1"/>
            </p:cNvSpPr>
            <p:nvPr/>
          </p:nvSpPr>
          <p:spPr bwMode="auto">
            <a:xfrm>
              <a:off x="2118514" y="4413383"/>
              <a:ext cx="154482" cy="144705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02548" y="3734517"/>
            <a:ext cx="2052327" cy="338554"/>
            <a:chOff x="2112119" y="4979365"/>
            <a:chExt cx="2052327" cy="451405"/>
          </a:xfrm>
        </p:grpSpPr>
        <p:sp>
          <p:nvSpPr>
            <p:cNvPr id="48" name="Oval 9"/>
            <p:cNvSpPr/>
            <p:nvPr/>
          </p:nvSpPr>
          <p:spPr>
            <a:xfrm rot="5400000">
              <a:off x="2099611" y="5182899"/>
              <a:ext cx="104215" cy="7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ardrop 16"/>
            <p:cNvSpPr/>
            <p:nvPr/>
          </p:nvSpPr>
          <p:spPr>
            <a:xfrm rot="18900000" flipH="1">
              <a:off x="2290831" y="5032859"/>
              <a:ext cx="371269" cy="360000"/>
            </a:xfrm>
            <a:prstGeom prst="teardrop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Footer Text"/>
            <p:cNvSpPr txBox="1"/>
            <p:nvPr/>
          </p:nvSpPr>
          <p:spPr>
            <a:xfrm>
              <a:off x="2751373" y="4979365"/>
              <a:ext cx="1413073" cy="451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</a:t>
              </a:r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етодические кабинеты </a:t>
              </a:r>
              <a:endParaRPr lang="ru-RU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409188" y="5131356"/>
              <a:ext cx="122927" cy="158483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0" y="3"/>
                </a:cxn>
                <a:cxn ang="0">
                  <a:pos x="56" y="3"/>
                </a:cxn>
                <a:cxn ang="0">
                  <a:pos x="11" y="11"/>
                </a:cxn>
                <a:cxn ang="0">
                  <a:pos x="11" y="16"/>
                </a:cxn>
                <a:cxn ang="0">
                  <a:pos x="15" y="12"/>
                </a:cxn>
                <a:cxn ang="0">
                  <a:pos x="11" y="21"/>
                </a:cxn>
                <a:cxn ang="0">
                  <a:pos x="11" y="26"/>
                </a:cxn>
                <a:cxn ang="0">
                  <a:pos x="15" y="22"/>
                </a:cxn>
                <a:cxn ang="0">
                  <a:pos x="11" y="31"/>
                </a:cxn>
                <a:cxn ang="0">
                  <a:pos x="11" y="36"/>
                </a:cxn>
                <a:cxn ang="0">
                  <a:pos x="15" y="32"/>
                </a:cxn>
                <a:cxn ang="0">
                  <a:pos x="11" y="41"/>
                </a:cxn>
                <a:cxn ang="0">
                  <a:pos x="11" y="47"/>
                </a:cxn>
                <a:cxn ang="0">
                  <a:pos x="15" y="43"/>
                </a:cxn>
                <a:cxn ang="0">
                  <a:pos x="11" y="52"/>
                </a:cxn>
                <a:cxn ang="0">
                  <a:pos x="11" y="57"/>
                </a:cxn>
                <a:cxn ang="0">
                  <a:pos x="15" y="53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0" y="14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24" y="36"/>
                </a:cxn>
                <a:cxn ang="0">
                  <a:pos x="24" y="31"/>
                </a:cxn>
                <a:cxn ang="0">
                  <a:pos x="20" y="35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0" y="45"/>
                </a:cxn>
                <a:cxn ang="0">
                  <a:pos x="22" y="57"/>
                </a:cxn>
                <a:cxn ang="0">
                  <a:pos x="22" y="67"/>
                </a:cxn>
                <a:cxn ang="0">
                  <a:pos x="36" y="58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6" y="12"/>
                </a:cxn>
                <a:cxn ang="0">
                  <a:pos x="32" y="21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2" y="31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32" y="41"/>
                </a:cxn>
                <a:cxn ang="0">
                  <a:pos x="32" y="47"/>
                </a:cxn>
                <a:cxn ang="0">
                  <a:pos x="36" y="43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42" y="21"/>
                </a:cxn>
                <a:cxn ang="0">
                  <a:pos x="42" y="26"/>
                </a:cxn>
                <a:cxn ang="0">
                  <a:pos x="46" y="22"/>
                </a:cxn>
                <a:cxn ang="0">
                  <a:pos x="42" y="31"/>
                </a:cxn>
                <a:cxn ang="0">
                  <a:pos x="42" y="36"/>
                </a:cxn>
                <a:cxn ang="0">
                  <a:pos x="46" y="32"/>
                </a:cxn>
                <a:cxn ang="0">
                  <a:pos x="42" y="41"/>
                </a:cxn>
                <a:cxn ang="0">
                  <a:pos x="42" y="47"/>
                </a:cxn>
                <a:cxn ang="0">
                  <a:pos x="46" y="43"/>
                </a:cxn>
                <a:cxn ang="0">
                  <a:pos x="42" y="52"/>
                </a:cxn>
                <a:cxn ang="0">
                  <a:pos x="42" y="57"/>
                </a:cxn>
                <a:cxn ang="0">
                  <a:pos x="46" y="53"/>
                </a:cxn>
              </a:cxnLst>
              <a:rect l="0" t="0" r="r" b="b"/>
              <a:pathLst>
                <a:path w="56" h="72">
                  <a:moveTo>
                    <a:pt x="56" y="3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5" y="72"/>
                    <a:pt x="54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3"/>
                  </a:cubicBezTo>
                  <a:close/>
                  <a:moveTo>
                    <a:pt x="15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4"/>
                  </a:cubicBezTo>
                  <a:lnTo>
                    <a:pt x="15" y="12"/>
                  </a:lnTo>
                  <a:close/>
                  <a:moveTo>
                    <a:pt x="15" y="22"/>
                  </a:moveTo>
                  <a:cubicBezTo>
                    <a:pt x="15" y="21"/>
                    <a:pt x="15" y="21"/>
                    <a:pt x="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lnTo>
                    <a:pt x="15" y="22"/>
                  </a:lnTo>
                  <a:close/>
                  <a:moveTo>
                    <a:pt x="15" y="32"/>
                  </a:moveTo>
                  <a:cubicBezTo>
                    <a:pt x="15" y="32"/>
                    <a:pt x="15" y="31"/>
                    <a:pt x="1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2"/>
                    <a:pt x="10" y="3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5"/>
                  </a:cubicBezTo>
                  <a:lnTo>
                    <a:pt x="15" y="32"/>
                  </a:lnTo>
                  <a:close/>
                  <a:moveTo>
                    <a:pt x="15" y="43"/>
                  </a:moveTo>
                  <a:cubicBezTo>
                    <a:pt x="15" y="42"/>
                    <a:pt x="15" y="41"/>
                    <a:pt x="14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0" y="42"/>
                    <a:pt x="10" y="43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1" y="47"/>
                    <a:pt x="1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6"/>
                    <a:pt x="15" y="45"/>
                  </a:cubicBezTo>
                  <a:lnTo>
                    <a:pt x="15" y="43"/>
                  </a:lnTo>
                  <a:close/>
                  <a:moveTo>
                    <a:pt x="15" y="53"/>
                  </a:moveTo>
                  <a:cubicBezTo>
                    <a:pt x="15" y="52"/>
                    <a:pt x="15" y="52"/>
                    <a:pt x="14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7"/>
                    <a:pt x="1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6"/>
                    <a:pt x="15" y="56"/>
                  </a:cubicBezTo>
                  <a:lnTo>
                    <a:pt x="15" y="53"/>
                  </a:lnTo>
                  <a:close/>
                  <a:moveTo>
                    <a:pt x="20" y="14"/>
                  </a:moveTo>
                  <a:cubicBezTo>
                    <a:pt x="20" y="15"/>
                    <a:pt x="21" y="16"/>
                    <a:pt x="2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12"/>
                  </a:cubicBezTo>
                  <a:lnTo>
                    <a:pt x="20" y="14"/>
                  </a:lnTo>
                  <a:close/>
                  <a:moveTo>
                    <a:pt x="20" y="25"/>
                  </a:moveTo>
                  <a:cubicBezTo>
                    <a:pt x="20" y="25"/>
                    <a:pt x="21" y="26"/>
                    <a:pt x="2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1"/>
                    <a:pt x="20" y="22"/>
                  </a:cubicBezTo>
                  <a:lnTo>
                    <a:pt x="20" y="25"/>
                  </a:lnTo>
                  <a:close/>
                  <a:moveTo>
                    <a:pt x="20" y="35"/>
                  </a:moveTo>
                  <a:cubicBezTo>
                    <a:pt x="20" y="36"/>
                    <a:pt x="21" y="36"/>
                    <a:pt x="2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4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20" y="32"/>
                  </a:cubicBezTo>
                  <a:lnTo>
                    <a:pt x="20" y="35"/>
                  </a:lnTo>
                  <a:close/>
                  <a:moveTo>
                    <a:pt x="20" y="45"/>
                  </a:moveTo>
                  <a:cubicBezTo>
                    <a:pt x="20" y="46"/>
                    <a:pt x="21" y="47"/>
                    <a:pt x="2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4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0" y="42"/>
                    <a:pt x="20" y="43"/>
                  </a:cubicBezTo>
                  <a:lnTo>
                    <a:pt x="20" y="45"/>
                  </a:lnTo>
                  <a:close/>
                  <a:moveTo>
                    <a:pt x="36" y="58"/>
                  </a:moveTo>
                  <a:cubicBezTo>
                    <a:pt x="36" y="57"/>
                    <a:pt x="35" y="57"/>
                    <a:pt x="3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8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6" y="67"/>
                    <a:pt x="36" y="66"/>
                  </a:cubicBezTo>
                  <a:lnTo>
                    <a:pt x="36" y="58"/>
                  </a:lnTo>
                  <a:close/>
                  <a:moveTo>
                    <a:pt x="36" y="12"/>
                  </a:moveTo>
                  <a:cubicBezTo>
                    <a:pt x="36" y="11"/>
                    <a:pt x="35" y="11"/>
                    <a:pt x="34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6" y="15"/>
                    <a:pt x="36" y="14"/>
                  </a:cubicBezTo>
                  <a:lnTo>
                    <a:pt x="36" y="12"/>
                  </a:lnTo>
                  <a:close/>
                  <a:moveTo>
                    <a:pt x="36" y="22"/>
                  </a:move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lnTo>
                    <a:pt x="36" y="22"/>
                  </a:lnTo>
                  <a:close/>
                  <a:moveTo>
                    <a:pt x="36" y="32"/>
                  </a:moveTo>
                  <a:cubicBezTo>
                    <a:pt x="36" y="32"/>
                    <a:pt x="35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2"/>
                    <a:pt x="31" y="3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6" y="35"/>
                  </a:cubicBezTo>
                  <a:lnTo>
                    <a:pt x="36" y="32"/>
                  </a:lnTo>
                  <a:close/>
                  <a:moveTo>
                    <a:pt x="36" y="43"/>
                  </a:moveTo>
                  <a:cubicBezTo>
                    <a:pt x="36" y="42"/>
                    <a:pt x="35" y="41"/>
                    <a:pt x="34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6" y="46"/>
                    <a:pt x="36" y="45"/>
                  </a:cubicBezTo>
                  <a:lnTo>
                    <a:pt x="36" y="43"/>
                  </a:lnTo>
                  <a:close/>
                  <a:moveTo>
                    <a:pt x="46" y="12"/>
                  </a:moveTo>
                  <a:cubicBezTo>
                    <a:pt x="46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5"/>
                    <a:pt x="46" y="14"/>
                  </a:cubicBezTo>
                  <a:lnTo>
                    <a:pt x="46" y="12"/>
                  </a:lnTo>
                  <a:close/>
                  <a:moveTo>
                    <a:pt x="46" y="22"/>
                  </a:moveTo>
                  <a:cubicBezTo>
                    <a:pt x="46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lnTo>
                    <a:pt x="46" y="22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2"/>
                    <a:pt x="41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7"/>
                    <a:pt x="4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71210" y="4247738"/>
            <a:ext cx="2280006" cy="322703"/>
            <a:chOff x="1898050" y="5697751"/>
            <a:chExt cx="2280006" cy="430271"/>
          </a:xfrm>
        </p:grpSpPr>
        <p:sp>
          <p:nvSpPr>
            <p:cNvPr id="49" name="Oval 10"/>
            <p:cNvSpPr/>
            <p:nvPr/>
          </p:nvSpPr>
          <p:spPr>
            <a:xfrm rot="5400000">
              <a:off x="1885542" y="5710259"/>
              <a:ext cx="104215" cy="7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ardrop 14"/>
            <p:cNvSpPr/>
            <p:nvPr/>
          </p:nvSpPr>
          <p:spPr>
            <a:xfrm flipH="1">
              <a:off x="2007055" y="5756752"/>
              <a:ext cx="360000" cy="371270"/>
            </a:xfrm>
            <a:prstGeom prst="teardrop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ooter Text"/>
            <p:cNvSpPr txBox="1"/>
            <p:nvPr/>
          </p:nvSpPr>
          <p:spPr>
            <a:xfrm>
              <a:off x="2446071" y="5793902"/>
              <a:ext cx="1731985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1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бучающие видеоролики</a:t>
              </a:r>
              <a:endParaRPr lang="ru-RU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Freeform 13"/>
            <p:cNvSpPr>
              <a:spLocks noEditPoints="1"/>
            </p:cNvSpPr>
            <p:nvPr/>
          </p:nvSpPr>
          <p:spPr bwMode="auto">
            <a:xfrm>
              <a:off x="2079447" y="5840167"/>
              <a:ext cx="188788" cy="200884"/>
            </a:xfrm>
            <a:custGeom>
              <a:avLst/>
              <a:gdLst/>
              <a:ahLst/>
              <a:cxnLst>
                <a:cxn ang="0">
                  <a:pos x="249" y="123"/>
                </a:cxn>
                <a:cxn ang="0">
                  <a:pos x="133" y="171"/>
                </a:cxn>
                <a:cxn ang="0">
                  <a:pos x="133" y="171"/>
                </a:cxn>
                <a:cxn ang="0">
                  <a:pos x="123" y="171"/>
                </a:cxn>
                <a:cxn ang="0">
                  <a:pos x="123" y="171"/>
                </a:cxn>
                <a:cxn ang="0">
                  <a:pos x="7" y="123"/>
                </a:cxn>
                <a:cxn ang="0">
                  <a:pos x="0" y="112"/>
                </a:cxn>
                <a:cxn ang="0">
                  <a:pos x="17" y="101"/>
                </a:cxn>
                <a:cxn ang="0">
                  <a:pos x="17" y="101"/>
                </a:cxn>
                <a:cxn ang="0">
                  <a:pos x="128" y="147"/>
                </a:cxn>
                <a:cxn ang="0">
                  <a:pos x="239" y="101"/>
                </a:cxn>
                <a:cxn ang="0">
                  <a:pos x="239" y="101"/>
                </a:cxn>
                <a:cxn ang="0">
                  <a:pos x="256" y="112"/>
                </a:cxn>
                <a:cxn ang="0">
                  <a:pos x="249" y="71"/>
                </a:cxn>
                <a:cxn ang="0">
                  <a:pos x="133" y="119"/>
                </a:cxn>
                <a:cxn ang="0">
                  <a:pos x="133" y="119"/>
                </a:cxn>
                <a:cxn ang="0">
                  <a:pos x="128" y="120"/>
                </a:cxn>
                <a:cxn ang="0">
                  <a:pos x="123" y="119"/>
                </a:cxn>
                <a:cxn ang="0">
                  <a:pos x="123" y="119"/>
                </a:cxn>
                <a:cxn ang="0">
                  <a:pos x="7" y="71"/>
                </a:cxn>
                <a:cxn ang="0">
                  <a:pos x="7" y="49"/>
                </a:cxn>
                <a:cxn ang="0">
                  <a:pos x="123" y="1"/>
                </a:cxn>
                <a:cxn ang="0">
                  <a:pos x="123" y="1"/>
                </a:cxn>
                <a:cxn ang="0">
                  <a:pos x="128" y="0"/>
                </a:cxn>
                <a:cxn ang="0">
                  <a:pos x="133" y="1"/>
                </a:cxn>
                <a:cxn ang="0">
                  <a:pos x="133" y="1"/>
                </a:cxn>
                <a:cxn ang="0">
                  <a:pos x="249" y="49"/>
                </a:cxn>
                <a:cxn ang="0">
                  <a:pos x="249" y="71"/>
                </a:cxn>
                <a:cxn ang="0">
                  <a:pos x="17" y="153"/>
                </a:cxn>
                <a:cxn ang="0">
                  <a:pos x="17" y="153"/>
                </a:cxn>
                <a:cxn ang="0">
                  <a:pos x="128" y="199"/>
                </a:cxn>
                <a:cxn ang="0">
                  <a:pos x="239" y="153"/>
                </a:cxn>
                <a:cxn ang="0">
                  <a:pos x="239" y="153"/>
                </a:cxn>
                <a:cxn ang="0">
                  <a:pos x="256" y="164"/>
                </a:cxn>
                <a:cxn ang="0">
                  <a:pos x="249" y="175"/>
                </a:cxn>
                <a:cxn ang="0">
                  <a:pos x="133" y="223"/>
                </a:cxn>
                <a:cxn ang="0">
                  <a:pos x="133" y="223"/>
                </a:cxn>
                <a:cxn ang="0">
                  <a:pos x="123" y="223"/>
                </a:cxn>
                <a:cxn ang="0">
                  <a:pos x="123" y="223"/>
                </a:cxn>
                <a:cxn ang="0">
                  <a:pos x="7" y="175"/>
                </a:cxn>
                <a:cxn ang="0">
                  <a:pos x="0" y="164"/>
                </a:cxn>
              </a:cxnLst>
              <a:rect l="0" t="0" r="r" b="b"/>
              <a:pathLst>
                <a:path w="256" h="224">
                  <a:moveTo>
                    <a:pt x="249" y="123"/>
                  </a:moveTo>
                  <a:cubicBezTo>
                    <a:pt x="249" y="123"/>
                    <a:pt x="249" y="123"/>
                    <a:pt x="249" y="123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1" y="172"/>
                    <a:pt x="130" y="172"/>
                    <a:pt x="128" y="172"/>
                  </a:cubicBezTo>
                  <a:cubicBezTo>
                    <a:pt x="126" y="172"/>
                    <a:pt x="125" y="172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3" y="121"/>
                    <a:pt x="0" y="117"/>
                    <a:pt x="0" y="112"/>
                  </a:cubicBezTo>
                  <a:cubicBezTo>
                    <a:pt x="0" y="105"/>
                    <a:pt x="5" y="100"/>
                    <a:pt x="12" y="100"/>
                  </a:cubicBezTo>
                  <a:cubicBezTo>
                    <a:pt x="14" y="100"/>
                    <a:pt x="15" y="100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41" y="100"/>
                    <a:pt x="242" y="100"/>
                    <a:pt x="244" y="100"/>
                  </a:cubicBezTo>
                  <a:cubicBezTo>
                    <a:pt x="251" y="100"/>
                    <a:pt x="256" y="105"/>
                    <a:pt x="256" y="112"/>
                  </a:cubicBezTo>
                  <a:cubicBezTo>
                    <a:pt x="256" y="117"/>
                    <a:pt x="253" y="121"/>
                    <a:pt x="249" y="123"/>
                  </a:cubicBezTo>
                  <a:moveTo>
                    <a:pt x="249" y="71"/>
                  </a:moveTo>
                  <a:cubicBezTo>
                    <a:pt x="249" y="71"/>
                    <a:pt x="249" y="71"/>
                    <a:pt x="249" y="7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0"/>
                    <a:pt x="130" y="120"/>
                    <a:pt x="128" y="120"/>
                  </a:cubicBezTo>
                  <a:cubicBezTo>
                    <a:pt x="126" y="120"/>
                    <a:pt x="125" y="120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3" y="69"/>
                    <a:pt x="0" y="65"/>
                    <a:pt x="0" y="60"/>
                  </a:cubicBezTo>
                  <a:cubicBezTo>
                    <a:pt x="0" y="55"/>
                    <a:pt x="3" y="51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0"/>
                    <a:pt x="126" y="0"/>
                    <a:pt x="128" y="0"/>
                  </a:cubicBezTo>
                  <a:cubicBezTo>
                    <a:pt x="130" y="0"/>
                    <a:pt x="131" y="0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53" y="51"/>
                    <a:pt x="256" y="55"/>
                    <a:pt x="256" y="60"/>
                  </a:cubicBezTo>
                  <a:cubicBezTo>
                    <a:pt x="256" y="65"/>
                    <a:pt x="253" y="69"/>
                    <a:pt x="249" y="71"/>
                  </a:cubicBezTo>
                  <a:moveTo>
                    <a:pt x="12" y="152"/>
                  </a:moveTo>
                  <a:cubicBezTo>
                    <a:pt x="14" y="152"/>
                    <a:pt x="15" y="152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1" y="152"/>
                    <a:pt x="242" y="152"/>
                    <a:pt x="244" y="152"/>
                  </a:cubicBezTo>
                  <a:cubicBezTo>
                    <a:pt x="251" y="152"/>
                    <a:pt x="256" y="157"/>
                    <a:pt x="256" y="164"/>
                  </a:cubicBezTo>
                  <a:cubicBezTo>
                    <a:pt x="256" y="169"/>
                    <a:pt x="253" y="173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1" y="224"/>
                    <a:pt x="130" y="224"/>
                    <a:pt x="128" y="224"/>
                  </a:cubicBezTo>
                  <a:cubicBezTo>
                    <a:pt x="126" y="224"/>
                    <a:pt x="125" y="224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73"/>
                    <a:pt x="0" y="169"/>
                    <a:pt x="0" y="164"/>
                  </a:cubicBezTo>
                  <a:cubicBezTo>
                    <a:pt x="0" y="157"/>
                    <a:pt x="5" y="152"/>
                    <a:pt x="12" y="15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18595" y="4338331"/>
            <a:ext cx="2822203" cy="338858"/>
            <a:chOff x="6269559" y="5828895"/>
            <a:chExt cx="2700311" cy="451810"/>
          </a:xfrm>
        </p:grpSpPr>
        <p:sp>
          <p:nvSpPr>
            <p:cNvPr id="108" name="Oval 10"/>
            <p:cNvSpPr/>
            <p:nvPr/>
          </p:nvSpPr>
          <p:spPr>
            <a:xfrm rot="5400000">
              <a:off x="6255341" y="5843113"/>
              <a:ext cx="104215" cy="757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ardrop 14"/>
            <p:cNvSpPr/>
            <p:nvPr/>
          </p:nvSpPr>
          <p:spPr>
            <a:xfrm flipH="1">
              <a:off x="6375144" y="5902186"/>
              <a:ext cx="344451" cy="371269"/>
            </a:xfrm>
            <a:prstGeom prst="teardrop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26359" y="5829300"/>
              <a:ext cx="2143511" cy="451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</a:t>
              </a:r>
              <a:r>
                <a:rPr lang="ru-RU" sz="11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ривлечение</a:t>
              </a:r>
              <a:br>
                <a:rPr lang="ru-RU" sz="11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1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 дисциплинарной ответственности</a:t>
              </a:r>
              <a:endParaRPr lang="ru-RU" sz="1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Freeform 123"/>
            <p:cNvSpPr>
              <a:spLocks noEditPoints="1"/>
            </p:cNvSpPr>
            <p:nvPr/>
          </p:nvSpPr>
          <p:spPr bwMode="auto">
            <a:xfrm>
              <a:off x="6461637" y="5992648"/>
              <a:ext cx="137781" cy="19034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32" y="11"/>
                </a:cxn>
                <a:cxn ang="0">
                  <a:pos x="17" y="19"/>
                </a:cxn>
                <a:cxn ang="0">
                  <a:pos x="18" y="21"/>
                </a:cxn>
                <a:cxn ang="0">
                  <a:pos x="23" y="25"/>
                </a:cxn>
                <a:cxn ang="0">
                  <a:pos x="24" y="25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32" y="20"/>
                </a:cxn>
                <a:cxn ang="0">
                  <a:pos x="36" y="24"/>
                </a:cxn>
                <a:cxn ang="0">
                  <a:pos x="33" y="28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7" y="39"/>
                </a:cxn>
                <a:cxn ang="0">
                  <a:pos x="35" y="39"/>
                </a:cxn>
                <a:cxn ang="0">
                  <a:pos x="36" y="38"/>
                </a:cxn>
                <a:cxn ang="0">
                  <a:pos x="40" y="34"/>
                </a:cxn>
                <a:cxn ang="0">
                  <a:pos x="47" y="24"/>
                </a:cxn>
                <a:cxn ang="0">
                  <a:pos x="32" y="11"/>
                </a:cxn>
                <a:cxn ang="0">
                  <a:pos x="36" y="43"/>
                </a:cxn>
                <a:cxn ang="0">
                  <a:pos x="35" y="42"/>
                </a:cxn>
                <a:cxn ang="0">
                  <a:pos x="27" y="42"/>
                </a:cxn>
                <a:cxn ang="0">
                  <a:pos x="26" y="43"/>
                </a:cxn>
                <a:cxn ang="0">
                  <a:pos x="26" y="51"/>
                </a:cxn>
                <a:cxn ang="0">
                  <a:pos x="27" y="52"/>
                </a:cxn>
                <a:cxn ang="0">
                  <a:pos x="35" y="52"/>
                </a:cxn>
                <a:cxn ang="0">
                  <a:pos x="36" y="51"/>
                </a:cxn>
                <a:cxn ang="0">
                  <a:pos x="36" y="4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2" y="11"/>
                  </a:moveTo>
                  <a:cubicBezTo>
                    <a:pt x="26" y="11"/>
                    <a:pt x="21" y="14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27" y="22"/>
                    <a:pt x="27" y="22"/>
                    <a:pt x="28" y="21"/>
                  </a:cubicBezTo>
                  <a:cubicBezTo>
                    <a:pt x="29" y="21"/>
                    <a:pt x="30" y="20"/>
                    <a:pt x="32" y="20"/>
                  </a:cubicBezTo>
                  <a:cubicBezTo>
                    <a:pt x="34" y="20"/>
                    <a:pt x="36" y="22"/>
                    <a:pt x="36" y="24"/>
                  </a:cubicBezTo>
                  <a:cubicBezTo>
                    <a:pt x="36" y="26"/>
                    <a:pt x="35" y="27"/>
                    <a:pt x="33" y="28"/>
                  </a:cubicBezTo>
                  <a:cubicBezTo>
                    <a:pt x="30" y="29"/>
                    <a:pt x="26" y="32"/>
                    <a:pt x="26" y="3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7" y="39"/>
                    <a:pt x="27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9"/>
                    <a:pt x="36" y="38"/>
                    <a:pt x="36" y="38"/>
                  </a:cubicBezTo>
                  <a:cubicBezTo>
                    <a:pt x="36" y="37"/>
                    <a:pt x="38" y="35"/>
                    <a:pt x="40" y="34"/>
                  </a:cubicBezTo>
                  <a:cubicBezTo>
                    <a:pt x="43" y="32"/>
                    <a:pt x="47" y="30"/>
                    <a:pt x="47" y="24"/>
                  </a:cubicBezTo>
                  <a:cubicBezTo>
                    <a:pt x="47" y="16"/>
                    <a:pt x="39" y="11"/>
                    <a:pt x="32" y="11"/>
                  </a:cubicBezTo>
                  <a:close/>
                  <a:moveTo>
                    <a:pt x="36" y="43"/>
                  </a:moveTo>
                  <a:cubicBezTo>
                    <a:pt x="36" y="42"/>
                    <a:pt x="36" y="42"/>
                    <a:pt x="35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2"/>
                    <a:pt x="26" y="4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7" y="52"/>
                    <a:pt x="27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6" y="52"/>
                    <a:pt x="36" y="51"/>
                    <a:pt x="36" y="51"/>
                  </a:cubicBezTo>
                  <a:lnTo>
                    <a:pt x="36" y="4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04221" y="3178351"/>
            <a:ext cx="1948129" cy="329210"/>
            <a:chOff x="6356636" y="4282255"/>
            <a:chExt cx="1948129" cy="438947"/>
          </a:xfrm>
        </p:grpSpPr>
        <p:sp>
          <p:nvSpPr>
            <p:cNvPr id="109" name="Oval 11"/>
            <p:cNvSpPr/>
            <p:nvPr/>
          </p:nvSpPr>
          <p:spPr>
            <a:xfrm rot="5400000">
              <a:off x="6344128" y="4629495"/>
              <a:ext cx="104215" cy="7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ardrop 13"/>
            <p:cNvSpPr/>
            <p:nvPr/>
          </p:nvSpPr>
          <p:spPr>
            <a:xfrm rot="10800000">
              <a:off x="6478976" y="4282255"/>
              <a:ext cx="360000" cy="371270"/>
            </a:xfrm>
            <a:prstGeom prst="teardrop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Footer Text"/>
            <p:cNvSpPr txBox="1"/>
            <p:nvPr/>
          </p:nvSpPr>
          <p:spPr>
            <a:xfrm>
              <a:off x="6891692" y="4357292"/>
              <a:ext cx="1413073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ru-RU" sz="11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олжностной  рост</a:t>
              </a:r>
              <a:endParaRPr lang="ru-RU" sz="11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Freeform 120"/>
            <p:cNvSpPr>
              <a:spLocks noEditPoints="1"/>
            </p:cNvSpPr>
            <p:nvPr/>
          </p:nvSpPr>
          <p:spPr bwMode="auto">
            <a:xfrm>
              <a:off x="6578210" y="4408966"/>
              <a:ext cx="129409" cy="110922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9" y="58"/>
                </a:cxn>
                <a:cxn ang="0">
                  <a:pos x="0" y="49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58"/>
                </a:cxn>
                <a:cxn ang="0">
                  <a:pos x="54" y="58"/>
                </a:cxn>
                <a:cxn ang="0">
                  <a:pos x="15" y="58"/>
                </a:cxn>
                <a:cxn ang="0">
                  <a:pos x="15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54" y="9"/>
                </a:cxn>
                <a:cxn ang="0">
                  <a:pos x="54" y="58"/>
                </a:cxn>
                <a:cxn ang="0">
                  <a:pos x="44" y="9"/>
                </a:cxn>
                <a:cxn ang="0">
                  <a:pos x="44" y="4"/>
                </a:cxn>
                <a:cxn ang="0">
                  <a:pos x="25" y="4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68" y="49"/>
                </a:cxn>
                <a:cxn ang="0">
                  <a:pos x="60" y="58"/>
                </a:cxn>
                <a:cxn ang="0">
                  <a:pos x="58" y="58"/>
                </a:cxn>
                <a:cxn ang="0">
                  <a:pos x="58" y="9"/>
                </a:cxn>
                <a:cxn ang="0">
                  <a:pos x="60" y="9"/>
                </a:cxn>
                <a:cxn ang="0">
                  <a:pos x="68" y="18"/>
                </a:cxn>
                <a:cxn ang="0">
                  <a:pos x="68" y="49"/>
                </a:cxn>
              </a:cxnLst>
              <a:rect l="0" t="0" r="r" b="b"/>
              <a:pathLst>
                <a:path w="68" h="58">
                  <a:moveTo>
                    <a:pt x="11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4"/>
                    <a:pt x="0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58"/>
                  </a:lnTo>
                  <a:close/>
                  <a:moveTo>
                    <a:pt x="5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58"/>
                  </a:lnTo>
                  <a:close/>
                  <a:moveTo>
                    <a:pt x="44" y="9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68" y="49"/>
                  </a:moveTo>
                  <a:cubicBezTo>
                    <a:pt x="68" y="54"/>
                    <a:pt x="65" y="58"/>
                    <a:pt x="60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9"/>
                    <a:pt x="68" y="13"/>
                    <a:pt x="68" y="18"/>
                  </a:cubicBezTo>
                  <a:lnTo>
                    <a:pt x="68" y="49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90762" y="2982250"/>
            <a:ext cx="2510238" cy="386176"/>
            <a:chOff x="5790762" y="3976340"/>
            <a:chExt cx="2510238" cy="514902"/>
          </a:xfrm>
        </p:grpSpPr>
        <p:sp>
          <p:nvSpPr>
            <p:cNvPr id="105" name="Oval 7"/>
            <p:cNvSpPr/>
            <p:nvPr/>
          </p:nvSpPr>
          <p:spPr>
            <a:xfrm rot="5400000">
              <a:off x="5778254" y="4399535"/>
              <a:ext cx="104215" cy="7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ardrop 12"/>
            <p:cNvSpPr/>
            <p:nvPr/>
          </p:nvSpPr>
          <p:spPr>
            <a:xfrm rot="10800000">
              <a:off x="5893105" y="4015758"/>
              <a:ext cx="360000" cy="371269"/>
            </a:xfrm>
            <a:prstGeom prst="teardrop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Footer Text"/>
            <p:cNvSpPr txBox="1"/>
            <p:nvPr/>
          </p:nvSpPr>
          <p:spPr>
            <a:xfrm>
              <a:off x="6277176" y="3976340"/>
              <a:ext cx="2023824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1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материальное стимулирование </a:t>
              </a:r>
            </a:p>
          </p:txBody>
        </p:sp>
        <p:sp>
          <p:nvSpPr>
            <p:cNvPr id="137" name="Freeform 124"/>
            <p:cNvSpPr>
              <a:spLocks noEditPoints="1"/>
            </p:cNvSpPr>
            <p:nvPr/>
          </p:nvSpPr>
          <p:spPr bwMode="auto">
            <a:xfrm>
              <a:off x="5955622" y="4144224"/>
              <a:ext cx="182786" cy="123101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66" y="46"/>
                </a:cxn>
                <a:cxn ang="0">
                  <a:pos x="2" y="46"/>
                </a:cxn>
                <a:cxn ang="0">
                  <a:pos x="0" y="4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8" y="43"/>
                </a:cxn>
                <a:cxn ang="0">
                  <a:pos x="64" y="14"/>
                </a:cxn>
                <a:cxn ang="0">
                  <a:pos x="55" y="4"/>
                </a:cxn>
                <a:cxn ang="0">
                  <a:pos x="13" y="4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13" y="41"/>
                </a:cxn>
                <a:cxn ang="0">
                  <a:pos x="55" y="41"/>
                </a:cxn>
                <a:cxn ang="0">
                  <a:pos x="64" y="32"/>
                </a:cxn>
                <a:cxn ang="0">
                  <a:pos x="64" y="14"/>
                </a:cxn>
                <a:cxn ang="0">
                  <a:pos x="34" y="38"/>
                </a:cxn>
                <a:cxn ang="0">
                  <a:pos x="23" y="23"/>
                </a:cxn>
                <a:cxn ang="0">
                  <a:pos x="34" y="8"/>
                </a:cxn>
                <a:cxn ang="0">
                  <a:pos x="45" y="23"/>
                </a:cxn>
                <a:cxn ang="0">
                  <a:pos x="34" y="38"/>
                </a:cxn>
                <a:cxn ang="0">
                  <a:pos x="41" y="32"/>
                </a:cxn>
                <a:cxn ang="0">
                  <a:pos x="41" y="28"/>
                </a:cxn>
                <a:cxn ang="0">
                  <a:pos x="36" y="28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7" y="17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7" y="32"/>
                </a:cxn>
                <a:cxn ang="0">
                  <a:pos x="41" y="32"/>
                </a:cxn>
              </a:cxnLst>
              <a:rect l="0" t="0" r="r" b="b"/>
              <a:pathLst>
                <a:path w="68" h="46">
                  <a:moveTo>
                    <a:pt x="68" y="43"/>
                  </a:moveTo>
                  <a:cubicBezTo>
                    <a:pt x="68" y="45"/>
                    <a:pt x="67" y="46"/>
                    <a:pt x="66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lnTo>
                    <a:pt x="68" y="43"/>
                  </a:lnTo>
                  <a:close/>
                  <a:moveTo>
                    <a:pt x="64" y="14"/>
                  </a:moveTo>
                  <a:cubicBezTo>
                    <a:pt x="59" y="14"/>
                    <a:pt x="55" y="10"/>
                    <a:pt x="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0"/>
                    <a:pt x="9" y="14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9" y="32"/>
                    <a:pt x="13" y="36"/>
                    <a:pt x="1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6"/>
                    <a:pt x="59" y="32"/>
                    <a:pt x="64" y="32"/>
                  </a:cubicBezTo>
                  <a:lnTo>
                    <a:pt x="64" y="14"/>
                  </a:lnTo>
                  <a:close/>
                  <a:moveTo>
                    <a:pt x="34" y="38"/>
                  </a:moveTo>
                  <a:cubicBezTo>
                    <a:pt x="27" y="38"/>
                    <a:pt x="23" y="29"/>
                    <a:pt x="23" y="23"/>
                  </a:cubicBezTo>
                  <a:cubicBezTo>
                    <a:pt x="23" y="16"/>
                    <a:pt x="27" y="8"/>
                    <a:pt x="34" y="8"/>
                  </a:cubicBezTo>
                  <a:cubicBezTo>
                    <a:pt x="42" y="8"/>
                    <a:pt x="45" y="16"/>
                    <a:pt x="45" y="23"/>
                  </a:cubicBezTo>
                  <a:cubicBezTo>
                    <a:pt x="45" y="29"/>
                    <a:pt x="42" y="38"/>
                    <a:pt x="34" y="38"/>
                  </a:cubicBezTo>
                  <a:close/>
                  <a:moveTo>
                    <a:pt x="41" y="32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2"/>
                    <a:pt x="27" y="32"/>
                    <a:pt x="2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90763" y="4485503"/>
            <a:ext cx="2706347" cy="388300"/>
            <a:chOff x="5790762" y="5980660"/>
            <a:chExt cx="2706347" cy="517732"/>
          </a:xfrm>
        </p:grpSpPr>
        <p:sp>
          <p:nvSpPr>
            <p:cNvPr id="106" name="Oval 8"/>
            <p:cNvSpPr/>
            <p:nvPr/>
          </p:nvSpPr>
          <p:spPr>
            <a:xfrm rot="5400000">
              <a:off x="5778254" y="5993168"/>
              <a:ext cx="104215" cy="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ardrop 15"/>
            <p:cNvSpPr/>
            <p:nvPr/>
          </p:nvSpPr>
          <p:spPr>
            <a:xfrm flipH="1">
              <a:off x="5807226" y="6115272"/>
              <a:ext cx="360000" cy="371268"/>
            </a:xfrm>
            <a:prstGeom prst="teardrop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Footer Text"/>
            <p:cNvSpPr txBox="1"/>
            <p:nvPr/>
          </p:nvSpPr>
          <p:spPr>
            <a:xfrm>
              <a:off x="6266989" y="6272690"/>
              <a:ext cx="2230120" cy="22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понижение </a:t>
              </a:r>
              <a:r>
                <a:rPr lang="ru-RU" sz="11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должности</a:t>
              </a:r>
            </a:p>
          </p:txBody>
        </p:sp>
        <p:sp>
          <p:nvSpPr>
            <p:cNvPr id="140" name="Freeform 11"/>
            <p:cNvSpPr>
              <a:spLocks noEditPoints="1"/>
            </p:cNvSpPr>
            <p:nvPr/>
          </p:nvSpPr>
          <p:spPr bwMode="auto">
            <a:xfrm>
              <a:off x="5915349" y="6200942"/>
              <a:ext cx="133200" cy="177006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75424" y="3563616"/>
            <a:ext cx="2396638" cy="270000"/>
            <a:chOff x="6584995" y="4827705"/>
            <a:chExt cx="2396638" cy="360000"/>
          </a:xfrm>
        </p:grpSpPr>
        <p:sp>
          <p:nvSpPr>
            <p:cNvPr id="107" name="Oval 9"/>
            <p:cNvSpPr/>
            <p:nvPr/>
          </p:nvSpPr>
          <p:spPr>
            <a:xfrm rot="5400000">
              <a:off x="6572488" y="4982244"/>
              <a:ext cx="104214" cy="7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Teardrop 16"/>
            <p:cNvSpPr/>
            <p:nvPr/>
          </p:nvSpPr>
          <p:spPr>
            <a:xfrm rot="18900000" flipH="1">
              <a:off x="6760718" y="4827705"/>
              <a:ext cx="383999" cy="360000"/>
            </a:xfrm>
            <a:prstGeom prst="teardrop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Footer Text"/>
            <p:cNvSpPr txBox="1"/>
            <p:nvPr/>
          </p:nvSpPr>
          <p:spPr>
            <a:xfrm>
              <a:off x="7187425" y="4869090"/>
              <a:ext cx="1794208" cy="22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ведомственные </a:t>
              </a:r>
              <a:r>
                <a:rPr lang="ru-RU" sz="11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награды</a:t>
              </a:r>
            </a:p>
          </p:txBody>
        </p:sp>
        <p:grpSp>
          <p:nvGrpSpPr>
            <p:cNvPr id="143" name="Group 87"/>
            <p:cNvGrpSpPr/>
            <p:nvPr/>
          </p:nvGrpSpPr>
          <p:grpSpPr>
            <a:xfrm>
              <a:off x="6883225" y="4933883"/>
              <a:ext cx="168763" cy="178461"/>
              <a:chOff x="1497013" y="1843088"/>
              <a:chExt cx="276226" cy="292100"/>
            </a:xfrm>
            <a:solidFill>
              <a:schemeClr val="accent6"/>
            </a:solidFill>
          </p:grpSpPr>
          <p:sp>
            <p:nvSpPr>
              <p:cNvPr id="144" name="Freeform 23"/>
              <p:cNvSpPr>
                <a:spLocks noEditPoints="1"/>
              </p:cNvSpPr>
              <p:nvPr/>
            </p:nvSpPr>
            <p:spPr bwMode="auto">
              <a:xfrm>
                <a:off x="1663701" y="1951038"/>
                <a:ext cx="109538" cy="1841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2"/>
                  </a:cxn>
                  <a:cxn ang="0">
                    <a:pos x="7" y="38"/>
                  </a:cxn>
                  <a:cxn ang="0">
                    <a:pos x="7" y="73"/>
                  </a:cxn>
                  <a:cxn ang="0">
                    <a:pos x="22" y="58"/>
                  </a:cxn>
                  <a:cxn ang="0">
                    <a:pos x="36" y="73"/>
                  </a:cxn>
                  <a:cxn ang="0">
                    <a:pos x="36" y="38"/>
                  </a:cxn>
                  <a:cxn ang="0">
                    <a:pos x="43" y="22"/>
                  </a:cxn>
                  <a:cxn ang="0">
                    <a:pos x="22" y="0"/>
                  </a:cxn>
                  <a:cxn ang="0">
                    <a:pos x="22" y="37"/>
                  </a:cxn>
                  <a:cxn ang="0">
                    <a:pos x="7" y="22"/>
                  </a:cxn>
                  <a:cxn ang="0">
                    <a:pos x="22" y="7"/>
                  </a:cxn>
                  <a:cxn ang="0">
                    <a:pos x="36" y="22"/>
                  </a:cxn>
                  <a:cxn ang="0">
                    <a:pos x="22" y="37"/>
                  </a:cxn>
                </a:cxnLst>
                <a:rect l="0" t="0" r="r" b="b"/>
                <a:pathLst>
                  <a:path w="43" h="73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28"/>
                      <a:pt x="3" y="34"/>
                      <a:pt x="7" y="38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0" y="34"/>
                      <a:pt x="43" y="28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close/>
                    <a:moveTo>
                      <a:pt x="22" y="37"/>
                    </a:moveTo>
                    <a:cubicBezTo>
                      <a:pt x="14" y="37"/>
                      <a:pt x="7" y="30"/>
                      <a:pt x="7" y="22"/>
                    </a:cubicBezTo>
                    <a:cubicBezTo>
                      <a:pt x="7" y="14"/>
                      <a:pt x="14" y="7"/>
                      <a:pt x="22" y="7"/>
                    </a:cubicBezTo>
                    <a:cubicBezTo>
                      <a:pt x="30" y="7"/>
                      <a:pt x="36" y="14"/>
                      <a:pt x="36" y="22"/>
                    </a:cubicBezTo>
                    <a:cubicBezTo>
                      <a:pt x="36" y="30"/>
                      <a:pt x="30" y="37"/>
                      <a:pt x="2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4"/>
              <p:cNvSpPr>
                <a:spLocks/>
              </p:cNvSpPr>
              <p:nvPr/>
            </p:nvSpPr>
            <p:spPr bwMode="auto">
              <a:xfrm>
                <a:off x="1497013" y="1843088"/>
                <a:ext cx="239713" cy="292100"/>
              </a:xfrm>
              <a:custGeom>
                <a:avLst/>
                <a:gdLst/>
                <a:ahLst/>
                <a:cxnLst>
                  <a:cxn ang="0">
                    <a:pos x="78" y="160"/>
                  </a:cxn>
                  <a:cxn ang="0">
                    <a:pos x="24" y="160"/>
                  </a:cxn>
                  <a:cxn ang="0">
                    <a:pos x="24" y="22"/>
                  </a:cxn>
                  <a:cxn ang="0">
                    <a:pos x="89" y="22"/>
                  </a:cxn>
                  <a:cxn ang="0">
                    <a:pos x="123" y="57"/>
                  </a:cxn>
                  <a:cxn ang="0">
                    <a:pos x="151" y="57"/>
                  </a:cxn>
                  <a:cxn ang="0">
                    <a:pos x="151" y="52"/>
                  </a:cxn>
                  <a:cxn ang="0">
                    <a:pos x="99" y="0"/>
                  </a:cxn>
                  <a:cxn ang="0">
                    <a:pos x="0" y="0"/>
                  </a:cxn>
                  <a:cxn ang="0">
                    <a:pos x="0" y="184"/>
                  </a:cxn>
                  <a:cxn ang="0">
                    <a:pos x="101" y="184"/>
                  </a:cxn>
                  <a:cxn ang="0">
                    <a:pos x="78" y="162"/>
                  </a:cxn>
                  <a:cxn ang="0">
                    <a:pos x="78" y="160"/>
                  </a:cxn>
                </a:cxnLst>
                <a:rect l="0" t="0" r="r" b="b"/>
                <a:pathLst>
                  <a:path w="151" h="184">
                    <a:moveTo>
                      <a:pt x="78" y="160"/>
                    </a:moveTo>
                    <a:lnTo>
                      <a:pt x="24" y="160"/>
                    </a:lnTo>
                    <a:lnTo>
                      <a:pt x="24" y="22"/>
                    </a:lnTo>
                    <a:lnTo>
                      <a:pt x="89" y="22"/>
                    </a:lnTo>
                    <a:lnTo>
                      <a:pt x="123" y="57"/>
                    </a:lnTo>
                    <a:lnTo>
                      <a:pt x="151" y="57"/>
                    </a:lnTo>
                    <a:lnTo>
                      <a:pt x="151" y="52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101" y="184"/>
                    </a:lnTo>
                    <a:lnTo>
                      <a:pt x="78" y="162"/>
                    </a:lnTo>
                    <a:lnTo>
                      <a:pt x="78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25"/>
              <p:cNvSpPr>
                <a:spLocks noChangeArrowheads="1"/>
              </p:cNvSpPr>
              <p:nvPr/>
            </p:nvSpPr>
            <p:spPr bwMode="auto">
              <a:xfrm>
                <a:off x="1552576" y="1933575"/>
                <a:ext cx="93663" cy="17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26"/>
              <p:cNvSpPr>
                <a:spLocks noChangeArrowheads="1"/>
              </p:cNvSpPr>
              <p:nvPr/>
            </p:nvSpPr>
            <p:spPr bwMode="auto">
              <a:xfrm>
                <a:off x="1552576" y="1968500"/>
                <a:ext cx="93663" cy="206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27"/>
              <p:cNvSpPr>
                <a:spLocks noChangeArrowheads="1"/>
              </p:cNvSpPr>
              <p:nvPr/>
            </p:nvSpPr>
            <p:spPr bwMode="auto">
              <a:xfrm>
                <a:off x="1552576" y="2006600"/>
                <a:ext cx="93663" cy="17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6383365" y="3924104"/>
            <a:ext cx="2496986" cy="338554"/>
            <a:chOff x="6559596" y="5308345"/>
            <a:chExt cx="2496986" cy="451405"/>
          </a:xfrm>
        </p:grpSpPr>
        <p:sp>
          <p:nvSpPr>
            <p:cNvPr id="127" name="Oval 9"/>
            <p:cNvSpPr/>
            <p:nvPr/>
          </p:nvSpPr>
          <p:spPr>
            <a:xfrm rot="5400000">
              <a:off x="6547088" y="5502944"/>
              <a:ext cx="104215" cy="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Teardrop 16"/>
            <p:cNvSpPr/>
            <p:nvPr/>
          </p:nvSpPr>
          <p:spPr>
            <a:xfrm rot="18900000" flipH="1">
              <a:off x="6738308" y="5352905"/>
              <a:ext cx="371269" cy="360000"/>
            </a:xfrm>
            <a:prstGeom prst="teardrop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Footer Text"/>
            <p:cNvSpPr txBox="1"/>
            <p:nvPr/>
          </p:nvSpPr>
          <p:spPr>
            <a:xfrm>
              <a:off x="7168373" y="5422442"/>
              <a:ext cx="1888209" cy="22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1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снижение размера премии</a:t>
              </a:r>
            </a:p>
          </p:txBody>
        </p:sp>
        <p:sp>
          <p:nvSpPr>
            <p:cNvPr id="152" name="Freeform 124"/>
            <p:cNvSpPr>
              <a:spLocks noEditPoints="1"/>
            </p:cNvSpPr>
            <p:nvPr/>
          </p:nvSpPr>
          <p:spPr bwMode="auto">
            <a:xfrm>
              <a:off x="6838976" y="5471551"/>
              <a:ext cx="182786" cy="123101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66" y="46"/>
                </a:cxn>
                <a:cxn ang="0">
                  <a:pos x="2" y="46"/>
                </a:cxn>
                <a:cxn ang="0">
                  <a:pos x="0" y="4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8" y="43"/>
                </a:cxn>
                <a:cxn ang="0">
                  <a:pos x="64" y="14"/>
                </a:cxn>
                <a:cxn ang="0">
                  <a:pos x="55" y="4"/>
                </a:cxn>
                <a:cxn ang="0">
                  <a:pos x="13" y="4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13" y="41"/>
                </a:cxn>
                <a:cxn ang="0">
                  <a:pos x="55" y="41"/>
                </a:cxn>
                <a:cxn ang="0">
                  <a:pos x="64" y="32"/>
                </a:cxn>
                <a:cxn ang="0">
                  <a:pos x="64" y="14"/>
                </a:cxn>
                <a:cxn ang="0">
                  <a:pos x="34" y="38"/>
                </a:cxn>
                <a:cxn ang="0">
                  <a:pos x="23" y="23"/>
                </a:cxn>
                <a:cxn ang="0">
                  <a:pos x="34" y="8"/>
                </a:cxn>
                <a:cxn ang="0">
                  <a:pos x="45" y="23"/>
                </a:cxn>
                <a:cxn ang="0">
                  <a:pos x="34" y="38"/>
                </a:cxn>
                <a:cxn ang="0">
                  <a:pos x="41" y="32"/>
                </a:cxn>
                <a:cxn ang="0">
                  <a:pos x="41" y="28"/>
                </a:cxn>
                <a:cxn ang="0">
                  <a:pos x="36" y="28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7" y="17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7" y="32"/>
                </a:cxn>
                <a:cxn ang="0">
                  <a:pos x="41" y="32"/>
                </a:cxn>
              </a:cxnLst>
              <a:rect l="0" t="0" r="r" b="b"/>
              <a:pathLst>
                <a:path w="68" h="46">
                  <a:moveTo>
                    <a:pt x="68" y="43"/>
                  </a:moveTo>
                  <a:cubicBezTo>
                    <a:pt x="68" y="45"/>
                    <a:pt x="67" y="46"/>
                    <a:pt x="66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lnTo>
                    <a:pt x="68" y="43"/>
                  </a:lnTo>
                  <a:close/>
                  <a:moveTo>
                    <a:pt x="64" y="14"/>
                  </a:moveTo>
                  <a:cubicBezTo>
                    <a:pt x="59" y="14"/>
                    <a:pt x="55" y="10"/>
                    <a:pt x="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0"/>
                    <a:pt x="9" y="14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9" y="32"/>
                    <a:pt x="13" y="36"/>
                    <a:pt x="1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6"/>
                    <a:pt x="59" y="32"/>
                    <a:pt x="64" y="32"/>
                  </a:cubicBezTo>
                  <a:lnTo>
                    <a:pt x="64" y="14"/>
                  </a:lnTo>
                  <a:close/>
                  <a:moveTo>
                    <a:pt x="34" y="38"/>
                  </a:moveTo>
                  <a:cubicBezTo>
                    <a:pt x="27" y="38"/>
                    <a:pt x="23" y="29"/>
                    <a:pt x="23" y="23"/>
                  </a:cubicBezTo>
                  <a:cubicBezTo>
                    <a:pt x="23" y="16"/>
                    <a:pt x="27" y="8"/>
                    <a:pt x="34" y="8"/>
                  </a:cubicBezTo>
                  <a:cubicBezTo>
                    <a:pt x="42" y="8"/>
                    <a:pt x="45" y="16"/>
                    <a:pt x="45" y="23"/>
                  </a:cubicBezTo>
                  <a:cubicBezTo>
                    <a:pt x="45" y="29"/>
                    <a:pt x="42" y="38"/>
                    <a:pt x="34" y="38"/>
                  </a:cubicBezTo>
                  <a:close/>
                  <a:moveTo>
                    <a:pt x="41" y="32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2"/>
                    <a:pt x="27" y="32"/>
                    <a:pt x="2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823433" y="5308345"/>
              <a:ext cx="272832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endParaRPr lang="ru-RU" sz="1600" dirty="0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1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Прямоугольник 121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30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31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22106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94" grpId="0" animBg="1"/>
      <p:bldP spid="224" grpId="0" animBg="1"/>
      <p:bldP spid="13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lowchart: Alternate Process 24"/>
          <p:cNvSpPr/>
          <p:nvPr/>
        </p:nvSpPr>
        <p:spPr>
          <a:xfrm rot="16200000">
            <a:off x="3399485" y="2518723"/>
            <a:ext cx="1879224" cy="2836191"/>
          </a:xfrm>
          <a:prstGeom prst="roundRect">
            <a:avLst>
              <a:gd name="adj" fmla="val 6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Flowchart: Alternate Process 24"/>
          <p:cNvSpPr/>
          <p:nvPr/>
        </p:nvSpPr>
        <p:spPr>
          <a:xfrm rot="16200000">
            <a:off x="6480071" y="2417130"/>
            <a:ext cx="1879230" cy="3039380"/>
          </a:xfrm>
          <a:prstGeom prst="roundRect">
            <a:avLst>
              <a:gd name="adj" fmla="val 6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lowchart: Alternate Process 24"/>
          <p:cNvSpPr/>
          <p:nvPr/>
        </p:nvSpPr>
        <p:spPr>
          <a:xfrm rot="16200000">
            <a:off x="536844" y="2627842"/>
            <a:ext cx="1879224" cy="2617962"/>
          </a:xfrm>
          <a:prstGeom prst="roundRect">
            <a:avLst>
              <a:gd name="adj" fmla="val 62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-321" y="12886"/>
            <a:ext cx="9148985" cy="52985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457200">
              <a:lnSpc>
                <a:spcPts val="1900"/>
              </a:lnSpc>
              <a:spcBef>
                <a:spcPct val="0"/>
              </a:spcBef>
              <a:buNone/>
              <a:defRPr sz="2000" b="1" i="0" cap="all" spc="0" baseline="0">
                <a:ln w="6350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Риски при реализации функций по контролю</a:t>
            </a:r>
            <a:br>
              <a:rPr lang="ru-RU" dirty="0"/>
            </a:br>
            <a:r>
              <a:rPr lang="ru-RU" dirty="0"/>
              <a:t>в финансово-бюджетной сфере</a:t>
            </a:r>
            <a:endParaRPr lang="ru-RU" altLang="ru-RU" dirty="0"/>
          </a:p>
        </p:txBody>
      </p:sp>
      <p:sp>
        <p:nvSpPr>
          <p:cNvPr id="43" name="Flowchart: Alternate Process 24"/>
          <p:cNvSpPr/>
          <p:nvPr/>
        </p:nvSpPr>
        <p:spPr>
          <a:xfrm rot="16200000">
            <a:off x="3357704" y="430468"/>
            <a:ext cx="1975006" cy="2836191"/>
          </a:xfrm>
          <a:prstGeom prst="roundRect">
            <a:avLst>
              <a:gd name="adj" fmla="val 6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lowchart: Alternate Process 24"/>
          <p:cNvSpPr/>
          <p:nvPr/>
        </p:nvSpPr>
        <p:spPr>
          <a:xfrm rot="16200000">
            <a:off x="6441585" y="319469"/>
            <a:ext cx="1975009" cy="3058189"/>
          </a:xfrm>
          <a:prstGeom prst="roundRect">
            <a:avLst>
              <a:gd name="adj" fmla="val 6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lowchart: Alternate Process 24"/>
          <p:cNvSpPr/>
          <p:nvPr/>
        </p:nvSpPr>
        <p:spPr>
          <a:xfrm rot="16200000">
            <a:off x="488957" y="539581"/>
            <a:ext cx="1975004" cy="2617963"/>
          </a:xfrm>
          <a:prstGeom prst="roundRect">
            <a:avLst>
              <a:gd name="adj" fmla="val 62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133"/>
          <p:cNvGrpSpPr>
            <a:grpSpLocks/>
          </p:cNvGrpSpPr>
          <p:nvPr/>
        </p:nvGrpSpPr>
        <p:grpSpPr>
          <a:xfrm>
            <a:off x="6949486" y="2571799"/>
            <a:ext cx="720000" cy="720000"/>
            <a:chOff x="5249342" y="1406453"/>
            <a:chExt cx="648499" cy="649042"/>
          </a:xfrm>
        </p:grpSpPr>
        <p:sp>
          <p:nvSpPr>
            <p:cNvPr id="61" name="Oval 2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2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496763" y="504910"/>
            <a:ext cx="191558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Примеры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рисков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731973" y="503376"/>
            <a:ext cx="3197221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Последствия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риска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937018" y="503369"/>
            <a:ext cx="300235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Способы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реагирования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67475" y="1271597"/>
            <a:ext cx="2617963" cy="1171355"/>
            <a:chOff x="167474" y="1858022"/>
            <a:chExt cx="2617963" cy="156180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167474" y="1858022"/>
              <a:ext cx="2617963" cy="642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Невыявление</a:t>
              </a:r>
              <a:r>
                <a:rPr lang="ru-RU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нарушений, допущенных объектом контроля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80174" y="2553438"/>
              <a:ext cx="2605263" cy="866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Качественный кадровый риск (недостаток профессиональных навыков и возможностей)</a:t>
              </a:r>
              <a:endParaRPr lang="ru-RU" sz="105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7475" y="3512730"/>
            <a:ext cx="2617965" cy="895201"/>
            <a:chOff x="167474" y="4693799"/>
            <a:chExt cx="2617965" cy="119360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180173" y="4693799"/>
              <a:ext cx="2605265" cy="3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Конфликт интересов 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67474" y="5504731"/>
              <a:ext cx="2617965" cy="3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Коррупционные </a:t>
              </a: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проявления </a:t>
              </a:r>
              <a:endParaRPr lang="ru-RU" sz="11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910177" y="899850"/>
            <a:ext cx="2817381" cy="1748169"/>
            <a:chOff x="2927110" y="1247213"/>
            <a:chExt cx="2817381" cy="2330891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927110" y="1247213"/>
              <a:ext cx="2817381" cy="866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Нарушение принципа </a:t>
              </a:r>
              <a: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результативности</a:t>
              </a:r>
              <a:b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</a:t>
              </a: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эффективности деятельности при исполнении государственной функции 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927110" y="1989886"/>
              <a:ext cx="2817381" cy="866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Государство «несет напрасные затраты» на финансирование безрезультативной контрольной </a:t>
              </a:r>
              <a: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деятельности</a:t>
              </a:r>
              <a:endPara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927110" y="2711712"/>
              <a:ext cx="2817381" cy="866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Недостижение</a:t>
              </a:r>
              <a: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принципа неотвратимости наказания и </a:t>
              </a:r>
              <a:r>
                <a:rPr lang="ru-RU" sz="105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невозмещение</a:t>
              </a:r>
              <a:r>
                <a:rPr lang="ru-RU" sz="10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нанесенного государству ущерба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2908301" y="3345465"/>
            <a:ext cx="2836190" cy="139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Проявление негосударственных интересов при использовании служебного положения в целях содействия интересам </a:t>
            </a:r>
            <a:r>
              <a:rPr lang="ru-RU" sz="105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юридических</a:t>
            </a:r>
            <a:br>
              <a:rPr lang="ru-RU" sz="105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физических лиц по извлечению ненадлежащей выгоды в ущерб государственным интересам</a:t>
            </a:r>
            <a:endParaRPr lang="ru-RU" sz="105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99995" y="1156369"/>
            <a:ext cx="3058189" cy="1303836"/>
            <a:chOff x="5899994" y="1704385"/>
            <a:chExt cx="3058189" cy="173844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5899994" y="1704385"/>
              <a:ext cx="3058189" cy="642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Приемка материалов проверки более опытным вышестоящим специалистом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899994" y="2179037"/>
              <a:ext cx="3039380" cy="3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Введение «института наставничества»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5899995" y="2597384"/>
              <a:ext cx="3039380" cy="642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Повышению профессиональной грамотности сотрудников 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5899994" y="3060164"/>
              <a:ext cx="3039381" cy="3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Внедрение специализации сотрудников</a:t>
              </a:r>
              <a:endParaRPr lang="ru-RU" sz="11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81187" y="3209775"/>
            <a:ext cx="3076997" cy="1650469"/>
            <a:chOff x="5881186" y="4310202"/>
            <a:chExt cx="3076997" cy="2200636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5881186" y="4310202"/>
              <a:ext cx="3058188" cy="1114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Заполнение листов опроса о близком родстве с должностными лицами подконтрольного объекта и о личной заинтересованности при выходе на объект контроля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5881186" y="5347411"/>
              <a:ext cx="3058188" cy="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Телефон доверия </a:t>
              </a: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5881186" y="5644447"/>
              <a:ext cx="3076997" cy="866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Создание странички на официальном сайте для обращений в случае возникновения коррупционных проявлений</a:t>
              </a:r>
              <a:endParaRPr lang="ru-RU" sz="105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62100" y="2597876"/>
            <a:ext cx="1738313" cy="646272"/>
            <a:chOff x="901977" y="970191"/>
            <a:chExt cx="1956573" cy="861695"/>
          </a:xfrm>
          <a:solidFill>
            <a:schemeClr val="accent1">
              <a:lumMod val="75000"/>
            </a:schemeClr>
          </a:solidFill>
        </p:grpSpPr>
        <p:sp>
          <p:nvSpPr>
            <p:cNvPr id="81" name="Right Arrow 8"/>
            <p:cNvSpPr/>
            <p:nvPr/>
          </p:nvSpPr>
          <p:spPr bwMode="auto">
            <a:xfrm>
              <a:off x="901977" y="1031465"/>
              <a:ext cx="1921559" cy="739149"/>
            </a:xfrm>
            <a:prstGeom prst="rightArrow">
              <a:avLst>
                <a:gd name="adj1" fmla="val 68232"/>
                <a:gd name="adj2" fmla="val 57977"/>
              </a:avLst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任意多边形 47"/>
            <p:cNvSpPr>
              <a:spLocks/>
            </p:cNvSpPr>
            <p:nvPr/>
          </p:nvSpPr>
          <p:spPr bwMode="auto">
            <a:xfrm>
              <a:off x="1987784" y="970191"/>
              <a:ext cx="870766" cy="861695"/>
            </a:xfrm>
            <a:custGeom>
              <a:avLst/>
              <a:gdLst>
                <a:gd name="connsiteX0" fmla="*/ 1424916 w 2507091"/>
                <a:gd name="connsiteY0" fmla="*/ 112 h 2343942"/>
                <a:gd name="connsiteX1" fmla="*/ 1555542 w 2507091"/>
                <a:gd name="connsiteY1" fmla="*/ 75381 h 2343942"/>
                <a:gd name="connsiteX2" fmla="*/ 2409995 w 2507091"/>
                <a:gd name="connsiteY2" fmla="*/ 936988 h 2343942"/>
                <a:gd name="connsiteX3" fmla="*/ 2409995 w 2507091"/>
                <a:gd name="connsiteY3" fmla="*/ 1406955 h 2343942"/>
                <a:gd name="connsiteX4" fmla="*/ 1555542 w 2507091"/>
                <a:gd name="connsiteY4" fmla="*/ 2268563 h 2343942"/>
                <a:gd name="connsiteX5" fmla="*/ 1322510 w 2507091"/>
                <a:gd name="connsiteY5" fmla="*/ 2172828 h 2343942"/>
                <a:gd name="connsiteX6" fmla="*/ 994538 w 2507091"/>
                <a:gd name="connsiteY6" fmla="*/ 1842111 h 2343942"/>
                <a:gd name="connsiteX7" fmla="*/ 1992 w 2507091"/>
                <a:gd name="connsiteY7" fmla="*/ 1842111 h 2343942"/>
                <a:gd name="connsiteX8" fmla="*/ 0 w 2507091"/>
                <a:gd name="connsiteY8" fmla="*/ 1841897 h 2343942"/>
                <a:gd name="connsiteX9" fmla="*/ 8587 w 2507091"/>
                <a:gd name="connsiteY9" fmla="*/ 1841897 h 2343942"/>
                <a:gd name="connsiteX10" fmla="*/ 66848 w 2507091"/>
                <a:gd name="connsiteY10" fmla="*/ 1841897 h 2343942"/>
                <a:gd name="connsiteX11" fmla="*/ 489776 w 2507091"/>
                <a:gd name="connsiteY11" fmla="*/ 1406631 h 2343942"/>
                <a:gd name="connsiteX12" fmla="*/ 489776 w 2507091"/>
                <a:gd name="connsiteY12" fmla="*/ 936545 h 2343942"/>
                <a:gd name="connsiteX13" fmla="*/ 67674 w 2507091"/>
                <a:gd name="connsiteY13" fmla="*/ 510817 h 2343942"/>
                <a:gd name="connsiteX14" fmla="*/ 67395 w 2507091"/>
                <a:gd name="connsiteY14" fmla="*/ 510536 h 2343942"/>
                <a:gd name="connsiteX15" fmla="*/ 85108 w 2507091"/>
                <a:gd name="connsiteY15" fmla="*/ 510536 h 2343942"/>
                <a:gd name="connsiteX16" fmla="*/ 994538 w 2507091"/>
                <a:gd name="connsiteY16" fmla="*/ 510536 h 2343942"/>
                <a:gd name="connsiteX17" fmla="*/ 1322510 w 2507091"/>
                <a:gd name="connsiteY17" fmla="*/ 171115 h 2343942"/>
                <a:gd name="connsiteX18" fmla="*/ 1424916 w 2507091"/>
                <a:gd name="connsiteY18" fmla="*/ 112 h 23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grpFill/>
            <a:ln w="38100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134"/>
          <p:cNvGrpSpPr>
            <a:grpSpLocks/>
          </p:cNvGrpSpPr>
          <p:nvPr/>
        </p:nvGrpSpPr>
        <p:grpSpPr>
          <a:xfrm>
            <a:off x="1024227" y="2571803"/>
            <a:ext cx="720000" cy="720000"/>
            <a:chOff x="3287425" y="1417883"/>
            <a:chExt cx="648499" cy="649042"/>
          </a:xfrm>
        </p:grpSpPr>
        <p:sp>
          <p:nvSpPr>
            <p:cNvPr id="52" name="Oval 1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1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4486276" y="2597875"/>
            <a:ext cx="1790700" cy="646271"/>
            <a:chOff x="850130" y="970191"/>
            <a:chExt cx="1991658" cy="861695"/>
          </a:xfrm>
          <a:solidFill>
            <a:schemeClr val="accent3">
              <a:lumMod val="75000"/>
            </a:schemeClr>
          </a:solidFill>
        </p:grpSpPr>
        <p:sp>
          <p:nvSpPr>
            <p:cNvPr id="128" name="Right Arrow 8"/>
            <p:cNvSpPr/>
            <p:nvPr/>
          </p:nvSpPr>
          <p:spPr bwMode="auto">
            <a:xfrm>
              <a:off x="850130" y="1031465"/>
              <a:ext cx="1973406" cy="739149"/>
            </a:xfrm>
            <a:prstGeom prst="rightArrow">
              <a:avLst>
                <a:gd name="adj1" fmla="val 68232"/>
                <a:gd name="adj2" fmla="val 57977"/>
              </a:avLst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任意多边形 47"/>
            <p:cNvSpPr>
              <a:spLocks/>
            </p:cNvSpPr>
            <p:nvPr/>
          </p:nvSpPr>
          <p:spPr bwMode="auto">
            <a:xfrm>
              <a:off x="1971022" y="970191"/>
              <a:ext cx="870766" cy="861695"/>
            </a:xfrm>
            <a:custGeom>
              <a:avLst/>
              <a:gdLst>
                <a:gd name="connsiteX0" fmla="*/ 1424916 w 2507091"/>
                <a:gd name="connsiteY0" fmla="*/ 112 h 2343942"/>
                <a:gd name="connsiteX1" fmla="*/ 1555542 w 2507091"/>
                <a:gd name="connsiteY1" fmla="*/ 75381 h 2343942"/>
                <a:gd name="connsiteX2" fmla="*/ 2409995 w 2507091"/>
                <a:gd name="connsiteY2" fmla="*/ 936988 h 2343942"/>
                <a:gd name="connsiteX3" fmla="*/ 2409995 w 2507091"/>
                <a:gd name="connsiteY3" fmla="*/ 1406955 h 2343942"/>
                <a:gd name="connsiteX4" fmla="*/ 1555542 w 2507091"/>
                <a:gd name="connsiteY4" fmla="*/ 2268563 h 2343942"/>
                <a:gd name="connsiteX5" fmla="*/ 1322510 w 2507091"/>
                <a:gd name="connsiteY5" fmla="*/ 2172828 h 2343942"/>
                <a:gd name="connsiteX6" fmla="*/ 994538 w 2507091"/>
                <a:gd name="connsiteY6" fmla="*/ 1842111 h 2343942"/>
                <a:gd name="connsiteX7" fmla="*/ 1992 w 2507091"/>
                <a:gd name="connsiteY7" fmla="*/ 1842111 h 2343942"/>
                <a:gd name="connsiteX8" fmla="*/ 0 w 2507091"/>
                <a:gd name="connsiteY8" fmla="*/ 1841897 h 2343942"/>
                <a:gd name="connsiteX9" fmla="*/ 8587 w 2507091"/>
                <a:gd name="connsiteY9" fmla="*/ 1841897 h 2343942"/>
                <a:gd name="connsiteX10" fmla="*/ 66848 w 2507091"/>
                <a:gd name="connsiteY10" fmla="*/ 1841897 h 2343942"/>
                <a:gd name="connsiteX11" fmla="*/ 489776 w 2507091"/>
                <a:gd name="connsiteY11" fmla="*/ 1406631 h 2343942"/>
                <a:gd name="connsiteX12" fmla="*/ 489776 w 2507091"/>
                <a:gd name="connsiteY12" fmla="*/ 936545 h 2343942"/>
                <a:gd name="connsiteX13" fmla="*/ 67674 w 2507091"/>
                <a:gd name="connsiteY13" fmla="*/ 510817 h 2343942"/>
                <a:gd name="connsiteX14" fmla="*/ 67395 w 2507091"/>
                <a:gd name="connsiteY14" fmla="*/ 510536 h 2343942"/>
                <a:gd name="connsiteX15" fmla="*/ 85108 w 2507091"/>
                <a:gd name="connsiteY15" fmla="*/ 510536 h 2343942"/>
                <a:gd name="connsiteX16" fmla="*/ 994538 w 2507091"/>
                <a:gd name="connsiteY16" fmla="*/ 510536 h 2343942"/>
                <a:gd name="connsiteX17" fmla="*/ 1322510 w 2507091"/>
                <a:gd name="connsiteY17" fmla="*/ 171115 h 2343942"/>
                <a:gd name="connsiteX18" fmla="*/ 1424916 w 2507091"/>
                <a:gd name="connsiteY18" fmla="*/ 112 h 23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grpFill/>
            <a:ln w="38100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130"/>
          <p:cNvGrpSpPr>
            <a:grpSpLocks/>
          </p:cNvGrpSpPr>
          <p:nvPr/>
        </p:nvGrpSpPr>
        <p:grpSpPr>
          <a:xfrm>
            <a:off x="3855388" y="2571803"/>
            <a:ext cx="720000" cy="720000"/>
            <a:chOff x="3287425" y="3613920"/>
            <a:chExt cx="648499" cy="649042"/>
          </a:xfrm>
        </p:grpSpPr>
        <p:sp>
          <p:nvSpPr>
            <p:cNvPr id="58" name="Oval 19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20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Прямоугольник 62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66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12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15721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0" grpId="0" animBg="1"/>
      <p:bldP spid="43" grpId="0" animBg="1"/>
      <p:bldP spid="44" grpId="0" animBg="1"/>
      <p:bldP spid="49" grpId="0" animBg="1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727076" y="1515666"/>
            <a:ext cx="1177925" cy="422672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Freeform 5"/>
          <p:cNvSpPr>
            <a:spLocks/>
          </p:cNvSpPr>
          <p:nvPr/>
        </p:nvSpPr>
        <p:spPr bwMode="auto">
          <a:xfrm>
            <a:off x="-3175" y="1813322"/>
            <a:ext cx="730250" cy="971550"/>
          </a:xfrm>
          <a:custGeom>
            <a:avLst/>
            <a:gdLst/>
            <a:ahLst/>
            <a:cxnLst>
              <a:cxn ang="0">
                <a:pos x="460" y="460"/>
              </a:cxn>
              <a:cxn ang="0">
                <a:pos x="460" y="816"/>
              </a:cxn>
              <a:cxn ang="0">
                <a:pos x="0" y="357"/>
              </a:cxn>
              <a:cxn ang="0">
                <a:pos x="0" y="0"/>
              </a:cxn>
              <a:cxn ang="0">
                <a:pos x="460" y="460"/>
              </a:cxn>
            </a:cxnLst>
            <a:rect l="0" t="0" r="r" b="b"/>
            <a:pathLst>
              <a:path w="460" h="816">
                <a:moveTo>
                  <a:pt x="460" y="460"/>
                </a:moveTo>
                <a:lnTo>
                  <a:pt x="460" y="816"/>
                </a:lnTo>
                <a:lnTo>
                  <a:pt x="0" y="357"/>
                </a:lnTo>
                <a:lnTo>
                  <a:pt x="0" y="0"/>
                </a:lnTo>
                <a:lnTo>
                  <a:pt x="460" y="4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727076" y="1513284"/>
            <a:ext cx="3006725" cy="425054"/>
          </a:xfrm>
          <a:prstGeom prst="homePlat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727076" y="1938338"/>
            <a:ext cx="1177925" cy="422672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727076" y="2361009"/>
            <a:ext cx="1177925" cy="42386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727076" y="2784872"/>
            <a:ext cx="1177925" cy="42267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727076" y="3207544"/>
            <a:ext cx="1177925" cy="42505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727076" y="3632596"/>
            <a:ext cx="1177925" cy="425054"/>
          </a:xfrm>
          <a:prstGeom prst="homePlat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 13"/>
          <p:cNvSpPr>
            <a:spLocks/>
          </p:cNvSpPr>
          <p:nvPr/>
        </p:nvSpPr>
        <p:spPr bwMode="auto">
          <a:xfrm>
            <a:off x="-3175" y="1390650"/>
            <a:ext cx="730250" cy="9703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60"/>
              </a:cxn>
              <a:cxn ang="0">
                <a:pos x="460" y="815"/>
              </a:cxn>
              <a:cxn ang="0">
                <a:pos x="0" y="355"/>
              </a:cxn>
              <a:cxn ang="0">
                <a:pos x="0" y="0"/>
              </a:cxn>
            </a:cxnLst>
            <a:rect l="0" t="0" r="r" b="b"/>
            <a:pathLst>
              <a:path w="460" h="815">
                <a:moveTo>
                  <a:pt x="0" y="0"/>
                </a:moveTo>
                <a:lnTo>
                  <a:pt x="460" y="460"/>
                </a:lnTo>
                <a:lnTo>
                  <a:pt x="460" y="815"/>
                </a:ln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-3175" y="965597"/>
            <a:ext cx="730250" cy="972741"/>
          </a:xfrm>
          <a:custGeom>
            <a:avLst/>
            <a:gdLst/>
            <a:ahLst/>
            <a:cxnLst>
              <a:cxn ang="0">
                <a:pos x="460" y="460"/>
              </a:cxn>
              <a:cxn ang="0">
                <a:pos x="460" y="817"/>
              </a:cxn>
              <a:cxn ang="0">
                <a:pos x="0" y="357"/>
              </a:cxn>
              <a:cxn ang="0">
                <a:pos x="0" y="0"/>
              </a:cxn>
              <a:cxn ang="0">
                <a:pos x="460" y="460"/>
              </a:cxn>
            </a:cxnLst>
            <a:rect l="0" t="0" r="r" b="b"/>
            <a:pathLst>
              <a:path w="460" h="817">
                <a:moveTo>
                  <a:pt x="460" y="460"/>
                </a:moveTo>
                <a:lnTo>
                  <a:pt x="460" y="817"/>
                </a:lnTo>
                <a:lnTo>
                  <a:pt x="0" y="357"/>
                </a:lnTo>
                <a:lnTo>
                  <a:pt x="0" y="0"/>
                </a:lnTo>
                <a:lnTo>
                  <a:pt x="460" y="4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 15"/>
          <p:cNvSpPr>
            <a:spLocks/>
          </p:cNvSpPr>
          <p:nvPr/>
        </p:nvSpPr>
        <p:spPr bwMode="auto">
          <a:xfrm>
            <a:off x="-3175" y="2238375"/>
            <a:ext cx="730250" cy="9691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59"/>
              </a:cxn>
              <a:cxn ang="0">
                <a:pos x="460" y="814"/>
              </a:cxn>
              <a:cxn ang="0">
                <a:pos x="0" y="355"/>
              </a:cxn>
              <a:cxn ang="0">
                <a:pos x="0" y="0"/>
              </a:cxn>
            </a:cxnLst>
            <a:rect l="0" t="0" r="r" b="b"/>
            <a:pathLst>
              <a:path w="460" h="814">
                <a:moveTo>
                  <a:pt x="0" y="0"/>
                </a:moveTo>
                <a:lnTo>
                  <a:pt x="460" y="459"/>
                </a:lnTo>
                <a:lnTo>
                  <a:pt x="460" y="814"/>
                </a:lnTo>
                <a:lnTo>
                  <a:pt x="0" y="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reeform 16"/>
          <p:cNvSpPr>
            <a:spLocks/>
          </p:cNvSpPr>
          <p:nvPr/>
        </p:nvSpPr>
        <p:spPr bwMode="auto">
          <a:xfrm>
            <a:off x="-3175" y="2661047"/>
            <a:ext cx="730250" cy="971550"/>
          </a:xfrm>
          <a:custGeom>
            <a:avLst/>
            <a:gdLst/>
            <a:ahLst/>
            <a:cxnLst>
              <a:cxn ang="0">
                <a:pos x="460" y="459"/>
              </a:cxn>
              <a:cxn ang="0">
                <a:pos x="460" y="816"/>
              </a:cxn>
              <a:cxn ang="0">
                <a:pos x="0" y="356"/>
              </a:cxn>
              <a:cxn ang="0">
                <a:pos x="0" y="0"/>
              </a:cxn>
              <a:cxn ang="0">
                <a:pos x="460" y="459"/>
              </a:cxn>
            </a:cxnLst>
            <a:rect l="0" t="0" r="r" b="b"/>
            <a:pathLst>
              <a:path w="460" h="816">
                <a:moveTo>
                  <a:pt x="460" y="459"/>
                </a:moveTo>
                <a:lnTo>
                  <a:pt x="460" y="816"/>
                </a:lnTo>
                <a:lnTo>
                  <a:pt x="0" y="356"/>
                </a:lnTo>
                <a:lnTo>
                  <a:pt x="0" y="0"/>
                </a:lnTo>
                <a:lnTo>
                  <a:pt x="460" y="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18"/>
          <p:cNvSpPr>
            <a:spLocks/>
          </p:cNvSpPr>
          <p:nvPr/>
        </p:nvSpPr>
        <p:spPr bwMode="auto">
          <a:xfrm>
            <a:off x="-3175" y="3084909"/>
            <a:ext cx="730250" cy="9727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" y="460"/>
              </a:cxn>
              <a:cxn ang="0">
                <a:pos x="460" y="817"/>
              </a:cxn>
              <a:cxn ang="0">
                <a:pos x="0" y="357"/>
              </a:cxn>
              <a:cxn ang="0">
                <a:pos x="0" y="0"/>
              </a:cxn>
            </a:cxnLst>
            <a:rect l="0" t="0" r="r" b="b"/>
            <a:pathLst>
              <a:path w="460" h="817">
                <a:moveTo>
                  <a:pt x="0" y="0"/>
                </a:moveTo>
                <a:lnTo>
                  <a:pt x="460" y="460"/>
                </a:lnTo>
                <a:lnTo>
                  <a:pt x="460" y="817"/>
                </a:lnTo>
                <a:lnTo>
                  <a:pt x="0" y="3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" name="Picture 7" descr="Z:\KURNOSOVA\неееет\1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7"/>
            <a:ext cx="1776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Прямоугольник 119"/>
          <p:cNvSpPr/>
          <p:nvPr/>
        </p:nvSpPr>
        <p:spPr>
          <a:xfrm>
            <a:off x="1659468" y="401381"/>
            <a:ext cx="748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казначейства по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Саратовской области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5000" y="3614991"/>
            <a:ext cx="656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0701" y="2117558"/>
            <a:ext cx="6874169" cy="10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«Вся жизнь – управление рисками,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не исключение рисков»</a:t>
            </a:r>
          </a:p>
          <a:p>
            <a:pPr algn="r">
              <a:lnSpc>
                <a:spcPts val="19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Уолтер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Ристон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8677570" y="1513284"/>
            <a:ext cx="468000" cy="46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8677570" y="1979613"/>
            <a:ext cx="468000" cy="46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8677570" y="2446733"/>
            <a:ext cx="468000" cy="46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677570" y="2915047"/>
            <a:ext cx="468000" cy="46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77570" y="3385344"/>
            <a:ext cx="468000" cy="46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677570" y="3854846"/>
            <a:ext cx="468000" cy="46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 63"/>
          <p:cNvSpPr>
            <a:spLocks noEditPoints="1"/>
          </p:cNvSpPr>
          <p:nvPr/>
        </p:nvSpPr>
        <p:spPr bwMode="auto">
          <a:xfrm>
            <a:off x="8747075" y="2554693"/>
            <a:ext cx="325504" cy="252079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103"/>
          <p:cNvSpPr>
            <a:spLocks noEditPoints="1"/>
          </p:cNvSpPr>
          <p:nvPr/>
        </p:nvSpPr>
        <p:spPr bwMode="auto">
          <a:xfrm>
            <a:off x="8820150" y="2037079"/>
            <a:ext cx="258971" cy="33948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56"/>
          <p:cNvSpPr>
            <a:spLocks noEditPoints="1"/>
          </p:cNvSpPr>
          <p:nvPr/>
        </p:nvSpPr>
        <p:spPr bwMode="auto">
          <a:xfrm>
            <a:off x="8754093" y="2996208"/>
            <a:ext cx="313200" cy="31178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8723039" y="3495813"/>
            <a:ext cx="356082" cy="27001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reeform 62"/>
          <p:cNvSpPr>
            <a:spLocks noEditPoints="1"/>
          </p:cNvSpPr>
          <p:nvPr/>
        </p:nvSpPr>
        <p:spPr bwMode="auto">
          <a:xfrm>
            <a:off x="8758529" y="1591031"/>
            <a:ext cx="320400" cy="32040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8772929" y="3942875"/>
            <a:ext cx="291600" cy="29194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Прямоугольник 42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45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1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-321" y="1164164"/>
            <a:ext cx="9144000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«Риск</a:t>
            </a:r>
            <a:r>
              <a:rPr lang="ru-RU" sz="18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4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ействие наудачу </a:t>
            </a:r>
            <a:r>
              <a:rPr lang="ru-RU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надежде на счастливый </a:t>
            </a:r>
            <a:r>
              <a:rPr lang="ru-RU" sz="24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исход»</a:t>
            </a:r>
            <a:endParaRPr lang="en-US" sz="2400" i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4773" y="2397733"/>
            <a:ext cx="8802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 </a:t>
            </a:r>
            <a:r>
              <a:rPr lang="ru-RU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наступления событий, которые могут негативно отразиться на процессах и операциях, осуществляемых органами </a:t>
            </a: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</a:t>
            </a:r>
            <a:r>
              <a:rPr lang="ru-RU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выполнении функций и осуществлении полномочий в установленной сфере деятельности, а также на результатах деятельности.</a:t>
            </a:r>
          </a:p>
        </p:txBody>
      </p:sp>
      <p:cxnSp>
        <p:nvCxnSpPr>
          <p:cNvPr id="50" name="Straight Connector 97"/>
          <p:cNvCxnSpPr/>
          <p:nvPr/>
        </p:nvCxnSpPr>
        <p:spPr>
          <a:xfrm>
            <a:off x="356968" y="1782850"/>
            <a:ext cx="8560151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7"/>
          <p:cNvCxnSpPr/>
          <p:nvPr/>
        </p:nvCxnSpPr>
        <p:spPr>
          <a:xfrm>
            <a:off x="297656" y="4524181"/>
            <a:ext cx="8619463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-1" y="720232"/>
            <a:ext cx="914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Ожегов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С.И.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180"/>
          <p:cNvSpPr>
            <a:spLocks/>
          </p:cNvSpPr>
          <p:nvPr/>
        </p:nvSpPr>
        <p:spPr bwMode="auto">
          <a:xfrm>
            <a:off x="3475963" y="760682"/>
            <a:ext cx="173038" cy="3111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15" y="7"/>
              </a:cxn>
              <a:cxn ang="0">
                <a:pos x="30" y="19"/>
              </a:cxn>
              <a:cxn ang="0">
                <a:pos x="36" y="28"/>
              </a:cxn>
              <a:cxn ang="0">
                <a:pos x="41" y="38"/>
              </a:cxn>
              <a:cxn ang="0">
                <a:pos x="41" y="52"/>
              </a:cxn>
              <a:cxn ang="0">
                <a:pos x="31" y="75"/>
              </a:cxn>
              <a:cxn ang="0">
                <a:pos x="17" y="34"/>
              </a:cxn>
              <a:cxn ang="0">
                <a:pos x="25" y="73"/>
              </a:cxn>
              <a:cxn ang="0">
                <a:pos x="13" y="66"/>
              </a:cxn>
              <a:cxn ang="0">
                <a:pos x="5" y="57"/>
              </a:cxn>
              <a:cxn ang="0">
                <a:pos x="1" y="45"/>
              </a:cxn>
              <a:cxn ang="0">
                <a:pos x="0" y="33"/>
              </a:cxn>
              <a:cxn ang="0">
                <a:pos x="1" y="26"/>
              </a:cxn>
              <a:cxn ang="0">
                <a:pos x="5" y="12"/>
              </a:cxn>
              <a:cxn ang="0">
                <a:pos x="5" y="0"/>
              </a:cxn>
            </a:cxnLst>
            <a:rect l="0" t="0" r="r" b="b"/>
            <a:pathLst>
              <a:path w="42" h="75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23" y="12"/>
                  <a:pt x="28" y="16"/>
                  <a:pt x="30" y="19"/>
                </a:cubicBezTo>
                <a:cubicBezTo>
                  <a:pt x="33" y="22"/>
                  <a:pt x="35" y="25"/>
                  <a:pt x="36" y="28"/>
                </a:cubicBezTo>
                <a:cubicBezTo>
                  <a:pt x="38" y="31"/>
                  <a:pt x="40" y="35"/>
                  <a:pt x="41" y="38"/>
                </a:cubicBezTo>
                <a:cubicBezTo>
                  <a:pt x="42" y="43"/>
                  <a:pt x="42" y="48"/>
                  <a:pt x="41" y="52"/>
                </a:cubicBezTo>
                <a:cubicBezTo>
                  <a:pt x="40" y="59"/>
                  <a:pt x="37" y="66"/>
                  <a:pt x="31" y="75"/>
                </a:cubicBezTo>
                <a:cubicBezTo>
                  <a:pt x="31" y="62"/>
                  <a:pt x="27" y="48"/>
                  <a:pt x="17" y="34"/>
                </a:cubicBezTo>
                <a:cubicBezTo>
                  <a:pt x="22" y="47"/>
                  <a:pt x="25" y="60"/>
                  <a:pt x="25" y="73"/>
                </a:cubicBezTo>
                <a:cubicBezTo>
                  <a:pt x="21" y="72"/>
                  <a:pt x="17" y="70"/>
                  <a:pt x="13" y="66"/>
                </a:cubicBezTo>
                <a:cubicBezTo>
                  <a:pt x="10" y="64"/>
                  <a:pt x="7" y="60"/>
                  <a:pt x="5" y="57"/>
                </a:cubicBezTo>
                <a:cubicBezTo>
                  <a:pt x="3" y="53"/>
                  <a:pt x="2" y="49"/>
                  <a:pt x="1" y="45"/>
                </a:cubicBezTo>
                <a:cubicBezTo>
                  <a:pt x="0" y="41"/>
                  <a:pt x="0" y="37"/>
                  <a:pt x="0" y="33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21"/>
                  <a:pt x="4" y="16"/>
                  <a:pt x="5" y="12"/>
                </a:cubicBezTo>
                <a:cubicBezTo>
                  <a:pt x="7" y="8"/>
                  <a:pt x="7" y="4"/>
                  <a:pt x="5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reeform 180"/>
          <p:cNvSpPr>
            <a:spLocks/>
          </p:cNvSpPr>
          <p:nvPr/>
        </p:nvSpPr>
        <p:spPr bwMode="auto">
          <a:xfrm>
            <a:off x="3263850" y="2001350"/>
            <a:ext cx="173038" cy="3111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15" y="7"/>
              </a:cxn>
              <a:cxn ang="0">
                <a:pos x="30" y="19"/>
              </a:cxn>
              <a:cxn ang="0">
                <a:pos x="36" y="28"/>
              </a:cxn>
              <a:cxn ang="0">
                <a:pos x="41" y="38"/>
              </a:cxn>
              <a:cxn ang="0">
                <a:pos x="41" y="52"/>
              </a:cxn>
              <a:cxn ang="0">
                <a:pos x="31" y="75"/>
              </a:cxn>
              <a:cxn ang="0">
                <a:pos x="17" y="34"/>
              </a:cxn>
              <a:cxn ang="0">
                <a:pos x="25" y="73"/>
              </a:cxn>
              <a:cxn ang="0">
                <a:pos x="13" y="66"/>
              </a:cxn>
              <a:cxn ang="0">
                <a:pos x="5" y="57"/>
              </a:cxn>
              <a:cxn ang="0">
                <a:pos x="1" y="45"/>
              </a:cxn>
              <a:cxn ang="0">
                <a:pos x="0" y="33"/>
              </a:cxn>
              <a:cxn ang="0">
                <a:pos x="1" y="26"/>
              </a:cxn>
              <a:cxn ang="0">
                <a:pos x="5" y="12"/>
              </a:cxn>
              <a:cxn ang="0">
                <a:pos x="5" y="0"/>
              </a:cxn>
            </a:cxnLst>
            <a:rect l="0" t="0" r="r" b="b"/>
            <a:pathLst>
              <a:path w="42" h="75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23" y="12"/>
                  <a:pt x="28" y="16"/>
                  <a:pt x="30" y="19"/>
                </a:cubicBezTo>
                <a:cubicBezTo>
                  <a:pt x="33" y="22"/>
                  <a:pt x="35" y="25"/>
                  <a:pt x="36" y="28"/>
                </a:cubicBezTo>
                <a:cubicBezTo>
                  <a:pt x="38" y="31"/>
                  <a:pt x="40" y="35"/>
                  <a:pt x="41" y="38"/>
                </a:cubicBezTo>
                <a:cubicBezTo>
                  <a:pt x="42" y="43"/>
                  <a:pt x="42" y="48"/>
                  <a:pt x="41" y="52"/>
                </a:cubicBezTo>
                <a:cubicBezTo>
                  <a:pt x="40" y="59"/>
                  <a:pt x="37" y="66"/>
                  <a:pt x="31" y="75"/>
                </a:cubicBezTo>
                <a:cubicBezTo>
                  <a:pt x="31" y="62"/>
                  <a:pt x="27" y="48"/>
                  <a:pt x="17" y="34"/>
                </a:cubicBezTo>
                <a:cubicBezTo>
                  <a:pt x="22" y="47"/>
                  <a:pt x="25" y="60"/>
                  <a:pt x="25" y="73"/>
                </a:cubicBezTo>
                <a:cubicBezTo>
                  <a:pt x="21" y="72"/>
                  <a:pt x="17" y="70"/>
                  <a:pt x="13" y="66"/>
                </a:cubicBezTo>
                <a:cubicBezTo>
                  <a:pt x="10" y="64"/>
                  <a:pt x="7" y="60"/>
                  <a:pt x="5" y="57"/>
                </a:cubicBezTo>
                <a:cubicBezTo>
                  <a:pt x="3" y="53"/>
                  <a:pt x="2" y="49"/>
                  <a:pt x="1" y="45"/>
                </a:cubicBezTo>
                <a:cubicBezTo>
                  <a:pt x="0" y="41"/>
                  <a:pt x="0" y="37"/>
                  <a:pt x="0" y="33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21"/>
                  <a:pt x="4" y="16"/>
                  <a:pt x="5" y="12"/>
                </a:cubicBezTo>
                <a:cubicBezTo>
                  <a:pt x="7" y="8"/>
                  <a:pt x="7" y="4"/>
                  <a:pt x="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79223" y="1926093"/>
            <a:ext cx="281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Казначейский риск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0" y="-67042"/>
            <a:ext cx="9148663" cy="7064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ts val="1900"/>
              </a:lnSpc>
            </a:pPr>
            <a:r>
              <a:rPr lang="ru-RU" sz="20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Концепция управления казначейскими </a:t>
            </a:r>
            <a:r>
              <a:rPr lang="ru-RU" sz="20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рисками</a:t>
            </a:r>
            <a:br>
              <a:rPr lang="ru-RU" sz="20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Федеральном </a:t>
            </a:r>
            <a:r>
              <a:rPr lang="ru-RU" sz="20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казначействе</a:t>
            </a:r>
            <a:endParaRPr lang="ru-RU" altLang="ru-RU" sz="20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/>
      <p:bldP spid="53" grpId="0" animBg="1"/>
      <p:bldP spid="54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1443337" y="3494718"/>
            <a:ext cx="2786290" cy="1313614"/>
            <a:chOff x="1443337" y="4780912"/>
            <a:chExt cx="2786290" cy="1313614"/>
          </a:xfrm>
        </p:grpSpPr>
        <p:sp>
          <p:nvSpPr>
            <p:cNvPr id="98" name="Flowchart: Merge 19"/>
            <p:cNvSpPr/>
            <p:nvPr/>
          </p:nvSpPr>
          <p:spPr>
            <a:xfrm rot="18127601" flipV="1">
              <a:off x="2493808" y="3730441"/>
              <a:ext cx="612000" cy="2712942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Oval 28"/>
            <p:cNvSpPr/>
            <p:nvPr/>
          </p:nvSpPr>
          <p:spPr>
            <a:xfrm>
              <a:off x="3617627" y="5482526"/>
              <a:ext cx="612000" cy="61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Freeform 131"/>
            <p:cNvSpPr>
              <a:spLocks/>
            </p:cNvSpPr>
            <p:nvPr/>
          </p:nvSpPr>
          <p:spPr bwMode="auto">
            <a:xfrm>
              <a:off x="3763876" y="5636284"/>
              <a:ext cx="298355" cy="302874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377736" y="641678"/>
            <a:ext cx="2851892" cy="1289033"/>
            <a:chOff x="1377736" y="990928"/>
            <a:chExt cx="2851892" cy="1289033"/>
          </a:xfrm>
        </p:grpSpPr>
        <p:sp>
          <p:nvSpPr>
            <p:cNvPr id="73" name="Flowchart: Merge 18"/>
            <p:cNvSpPr/>
            <p:nvPr/>
          </p:nvSpPr>
          <p:spPr>
            <a:xfrm rot="3594110">
              <a:off x="2446939" y="598758"/>
              <a:ext cx="612000" cy="2750406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val 27"/>
            <p:cNvSpPr/>
            <p:nvPr/>
          </p:nvSpPr>
          <p:spPr>
            <a:xfrm>
              <a:off x="3617628" y="990928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eform 187"/>
            <p:cNvSpPr>
              <a:spLocks noEditPoints="1"/>
            </p:cNvSpPr>
            <p:nvPr/>
          </p:nvSpPr>
          <p:spPr bwMode="auto">
            <a:xfrm>
              <a:off x="3738978" y="1173271"/>
              <a:ext cx="378625" cy="244692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682024" y="1330754"/>
            <a:ext cx="2542828" cy="1014688"/>
            <a:chOff x="1682024" y="1894634"/>
            <a:chExt cx="2542828" cy="1014688"/>
          </a:xfrm>
        </p:grpSpPr>
        <p:sp>
          <p:nvSpPr>
            <p:cNvPr id="77" name="Flowchart: Merge 20"/>
            <p:cNvSpPr/>
            <p:nvPr/>
          </p:nvSpPr>
          <p:spPr>
            <a:xfrm rot="14960630" flipV="1">
              <a:off x="2544584" y="1434762"/>
              <a:ext cx="612000" cy="2337120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val 29"/>
            <p:cNvSpPr/>
            <p:nvPr/>
          </p:nvSpPr>
          <p:spPr>
            <a:xfrm rot="20609293">
              <a:off x="3612852" y="18946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 83"/>
            <p:cNvSpPr>
              <a:spLocks noEditPoints="1"/>
            </p:cNvSpPr>
            <p:nvPr/>
          </p:nvSpPr>
          <p:spPr bwMode="auto">
            <a:xfrm>
              <a:off x="3804246" y="2042640"/>
              <a:ext cx="224894" cy="33734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614238" y="2039680"/>
            <a:ext cx="2617874" cy="758579"/>
            <a:chOff x="1614238" y="2739450"/>
            <a:chExt cx="2617874" cy="758579"/>
          </a:xfrm>
        </p:grpSpPr>
        <p:sp>
          <p:nvSpPr>
            <p:cNvPr id="86" name="Flowchart: Merge 18"/>
            <p:cNvSpPr/>
            <p:nvPr/>
          </p:nvSpPr>
          <p:spPr>
            <a:xfrm rot="4961067">
              <a:off x="2476799" y="2023468"/>
              <a:ext cx="612000" cy="2337121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l 27"/>
            <p:cNvSpPr/>
            <p:nvPr/>
          </p:nvSpPr>
          <p:spPr>
            <a:xfrm rot="266374">
              <a:off x="3620112" y="2739450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758502" y="2882184"/>
              <a:ext cx="342147" cy="344474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622188" y="2603435"/>
            <a:ext cx="2605428" cy="793809"/>
            <a:chOff x="1622188" y="3520375"/>
            <a:chExt cx="2605428" cy="793809"/>
          </a:xfrm>
        </p:grpSpPr>
        <p:sp>
          <p:nvSpPr>
            <p:cNvPr id="90" name="Flowchart: Merge 19"/>
            <p:cNvSpPr/>
            <p:nvPr/>
          </p:nvSpPr>
          <p:spPr>
            <a:xfrm rot="16749256" flipV="1">
              <a:off x="2484748" y="2657815"/>
              <a:ext cx="612000" cy="2337120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val 28"/>
            <p:cNvSpPr/>
            <p:nvPr/>
          </p:nvSpPr>
          <p:spPr>
            <a:xfrm rot="21311104">
              <a:off x="3615616" y="370218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Freeform 105"/>
            <p:cNvSpPr>
              <a:spLocks noEditPoints="1"/>
            </p:cNvSpPr>
            <p:nvPr/>
          </p:nvSpPr>
          <p:spPr bwMode="auto">
            <a:xfrm>
              <a:off x="3780074" y="3864932"/>
              <a:ext cx="301273" cy="303241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9" y="31"/>
                </a:cxn>
                <a:cxn ang="0">
                  <a:pos x="4" y="32"/>
                </a:cxn>
                <a:cxn ang="0">
                  <a:pos x="7" y="25"/>
                </a:cxn>
                <a:cxn ang="0">
                  <a:pos x="6" y="42"/>
                </a:cxn>
                <a:cxn ang="0">
                  <a:pos x="11" y="39"/>
                </a:cxn>
                <a:cxn ang="0">
                  <a:pos x="15" y="46"/>
                </a:cxn>
                <a:cxn ang="0">
                  <a:pos x="0" y="69"/>
                </a:cxn>
                <a:cxn ang="0">
                  <a:pos x="7" y="67"/>
                </a:cxn>
                <a:cxn ang="0">
                  <a:pos x="5" y="62"/>
                </a:cxn>
                <a:cxn ang="0">
                  <a:pos x="9" y="55"/>
                </a:cxn>
                <a:cxn ang="0">
                  <a:pos x="5" y="55"/>
                </a:cxn>
                <a:cxn ang="0">
                  <a:pos x="1" y="57"/>
                </a:cxn>
                <a:cxn ang="0">
                  <a:pos x="14" y="51"/>
                </a:cxn>
                <a:cxn ang="0">
                  <a:pos x="10" y="59"/>
                </a:cxn>
                <a:cxn ang="0">
                  <a:pos x="7" y="71"/>
                </a:cxn>
                <a:cxn ang="0">
                  <a:pos x="1" y="20"/>
                </a:cxn>
                <a:cxn ang="0">
                  <a:pos x="6" y="1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0"/>
                </a:cxn>
                <a:cxn ang="0">
                  <a:pos x="11" y="16"/>
                </a:cxn>
                <a:cxn ang="0">
                  <a:pos x="15" y="20"/>
                </a:cxn>
                <a:cxn ang="0">
                  <a:pos x="70" y="20"/>
                </a:cxn>
                <a:cxn ang="0">
                  <a:pos x="20" y="19"/>
                </a:cxn>
                <a:cxn ang="0">
                  <a:pos x="21" y="10"/>
                </a:cxn>
                <a:cxn ang="0">
                  <a:pos x="71" y="11"/>
                </a:cxn>
                <a:cxn ang="0">
                  <a:pos x="71" y="39"/>
                </a:cxn>
                <a:cxn ang="0">
                  <a:pos x="21" y="40"/>
                </a:cxn>
                <a:cxn ang="0">
                  <a:pos x="20" y="31"/>
                </a:cxn>
                <a:cxn ang="0">
                  <a:pos x="70" y="30"/>
                </a:cxn>
                <a:cxn ang="0">
                  <a:pos x="71" y="39"/>
                </a:cxn>
                <a:cxn ang="0">
                  <a:pos x="70" y="61"/>
                </a:cxn>
                <a:cxn ang="0">
                  <a:pos x="20" y="60"/>
                </a:cxn>
                <a:cxn ang="0">
                  <a:pos x="21" y="51"/>
                </a:cxn>
                <a:cxn ang="0">
                  <a:pos x="71" y="52"/>
                </a:cxn>
              </a:cxnLst>
              <a:rect l="0" t="0" r="r" b="b"/>
              <a:pathLst>
                <a:path w="71" h="71">
                  <a:moveTo>
                    <a:pt x="1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36"/>
                    <a:pt x="9" y="35"/>
                    <a:pt x="9" y="31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4" y="31"/>
                    <a:pt x="4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7"/>
                    <a:pt x="4" y="25"/>
                    <a:pt x="7" y="25"/>
                  </a:cubicBezTo>
                  <a:cubicBezTo>
                    <a:pt x="11" y="25"/>
                    <a:pt x="14" y="27"/>
                    <a:pt x="14" y="31"/>
                  </a:cubicBezTo>
                  <a:cubicBezTo>
                    <a:pt x="14" y="37"/>
                    <a:pt x="6" y="38"/>
                    <a:pt x="6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39"/>
                    <a:pt x="15" y="39"/>
                    <a:pt x="15" y="39"/>
                  </a:cubicBezTo>
                  <a:lnTo>
                    <a:pt x="15" y="46"/>
                  </a:lnTo>
                  <a:close/>
                  <a:moveTo>
                    <a:pt x="7" y="71"/>
                  </a:moveTo>
                  <a:cubicBezTo>
                    <a:pt x="5" y="71"/>
                    <a:pt x="2" y="70"/>
                    <a:pt x="0" y="69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6"/>
                    <a:pt x="5" y="67"/>
                    <a:pt x="7" y="67"/>
                  </a:cubicBezTo>
                  <a:cubicBezTo>
                    <a:pt x="8" y="67"/>
                    <a:pt x="10" y="66"/>
                    <a:pt x="10" y="65"/>
                  </a:cubicBezTo>
                  <a:cubicBezTo>
                    <a:pt x="10" y="62"/>
                    <a:pt x="7" y="62"/>
                    <a:pt x="5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6" y="58"/>
                    <a:pt x="7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6" y="55"/>
                    <a:pt x="5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3" y="60"/>
                    <a:pt x="15" y="62"/>
                    <a:pt x="15" y="64"/>
                  </a:cubicBezTo>
                  <a:cubicBezTo>
                    <a:pt x="15" y="69"/>
                    <a:pt x="11" y="71"/>
                    <a:pt x="7" y="71"/>
                  </a:cubicBezTo>
                  <a:close/>
                  <a:moveTo>
                    <a:pt x="15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6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20"/>
                  </a:lnTo>
                  <a:close/>
                  <a:moveTo>
                    <a:pt x="71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1" y="10"/>
                    <a:pt x="71" y="11"/>
                  </a:cubicBezTo>
                  <a:lnTo>
                    <a:pt x="71" y="19"/>
                  </a:lnTo>
                  <a:close/>
                  <a:moveTo>
                    <a:pt x="71" y="39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0" y="40"/>
                    <a:pt x="20" y="3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0"/>
                    <a:pt x="21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1" y="30"/>
                    <a:pt x="71" y="31"/>
                    <a:pt x="71" y="31"/>
                  </a:cubicBezTo>
                  <a:lnTo>
                    <a:pt x="71" y="39"/>
                  </a:lnTo>
                  <a:close/>
                  <a:moveTo>
                    <a:pt x="71" y="60"/>
                  </a:moveTo>
                  <a:cubicBezTo>
                    <a:pt x="71" y="60"/>
                    <a:pt x="71" y="61"/>
                    <a:pt x="7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1" y="51"/>
                    <a:pt x="71" y="52"/>
                  </a:cubicBezTo>
                  <a:lnTo>
                    <a:pt x="71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699038" y="3042898"/>
            <a:ext cx="2540129" cy="1058259"/>
            <a:chOff x="1699038" y="4108744"/>
            <a:chExt cx="2540129" cy="1058259"/>
          </a:xfrm>
        </p:grpSpPr>
        <p:sp>
          <p:nvSpPr>
            <p:cNvPr id="94" name="Flowchart: Merge 20"/>
            <p:cNvSpPr/>
            <p:nvPr/>
          </p:nvSpPr>
          <p:spPr>
            <a:xfrm rot="17558174" flipV="1">
              <a:off x="2561598" y="3246184"/>
              <a:ext cx="612000" cy="2337120"/>
            </a:xfrm>
            <a:prstGeom prst="flowChartMerg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l 29"/>
            <p:cNvSpPr/>
            <p:nvPr/>
          </p:nvSpPr>
          <p:spPr>
            <a:xfrm rot="1080322">
              <a:off x="3627167" y="4555003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150"/>
            <p:cNvSpPr>
              <a:spLocks noEditPoints="1"/>
            </p:cNvSpPr>
            <p:nvPr/>
          </p:nvSpPr>
          <p:spPr bwMode="auto">
            <a:xfrm>
              <a:off x="3765965" y="4685871"/>
              <a:ext cx="344496" cy="358970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0" y="29"/>
                </a:cxn>
                <a:cxn ang="0">
                  <a:pos x="5" y="24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2" y="20"/>
                </a:cxn>
                <a:cxn ang="0">
                  <a:pos x="6" y="13"/>
                </a:cxn>
                <a:cxn ang="0">
                  <a:pos x="12" y="7"/>
                </a:cxn>
                <a:cxn ang="0">
                  <a:pos x="19" y="13"/>
                </a:cxn>
                <a:cxn ang="0">
                  <a:pos x="12" y="20"/>
                </a:cxn>
                <a:cxn ang="0">
                  <a:pos x="12" y="50"/>
                </a:cxn>
                <a:cxn ang="0">
                  <a:pos x="7" y="45"/>
                </a:cxn>
                <a:cxn ang="0">
                  <a:pos x="12" y="40"/>
                </a:cxn>
                <a:cxn ang="0">
                  <a:pos x="17" y="45"/>
                </a:cxn>
                <a:cxn ang="0">
                  <a:pos x="12" y="50"/>
                </a:cxn>
                <a:cxn ang="0">
                  <a:pos x="28" y="13"/>
                </a:cxn>
                <a:cxn ang="0">
                  <a:pos x="21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28" y="13"/>
                </a:cxn>
                <a:cxn ang="0">
                  <a:pos x="28" y="57"/>
                </a:cxn>
                <a:cxn ang="0">
                  <a:pos x="24" y="52"/>
                </a:cxn>
                <a:cxn ang="0">
                  <a:pos x="28" y="48"/>
                </a:cxn>
                <a:cxn ang="0">
                  <a:pos x="33" y="52"/>
                </a:cxn>
                <a:cxn ang="0">
                  <a:pos x="28" y="57"/>
                </a:cxn>
                <a:cxn ang="0">
                  <a:pos x="44" y="49"/>
                </a:cxn>
                <a:cxn ang="0">
                  <a:pos x="40" y="45"/>
                </a:cxn>
                <a:cxn ang="0">
                  <a:pos x="44" y="41"/>
                </a:cxn>
                <a:cxn ang="0">
                  <a:pos x="48" y="45"/>
                </a:cxn>
                <a:cxn ang="0">
                  <a:pos x="44" y="49"/>
                </a:cxn>
                <a:cxn ang="0">
                  <a:pos x="44" y="16"/>
                </a:cxn>
                <a:cxn ang="0">
                  <a:pos x="41" y="13"/>
                </a:cxn>
                <a:cxn ang="0">
                  <a:pos x="44" y="10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51" y="33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5" y="29"/>
                </a:cxn>
                <a:cxn ang="0">
                  <a:pos x="51" y="33"/>
                </a:cxn>
              </a:cxnLst>
              <a:rect l="0" t="0" r="r" b="b"/>
              <a:pathLst>
                <a:path w="55" h="57">
                  <a:moveTo>
                    <a:pt x="5" y="35"/>
                  </a:moveTo>
                  <a:cubicBezTo>
                    <a:pt x="2" y="35"/>
                    <a:pt x="0" y="32"/>
                    <a:pt x="0" y="29"/>
                  </a:cubicBezTo>
                  <a:cubicBezTo>
                    <a:pt x="0" y="26"/>
                    <a:pt x="2" y="24"/>
                    <a:pt x="5" y="24"/>
                  </a:cubicBezTo>
                  <a:cubicBezTo>
                    <a:pt x="9" y="24"/>
                    <a:pt x="11" y="26"/>
                    <a:pt x="11" y="29"/>
                  </a:cubicBezTo>
                  <a:cubicBezTo>
                    <a:pt x="11" y="32"/>
                    <a:pt x="9" y="35"/>
                    <a:pt x="5" y="35"/>
                  </a:cubicBezTo>
                  <a:close/>
                  <a:moveTo>
                    <a:pt x="12" y="20"/>
                  </a:moveTo>
                  <a:cubicBezTo>
                    <a:pt x="9" y="20"/>
                    <a:pt x="6" y="17"/>
                    <a:pt x="6" y="13"/>
                  </a:cubicBezTo>
                  <a:cubicBezTo>
                    <a:pt x="6" y="10"/>
                    <a:pt x="9" y="7"/>
                    <a:pt x="12" y="7"/>
                  </a:cubicBezTo>
                  <a:cubicBezTo>
                    <a:pt x="16" y="7"/>
                    <a:pt x="19" y="10"/>
                    <a:pt x="19" y="13"/>
                  </a:cubicBezTo>
                  <a:cubicBezTo>
                    <a:pt x="19" y="17"/>
                    <a:pt x="16" y="20"/>
                    <a:pt x="12" y="20"/>
                  </a:cubicBezTo>
                  <a:close/>
                  <a:moveTo>
                    <a:pt x="12" y="50"/>
                  </a:moveTo>
                  <a:cubicBezTo>
                    <a:pt x="9" y="50"/>
                    <a:pt x="7" y="48"/>
                    <a:pt x="7" y="45"/>
                  </a:cubicBezTo>
                  <a:cubicBezTo>
                    <a:pt x="7" y="42"/>
                    <a:pt x="9" y="40"/>
                    <a:pt x="12" y="40"/>
                  </a:cubicBezTo>
                  <a:cubicBezTo>
                    <a:pt x="15" y="40"/>
                    <a:pt x="17" y="42"/>
                    <a:pt x="17" y="45"/>
                  </a:cubicBezTo>
                  <a:cubicBezTo>
                    <a:pt x="17" y="48"/>
                    <a:pt x="15" y="50"/>
                    <a:pt x="12" y="50"/>
                  </a:cubicBezTo>
                  <a:close/>
                  <a:moveTo>
                    <a:pt x="28" y="13"/>
                  </a:moveTo>
                  <a:cubicBezTo>
                    <a:pt x="25" y="13"/>
                    <a:pt x="21" y="10"/>
                    <a:pt x="21" y="6"/>
                  </a:cubicBezTo>
                  <a:cubicBezTo>
                    <a:pt x="21" y="3"/>
                    <a:pt x="25" y="0"/>
                    <a:pt x="28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10"/>
                    <a:pt x="32" y="13"/>
                    <a:pt x="28" y="13"/>
                  </a:cubicBezTo>
                  <a:close/>
                  <a:moveTo>
                    <a:pt x="28" y="57"/>
                  </a:moveTo>
                  <a:cubicBezTo>
                    <a:pt x="26" y="57"/>
                    <a:pt x="24" y="55"/>
                    <a:pt x="24" y="52"/>
                  </a:cubicBezTo>
                  <a:cubicBezTo>
                    <a:pt x="24" y="50"/>
                    <a:pt x="26" y="48"/>
                    <a:pt x="28" y="48"/>
                  </a:cubicBezTo>
                  <a:cubicBezTo>
                    <a:pt x="31" y="48"/>
                    <a:pt x="33" y="50"/>
                    <a:pt x="33" y="52"/>
                  </a:cubicBezTo>
                  <a:cubicBezTo>
                    <a:pt x="33" y="55"/>
                    <a:pt x="31" y="57"/>
                    <a:pt x="28" y="57"/>
                  </a:cubicBezTo>
                  <a:close/>
                  <a:moveTo>
                    <a:pt x="44" y="49"/>
                  </a:moveTo>
                  <a:cubicBezTo>
                    <a:pt x="42" y="49"/>
                    <a:pt x="40" y="48"/>
                    <a:pt x="40" y="45"/>
                  </a:cubicBezTo>
                  <a:cubicBezTo>
                    <a:pt x="40" y="43"/>
                    <a:pt x="42" y="41"/>
                    <a:pt x="44" y="41"/>
                  </a:cubicBezTo>
                  <a:cubicBezTo>
                    <a:pt x="47" y="41"/>
                    <a:pt x="48" y="43"/>
                    <a:pt x="48" y="45"/>
                  </a:cubicBezTo>
                  <a:cubicBezTo>
                    <a:pt x="48" y="48"/>
                    <a:pt x="47" y="49"/>
                    <a:pt x="44" y="49"/>
                  </a:cubicBezTo>
                  <a:close/>
                  <a:moveTo>
                    <a:pt x="44" y="16"/>
                  </a:moveTo>
                  <a:cubicBezTo>
                    <a:pt x="43" y="16"/>
                    <a:pt x="41" y="15"/>
                    <a:pt x="41" y="13"/>
                  </a:cubicBezTo>
                  <a:cubicBezTo>
                    <a:pt x="41" y="12"/>
                    <a:pt x="43" y="10"/>
                    <a:pt x="44" y="10"/>
                  </a:cubicBezTo>
                  <a:cubicBezTo>
                    <a:pt x="46" y="10"/>
                    <a:pt x="47" y="12"/>
                    <a:pt x="47" y="13"/>
                  </a:cubicBezTo>
                  <a:cubicBezTo>
                    <a:pt x="47" y="15"/>
                    <a:pt x="46" y="16"/>
                    <a:pt x="44" y="16"/>
                  </a:cubicBezTo>
                  <a:close/>
                  <a:moveTo>
                    <a:pt x="51" y="33"/>
                  </a:moveTo>
                  <a:cubicBezTo>
                    <a:pt x="49" y="33"/>
                    <a:pt x="48" y="31"/>
                    <a:pt x="48" y="29"/>
                  </a:cubicBezTo>
                  <a:cubicBezTo>
                    <a:pt x="48" y="27"/>
                    <a:pt x="49" y="26"/>
                    <a:pt x="51" y="26"/>
                  </a:cubicBezTo>
                  <a:cubicBezTo>
                    <a:pt x="53" y="26"/>
                    <a:pt x="55" y="27"/>
                    <a:pt x="55" y="29"/>
                  </a:cubicBezTo>
                  <a:cubicBezTo>
                    <a:pt x="55" y="31"/>
                    <a:pt x="53" y="33"/>
                    <a:pt x="51" y="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" name="Rectangle 8"/>
          <p:cNvSpPr/>
          <p:nvPr/>
        </p:nvSpPr>
        <p:spPr bwMode="auto">
          <a:xfrm>
            <a:off x="1302" y="4926885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09" name="Rectangle 7"/>
          <p:cNvSpPr/>
          <p:nvPr/>
        </p:nvSpPr>
        <p:spPr bwMode="auto">
          <a:xfrm>
            <a:off x="181797" y="4926413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10" name="Subtitle 2"/>
          <p:cNvSpPr txBox="1">
            <a:spLocks/>
          </p:cNvSpPr>
          <p:nvPr/>
        </p:nvSpPr>
        <p:spPr>
          <a:xfrm>
            <a:off x="394064" y="4926413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539717" y="-79289"/>
            <a:ext cx="8608945" cy="706467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457200">
              <a:lnSpc>
                <a:spcPts val="1900"/>
              </a:lnSpc>
              <a:spcBef>
                <a:spcPct val="0"/>
              </a:spcBef>
              <a:buNone/>
              <a:defRPr sz="2000" b="1" i="0" cap="all" spc="0" baseline="0">
                <a:ln w="6350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Мероприятия по внедрению Концепции управления казначейскими рисками</a:t>
            </a:r>
            <a:endParaRPr lang="ru-RU" alt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7594795" y="4910909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4577456" y="2076802"/>
            <a:ext cx="4255946" cy="553998"/>
            <a:chOff x="4729856" y="2845787"/>
            <a:chExt cx="4255946" cy="553998"/>
          </a:xfrm>
        </p:grpSpPr>
        <p:sp>
          <p:nvSpPr>
            <p:cNvPr id="114" name="Rectangle 23"/>
            <p:cNvSpPr/>
            <p:nvPr/>
          </p:nvSpPr>
          <p:spPr>
            <a:xfrm>
              <a:off x="4909120" y="2857901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24"/>
            <p:cNvSpPr/>
            <p:nvPr/>
          </p:nvSpPr>
          <p:spPr>
            <a:xfrm>
              <a:off x="4729856" y="2857901"/>
              <a:ext cx="179264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Footer Text"/>
            <p:cNvSpPr txBox="1"/>
            <p:nvPr/>
          </p:nvSpPr>
          <p:spPr>
            <a:xfrm>
              <a:off x="4976270" y="2845787"/>
              <a:ext cx="400953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Определена методика оценки</a:t>
              </a:r>
            </a:p>
            <a:p>
              <a:r>
                <a:rPr lang="ru-RU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степени </a:t>
              </a:r>
              <a:r>
                <a:rPr lang="ru-RU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рисков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577643" y="676657"/>
            <a:ext cx="4285603" cy="540000"/>
            <a:chOff x="4730043" y="1059562"/>
            <a:chExt cx="4285603" cy="540000"/>
          </a:xfrm>
        </p:grpSpPr>
        <p:sp>
          <p:nvSpPr>
            <p:cNvPr id="118" name="Rectangle 23"/>
            <p:cNvSpPr/>
            <p:nvPr/>
          </p:nvSpPr>
          <p:spPr>
            <a:xfrm>
              <a:off x="4909307" y="1059562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24"/>
            <p:cNvSpPr/>
            <p:nvPr/>
          </p:nvSpPr>
          <p:spPr>
            <a:xfrm>
              <a:off x="4730043" y="1059562"/>
              <a:ext cx="179264" cy="5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5006114" y="1189609"/>
              <a:ext cx="40095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Проведен </a:t>
              </a:r>
              <a:r>
                <a:rPr lang="ru-RU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анализ бизнес </a:t>
              </a:r>
              <a:r>
                <a:rPr lang="ru-RU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процессов</a:t>
              </a:r>
              <a:endPara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577643" y="1364997"/>
            <a:ext cx="4285603" cy="540000"/>
            <a:chOff x="4730043" y="1935862"/>
            <a:chExt cx="4285603" cy="540000"/>
          </a:xfrm>
        </p:grpSpPr>
        <p:sp>
          <p:nvSpPr>
            <p:cNvPr id="122" name="Rectangle 38"/>
            <p:cNvSpPr/>
            <p:nvPr/>
          </p:nvSpPr>
          <p:spPr>
            <a:xfrm>
              <a:off x="4909307" y="1935862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39"/>
            <p:cNvSpPr/>
            <p:nvPr/>
          </p:nvSpPr>
          <p:spPr>
            <a:xfrm>
              <a:off x="4730043" y="1935862"/>
              <a:ext cx="179264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Footer Text"/>
            <p:cNvSpPr txBox="1"/>
            <p:nvPr/>
          </p:nvSpPr>
          <p:spPr>
            <a:xfrm>
              <a:off x="5006114" y="2056093"/>
              <a:ext cx="40095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Определены тактические цели</a:t>
              </a:r>
              <a:endParaRPr lang="ru-RU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5" name="Oval 26"/>
          <p:cNvSpPr/>
          <p:nvPr/>
        </p:nvSpPr>
        <p:spPr>
          <a:xfrm>
            <a:off x="289315" y="1793248"/>
            <a:ext cx="1764000" cy="17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376182" y="2658709"/>
            <a:ext cx="160623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377"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Проведены мероприятия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4577456" y="2826102"/>
            <a:ext cx="4255946" cy="553998"/>
            <a:chOff x="4729856" y="3786857"/>
            <a:chExt cx="4255946" cy="553998"/>
          </a:xfrm>
        </p:grpSpPr>
        <p:sp>
          <p:nvSpPr>
            <p:cNvPr id="128" name="Rectangle 45"/>
            <p:cNvSpPr/>
            <p:nvPr/>
          </p:nvSpPr>
          <p:spPr>
            <a:xfrm>
              <a:off x="4909120" y="3791351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46"/>
            <p:cNvSpPr/>
            <p:nvPr/>
          </p:nvSpPr>
          <p:spPr>
            <a:xfrm>
              <a:off x="4729856" y="3791351"/>
              <a:ext cx="179264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Footer Text"/>
            <p:cNvSpPr txBox="1"/>
            <p:nvPr/>
          </p:nvSpPr>
          <p:spPr>
            <a:xfrm>
              <a:off x="4976270" y="3786857"/>
              <a:ext cx="400953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b="1" dirty="0" smtClean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пределен порядок</a:t>
              </a:r>
              <a:br>
                <a:rPr lang="ru-RU" b="1" dirty="0" smtClean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 smtClean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взаимодействия участников</a:t>
              </a:r>
              <a:endParaRPr lang="ru-RU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577643" y="4230487"/>
            <a:ext cx="4281159" cy="553998"/>
            <a:chOff x="4730043" y="5606532"/>
            <a:chExt cx="4281159" cy="553998"/>
          </a:xfrm>
        </p:grpSpPr>
        <p:sp>
          <p:nvSpPr>
            <p:cNvPr id="132" name="Rectangle 45"/>
            <p:cNvSpPr/>
            <p:nvPr/>
          </p:nvSpPr>
          <p:spPr>
            <a:xfrm>
              <a:off x="4909307" y="5616741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46"/>
            <p:cNvSpPr/>
            <p:nvPr/>
          </p:nvSpPr>
          <p:spPr>
            <a:xfrm>
              <a:off x="4730043" y="5616741"/>
              <a:ext cx="179264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Footer Text"/>
            <p:cNvSpPr txBox="1"/>
            <p:nvPr/>
          </p:nvSpPr>
          <p:spPr>
            <a:xfrm>
              <a:off x="5001670" y="5606532"/>
              <a:ext cx="400953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Установлена схема рассмотрения </a:t>
              </a:r>
              <a:r>
                <a:rPr lang="ru-RU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результатов мониторинга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570106" y="3541675"/>
            <a:ext cx="4270280" cy="553998"/>
            <a:chOff x="4745366" y="4639590"/>
            <a:chExt cx="4270280" cy="553998"/>
          </a:xfrm>
        </p:grpSpPr>
        <p:sp>
          <p:nvSpPr>
            <p:cNvPr id="136" name="Rectangle 38"/>
            <p:cNvSpPr/>
            <p:nvPr/>
          </p:nvSpPr>
          <p:spPr>
            <a:xfrm>
              <a:off x="4924630" y="4652418"/>
              <a:ext cx="4076682" cy="540000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tangle 39"/>
            <p:cNvSpPr/>
            <p:nvPr/>
          </p:nvSpPr>
          <p:spPr>
            <a:xfrm>
              <a:off x="4745366" y="4652418"/>
              <a:ext cx="179264" cy="5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Footer Text"/>
            <p:cNvSpPr txBox="1"/>
            <p:nvPr/>
          </p:nvSpPr>
          <p:spPr>
            <a:xfrm>
              <a:off x="5006114" y="4639590"/>
              <a:ext cx="400953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Выработаны меры</a:t>
              </a:r>
              <a:br>
                <a:rPr lang="ru-RU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 </a:t>
              </a:r>
              <a:r>
                <a:rPr lang="ru-RU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снижению риска</a:t>
              </a:r>
            </a:p>
          </p:txBody>
        </p:sp>
      </p:grpSp>
      <p:sp>
        <p:nvSpPr>
          <p:cNvPr id="139" name="Oval 35"/>
          <p:cNvSpPr>
            <a:spLocks noChangeAspect="1"/>
          </p:cNvSpPr>
          <p:nvPr/>
        </p:nvSpPr>
        <p:spPr>
          <a:xfrm>
            <a:off x="233167" y="1735785"/>
            <a:ext cx="1872000" cy="1871998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0" name="Group 82"/>
          <p:cNvGrpSpPr/>
          <p:nvPr/>
        </p:nvGrpSpPr>
        <p:grpSpPr>
          <a:xfrm>
            <a:off x="873189" y="1953629"/>
            <a:ext cx="634667" cy="653612"/>
            <a:chOff x="3681413" y="3632200"/>
            <a:chExt cx="638175" cy="657225"/>
          </a:xfrm>
          <a:solidFill>
            <a:schemeClr val="bg1"/>
          </a:solidFill>
        </p:grpSpPr>
        <p:sp>
          <p:nvSpPr>
            <p:cNvPr id="153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Прямоугольник 161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3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Прямоугольник 163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5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525600" y="-378"/>
            <a:ext cx="8623064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Нормативно-правовое регулирование</a:t>
            </a:r>
            <a:endParaRPr 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3630066" y="1777450"/>
            <a:ext cx="1908000" cy="19076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59"/>
          <p:cNvGrpSpPr/>
          <p:nvPr/>
        </p:nvGrpSpPr>
        <p:grpSpPr>
          <a:xfrm>
            <a:off x="3827201" y="2196318"/>
            <a:ext cx="1514909" cy="1202736"/>
            <a:chOff x="3580092" y="2285505"/>
            <a:chExt cx="1982579" cy="1603648"/>
          </a:xfrm>
        </p:grpSpPr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3700211" y="2344945"/>
              <a:ext cx="1757202" cy="1461239"/>
            </a:xfrm>
            <a:custGeom>
              <a:avLst/>
              <a:gdLst/>
              <a:ahLst/>
              <a:cxnLst>
                <a:cxn ang="0">
                  <a:pos x="1000" y="0"/>
                </a:cxn>
                <a:cxn ang="0">
                  <a:pos x="678" y="0"/>
                </a:cxn>
                <a:cxn ang="0">
                  <a:pos x="678" y="0"/>
                </a:cxn>
                <a:cxn ang="0">
                  <a:pos x="356" y="0"/>
                </a:cxn>
                <a:cxn ang="0">
                  <a:pos x="239" y="95"/>
                </a:cxn>
                <a:cxn ang="0">
                  <a:pos x="678" y="1128"/>
                </a:cxn>
                <a:cxn ang="0">
                  <a:pos x="678" y="1128"/>
                </a:cxn>
                <a:cxn ang="0">
                  <a:pos x="1117" y="95"/>
                </a:cxn>
                <a:cxn ang="0">
                  <a:pos x="1000" y="0"/>
                </a:cxn>
              </a:cxnLst>
              <a:rect l="0" t="0" r="r" b="b"/>
              <a:pathLst>
                <a:path w="1356" h="1128">
                  <a:moveTo>
                    <a:pt x="1000" y="0"/>
                  </a:moveTo>
                  <a:cubicBezTo>
                    <a:pt x="678" y="0"/>
                    <a:pt x="678" y="0"/>
                    <a:pt x="678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06" y="87"/>
                    <a:pt x="239" y="95"/>
                  </a:cubicBezTo>
                  <a:cubicBezTo>
                    <a:pt x="0" y="923"/>
                    <a:pt x="678" y="1128"/>
                    <a:pt x="678" y="1128"/>
                  </a:cubicBezTo>
                  <a:cubicBezTo>
                    <a:pt x="678" y="1128"/>
                    <a:pt x="678" y="1128"/>
                    <a:pt x="678" y="1128"/>
                  </a:cubicBezTo>
                  <a:cubicBezTo>
                    <a:pt x="678" y="1128"/>
                    <a:pt x="1356" y="923"/>
                    <a:pt x="1117" y="95"/>
                  </a:cubicBezTo>
                  <a:cubicBezTo>
                    <a:pt x="1049" y="87"/>
                    <a:pt x="1000" y="0"/>
                    <a:pt x="1000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 8"/>
            <p:cNvSpPr>
              <a:spLocks noEditPoints="1"/>
            </p:cNvSpPr>
            <p:nvPr/>
          </p:nvSpPr>
          <p:spPr bwMode="auto">
            <a:xfrm>
              <a:off x="3580092" y="2285505"/>
              <a:ext cx="1982579" cy="1603648"/>
            </a:xfrm>
            <a:custGeom>
              <a:avLst/>
              <a:gdLst/>
              <a:ahLst/>
              <a:cxnLst>
                <a:cxn ang="0">
                  <a:pos x="1268" y="121"/>
                </a:cxn>
                <a:cxn ang="0">
                  <a:pos x="1262" y="101"/>
                </a:cxn>
                <a:cxn ang="0">
                  <a:pos x="1239" y="98"/>
                </a:cxn>
                <a:cxn ang="0">
                  <a:pos x="1141" y="16"/>
                </a:cxn>
                <a:cxn ang="0">
                  <a:pos x="1131" y="0"/>
                </a:cxn>
                <a:cxn ang="0">
                  <a:pos x="401" y="0"/>
                </a:cxn>
                <a:cxn ang="0">
                  <a:pos x="391" y="16"/>
                </a:cxn>
                <a:cxn ang="0">
                  <a:pos x="293" y="98"/>
                </a:cxn>
                <a:cxn ang="0">
                  <a:pos x="270" y="101"/>
                </a:cxn>
                <a:cxn ang="0">
                  <a:pos x="264" y="121"/>
                </a:cxn>
                <a:cxn ang="0">
                  <a:pos x="756" y="1235"/>
                </a:cxn>
                <a:cxn ang="0">
                  <a:pos x="766" y="1238"/>
                </a:cxn>
                <a:cxn ang="0">
                  <a:pos x="776" y="1235"/>
                </a:cxn>
                <a:cxn ang="0">
                  <a:pos x="1268" y="121"/>
                </a:cxn>
                <a:cxn ang="0">
                  <a:pos x="766" y="1174"/>
                </a:cxn>
                <a:cxn ang="0">
                  <a:pos x="326" y="154"/>
                </a:cxn>
                <a:cxn ang="0">
                  <a:pos x="442" y="60"/>
                </a:cxn>
                <a:cxn ang="0">
                  <a:pos x="1090" y="60"/>
                </a:cxn>
                <a:cxn ang="0">
                  <a:pos x="1207" y="154"/>
                </a:cxn>
                <a:cxn ang="0">
                  <a:pos x="766" y="1174"/>
                </a:cxn>
              </a:cxnLst>
              <a:rect l="0" t="0" r="r" b="b"/>
              <a:pathLst>
                <a:path w="1530" h="1238">
                  <a:moveTo>
                    <a:pt x="1268" y="121"/>
                  </a:moveTo>
                  <a:cubicBezTo>
                    <a:pt x="1262" y="101"/>
                    <a:pt x="1262" y="101"/>
                    <a:pt x="1262" y="101"/>
                  </a:cubicBezTo>
                  <a:cubicBezTo>
                    <a:pt x="1239" y="98"/>
                    <a:pt x="1239" y="98"/>
                    <a:pt x="1239" y="98"/>
                  </a:cubicBezTo>
                  <a:cubicBezTo>
                    <a:pt x="1195" y="93"/>
                    <a:pt x="1153" y="36"/>
                    <a:pt x="1141" y="16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0" y="36"/>
                    <a:pt x="337" y="93"/>
                    <a:pt x="293" y="98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64" y="121"/>
                    <a:pt x="264" y="121"/>
                    <a:pt x="264" y="121"/>
                  </a:cubicBezTo>
                  <a:cubicBezTo>
                    <a:pt x="0" y="1012"/>
                    <a:pt x="749" y="1233"/>
                    <a:pt x="756" y="1235"/>
                  </a:cubicBezTo>
                  <a:cubicBezTo>
                    <a:pt x="766" y="1238"/>
                    <a:pt x="766" y="1238"/>
                    <a:pt x="766" y="1238"/>
                  </a:cubicBezTo>
                  <a:cubicBezTo>
                    <a:pt x="776" y="1235"/>
                    <a:pt x="776" y="1235"/>
                    <a:pt x="776" y="1235"/>
                  </a:cubicBezTo>
                  <a:cubicBezTo>
                    <a:pt x="784" y="1233"/>
                    <a:pt x="1530" y="1005"/>
                    <a:pt x="1268" y="121"/>
                  </a:cubicBezTo>
                  <a:moveTo>
                    <a:pt x="766" y="1174"/>
                  </a:moveTo>
                  <a:cubicBezTo>
                    <a:pt x="676" y="1143"/>
                    <a:pt x="109" y="917"/>
                    <a:pt x="326" y="154"/>
                  </a:cubicBezTo>
                  <a:cubicBezTo>
                    <a:pt x="382" y="137"/>
                    <a:pt x="423" y="87"/>
                    <a:pt x="442" y="60"/>
                  </a:cubicBezTo>
                  <a:cubicBezTo>
                    <a:pt x="1090" y="60"/>
                    <a:pt x="1090" y="60"/>
                    <a:pt x="1090" y="60"/>
                  </a:cubicBezTo>
                  <a:cubicBezTo>
                    <a:pt x="1109" y="87"/>
                    <a:pt x="1150" y="137"/>
                    <a:pt x="1207" y="154"/>
                  </a:cubicBezTo>
                  <a:cubicBezTo>
                    <a:pt x="1423" y="917"/>
                    <a:pt x="856" y="1143"/>
                    <a:pt x="766" y="117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Arc 5"/>
          <p:cNvSpPr/>
          <p:nvPr/>
        </p:nvSpPr>
        <p:spPr>
          <a:xfrm rot="10800000">
            <a:off x="3409608" y="1557775"/>
            <a:ext cx="2332800" cy="2332415"/>
          </a:xfrm>
          <a:prstGeom prst="arc">
            <a:avLst>
              <a:gd name="adj1" fmla="val 16200000"/>
              <a:gd name="adj2" fmla="val 1618528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7"/>
          <p:cNvSpPr>
            <a:spLocks/>
          </p:cNvSpPr>
          <p:nvPr/>
        </p:nvSpPr>
        <p:spPr bwMode="auto">
          <a:xfrm>
            <a:off x="3978748" y="2292908"/>
            <a:ext cx="1221580" cy="989123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617" y="0"/>
              </a:cxn>
              <a:cxn ang="0">
                <a:pos x="617" y="0"/>
              </a:cxn>
              <a:cxn ang="0">
                <a:pos x="324" y="0"/>
              </a:cxn>
              <a:cxn ang="0">
                <a:pos x="218" y="85"/>
              </a:cxn>
              <a:cxn ang="0">
                <a:pos x="617" y="1018"/>
              </a:cxn>
              <a:cxn ang="0">
                <a:pos x="617" y="1018"/>
              </a:cxn>
              <a:cxn ang="0">
                <a:pos x="1016" y="85"/>
              </a:cxn>
              <a:cxn ang="0">
                <a:pos x="910" y="0"/>
              </a:cxn>
            </a:cxnLst>
            <a:rect l="0" t="0" r="r" b="b"/>
            <a:pathLst>
              <a:path w="1234" h="1018">
                <a:moveTo>
                  <a:pt x="910" y="0"/>
                </a:moveTo>
                <a:cubicBezTo>
                  <a:pt x="617" y="0"/>
                  <a:pt x="617" y="0"/>
                  <a:pt x="617" y="0"/>
                </a:cubicBezTo>
                <a:cubicBezTo>
                  <a:pt x="617" y="0"/>
                  <a:pt x="617" y="0"/>
                  <a:pt x="617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0"/>
                  <a:pt x="279" y="78"/>
                  <a:pt x="218" y="85"/>
                </a:cubicBezTo>
                <a:cubicBezTo>
                  <a:pt x="0" y="833"/>
                  <a:pt x="617" y="1018"/>
                  <a:pt x="617" y="1018"/>
                </a:cubicBezTo>
                <a:cubicBezTo>
                  <a:pt x="617" y="1018"/>
                  <a:pt x="617" y="1018"/>
                  <a:pt x="617" y="1018"/>
                </a:cubicBezTo>
                <a:cubicBezTo>
                  <a:pt x="617" y="1018"/>
                  <a:pt x="1234" y="833"/>
                  <a:pt x="1016" y="85"/>
                </a:cubicBezTo>
                <a:cubicBezTo>
                  <a:pt x="955" y="78"/>
                  <a:pt x="910" y="0"/>
                  <a:pt x="910" y="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4375062" y="2479587"/>
            <a:ext cx="418832" cy="464377"/>
          </a:xfrm>
          <a:custGeom>
            <a:avLst/>
            <a:gdLst/>
            <a:ahLst/>
            <a:cxnLst>
              <a:cxn ang="0">
                <a:pos x="374" y="158"/>
              </a:cxn>
              <a:cxn ang="0">
                <a:pos x="352" y="158"/>
              </a:cxn>
              <a:cxn ang="0">
                <a:pos x="209" y="0"/>
              </a:cxn>
              <a:cxn ang="0">
                <a:pos x="67" y="158"/>
              </a:cxn>
              <a:cxn ang="0">
                <a:pos x="44" y="158"/>
              </a:cxn>
              <a:cxn ang="0">
                <a:pos x="0" y="203"/>
              </a:cxn>
              <a:cxn ang="0">
                <a:pos x="0" y="414"/>
              </a:cxn>
              <a:cxn ang="0">
                <a:pos x="44" y="478"/>
              </a:cxn>
              <a:cxn ang="0">
                <a:pos x="374" y="478"/>
              </a:cxn>
              <a:cxn ang="0">
                <a:pos x="428" y="414"/>
              </a:cxn>
              <a:cxn ang="0">
                <a:pos x="428" y="203"/>
              </a:cxn>
              <a:cxn ang="0">
                <a:pos x="374" y="158"/>
              </a:cxn>
              <a:cxn ang="0">
                <a:pos x="247" y="414"/>
              </a:cxn>
              <a:cxn ang="0">
                <a:pos x="172" y="414"/>
              </a:cxn>
              <a:cxn ang="0">
                <a:pos x="186" y="309"/>
              </a:cxn>
              <a:cxn ang="0">
                <a:pos x="161" y="265"/>
              </a:cxn>
              <a:cxn ang="0">
                <a:pos x="210" y="216"/>
              </a:cxn>
              <a:cxn ang="0">
                <a:pos x="258" y="264"/>
              </a:cxn>
              <a:cxn ang="0">
                <a:pos x="232" y="310"/>
              </a:cxn>
              <a:cxn ang="0">
                <a:pos x="247" y="414"/>
              </a:cxn>
              <a:cxn ang="0">
                <a:pos x="112" y="158"/>
              </a:cxn>
              <a:cxn ang="0">
                <a:pos x="209" y="45"/>
              </a:cxn>
              <a:cxn ang="0">
                <a:pos x="307" y="158"/>
              </a:cxn>
              <a:cxn ang="0">
                <a:pos x="112" y="158"/>
              </a:cxn>
            </a:cxnLst>
            <a:rect l="0" t="0" r="r" b="b"/>
            <a:pathLst>
              <a:path w="428" h="478">
                <a:moveTo>
                  <a:pt x="374" y="158"/>
                </a:moveTo>
                <a:cubicBezTo>
                  <a:pt x="352" y="158"/>
                  <a:pt x="352" y="158"/>
                  <a:pt x="352" y="158"/>
                </a:cubicBezTo>
                <a:cubicBezTo>
                  <a:pt x="352" y="58"/>
                  <a:pt x="292" y="0"/>
                  <a:pt x="209" y="0"/>
                </a:cubicBezTo>
                <a:cubicBezTo>
                  <a:pt x="127" y="0"/>
                  <a:pt x="67" y="58"/>
                  <a:pt x="67" y="158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11" y="158"/>
                  <a:pt x="0" y="170"/>
                  <a:pt x="0" y="203"/>
                </a:cubicBezTo>
                <a:cubicBezTo>
                  <a:pt x="0" y="414"/>
                  <a:pt x="0" y="414"/>
                  <a:pt x="0" y="414"/>
                </a:cubicBezTo>
                <a:cubicBezTo>
                  <a:pt x="0" y="447"/>
                  <a:pt x="11" y="478"/>
                  <a:pt x="44" y="478"/>
                </a:cubicBezTo>
                <a:cubicBezTo>
                  <a:pt x="374" y="478"/>
                  <a:pt x="374" y="478"/>
                  <a:pt x="374" y="478"/>
                </a:cubicBezTo>
                <a:cubicBezTo>
                  <a:pt x="407" y="478"/>
                  <a:pt x="428" y="447"/>
                  <a:pt x="428" y="414"/>
                </a:cubicBezTo>
                <a:cubicBezTo>
                  <a:pt x="428" y="203"/>
                  <a:pt x="428" y="203"/>
                  <a:pt x="428" y="203"/>
                </a:cubicBezTo>
                <a:cubicBezTo>
                  <a:pt x="428" y="170"/>
                  <a:pt x="407" y="158"/>
                  <a:pt x="374" y="158"/>
                </a:cubicBezTo>
                <a:moveTo>
                  <a:pt x="247" y="414"/>
                </a:moveTo>
                <a:cubicBezTo>
                  <a:pt x="172" y="414"/>
                  <a:pt x="172" y="414"/>
                  <a:pt x="172" y="41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71" y="301"/>
                  <a:pt x="161" y="283"/>
                  <a:pt x="161" y="265"/>
                </a:cubicBezTo>
                <a:cubicBezTo>
                  <a:pt x="161" y="238"/>
                  <a:pt x="183" y="216"/>
                  <a:pt x="210" y="216"/>
                </a:cubicBezTo>
                <a:cubicBezTo>
                  <a:pt x="236" y="216"/>
                  <a:pt x="258" y="237"/>
                  <a:pt x="258" y="264"/>
                </a:cubicBezTo>
                <a:cubicBezTo>
                  <a:pt x="258" y="282"/>
                  <a:pt x="248" y="302"/>
                  <a:pt x="232" y="310"/>
                </a:cubicBezTo>
                <a:lnTo>
                  <a:pt x="247" y="414"/>
                </a:lnTo>
                <a:close/>
                <a:moveTo>
                  <a:pt x="112" y="158"/>
                </a:moveTo>
                <a:cubicBezTo>
                  <a:pt x="112" y="66"/>
                  <a:pt x="161" y="45"/>
                  <a:pt x="209" y="45"/>
                </a:cubicBezTo>
                <a:cubicBezTo>
                  <a:pt x="258" y="45"/>
                  <a:pt x="307" y="66"/>
                  <a:pt x="307" y="158"/>
                </a:cubicBezTo>
                <a:lnTo>
                  <a:pt x="112" y="1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73"/>
          <p:cNvGrpSpPr/>
          <p:nvPr/>
        </p:nvGrpSpPr>
        <p:grpSpPr>
          <a:xfrm>
            <a:off x="3292188" y="3014176"/>
            <a:ext cx="615600" cy="616960"/>
            <a:chOff x="2728576" y="3447948"/>
            <a:chExt cx="822613" cy="822613"/>
          </a:xfrm>
        </p:grpSpPr>
        <p:sp>
          <p:nvSpPr>
            <p:cNvPr id="92" name="Freeform 18"/>
            <p:cNvSpPr/>
            <p:nvPr/>
          </p:nvSpPr>
          <p:spPr>
            <a:xfrm>
              <a:off x="2728576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2957111" y="3716216"/>
              <a:ext cx="365543" cy="286077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oup 76"/>
          <p:cNvGrpSpPr/>
          <p:nvPr/>
        </p:nvGrpSpPr>
        <p:grpSpPr>
          <a:xfrm>
            <a:off x="5316504" y="3014174"/>
            <a:ext cx="615600" cy="616960"/>
            <a:chOff x="5573678" y="3447948"/>
            <a:chExt cx="822613" cy="822613"/>
          </a:xfrm>
        </p:grpSpPr>
        <p:sp>
          <p:nvSpPr>
            <p:cNvPr id="98" name="Freeform 24"/>
            <p:cNvSpPr/>
            <p:nvPr/>
          </p:nvSpPr>
          <p:spPr>
            <a:xfrm>
              <a:off x="5573678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Freeform 131"/>
            <p:cNvSpPr>
              <a:spLocks/>
            </p:cNvSpPr>
            <p:nvPr/>
          </p:nvSpPr>
          <p:spPr bwMode="auto">
            <a:xfrm>
              <a:off x="5824314" y="368843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Text Placeholder 3"/>
          <p:cNvSpPr txBox="1">
            <a:spLocks/>
          </p:cNvSpPr>
          <p:nvPr/>
        </p:nvSpPr>
        <p:spPr>
          <a:xfrm>
            <a:off x="6056756" y="1725557"/>
            <a:ext cx="2927224" cy="76944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от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апреля 2012 г. №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Стандарта внутреннего контроля </a:t>
            </a:r>
            <a:r>
              <a:rPr lang="ru-RU" sz="12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ФК»</a:t>
            </a:r>
            <a:br>
              <a:rPr lang="ru-RU" sz="12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ред. приказа ФК от 06.02.2015 г. №16)</a:t>
            </a:r>
            <a:endParaRPr lang="ru-RU" sz="1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 Placeholder 3"/>
          <p:cNvSpPr txBox="1">
            <a:spLocks/>
          </p:cNvSpPr>
          <p:nvPr/>
        </p:nvSpPr>
        <p:spPr>
          <a:xfrm>
            <a:off x="180174" y="2948696"/>
            <a:ext cx="2930347" cy="113877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26 ноября 2014 г.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№292 </a:t>
            </a:r>
            <a: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Перечня возможных (основных) нарушений при осуществлении деятельности управления </a:t>
            </a:r>
            <a: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</a:t>
            </a:r>
            <a:r>
              <a:rPr lang="ru-RU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субъекту </a:t>
            </a:r>
            <a: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 (субъектам РФ, находящимся</a:t>
            </a:r>
            <a:b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границах федерального округа</a:t>
            </a:r>
            <a:r>
              <a:rPr lang="ru-RU" sz="1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)»</a:t>
            </a:r>
            <a:endParaRPr lang="ru-RU" sz="12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 Placeholder 3"/>
          <p:cNvSpPr txBox="1">
            <a:spLocks/>
          </p:cNvSpPr>
          <p:nvPr/>
        </p:nvSpPr>
        <p:spPr>
          <a:xfrm>
            <a:off x="3110521" y="517945"/>
            <a:ext cx="2946235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Концепция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казначейскими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рисками в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</a:t>
            </a:r>
            <a:r>
              <a:rPr lang="ru-RU" sz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1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1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утверждена 03 июня 2015 г. Р.Е</a:t>
            </a:r>
            <a:r>
              <a:rPr lang="ru-RU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Артюхиным</a:t>
            </a:r>
            <a:endParaRPr lang="ru-RU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168636" y="1728770"/>
            <a:ext cx="3019873" cy="76944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от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декабря 2014 г.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№338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показателей оценки результативности деятельности управлений </a:t>
            </a:r>
            <a:r>
              <a:rPr lang="ru-RU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по </a:t>
            </a:r>
            <a:r>
              <a:rPr lang="ru-RU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субъектам </a:t>
            </a:r>
            <a:r>
              <a:rPr lang="ru-RU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РФ»</a:t>
            </a:r>
            <a:endParaRPr lang="ru-RU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6056755" y="2944817"/>
            <a:ext cx="3026285" cy="132343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от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декабря 2015 г.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№376</a:t>
            </a:r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1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</a:t>
            </a:r>
            <a:r>
              <a:rPr lang="ru-RU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 Классификатора внутренних (операционных) </a:t>
            </a: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рисков</a:t>
            </a:r>
            <a:b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направлениям деятельности управления </a:t>
            </a: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ФК </a:t>
            </a:r>
            <a:r>
              <a:rPr lang="ru-RU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субъекту </a:t>
            </a: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 </a:t>
            </a:r>
            <a:r>
              <a:rPr lang="ru-RU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(субъектам </a:t>
            </a: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РФ, находящимся</a:t>
            </a:r>
            <a:r>
              <a:rPr lang="en-US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границах федерального округа)»</a:t>
            </a: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3727299" y="4265467"/>
            <a:ext cx="1686942" cy="58477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ГОСТ Р 51901.21-2012 </a:t>
            </a:r>
            <a:r>
              <a:rPr lang="ru-RU" sz="1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Менеджмент риска. </a:t>
            </a:r>
            <a:r>
              <a:rPr lang="ru-RU" sz="12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рисков.</a:t>
            </a:r>
            <a:endParaRPr lang="ru-RU" sz="12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00629" y="1794952"/>
            <a:ext cx="615600" cy="616960"/>
            <a:chOff x="5573678" y="2403850"/>
            <a:chExt cx="822613" cy="822613"/>
          </a:xfrm>
        </p:grpSpPr>
        <p:sp>
          <p:nvSpPr>
            <p:cNvPr id="95" name="Freeform 21"/>
            <p:cNvSpPr/>
            <p:nvPr/>
          </p:nvSpPr>
          <p:spPr>
            <a:xfrm>
              <a:off x="5573678" y="2403850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113"/>
            <p:cNvSpPr>
              <a:spLocks noEditPoints="1"/>
            </p:cNvSpPr>
            <p:nvPr/>
          </p:nvSpPr>
          <p:spPr bwMode="auto">
            <a:xfrm>
              <a:off x="5776152" y="2676547"/>
              <a:ext cx="411448" cy="284316"/>
            </a:xfrm>
            <a:custGeom>
              <a:avLst/>
              <a:gdLst/>
              <a:ahLst/>
              <a:cxnLst>
                <a:cxn ang="0">
                  <a:pos x="82" y="49"/>
                </a:cxn>
                <a:cxn ang="0">
                  <a:pos x="74" y="57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82" y="0"/>
                </a:cxn>
                <a:cxn ang="0">
                  <a:pos x="82" y="4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10" y="11"/>
                </a:cxn>
                <a:cxn ang="0">
                  <a:pos x="77" y="6"/>
                </a:cxn>
                <a:cxn ang="0">
                  <a:pos x="15" y="6"/>
                </a:cxn>
                <a:cxn ang="0">
                  <a:pos x="15" y="49"/>
                </a:cxn>
                <a:cxn ang="0">
                  <a:pos x="15" y="52"/>
                </a:cxn>
                <a:cxn ang="0">
                  <a:pos x="74" y="52"/>
                </a:cxn>
                <a:cxn ang="0">
                  <a:pos x="77" y="49"/>
                </a:cxn>
                <a:cxn ang="0">
                  <a:pos x="77" y="6"/>
                </a:cxn>
                <a:cxn ang="0">
                  <a:pos x="46" y="36"/>
                </a:cxn>
                <a:cxn ang="0">
                  <a:pos x="20" y="36"/>
                </a:cxn>
                <a:cxn ang="0">
                  <a:pos x="20" y="11"/>
                </a:cxn>
                <a:cxn ang="0">
                  <a:pos x="46" y="11"/>
                </a:cxn>
                <a:cxn ang="0">
                  <a:pos x="46" y="36"/>
                </a:cxn>
                <a:cxn ang="0">
                  <a:pos x="46" y="47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46" y="42"/>
                </a:cxn>
                <a:cxn ang="0">
                  <a:pos x="46" y="47"/>
                </a:cxn>
                <a:cxn ang="0">
                  <a:pos x="25" y="16"/>
                </a:cxn>
                <a:cxn ang="0">
                  <a:pos x="25" y="31"/>
                </a:cxn>
                <a:cxn ang="0">
                  <a:pos x="41" y="31"/>
                </a:cxn>
                <a:cxn ang="0">
                  <a:pos x="41" y="16"/>
                </a:cxn>
                <a:cxn ang="0">
                  <a:pos x="25" y="16"/>
                </a:cxn>
                <a:cxn ang="0">
                  <a:pos x="72" y="16"/>
                </a:cxn>
                <a:cxn ang="0">
                  <a:pos x="51" y="16"/>
                </a:cxn>
                <a:cxn ang="0">
                  <a:pos x="51" y="11"/>
                </a:cxn>
                <a:cxn ang="0">
                  <a:pos x="72" y="11"/>
                </a:cxn>
                <a:cxn ang="0">
                  <a:pos x="72" y="16"/>
                </a:cxn>
                <a:cxn ang="0">
                  <a:pos x="72" y="26"/>
                </a:cxn>
                <a:cxn ang="0">
                  <a:pos x="51" y="26"/>
                </a:cxn>
                <a:cxn ang="0">
                  <a:pos x="51" y="21"/>
                </a:cxn>
                <a:cxn ang="0">
                  <a:pos x="72" y="21"/>
                </a:cxn>
                <a:cxn ang="0">
                  <a:pos x="72" y="26"/>
                </a:cxn>
                <a:cxn ang="0">
                  <a:pos x="72" y="36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72" y="31"/>
                </a:cxn>
                <a:cxn ang="0">
                  <a:pos x="72" y="36"/>
                </a:cxn>
                <a:cxn ang="0">
                  <a:pos x="72" y="47"/>
                </a:cxn>
                <a:cxn ang="0">
                  <a:pos x="51" y="47"/>
                </a:cxn>
                <a:cxn ang="0">
                  <a:pos x="51" y="42"/>
                </a:cxn>
                <a:cxn ang="0">
                  <a:pos x="72" y="42"/>
                </a:cxn>
                <a:cxn ang="0">
                  <a:pos x="72" y="47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65467" y="3590299"/>
            <a:ext cx="615600" cy="616960"/>
            <a:chOff x="4160694" y="4681231"/>
            <a:chExt cx="822613" cy="822613"/>
          </a:xfrm>
        </p:grpSpPr>
        <p:sp>
          <p:nvSpPr>
            <p:cNvPr id="101" name="Freeform 27"/>
            <p:cNvSpPr/>
            <p:nvPr/>
          </p:nvSpPr>
          <p:spPr>
            <a:xfrm>
              <a:off x="4160694" y="46812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 rot="395080">
              <a:off x="4379050" y="4884158"/>
              <a:ext cx="390148" cy="375848"/>
              <a:chOff x="-748248" y="3034994"/>
              <a:chExt cx="227410" cy="219075"/>
            </a:xfrm>
          </p:grpSpPr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-748248" y="3107622"/>
                <a:ext cx="50006" cy="91679"/>
              </a:xfrm>
              <a:custGeom>
                <a:avLst/>
                <a:gdLst>
                  <a:gd name="T0" fmla="*/ 19 w 19"/>
                  <a:gd name="T1" fmla="*/ 30 h 36"/>
                  <a:gd name="T2" fmla="*/ 14 w 19"/>
                  <a:gd name="T3" fmla="*/ 35 h 36"/>
                  <a:gd name="T4" fmla="*/ 9 w 19"/>
                  <a:gd name="T5" fmla="*/ 36 h 36"/>
                  <a:gd name="T6" fmla="*/ 3 w 19"/>
                  <a:gd name="T7" fmla="*/ 32 h 36"/>
                  <a:gd name="T8" fmla="*/ 0 w 19"/>
                  <a:gd name="T9" fmla="*/ 6 h 36"/>
                  <a:gd name="T10" fmla="*/ 5 w 19"/>
                  <a:gd name="T11" fmla="*/ 1 h 36"/>
                  <a:gd name="T12" fmla="*/ 10 w 19"/>
                  <a:gd name="T13" fmla="*/ 0 h 36"/>
                  <a:gd name="T14" fmla="*/ 15 w 19"/>
                  <a:gd name="T15" fmla="*/ 4 h 36"/>
                  <a:gd name="T16" fmla="*/ 19 w 19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6">
                    <a:moveTo>
                      <a:pt x="19" y="30"/>
                    </a:moveTo>
                    <a:cubicBezTo>
                      <a:pt x="19" y="32"/>
                      <a:pt x="17" y="35"/>
                      <a:pt x="14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4" y="34"/>
                      <a:pt x="3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5" y="2"/>
                      <a:pt x="15" y="4"/>
                    </a:cubicBezTo>
                    <a:lnTo>
                      <a:pt x="19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8" name="Freeform 19"/>
              <p:cNvSpPr>
                <a:spLocks/>
              </p:cNvSpPr>
              <p:nvPr/>
            </p:nvSpPr>
            <p:spPr bwMode="auto">
              <a:xfrm>
                <a:off x="-695860" y="3073094"/>
                <a:ext cx="51197" cy="121444"/>
              </a:xfrm>
              <a:custGeom>
                <a:avLst/>
                <a:gdLst>
                  <a:gd name="T0" fmla="*/ 20 w 20"/>
                  <a:gd name="T1" fmla="*/ 40 h 47"/>
                  <a:gd name="T2" fmla="*/ 16 w 20"/>
                  <a:gd name="T3" fmla="*/ 46 h 47"/>
                  <a:gd name="T4" fmla="*/ 10 w 20"/>
                  <a:gd name="T5" fmla="*/ 46 h 47"/>
                  <a:gd name="T6" fmla="*/ 5 w 20"/>
                  <a:gd name="T7" fmla="*/ 42 h 47"/>
                  <a:gd name="T8" fmla="*/ 0 w 20"/>
                  <a:gd name="T9" fmla="*/ 7 h 47"/>
                  <a:gd name="T10" fmla="*/ 5 w 20"/>
                  <a:gd name="T11" fmla="*/ 1 h 47"/>
                  <a:gd name="T12" fmla="*/ 10 w 20"/>
                  <a:gd name="T13" fmla="*/ 1 h 47"/>
                  <a:gd name="T14" fmla="*/ 16 w 20"/>
                  <a:gd name="T15" fmla="*/ 5 h 47"/>
                  <a:gd name="T16" fmla="*/ 20 w 20"/>
                  <a:gd name="T1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7">
                    <a:moveTo>
                      <a:pt x="20" y="40"/>
                    </a:moveTo>
                    <a:cubicBezTo>
                      <a:pt x="20" y="43"/>
                      <a:pt x="18" y="45"/>
                      <a:pt x="16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7"/>
                      <a:pt x="5" y="45"/>
                      <a:pt x="5" y="4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2" y="2"/>
                      <a:pt x="5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5" y="2"/>
                      <a:pt x="16" y="5"/>
                    </a:cubicBezTo>
                    <a:lnTo>
                      <a:pt x="20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-644663" y="3034994"/>
                <a:ext cx="55959" cy="152400"/>
              </a:xfrm>
              <a:custGeom>
                <a:avLst/>
                <a:gdLst>
                  <a:gd name="T0" fmla="*/ 22 w 22"/>
                  <a:gd name="T1" fmla="*/ 52 h 59"/>
                  <a:gd name="T2" fmla="*/ 17 w 22"/>
                  <a:gd name="T3" fmla="*/ 58 h 59"/>
                  <a:gd name="T4" fmla="*/ 12 w 22"/>
                  <a:gd name="T5" fmla="*/ 59 h 59"/>
                  <a:gd name="T6" fmla="*/ 6 w 22"/>
                  <a:gd name="T7" fmla="*/ 54 h 59"/>
                  <a:gd name="T8" fmla="*/ 1 w 22"/>
                  <a:gd name="T9" fmla="*/ 7 h 59"/>
                  <a:gd name="T10" fmla="*/ 5 w 22"/>
                  <a:gd name="T11" fmla="*/ 1 h 59"/>
                  <a:gd name="T12" fmla="*/ 10 w 22"/>
                  <a:gd name="T13" fmla="*/ 0 h 59"/>
                  <a:gd name="T14" fmla="*/ 16 w 22"/>
                  <a:gd name="T15" fmla="*/ 5 h 59"/>
                  <a:gd name="T16" fmla="*/ 22 w 22"/>
                  <a:gd name="T17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9">
                    <a:moveTo>
                      <a:pt x="22" y="52"/>
                    </a:moveTo>
                    <a:cubicBezTo>
                      <a:pt x="22" y="55"/>
                      <a:pt x="20" y="58"/>
                      <a:pt x="17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9" y="59"/>
                      <a:pt x="7" y="57"/>
                      <a:pt x="6" y="5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5" y="2"/>
                      <a:pt x="16" y="5"/>
                    </a:cubicBezTo>
                    <a:lnTo>
                      <a:pt x="22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>
                <a:off x="-744676" y="3192156"/>
                <a:ext cx="223838" cy="61913"/>
              </a:xfrm>
              <a:custGeom>
                <a:avLst/>
                <a:gdLst>
                  <a:gd name="T0" fmla="*/ 7 w 87"/>
                  <a:gd name="T1" fmla="*/ 23 h 24"/>
                  <a:gd name="T2" fmla="*/ 1 w 87"/>
                  <a:gd name="T3" fmla="*/ 19 h 24"/>
                  <a:gd name="T4" fmla="*/ 1 w 87"/>
                  <a:gd name="T5" fmla="*/ 15 h 24"/>
                  <a:gd name="T6" fmla="*/ 5 w 87"/>
                  <a:gd name="T7" fmla="*/ 9 h 24"/>
                  <a:gd name="T8" fmla="*/ 81 w 87"/>
                  <a:gd name="T9" fmla="*/ 0 h 24"/>
                  <a:gd name="T10" fmla="*/ 86 w 87"/>
                  <a:gd name="T11" fmla="*/ 4 h 24"/>
                  <a:gd name="T12" fmla="*/ 87 w 87"/>
                  <a:gd name="T13" fmla="*/ 9 h 24"/>
                  <a:gd name="T14" fmla="*/ 83 w 87"/>
                  <a:gd name="T15" fmla="*/ 14 h 24"/>
                  <a:gd name="T16" fmla="*/ 7 w 87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4">
                    <a:moveTo>
                      <a:pt x="7" y="23"/>
                    </a:moveTo>
                    <a:cubicBezTo>
                      <a:pt x="4" y="24"/>
                      <a:pt x="1" y="22"/>
                      <a:pt x="1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2"/>
                      <a:pt x="2" y="10"/>
                      <a:pt x="5" y="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4" y="0"/>
                      <a:pt x="86" y="2"/>
                      <a:pt x="86" y="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11"/>
                      <a:pt x="85" y="14"/>
                      <a:pt x="83" y="14"/>
                    </a:cubicBezTo>
                    <a:lnTo>
                      <a:pt x="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-588704" y="3061187"/>
                <a:ext cx="52388" cy="117872"/>
              </a:xfrm>
              <a:custGeom>
                <a:avLst/>
                <a:gdLst>
                  <a:gd name="T0" fmla="*/ 20 w 20"/>
                  <a:gd name="T1" fmla="*/ 40 h 46"/>
                  <a:gd name="T2" fmla="*/ 15 w 20"/>
                  <a:gd name="T3" fmla="*/ 45 h 46"/>
                  <a:gd name="T4" fmla="*/ 10 w 20"/>
                  <a:gd name="T5" fmla="*/ 46 h 46"/>
                  <a:gd name="T6" fmla="*/ 5 w 20"/>
                  <a:gd name="T7" fmla="*/ 42 h 46"/>
                  <a:gd name="T8" fmla="*/ 0 w 20"/>
                  <a:gd name="T9" fmla="*/ 7 h 46"/>
                  <a:gd name="T10" fmla="*/ 5 w 20"/>
                  <a:gd name="T11" fmla="*/ 1 h 46"/>
                  <a:gd name="T12" fmla="*/ 10 w 20"/>
                  <a:gd name="T13" fmla="*/ 1 h 46"/>
                  <a:gd name="T14" fmla="*/ 15 w 20"/>
                  <a:gd name="T15" fmla="*/ 5 h 46"/>
                  <a:gd name="T16" fmla="*/ 20 w 20"/>
                  <a:gd name="T17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40"/>
                    </a:moveTo>
                    <a:cubicBezTo>
                      <a:pt x="20" y="43"/>
                      <a:pt x="18" y="45"/>
                      <a:pt x="15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5" y="45"/>
                      <a:pt x="5" y="4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2" y="2"/>
                      <a:pt x="5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5" y="2"/>
                      <a:pt x="15" y="5"/>
                    </a:cubicBezTo>
                    <a:lnTo>
                      <a:pt x="20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3282663" y="1796538"/>
            <a:ext cx="615600" cy="616960"/>
            <a:chOff x="2758787" y="2403850"/>
            <a:chExt cx="822613" cy="822613"/>
          </a:xfrm>
        </p:grpSpPr>
        <p:sp>
          <p:nvSpPr>
            <p:cNvPr id="89" name="Freeform 15"/>
            <p:cNvSpPr/>
            <p:nvPr/>
          </p:nvSpPr>
          <p:spPr>
            <a:xfrm>
              <a:off x="2758787" y="2403850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AutoShape 114"/>
            <p:cNvSpPr>
              <a:spLocks noChangeAspect="1"/>
            </p:cNvSpPr>
            <p:nvPr/>
          </p:nvSpPr>
          <p:spPr bwMode="auto">
            <a:xfrm>
              <a:off x="2962994" y="2609694"/>
              <a:ext cx="405154" cy="407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092" tIns="38092" rIns="38092" bIns="38092" anchor="ctr"/>
            <a:lstStyle/>
            <a:p>
              <a:pPr defTabSz="342824">
                <a:defRPr/>
              </a:pPr>
              <a:endParaRPr lang="es-E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268645" y="1222758"/>
            <a:ext cx="615600" cy="616960"/>
            <a:chOff x="4160694" y="1731944"/>
            <a:chExt cx="822613" cy="822613"/>
          </a:xfrm>
        </p:grpSpPr>
        <p:sp>
          <p:nvSpPr>
            <p:cNvPr id="86" name="Freeform 12"/>
            <p:cNvSpPr/>
            <p:nvPr/>
          </p:nvSpPr>
          <p:spPr>
            <a:xfrm>
              <a:off x="4160694" y="1731944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" name="Группа 52"/>
            <p:cNvGrpSpPr/>
            <p:nvPr/>
          </p:nvGrpSpPr>
          <p:grpSpPr>
            <a:xfrm rot="367373">
              <a:off x="4338985" y="1902698"/>
              <a:ext cx="469249" cy="478977"/>
              <a:chOff x="7698892" y="4169807"/>
              <a:chExt cx="469249" cy="478977"/>
            </a:xfrm>
          </p:grpSpPr>
          <p:sp>
            <p:nvSpPr>
              <p:cNvPr id="54" name="Freeform 142"/>
              <p:cNvSpPr>
                <a:spLocks/>
              </p:cNvSpPr>
              <p:nvPr/>
            </p:nvSpPr>
            <p:spPr bwMode="auto">
              <a:xfrm>
                <a:off x="7698892" y="4254906"/>
                <a:ext cx="111843" cy="221253"/>
              </a:xfrm>
              <a:custGeom>
                <a:avLst/>
                <a:gdLst>
                  <a:gd name="T0" fmla="*/ 5 w 21"/>
                  <a:gd name="T1" fmla="*/ 1 h 42"/>
                  <a:gd name="T2" fmla="*/ 5 w 21"/>
                  <a:gd name="T3" fmla="*/ 3 h 42"/>
                  <a:gd name="T4" fmla="*/ 6 w 21"/>
                  <a:gd name="T5" fmla="*/ 4 h 42"/>
                  <a:gd name="T6" fmla="*/ 6 w 21"/>
                  <a:gd name="T7" fmla="*/ 4 h 42"/>
                  <a:gd name="T8" fmla="*/ 6 w 21"/>
                  <a:gd name="T9" fmla="*/ 7 h 42"/>
                  <a:gd name="T10" fmla="*/ 6 w 21"/>
                  <a:gd name="T11" fmla="*/ 7 h 42"/>
                  <a:gd name="T12" fmla="*/ 0 w 21"/>
                  <a:gd name="T13" fmla="*/ 16 h 42"/>
                  <a:gd name="T14" fmla="*/ 2 w 21"/>
                  <a:gd name="T15" fmla="*/ 42 h 42"/>
                  <a:gd name="T16" fmla="*/ 7 w 21"/>
                  <a:gd name="T17" fmla="*/ 31 h 42"/>
                  <a:gd name="T18" fmla="*/ 15 w 21"/>
                  <a:gd name="T19" fmla="*/ 24 h 42"/>
                  <a:gd name="T20" fmla="*/ 15 w 21"/>
                  <a:gd name="T21" fmla="*/ 24 h 42"/>
                  <a:gd name="T22" fmla="*/ 15 w 21"/>
                  <a:gd name="T23" fmla="*/ 24 h 42"/>
                  <a:gd name="T24" fmla="*/ 17 w 21"/>
                  <a:gd name="T25" fmla="*/ 24 h 42"/>
                  <a:gd name="T26" fmla="*/ 17 w 21"/>
                  <a:gd name="T27" fmla="*/ 24 h 42"/>
                  <a:gd name="T28" fmla="*/ 18 w 21"/>
                  <a:gd name="T29" fmla="*/ 27 h 42"/>
                  <a:gd name="T30" fmla="*/ 18 w 21"/>
                  <a:gd name="T31" fmla="*/ 27 h 42"/>
                  <a:gd name="T32" fmla="*/ 18 w 21"/>
                  <a:gd name="T33" fmla="*/ 27 h 42"/>
                  <a:gd name="T34" fmla="*/ 19 w 21"/>
                  <a:gd name="T35" fmla="*/ 27 h 42"/>
                  <a:gd name="T36" fmla="*/ 20 w 21"/>
                  <a:gd name="T37" fmla="*/ 28 h 42"/>
                  <a:gd name="T38" fmla="*/ 21 w 21"/>
                  <a:gd name="T39" fmla="*/ 26 h 42"/>
                  <a:gd name="T40" fmla="*/ 19 w 21"/>
                  <a:gd name="T41" fmla="*/ 10 h 42"/>
                  <a:gd name="T42" fmla="*/ 6 w 21"/>
                  <a:gd name="T43" fmla="*/ 1 h 42"/>
                  <a:gd name="T44" fmla="*/ 6 w 21"/>
                  <a:gd name="T45" fmla="*/ 1 h 42"/>
                  <a:gd name="T46" fmla="*/ 5 w 21"/>
                  <a:gd name="T4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42">
                    <a:moveTo>
                      <a:pt x="5" y="1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1" y="12"/>
                      <a:pt x="0" y="1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3" y="34"/>
                      <a:pt x="7" y="31"/>
                    </a:cubicBezTo>
                    <a:cubicBezTo>
                      <a:pt x="10" y="28"/>
                      <a:pt x="13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6" y="23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20" y="28"/>
                    </a:cubicBezTo>
                    <a:cubicBezTo>
                      <a:pt x="20" y="27"/>
                      <a:pt x="21" y="27"/>
                      <a:pt x="21" y="2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5" name="Freeform 143"/>
              <p:cNvSpPr>
                <a:spLocks/>
              </p:cNvSpPr>
              <p:nvPr/>
            </p:nvSpPr>
            <p:spPr bwMode="auto">
              <a:xfrm>
                <a:off x="7715911" y="4439688"/>
                <a:ext cx="114273" cy="167765"/>
              </a:xfrm>
              <a:custGeom>
                <a:avLst/>
                <a:gdLst>
                  <a:gd name="T0" fmla="*/ 19 w 22"/>
                  <a:gd name="T1" fmla="*/ 31 h 32"/>
                  <a:gd name="T2" fmla="*/ 22 w 22"/>
                  <a:gd name="T3" fmla="*/ 30 h 32"/>
                  <a:gd name="T4" fmla="*/ 20 w 22"/>
                  <a:gd name="T5" fmla="*/ 11 h 32"/>
                  <a:gd name="T6" fmla="*/ 20 w 22"/>
                  <a:gd name="T7" fmla="*/ 11 h 32"/>
                  <a:gd name="T8" fmla="*/ 19 w 22"/>
                  <a:gd name="T9" fmla="*/ 8 h 32"/>
                  <a:gd name="T10" fmla="*/ 7 w 22"/>
                  <a:gd name="T11" fmla="*/ 0 h 32"/>
                  <a:gd name="T12" fmla="*/ 2 w 22"/>
                  <a:gd name="T13" fmla="*/ 8 h 32"/>
                  <a:gd name="T14" fmla="*/ 7 w 22"/>
                  <a:gd name="T15" fmla="*/ 23 h 32"/>
                  <a:gd name="T16" fmla="*/ 19 w 22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19" y="31"/>
                    </a:moveTo>
                    <a:cubicBezTo>
                      <a:pt x="19" y="31"/>
                      <a:pt x="22" y="32"/>
                      <a:pt x="22" y="3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8"/>
                      <a:pt x="19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2" y="8"/>
                      <a:pt x="2" y="8"/>
                    </a:cubicBezTo>
                    <a:cubicBezTo>
                      <a:pt x="0" y="18"/>
                      <a:pt x="7" y="23"/>
                      <a:pt x="7" y="23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6" name="Freeform 144"/>
              <p:cNvSpPr>
                <a:spLocks/>
              </p:cNvSpPr>
              <p:nvPr/>
            </p:nvSpPr>
            <p:spPr bwMode="auto">
              <a:xfrm>
                <a:off x="8056298" y="4349728"/>
                <a:ext cx="111843" cy="213958"/>
              </a:xfrm>
              <a:custGeom>
                <a:avLst/>
                <a:gdLst>
                  <a:gd name="T0" fmla="*/ 15 w 21"/>
                  <a:gd name="T1" fmla="*/ 41 h 41"/>
                  <a:gd name="T2" fmla="*/ 15 w 21"/>
                  <a:gd name="T3" fmla="*/ 39 h 41"/>
                  <a:gd name="T4" fmla="*/ 14 w 21"/>
                  <a:gd name="T5" fmla="*/ 37 h 41"/>
                  <a:gd name="T6" fmla="*/ 14 w 21"/>
                  <a:gd name="T7" fmla="*/ 37 h 41"/>
                  <a:gd name="T8" fmla="*/ 15 w 21"/>
                  <a:gd name="T9" fmla="*/ 34 h 41"/>
                  <a:gd name="T10" fmla="*/ 15 w 21"/>
                  <a:gd name="T11" fmla="*/ 34 h 41"/>
                  <a:gd name="T12" fmla="*/ 21 w 21"/>
                  <a:gd name="T13" fmla="*/ 25 h 41"/>
                  <a:gd name="T14" fmla="*/ 18 w 21"/>
                  <a:gd name="T15" fmla="*/ 0 h 41"/>
                  <a:gd name="T16" fmla="*/ 13 w 21"/>
                  <a:gd name="T17" fmla="*/ 11 h 41"/>
                  <a:gd name="T18" fmla="*/ 6 w 21"/>
                  <a:gd name="T19" fmla="*/ 18 h 41"/>
                  <a:gd name="T20" fmla="*/ 6 w 21"/>
                  <a:gd name="T21" fmla="*/ 18 h 41"/>
                  <a:gd name="T22" fmla="*/ 6 w 21"/>
                  <a:gd name="T23" fmla="*/ 18 h 41"/>
                  <a:gd name="T24" fmla="*/ 3 w 21"/>
                  <a:gd name="T25" fmla="*/ 17 h 41"/>
                  <a:gd name="T26" fmla="*/ 3 w 21"/>
                  <a:gd name="T27" fmla="*/ 17 h 41"/>
                  <a:gd name="T28" fmla="*/ 2 w 21"/>
                  <a:gd name="T29" fmla="*/ 15 h 41"/>
                  <a:gd name="T30" fmla="*/ 2 w 21"/>
                  <a:gd name="T31" fmla="*/ 15 h 41"/>
                  <a:gd name="T32" fmla="*/ 2 w 21"/>
                  <a:gd name="T33" fmla="*/ 15 h 41"/>
                  <a:gd name="T34" fmla="*/ 2 w 21"/>
                  <a:gd name="T35" fmla="*/ 15 h 41"/>
                  <a:gd name="T36" fmla="*/ 1 w 21"/>
                  <a:gd name="T37" fmla="*/ 14 h 41"/>
                  <a:gd name="T38" fmla="*/ 0 w 21"/>
                  <a:gd name="T39" fmla="*/ 16 h 41"/>
                  <a:gd name="T40" fmla="*/ 1 w 21"/>
                  <a:gd name="T41" fmla="*/ 32 h 41"/>
                  <a:gd name="T42" fmla="*/ 14 w 21"/>
                  <a:gd name="T43" fmla="*/ 41 h 41"/>
                  <a:gd name="T44" fmla="*/ 14 w 21"/>
                  <a:gd name="T45" fmla="*/ 41 h 41"/>
                  <a:gd name="T46" fmla="*/ 15 w 21"/>
                  <a:gd name="T4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41">
                    <a:moveTo>
                      <a:pt x="15" y="41"/>
                    </a:moveTo>
                    <a:cubicBezTo>
                      <a:pt x="16" y="40"/>
                      <a:pt x="15" y="39"/>
                      <a:pt x="15" y="3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5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7" y="33"/>
                      <a:pt x="20" y="30"/>
                      <a:pt x="21" y="2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7"/>
                      <a:pt x="13" y="11"/>
                    </a:cubicBezTo>
                    <a:cubicBezTo>
                      <a:pt x="10" y="14"/>
                      <a:pt x="7" y="16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7" name="Freeform 145"/>
              <p:cNvSpPr>
                <a:spLocks/>
              </p:cNvSpPr>
              <p:nvPr/>
            </p:nvSpPr>
            <p:spPr bwMode="auto">
              <a:xfrm>
                <a:off x="8031985" y="4213573"/>
                <a:ext cx="114273" cy="172627"/>
              </a:xfrm>
              <a:custGeom>
                <a:avLst/>
                <a:gdLst>
                  <a:gd name="T0" fmla="*/ 3 w 22"/>
                  <a:gd name="T1" fmla="*/ 2 h 33"/>
                  <a:gd name="T2" fmla="*/ 0 w 22"/>
                  <a:gd name="T3" fmla="*/ 3 h 33"/>
                  <a:gd name="T4" fmla="*/ 2 w 22"/>
                  <a:gd name="T5" fmla="*/ 22 h 33"/>
                  <a:gd name="T6" fmla="*/ 2 w 22"/>
                  <a:gd name="T7" fmla="*/ 22 h 33"/>
                  <a:gd name="T8" fmla="*/ 4 w 22"/>
                  <a:gd name="T9" fmla="*/ 25 h 33"/>
                  <a:gd name="T10" fmla="*/ 16 w 22"/>
                  <a:gd name="T11" fmla="*/ 33 h 33"/>
                  <a:gd name="T12" fmla="*/ 20 w 22"/>
                  <a:gd name="T13" fmla="*/ 25 h 33"/>
                  <a:gd name="T14" fmla="*/ 16 w 22"/>
                  <a:gd name="T15" fmla="*/ 9 h 33"/>
                  <a:gd name="T16" fmla="*/ 3 w 22"/>
                  <a:gd name="T1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3">
                    <a:moveTo>
                      <a:pt x="3" y="2"/>
                    </a:moveTo>
                    <a:cubicBezTo>
                      <a:pt x="3" y="2"/>
                      <a:pt x="0" y="0"/>
                      <a:pt x="0" y="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3" y="24"/>
                      <a:pt x="4" y="25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0" y="28"/>
                      <a:pt x="20" y="25"/>
                      <a:pt x="20" y="25"/>
                    </a:cubicBezTo>
                    <a:cubicBezTo>
                      <a:pt x="22" y="15"/>
                      <a:pt x="16" y="9"/>
                      <a:pt x="16" y="9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8" name="Freeform 146"/>
              <p:cNvSpPr>
                <a:spLocks noEditPoints="1"/>
              </p:cNvSpPr>
              <p:nvPr/>
            </p:nvSpPr>
            <p:spPr bwMode="auto">
              <a:xfrm>
                <a:off x="7815597" y="4169807"/>
                <a:ext cx="199370" cy="206666"/>
              </a:xfrm>
              <a:custGeom>
                <a:avLst/>
                <a:gdLst>
                  <a:gd name="T0" fmla="*/ 17 w 38"/>
                  <a:gd name="T1" fmla="*/ 1 h 39"/>
                  <a:gd name="T2" fmla="*/ 1 w 38"/>
                  <a:gd name="T3" fmla="*/ 22 h 39"/>
                  <a:gd name="T4" fmla="*/ 21 w 38"/>
                  <a:gd name="T5" fmla="*/ 38 h 39"/>
                  <a:gd name="T6" fmla="*/ 37 w 38"/>
                  <a:gd name="T7" fmla="*/ 17 h 39"/>
                  <a:gd name="T8" fmla="*/ 17 w 38"/>
                  <a:gd name="T9" fmla="*/ 1 h 39"/>
                  <a:gd name="T10" fmla="*/ 21 w 38"/>
                  <a:gd name="T11" fmla="*/ 34 h 39"/>
                  <a:gd name="T12" fmla="*/ 5 w 38"/>
                  <a:gd name="T13" fmla="*/ 21 h 39"/>
                  <a:gd name="T14" fmla="*/ 17 w 38"/>
                  <a:gd name="T15" fmla="*/ 5 h 39"/>
                  <a:gd name="T16" fmla="*/ 33 w 38"/>
                  <a:gd name="T17" fmla="*/ 18 h 39"/>
                  <a:gd name="T18" fmla="*/ 21 w 38"/>
                  <a:gd name="T1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7" y="1"/>
                    </a:moveTo>
                    <a:cubicBezTo>
                      <a:pt x="7" y="3"/>
                      <a:pt x="0" y="12"/>
                      <a:pt x="1" y="22"/>
                    </a:cubicBezTo>
                    <a:cubicBezTo>
                      <a:pt x="2" y="32"/>
                      <a:pt x="11" y="39"/>
                      <a:pt x="21" y="38"/>
                    </a:cubicBezTo>
                    <a:cubicBezTo>
                      <a:pt x="31" y="36"/>
                      <a:pt x="38" y="27"/>
                      <a:pt x="37" y="17"/>
                    </a:cubicBezTo>
                    <a:cubicBezTo>
                      <a:pt x="36" y="7"/>
                      <a:pt x="27" y="0"/>
                      <a:pt x="17" y="1"/>
                    </a:cubicBezTo>
                    <a:close/>
                    <a:moveTo>
                      <a:pt x="21" y="34"/>
                    </a:moveTo>
                    <a:cubicBezTo>
                      <a:pt x="13" y="35"/>
                      <a:pt x="5" y="29"/>
                      <a:pt x="5" y="21"/>
                    </a:cubicBezTo>
                    <a:cubicBezTo>
                      <a:pt x="4" y="13"/>
                      <a:pt x="9" y="6"/>
                      <a:pt x="17" y="5"/>
                    </a:cubicBezTo>
                    <a:cubicBezTo>
                      <a:pt x="25" y="4"/>
                      <a:pt x="33" y="10"/>
                      <a:pt x="33" y="18"/>
                    </a:cubicBezTo>
                    <a:cubicBezTo>
                      <a:pt x="34" y="26"/>
                      <a:pt x="29" y="33"/>
                      <a:pt x="21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9" name="Freeform 148"/>
              <p:cNvSpPr>
                <a:spLocks noEditPoints="1"/>
              </p:cNvSpPr>
              <p:nvPr/>
            </p:nvSpPr>
            <p:spPr bwMode="auto">
              <a:xfrm>
                <a:off x="7847204" y="4449414"/>
                <a:ext cx="204234" cy="199370"/>
              </a:xfrm>
              <a:custGeom>
                <a:avLst/>
                <a:gdLst>
                  <a:gd name="T0" fmla="*/ 17 w 39"/>
                  <a:gd name="T1" fmla="*/ 1 h 38"/>
                  <a:gd name="T2" fmla="*/ 1 w 39"/>
                  <a:gd name="T3" fmla="*/ 21 h 38"/>
                  <a:gd name="T4" fmla="*/ 22 w 39"/>
                  <a:gd name="T5" fmla="*/ 37 h 38"/>
                  <a:gd name="T6" fmla="*/ 38 w 39"/>
                  <a:gd name="T7" fmla="*/ 17 h 38"/>
                  <a:gd name="T8" fmla="*/ 17 w 39"/>
                  <a:gd name="T9" fmla="*/ 1 h 38"/>
                  <a:gd name="T10" fmla="*/ 21 w 39"/>
                  <a:gd name="T11" fmla="*/ 34 h 38"/>
                  <a:gd name="T12" fmla="*/ 5 w 39"/>
                  <a:gd name="T13" fmla="*/ 21 h 38"/>
                  <a:gd name="T14" fmla="*/ 18 w 39"/>
                  <a:gd name="T15" fmla="*/ 5 h 38"/>
                  <a:gd name="T16" fmla="*/ 34 w 39"/>
                  <a:gd name="T17" fmla="*/ 17 h 38"/>
                  <a:gd name="T18" fmla="*/ 21 w 39"/>
                  <a:gd name="T1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17" y="1"/>
                    </a:moveTo>
                    <a:cubicBezTo>
                      <a:pt x="7" y="2"/>
                      <a:pt x="0" y="11"/>
                      <a:pt x="1" y="21"/>
                    </a:cubicBezTo>
                    <a:cubicBezTo>
                      <a:pt x="3" y="31"/>
                      <a:pt x="12" y="38"/>
                      <a:pt x="22" y="37"/>
                    </a:cubicBezTo>
                    <a:cubicBezTo>
                      <a:pt x="32" y="36"/>
                      <a:pt x="39" y="27"/>
                      <a:pt x="38" y="17"/>
                    </a:cubicBezTo>
                    <a:cubicBezTo>
                      <a:pt x="36" y="7"/>
                      <a:pt x="27" y="0"/>
                      <a:pt x="17" y="1"/>
                    </a:cubicBezTo>
                    <a:close/>
                    <a:moveTo>
                      <a:pt x="21" y="34"/>
                    </a:moveTo>
                    <a:cubicBezTo>
                      <a:pt x="13" y="35"/>
                      <a:pt x="6" y="29"/>
                      <a:pt x="5" y="21"/>
                    </a:cubicBezTo>
                    <a:cubicBezTo>
                      <a:pt x="4" y="13"/>
                      <a:pt x="10" y="6"/>
                      <a:pt x="18" y="5"/>
                    </a:cubicBezTo>
                    <a:cubicBezTo>
                      <a:pt x="26" y="4"/>
                      <a:pt x="33" y="9"/>
                      <a:pt x="34" y="17"/>
                    </a:cubicBezTo>
                    <a:cubicBezTo>
                      <a:pt x="35" y="25"/>
                      <a:pt x="29" y="33"/>
                      <a:pt x="21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168" name="Прямоугольник 167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9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Прямоугольник 169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1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73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3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9180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3" grpId="0" animBg="1"/>
      <p:bldP spid="84" grpId="0" animBg="1"/>
      <p:bldP spid="105" grpId="0"/>
      <p:bldP spid="108" grpId="0"/>
      <p:bldP spid="111" grpId="0"/>
      <p:bldP spid="114" grpId="0"/>
      <p:bldP spid="117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3647" y="1739964"/>
            <a:ext cx="7883770" cy="3182600"/>
            <a:chOff x="582453" y="2338970"/>
            <a:chExt cx="7883770" cy="4243467"/>
          </a:xfrm>
        </p:grpSpPr>
        <p:cxnSp>
          <p:nvCxnSpPr>
            <p:cNvPr id="214" name="Straight Connector 28"/>
            <p:cNvCxnSpPr/>
            <p:nvPr/>
          </p:nvCxnSpPr>
          <p:spPr>
            <a:xfrm>
              <a:off x="8466223" y="2350667"/>
              <a:ext cx="0" cy="413540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8"/>
            <p:cNvCxnSpPr/>
            <p:nvPr/>
          </p:nvCxnSpPr>
          <p:spPr>
            <a:xfrm flipH="1">
              <a:off x="589907" y="2338970"/>
              <a:ext cx="166" cy="41171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47"/>
            <p:cNvCxnSpPr/>
            <p:nvPr/>
          </p:nvCxnSpPr>
          <p:spPr>
            <a:xfrm flipH="1">
              <a:off x="4503419" y="2350668"/>
              <a:ext cx="28641" cy="418417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70"/>
            <p:cNvCxnSpPr/>
            <p:nvPr/>
          </p:nvCxnSpPr>
          <p:spPr>
            <a:xfrm>
              <a:off x="582453" y="6473158"/>
              <a:ext cx="7883770" cy="12913"/>
            </a:xfrm>
            <a:prstGeom prst="line">
              <a:avLst/>
            </a:prstGeom>
            <a:ln w="19050">
              <a:solidFill>
                <a:schemeClr val="accent5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88"/>
            <p:cNvSpPr/>
            <p:nvPr/>
          </p:nvSpPr>
          <p:spPr>
            <a:xfrm>
              <a:off x="4374250" y="6329886"/>
              <a:ext cx="190800" cy="252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25600" y="-7522"/>
            <a:ext cx="8623064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</a:t>
            </a:r>
            <a:r>
              <a:rPr lang="en-US" sz="24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степени </a:t>
            </a:r>
            <a:r>
              <a:rPr lang="ru-RU" sz="24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598128" y="2198393"/>
            <a:ext cx="3962400" cy="2339102"/>
            <a:chOff x="2566460" y="2950208"/>
            <a:chExt cx="3962400" cy="3118803"/>
          </a:xfrm>
        </p:grpSpPr>
        <p:sp>
          <p:nvSpPr>
            <p:cNvPr id="21" name="Стрелка вниз 20"/>
            <p:cNvSpPr/>
            <p:nvPr/>
          </p:nvSpPr>
          <p:spPr>
            <a:xfrm>
              <a:off x="3694741" y="3954646"/>
              <a:ext cx="1668796" cy="783839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3684554" y="4851049"/>
              <a:ext cx="1668796" cy="783839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3694741" y="3024375"/>
              <a:ext cx="1668796" cy="783839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66460" y="2950208"/>
              <a:ext cx="3962400" cy="311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Низкий 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уровень </a:t>
              </a:r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риска</a:t>
              </a:r>
              <a:b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до 4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 зеленый</a:t>
              </a:r>
            </a:p>
            <a:p>
              <a:pPr algn="ctr"/>
              <a:endParaRPr lang="ru-RU" sz="1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dirty="0" smtClean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Средний </a:t>
              </a:r>
              <a:r>
                <a:rPr lang="ru-RU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уровень </a:t>
              </a:r>
              <a:r>
                <a:rPr lang="ru-RU" dirty="0" smtClean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риска</a:t>
              </a:r>
              <a:br>
                <a:rPr lang="ru-RU" dirty="0" smtClean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 </a:t>
              </a:r>
              <a:r>
                <a:rPr lang="ru-RU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до </a:t>
              </a: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ru-RU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желтый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Высокий </a:t>
              </a:r>
              <a:r>
                <a:rPr lang="ru-RU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уровень </a:t>
              </a:r>
              <a:r>
                <a:rPr lang="ru-RU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риска</a:t>
              </a:r>
              <a:br>
                <a:rPr lang="ru-RU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до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красный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308091" y="691437"/>
            <a:ext cx="543557" cy="677108"/>
            <a:chOff x="4266897" y="940935"/>
            <a:chExt cx="543557" cy="902811"/>
          </a:xfrm>
        </p:grpSpPr>
        <p:sp>
          <p:nvSpPr>
            <p:cNvPr id="76" name="Flowchart: Off-page Connector 90"/>
            <p:cNvSpPr/>
            <p:nvPr/>
          </p:nvSpPr>
          <p:spPr>
            <a:xfrm>
              <a:off x="4266897" y="1165084"/>
              <a:ext cx="543557" cy="543557"/>
            </a:xfrm>
            <a:prstGeom prst="flowChartOffpage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93825" y="940935"/>
              <a:ext cx="280526" cy="9028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4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43151" y="1354846"/>
            <a:ext cx="3874553" cy="274784"/>
            <a:chOff x="401957" y="1825476"/>
            <a:chExt cx="3874553" cy="366378"/>
          </a:xfrm>
        </p:grpSpPr>
        <p:sp>
          <p:nvSpPr>
            <p:cNvPr id="153" name="Rounded Rectangle 81"/>
            <p:cNvSpPr/>
            <p:nvPr/>
          </p:nvSpPr>
          <p:spPr>
            <a:xfrm>
              <a:off x="401957" y="1892854"/>
              <a:ext cx="3725972" cy="299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ounded Rectangle 89"/>
            <p:cNvSpPr/>
            <p:nvPr/>
          </p:nvSpPr>
          <p:spPr>
            <a:xfrm>
              <a:off x="401957" y="1838742"/>
              <a:ext cx="3725972" cy="299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Isosceles Triangle 97"/>
            <p:cNvSpPr/>
            <p:nvPr/>
          </p:nvSpPr>
          <p:spPr>
            <a:xfrm rot="5400000">
              <a:off x="4080381" y="1887457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31443" y="1825476"/>
              <a:ext cx="2564741" cy="328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Последствия возникновени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я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9" name="Straight Connector 104"/>
          <p:cNvCxnSpPr/>
          <p:nvPr/>
        </p:nvCxnSpPr>
        <p:spPr>
          <a:xfrm flipV="1">
            <a:off x="-44391" y="1436047"/>
            <a:ext cx="0" cy="20596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823808" y="1361033"/>
            <a:ext cx="3874553" cy="274948"/>
            <a:chOff x="4782614" y="1833724"/>
            <a:chExt cx="3874553" cy="366597"/>
          </a:xfrm>
        </p:grpSpPr>
        <p:sp>
          <p:nvSpPr>
            <p:cNvPr id="161" name="Rounded Rectangle 120"/>
            <p:cNvSpPr/>
            <p:nvPr/>
          </p:nvSpPr>
          <p:spPr>
            <a:xfrm flipH="1">
              <a:off x="4931195" y="1900786"/>
              <a:ext cx="3725972" cy="29953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Rounded Rectangle 121"/>
            <p:cNvSpPr/>
            <p:nvPr/>
          </p:nvSpPr>
          <p:spPr>
            <a:xfrm flipH="1">
              <a:off x="4931195" y="1846674"/>
              <a:ext cx="3725972" cy="29953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Isosceles Triangle 122"/>
            <p:cNvSpPr/>
            <p:nvPr/>
          </p:nvSpPr>
          <p:spPr>
            <a:xfrm rot="16200000" flipH="1">
              <a:off x="4794756" y="1894993"/>
              <a:ext cx="183987" cy="20827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 flipH="1">
              <a:off x="6348225" y="1833724"/>
              <a:ext cx="1669303" cy="32829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Вероятность риска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789" y="1828380"/>
            <a:ext cx="2548642" cy="478800"/>
            <a:chOff x="441556" y="2456859"/>
            <a:chExt cx="2548642" cy="638400"/>
          </a:xfrm>
        </p:grpSpPr>
        <p:sp>
          <p:nvSpPr>
            <p:cNvPr id="114" name="Round Same Side Corner Rectangle 67"/>
            <p:cNvSpPr/>
            <p:nvPr/>
          </p:nvSpPr>
          <p:spPr>
            <a:xfrm rot="16200000" flipV="1">
              <a:off x="1763858" y="1770987"/>
              <a:ext cx="383622" cy="20690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ounded Rectangle 83"/>
            <p:cNvSpPr/>
            <p:nvPr/>
          </p:nvSpPr>
          <p:spPr>
            <a:xfrm>
              <a:off x="441556" y="2456859"/>
              <a:ext cx="479584" cy="638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21719" y="2549582"/>
              <a:ext cx="1180131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Критичные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Straight Connector 115"/>
            <p:cNvCxnSpPr/>
            <p:nvPr/>
          </p:nvCxnSpPr>
          <p:spPr>
            <a:xfrm rot="16200000" flipH="1">
              <a:off x="1029888" y="2699617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412116" y="2440380"/>
            <a:ext cx="2522122" cy="478800"/>
            <a:chOff x="431883" y="3272862"/>
            <a:chExt cx="2522122" cy="638401"/>
          </a:xfrm>
        </p:grpSpPr>
        <p:sp>
          <p:nvSpPr>
            <p:cNvPr id="115" name="Round Same Side Corner Rectangle 67"/>
            <p:cNvSpPr/>
            <p:nvPr/>
          </p:nvSpPr>
          <p:spPr>
            <a:xfrm rot="16200000" flipV="1">
              <a:off x="1727665" y="2531935"/>
              <a:ext cx="383622" cy="20690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ounded Rectangle 78"/>
            <p:cNvSpPr/>
            <p:nvPr/>
          </p:nvSpPr>
          <p:spPr>
            <a:xfrm>
              <a:off x="431883" y="3272862"/>
              <a:ext cx="479584" cy="6384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8937" y="3310681"/>
              <a:ext cx="1222129" cy="451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Умеренные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0" name="Straight Connector 115"/>
            <p:cNvCxnSpPr/>
            <p:nvPr/>
          </p:nvCxnSpPr>
          <p:spPr>
            <a:xfrm rot="16200000" flipH="1">
              <a:off x="1029889" y="3476197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02604" y="3052380"/>
            <a:ext cx="2531635" cy="478800"/>
            <a:chOff x="422370" y="4088863"/>
            <a:chExt cx="2531635" cy="638401"/>
          </a:xfrm>
        </p:grpSpPr>
        <p:sp>
          <p:nvSpPr>
            <p:cNvPr id="116" name="Round Same Side Corner Rectangle 67"/>
            <p:cNvSpPr/>
            <p:nvPr/>
          </p:nvSpPr>
          <p:spPr>
            <a:xfrm rot="16200000" flipV="1">
              <a:off x="1727665" y="3383724"/>
              <a:ext cx="383622" cy="20690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ounded Rectangle 73"/>
            <p:cNvSpPr/>
            <p:nvPr/>
          </p:nvSpPr>
          <p:spPr>
            <a:xfrm>
              <a:off x="422370" y="4088863"/>
              <a:ext cx="479584" cy="6384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29008" y="4161483"/>
              <a:ext cx="952825" cy="451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Средние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1" name="Straight Connector 115"/>
            <p:cNvCxnSpPr/>
            <p:nvPr/>
          </p:nvCxnSpPr>
          <p:spPr>
            <a:xfrm rot="16200000" flipH="1">
              <a:off x="1013388" y="4319003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02536" y="3662280"/>
            <a:ext cx="2546942" cy="478800"/>
            <a:chOff x="407063" y="4952860"/>
            <a:chExt cx="2546942" cy="638400"/>
          </a:xfrm>
        </p:grpSpPr>
        <p:sp>
          <p:nvSpPr>
            <p:cNvPr id="117" name="Round Same Side Corner Rectangle 67"/>
            <p:cNvSpPr/>
            <p:nvPr/>
          </p:nvSpPr>
          <p:spPr>
            <a:xfrm rot="16200000" flipV="1">
              <a:off x="1727665" y="4208438"/>
              <a:ext cx="383622" cy="20690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ounded Rectangle 78"/>
            <p:cNvSpPr/>
            <p:nvPr/>
          </p:nvSpPr>
          <p:spPr>
            <a:xfrm>
              <a:off x="407063" y="4952860"/>
              <a:ext cx="479584" cy="638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92897" y="4993142"/>
              <a:ext cx="151996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Минимальные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2" name="Straight Connector 115"/>
            <p:cNvCxnSpPr/>
            <p:nvPr/>
          </p:nvCxnSpPr>
          <p:spPr>
            <a:xfrm rot="16200000" flipH="1">
              <a:off x="1013388" y="5139576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00836" y="4268760"/>
            <a:ext cx="2548408" cy="478800"/>
            <a:chOff x="405363" y="5720859"/>
            <a:chExt cx="2548408" cy="638400"/>
          </a:xfrm>
        </p:grpSpPr>
        <p:sp>
          <p:nvSpPr>
            <p:cNvPr id="118" name="Round Same Side Corner Rectangle 67"/>
            <p:cNvSpPr/>
            <p:nvPr/>
          </p:nvSpPr>
          <p:spPr>
            <a:xfrm rot="16200000" flipV="1">
              <a:off x="1727431" y="4972780"/>
              <a:ext cx="383622" cy="20690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ounded Rectangle 78"/>
            <p:cNvSpPr/>
            <p:nvPr/>
          </p:nvSpPr>
          <p:spPr>
            <a:xfrm>
              <a:off x="405363" y="5720859"/>
              <a:ext cx="479584" cy="638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83372" y="5758669"/>
              <a:ext cx="12270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Ничтожные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Straight Connector 115"/>
            <p:cNvCxnSpPr/>
            <p:nvPr/>
          </p:nvCxnSpPr>
          <p:spPr>
            <a:xfrm rot="16200000" flipH="1">
              <a:off x="1005052" y="5916221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185006" y="3700380"/>
            <a:ext cx="2568296" cy="478800"/>
            <a:chOff x="6060840" y="3013915"/>
            <a:chExt cx="2568296" cy="638400"/>
          </a:xfrm>
        </p:grpSpPr>
        <p:sp>
          <p:nvSpPr>
            <p:cNvPr id="111" name="Round Same Side Corner Rectangle 67"/>
            <p:cNvSpPr/>
            <p:nvPr/>
          </p:nvSpPr>
          <p:spPr>
            <a:xfrm rot="16200000">
              <a:off x="6913386" y="2273263"/>
              <a:ext cx="383621" cy="20887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ounded Rectangle 88"/>
            <p:cNvSpPr/>
            <p:nvPr/>
          </p:nvSpPr>
          <p:spPr>
            <a:xfrm>
              <a:off x="8149552" y="3013915"/>
              <a:ext cx="479584" cy="638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67404" y="3073281"/>
              <a:ext cx="1513555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Маловероятно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1" name="Straight Connector 115"/>
            <p:cNvCxnSpPr/>
            <p:nvPr/>
          </p:nvCxnSpPr>
          <p:spPr>
            <a:xfrm rot="16200000" flipH="1">
              <a:off x="8016814" y="3237135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193473" y="2944380"/>
            <a:ext cx="2556964" cy="478800"/>
            <a:chOff x="6060840" y="3944846"/>
            <a:chExt cx="2556964" cy="638398"/>
          </a:xfrm>
        </p:grpSpPr>
        <p:sp>
          <p:nvSpPr>
            <p:cNvPr id="112" name="Round Same Side Corner Rectangle 67"/>
            <p:cNvSpPr/>
            <p:nvPr/>
          </p:nvSpPr>
          <p:spPr>
            <a:xfrm rot="16200000">
              <a:off x="6913386" y="3223894"/>
              <a:ext cx="383621" cy="20887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ounded Rectangle 93"/>
            <p:cNvSpPr/>
            <p:nvPr/>
          </p:nvSpPr>
          <p:spPr>
            <a:xfrm>
              <a:off x="8138220" y="3944846"/>
              <a:ext cx="479584" cy="6383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33927" y="4014476"/>
              <a:ext cx="1126141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Возможно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2" name="Straight Connector 115"/>
            <p:cNvCxnSpPr/>
            <p:nvPr/>
          </p:nvCxnSpPr>
          <p:spPr>
            <a:xfrm rot="16200000" flipH="1">
              <a:off x="8002472" y="4162571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6195011" y="2188380"/>
            <a:ext cx="2544593" cy="478800"/>
            <a:chOff x="6049507" y="4837360"/>
            <a:chExt cx="2544593" cy="638400"/>
          </a:xfrm>
        </p:grpSpPr>
        <p:sp>
          <p:nvSpPr>
            <p:cNvPr id="113" name="Round Same Side Corner Rectangle 67"/>
            <p:cNvSpPr/>
            <p:nvPr/>
          </p:nvSpPr>
          <p:spPr>
            <a:xfrm rot="16200000">
              <a:off x="6902053" y="4114494"/>
              <a:ext cx="383621" cy="20887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ounded Rectangle 98"/>
            <p:cNvSpPr/>
            <p:nvPr/>
          </p:nvSpPr>
          <p:spPr>
            <a:xfrm>
              <a:off x="8114516" y="4837360"/>
              <a:ext cx="479584" cy="6384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ru-RU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28529" y="4902656"/>
              <a:ext cx="10294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Вероятно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3" name="Straight Connector 115"/>
            <p:cNvCxnSpPr/>
            <p:nvPr/>
          </p:nvCxnSpPr>
          <p:spPr>
            <a:xfrm rot="16200000" flipH="1">
              <a:off x="7989772" y="5053080"/>
              <a:ext cx="0" cy="198501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Прямоугольник 223"/>
          <p:cNvSpPr/>
          <p:nvPr/>
        </p:nvSpPr>
        <p:spPr>
          <a:xfrm>
            <a:off x="41194" y="483077"/>
            <a:ext cx="911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риска</a:t>
            </a:r>
          </a:p>
        </p:txBody>
      </p:sp>
      <p:cxnSp>
        <p:nvCxnSpPr>
          <p:cNvPr id="225" name="Straight Connector 70"/>
          <p:cNvCxnSpPr/>
          <p:nvPr/>
        </p:nvCxnSpPr>
        <p:spPr>
          <a:xfrm flipV="1">
            <a:off x="3386373" y="847206"/>
            <a:ext cx="2316480" cy="2770"/>
          </a:xfrm>
          <a:prstGeom prst="line">
            <a:avLst/>
          </a:prstGeom>
          <a:ln w="19050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351382" y="1132770"/>
            <a:ext cx="451877" cy="646331"/>
            <a:chOff x="4310189" y="1529370"/>
            <a:chExt cx="451877" cy="86177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310189" y="1727192"/>
              <a:ext cx="451877" cy="582832"/>
              <a:chOff x="9851871" y="4411726"/>
              <a:chExt cx="451877" cy="582832"/>
            </a:xfrm>
          </p:grpSpPr>
          <p:sp>
            <p:nvSpPr>
              <p:cNvPr id="176" name="Oval 14"/>
              <p:cNvSpPr/>
              <p:nvPr/>
            </p:nvSpPr>
            <p:spPr>
              <a:xfrm>
                <a:off x="9910903" y="4486277"/>
                <a:ext cx="327600" cy="435999"/>
              </a:xfrm>
              <a:prstGeom prst="ellipse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Block Arc 16"/>
              <p:cNvSpPr/>
              <p:nvPr/>
            </p:nvSpPr>
            <p:spPr>
              <a:xfrm rot="16200000">
                <a:off x="9778255" y="4485342"/>
                <a:ext cx="582832" cy="435600"/>
              </a:xfrm>
              <a:prstGeom prst="blockArc">
                <a:avLst>
                  <a:gd name="adj1" fmla="val 10807156"/>
                  <a:gd name="adj2" fmla="val 17946"/>
                  <a:gd name="adj3" fmla="val 111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Block Arc 16"/>
              <p:cNvSpPr/>
              <p:nvPr/>
            </p:nvSpPr>
            <p:spPr>
              <a:xfrm rot="5400000">
                <a:off x="9794532" y="4485342"/>
                <a:ext cx="582832" cy="435600"/>
              </a:xfrm>
              <a:prstGeom prst="blockArc">
                <a:avLst>
                  <a:gd name="adj1" fmla="val 10807156"/>
                  <a:gd name="adj2" fmla="val 17946"/>
                  <a:gd name="adj3" fmla="val 111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9" name="Прямоугольник 118"/>
            <p:cNvSpPr/>
            <p:nvPr/>
          </p:nvSpPr>
          <p:spPr>
            <a:xfrm>
              <a:off x="4336342" y="1529370"/>
              <a:ext cx="39626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ru-RU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3988" y="1281130"/>
            <a:ext cx="421200" cy="421845"/>
            <a:chOff x="392795" y="1727192"/>
            <a:chExt cx="579038" cy="562460"/>
          </a:xfrm>
        </p:grpSpPr>
        <p:sp>
          <p:nvSpPr>
            <p:cNvPr id="168" name="Oval 150"/>
            <p:cNvSpPr>
              <a:spLocks noChangeAspect="1"/>
            </p:cNvSpPr>
            <p:nvPr/>
          </p:nvSpPr>
          <p:spPr>
            <a:xfrm>
              <a:off x="392795" y="1727192"/>
              <a:ext cx="579038" cy="562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87252" y="1854637"/>
              <a:ext cx="349820" cy="342883"/>
            </a:xfrm>
            <a:custGeom>
              <a:avLst/>
              <a:gdLst/>
              <a:ahLst/>
              <a:cxnLst>
                <a:cxn ang="0">
                  <a:pos x="368" y="372"/>
                </a:cxn>
                <a:cxn ang="0">
                  <a:pos x="298" y="367"/>
                </a:cxn>
                <a:cxn ang="0">
                  <a:pos x="339" y="306"/>
                </a:cxn>
                <a:cxn ang="0">
                  <a:pos x="313" y="488"/>
                </a:cxn>
                <a:cxn ang="0">
                  <a:pos x="411" y="520"/>
                </a:cxn>
                <a:cxn ang="0">
                  <a:pos x="270" y="502"/>
                </a:cxn>
                <a:cxn ang="0">
                  <a:pos x="523" y="310"/>
                </a:cxn>
                <a:cxn ang="0">
                  <a:pos x="569" y="434"/>
                </a:cxn>
                <a:cxn ang="0">
                  <a:pos x="596" y="466"/>
                </a:cxn>
                <a:cxn ang="0">
                  <a:pos x="569" y="520"/>
                </a:cxn>
                <a:cxn ang="0">
                  <a:pos x="531" y="466"/>
                </a:cxn>
                <a:cxn ang="0">
                  <a:pos x="432" y="443"/>
                </a:cxn>
                <a:cxn ang="0">
                  <a:pos x="531" y="369"/>
                </a:cxn>
                <a:cxn ang="0">
                  <a:pos x="532" y="347"/>
                </a:cxn>
                <a:cxn ang="0">
                  <a:pos x="473" y="434"/>
                </a:cxn>
                <a:cxn ang="0">
                  <a:pos x="531" y="434"/>
                </a:cxn>
                <a:cxn ang="0">
                  <a:pos x="709" y="450"/>
                </a:cxn>
                <a:cxn ang="0">
                  <a:pos x="153" y="337"/>
                </a:cxn>
                <a:cxn ang="0">
                  <a:pos x="213" y="333"/>
                </a:cxn>
                <a:cxn ang="0">
                  <a:pos x="143" y="142"/>
                </a:cxn>
                <a:cxn ang="0">
                  <a:pos x="13" y="298"/>
                </a:cxn>
                <a:cxn ang="0">
                  <a:pos x="338" y="747"/>
                </a:cxn>
                <a:cxn ang="0">
                  <a:pos x="808" y="449"/>
                </a:cxn>
                <a:cxn ang="0">
                  <a:pos x="733" y="414"/>
                </a:cxn>
                <a:cxn ang="0">
                  <a:pos x="794" y="309"/>
                </a:cxn>
                <a:cxn ang="0">
                  <a:pos x="714" y="333"/>
                </a:cxn>
                <a:cxn ang="0">
                  <a:pos x="732" y="365"/>
                </a:cxn>
                <a:cxn ang="0">
                  <a:pos x="812" y="341"/>
                </a:cxn>
                <a:cxn ang="0">
                  <a:pos x="794" y="309"/>
                </a:cxn>
                <a:cxn ang="0">
                  <a:pos x="681" y="213"/>
                </a:cxn>
                <a:cxn ang="0">
                  <a:pos x="686" y="250"/>
                </a:cxn>
                <a:cxn ang="0">
                  <a:pos x="765" y="221"/>
                </a:cxn>
                <a:cxn ang="0">
                  <a:pos x="760" y="184"/>
                </a:cxn>
                <a:cxn ang="0">
                  <a:pos x="643" y="78"/>
                </a:cxn>
                <a:cxn ang="0">
                  <a:pos x="602" y="151"/>
                </a:cxn>
                <a:cxn ang="0">
                  <a:pos x="638" y="162"/>
                </a:cxn>
                <a:cxn ang="0">
                  <a:pos x="679" y="89"/>
                </a:cxn>
                <a:cxn ang="0">
                  <a:pos x="643" y="78"/>
                </a:cxn>
                <a:cxn ang="0">
                  <a:pos x="495" y="88"/>
                </a:cxn>
                <a:cxn ang="0">
                  <a:pos x="525" y="111"/>
                </a:cxn>
                <a:cxn ang="0">
                  <a:pos x="561" y="35"/>
                </a:cxn>
                <a:cxn ang="0">
                  <a:pos x="532" y="12"/>
                </a:cxn>
                <a:cxn ang="0">
                  <a:pos x="375" y="17"/>
                </a:cxn>
                <a:cxn ang="0">
                  <a:pos x="397" y="98"/>
                </a:cxn>
                <a:cxn ang="0">
                  <a:pos x="430" y="81"/>
                </a:cxn>
                <a:cxn ang="0">
                  <a:pos x="408" y="0"/>
                </a:cxn>
                <a:cxn ang="0">
                  <a:pos x="375" y="17"/>
                </a:cxn>
                <a:cxn ang="0">
                  <a:pos x="276" y="127"/>
                </a:cxn>
                <a:cxn ang="0">
                  <a:pos x="313" y="123"/>
                </a:cxn>
                <a:cxn ang="0">
                  <a:pos x="286" y="43"/>
                </a:cxn>
                <a:cxn ang="0">
                  <a:pos x="249" y="47"/>
                </a:cxn>
                <a:cxn ang="0">
                  <a:pos x="244" y="65"/>
                </a:cxn>
              </a:cxnLst>
              <a:rect l="0" t="0" r="r" b="b"/>
              <a:pathLst>
                <a:path w="813" h="799">
                  <a:moveTo>
                    <a:pt x="270" y="502"/>
                  </a:moveTo>
                  <a:cubicBezTo>
                    <a:pt x="270" y="426"/>
                    <a:pt x="368" y="414"/>
                    <a:pt x="368" y="372"/>
                  </a:cubicBezTo>
                  <a:cubicBezTo>
                    <a:pt x="368" y="354"/>
                    <a:pt x="354" y="343"/>
                    <a:pt x="336" y="343"/>
                  </a:cubicBezTo>
                  <a:cubicBezTo>
                    <a:pt x="311" y="343"/>
                    <a:pt x="298" y="367"/>
                    <a:pt x="298" y="36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89" y="306"/>
                    <a:pt x="339" y="306"/>
                  </a:cubicBezTo>
                  <a:cubicBezTo>
                    <a:pt x="376" y="306"/>
                    <a:pt x="408" y="329"/>
                    <a:pt x="408" y="369"/>
                  </a:cubicBezTo>
                  <a:cubicBezTo>
                    <a:pt x="408" y="436"/>
                    <a:pt x="314" y="448"/>
                    <a:pt x="313" y="488"/>
                  </a:cubicBezTo>
                  <a:cubicBezTo>
                    <a:pt x="411" y="488"/>
                    <a:pt x="411" y="488"/>
                    <a:pt x="411" y="488"/>
                  </a:cubicBezTo>
                  <a:cubicBezTo>
                    <a:pt x="411" y="520"/>
                    <a:pt x="411" y="520"/>
                    <a:pt x="411" y="520"/>
                  </a:cubicBezTo>
                  <a:cubicBezTo>
                    <a:pt x="271" y="520"/>
                    <a:pt x="271" y="520"/>
                    <a:pt x="271" y="520"/>
                  </a:cubicBezTo>
                  <a:cubicBezTo>
                    <a:pt x="271" y="514"/>
                    <a:pt x="270" y="508"/>
                    <a:pt x="270" y="502"/>
                  </a:cubicBezTo>
                  <a:close/>
                  <a:moveTo>
                    <a:pt x="432" y="443"/>
                  </a:moveTo>
                  <a:cubicBezTo>
                    <a:pt x="523" y="310"/>
                    <a:pt x="523" y="310"/>
                    <a:pt x="523" y="310"/>
                  </a:cubicBezTo>
                  <a:cubicBezTo>
                    <a:pt x="569" y="310"/>
                    <a:pt x="569" y="310"/>
                    <a:pt x="569" y="310"/>
                  </a:cubicBezTo>
                  <a:cubicBezTo>
                    <a:pt x="569" y="434"/>
                    <a:pt x="569" y="434"/>
                    <a:pt x="569" y="434"/>
                  </a:cubicBezTo>
                  <a:cubicBezTo>
                    <a:pt x="596" y="434"/>
                    <a:pt x="596" y="434"/>
                    <a:pt x="596" y="434"/>
                  </a:cubicBezTo>
                  <a:cubicBezTo>
                    <a:pt x="596" y="466"/>
                    <a:pt x="596" y="466"/>
                    <a:pt x="596" y="466"/>
                  </a:cubicBezTo>
                  <a:cubicBezTo>
                    <a:pt x="569" y="466"/>
                    <a:pt x="569" y="466"/>
                    <a:pt x="569" y="466"/>
                  </a:cubicBezTo>
                  <a:cubicBezTo>
                    <a:pt x="569" y="520"/>
                    <a:pt x="569" y="520"/>
                    <a:pt x="569" y="520"/>
                  </a:cubicBezTo>
                  <a:cubicBezTo>
                    <a:pt x="531" y="520"/>
                    <a:pt x="531" y="520"/>
                    <a:pt x="531" y="520"/>
                  </a:cubicBezTo>
                  <a:cubicBezTo>
                    <a:pt x="531" y="466"/>
                    <a:pt x="531" y="466"/>
                    <a:pt x="531" y="466"/>
                  </a:cubicBezTo>
                  <a:cubicBezTo>
                    <a:pt x="432" y="466"/>
                    <a:pt x="432" y="466"/>
                    <a:pt x="432" y="466"/>
                  </a:cubicBezTo>
                  <a:lnTo>
                    <a:pt x="432" y="443"/>
                  </a:lnTo>
                  <a:close/>
                  <a:moveTo>
                    <a:pt x="531" y="434"/>
                  </a:moveTo>
                  <a:cubicBezTo>
                    <a:pt x="531" y="369"/>
                    <a:pt x="531" y="369"/>
                    <a:pt x="531" y="369"/>
                  </a:cubicBezTo>
                  <a:cubicBezTo>
                    <a:pt x="531" y="359"/>
                    <a:pt x="532" y="347"/>
                    <a:pt x="532" y="347"/>
                  </a:cubicBezTo>
                  <a:cubicBezTo>
                    <a:pt x="532" y="347"/>
                    <a:pt x="532" y="347"/>
                    <a:pt x="532" y="347"/>
                  </a:cubicBezTo>
                  <a:cubicBezTo>
                    <a:pt x="532" y="347"/>
                    <a:pt x="527" y="359"/>
                    <a:pt x="521" y="367"/>
                  </a:cubicBezTo>
                  <a:cubicBezTo>
                    <a:pt x="473" y="434"/>
                    <a:pt x="473" y="434"/>
                    <a:pt x="473" y="434"/>
                  </a:cubicBezTo>
                  <a:cubicBezTo>
                    <a:pt x="473" y="434"/>
                    <a:pt x="473" y="434"/>
                    <a:pt x="473" y="434"/>
                  </a:cubicBezTo>
                  <a:lnTo>
                    <a:pt x="531" y="434"/>
                  </a:lnTo>
                  <a:close/>
                  <a:moveTo>
                    <a:pt x="717" y="423"/>
                  </a:moveTo>
                  <a:cubicBezTo>
                    <a:pt x="709" y="450"/>
                    <a:pt x="709" y="450"/>
                    <a:pt x="709" y="450"/>
                  </a:cubicBezTo>
                  <a:cubicBezTo>
                    <a:pt x="668" y="599"/>
                    <a:pt x="516" y="693"/>
                    <a:pt x="365" y="656"/>
                  </a:cubicBezTo>
                  <a:cubicBezTo>
                    <a:pt x="221" y="620"/>
                    <a:pt x="131" y="480"/>
                    <a:pt x="153" y="337"/>
                  </a:cubicBezTo>
                  <a:cubicBezTo>
                    <a:pt x="196" y="349"/>
                    <a:pt x="196" y="349"/>
                    <a:pt x="196" y="349"/>
                  </a:cubicBezTo>
                  <a:cubicBezTo>
                    <a:pt x="206" y="352"/>
                    <a:pt x="216" y="343"/>
                    <a:pt x="213" y="333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3" y="139"/>
                    <a:pt x="151" y="135"/>
                    <a:pt x="143" y="142"/>
                  </a:cubicBezTo>
                  <a:cubicBezTo>
                    <a:pt x="7" y="275"/>
                    <a:pt x="7" y="275"/>
                    <a:pt x="7" y="275"/>
                  </a:cubicBezTo>
                  <a:cubicBezTo>
                    <a:pt x="0" y="283"/>
                    <a:pt x="3" y="295"/>
                    <a:pt x="13" y="298"/>
                  </a:cubicBezTo>
                  <a:cubicBezTo>
                    <a:pt x="61" y="312"/>
                    <a:pt x="61" y="312"/>
                    <a:pt x="61" y="312"/>
                  </a:cubicBezTo>
                  <a:cubicBezTo>
                    <a:pt x="25" y="504"/>
                    <a:pt x="144" y="696"/>
                    <a:pt x="338" y="747"/>
                  </a:cubicBezTo>
                  <a:cubicBezTo>
                    <a:pt x="540" y="799"/>
                    <a:pt x="745" y="675"/>
                    <a:pt x="801" y="474"/>
                  </a:cubicBezTo>
                  <a:cubicBezTo>
                    <a:pt x="808" y="449"/>
                    <a:pt x="808" y="449"/>
                    <a:pt x="808" y="449"/>
                  </a:cubicBezTo>
                  <a:cubicBezTo>
                    <a:pt x="810" y="442"/>
                    <a:pt x="806" y="434"/>
                    <a:pt x="799" y="432"/>
                  </a:cubicBezTo>
                  <a:cubicBezTo>
                    <a:pt x="733" y="414"/>
                    <a:pt x="733" y="414"/>
                    <a:pt x="733" y="414"/>
                  </a:cubicBezTo>
                  <a:cubicBezTo>
                    <a:pt x="726" y="412"/>
                    <a:pt x="719" y="416"/>
                    <a:pt x="717" y="423"/>
                  </a:cubicBezTo>
                  <a:close/>
                  <a:moveTo>
                    <a:pt x="794" y="309"/>
                  </a:moveTo>
                  <a:cubicBezTo>
                    <a:pt x="725" y="317"/>
                    <a:pt x="725" y="317"/>
                    <a:pt x="725" y="317"/>
                  </a:cubicBezTo>
                  <a:cubicBezTo>
                    <a:pt x="718" y="318"/>
                    <a:pt x="713" y="325"/>
                    <a:pt x="714" y="333"/>
                  </a:cubicBezTo>
                  <a:cubicBezTo>
                    <a:pt x="716" y="354"/>
                    <a:pt x="716" y="354"/>
                    <a:pt x="716" y="354"/>
                  </a:cubicBezTo>
                  <a:cubicBezTo>
                    <a:pt x="717" y="361"/>
                    <a:pt x="724" y="366"/>
                    <a:pt x="732" y="365"/>
                  </a:cubicBezTo>
                  <a:cubicBezTo>
                    <a:pt x="800" y="356"/>
                    <a:pt x="800" y="356"/>
                    <a:pt x="800" y="356"/>
                  </a:cubicBezTo>
                  <a:cubicBezTo>
                    <a:pt x="808" y="355"/>
                    <a:pt x="813" y="349"/>
                    <a:pt x="812" y="341"/>
                  </a:cubicBezTo>
                  <a:cubicBezTo>
                    <a:pt x="809" y="320"/>
                    <a:pt x="809" y="320"/>
                    <a:pt x="809" y="320"/>
                  </a:cubicBezTo>
                  <a:cubicBezTo>
                    <a:pt x="808" y="313"/>
                    <a:pt x="801" y="308"/>
                    <a:pt x="794" y="309"/>
                  </a:cubicBezTo>
                  <a:close/>
                  <a:moveTo>
                    <a:pt x="741" y="179"/>
                  </a:moveTo>
                  <a:cubicBezTo>
                    <a:pt x="681" y="213"/>
                    <a:pt x="681" y="213"/>
                    <a:pt x="681" y="213"/>
                  </a:cubicBezTo>
                  <a:cubicBezTo>
                    <a:pt x="674" y="216"/>
                    <a:pt x="672" y="225"/>
                    <a:pt x="676" y="231"/>
                  </a:cubicBezTo>
                  <a:cubicBezTo>
                    <a:pt x="686" y="250"/>
                    <a:pt x="686" y="250"/>
                    <a:pt x="686" y="250"/>
                  </a:cubicBezTo>
                  <a:cubicBezTo>
                    <a:pt x="690" y="256"/>
                    <a:pt x="698" y="258"/>
                    <a:pt x="704" y="255"/>
                  </a:cubicBezTo>
                  <a:cubicBezTo>
                    <a:pt x="765" y="221"/>
                    <a:pt x="765" y="221"/>
                    <a:pt x="765" y="221"/>
                  </a:cubicBezTo>
                  <a:cubicBezTo>
                    <a:pt x="771" y="217"/>
                    <a:pt x="774" y="209"/>
                    <a:pt x="770" y="202"/>
                  </a:cubicBezTo>
                  <a:cubicBezTo>
                    <a:pt x="760" y="184"/>
                    <a:pt x="760" y="184"/>
                    <a:pt x="760" y="184"/>
                  </a:cubicBezTo>
                  <a:cubicBezTo>
                    <a:pt x="756" y="177"/>
                    <a:pt x="748" y="175"/>
                    <a:pt x="741" y="179"/>
                  </a:cubicBezTo>
                  <a:close/>
                  <a:moveTo>
                    <a:pt x="643" y="78"/>
                  </a:moveTo>
                  <a:cubicBezTo>
                    <a:pt x="600" y="132"/>
                    <a:pt x="600" y="132"/>
                    <a:pt x="600" y="132"/>
                  </a:cubicBezTo>
                  <a:cubicBezTo>
                    <a:pt x="596" y="138"/>
                    <a:pt x="597" y="147"/>
                    <a:pt x="602" y="151"/>
                  </a:cubicBezTo>
                  <a:cubicBezTo>
                    <a:pt x="619" y="165"/>
                    <a:pt x="619" y="165"/>
                    <a:pt x="619" y="165"/>
                  </a:cubicBezTo>
                  <a:cubicBezTo>
                    <a:pt x="625" y="169"/>
                    <a:pt x="633" y="168"/>
                    <a:pt x="638" y="162"/>
                  </a:cubicBezTo>
                  <a:cubicBezTo>
                    <a:pt x="681" y="108"/>
                    <a:pt x="681" y="108"/>
                    <a:pt x="681" y="108"/>
                  </a:cubicBezTo>
                  <a:cubicBezTo>
                    <a:pt x="686" y="102"/>
                    <a:pt x="685" y="94"/>
                    <a:pt x="679" y="89"/>
                  </a:cubicBezTo>
                  <a:cubicBezTo>
                    <a:pt x="663" y="76"/>
                    <a:pt x="663" y="76"/>
                    <a:pt x="663" y="76"/>
                  </a:cubicBezTo>
                  <a:cubicBezTo>
                    <a:pt x="657" y="71"/>
                    <a:pt x="648" y="72"/>
                    <a:pt x="643" y="78"/>
                  </a:cubicBezTo>
                  <a:close/>
                  <a:moveTo>
                    <a:pt x="515" y="22"/>
                  </a:moveTo>
                  <a:cubicBezTo>
                    <a:pt x="495" y="88"/>
                    <a:pt x="495" y="88"/>
                    <a:pt x="495" y="88"/>
                  </a:cubicBezTo>
                  <a:cubicBezTo>
                    <a:pt x="493" y="95"/>
                    <a:pt x="497" y="103"/>
                    <a:pt x="505" y="105"/>
                  </a:cubicBezTo>
                  <a:cubicBezTo>
                    <a:pt x="525" y="111"/>
                    <a:pt x="525" y="111"/>
                    <a:pt x="525" y="111"/>
                  </a:cubicBezTo>
                  <a:cubicBezTo>
                    <a:pt x="532" y="113"/>
                    <a:pt x="540" y="109"/>
                    <a:pt x="542" y="102"/>
                  </a:cubicBezTo>
                  <a:cubicBezTo>
                    <a:pt x="561" y="35"/>
                    <a:pt x="561" y="35"/>
                    <a:pt x="561" y="35"/>
                  </a:cubicBezTo>
                  <a:cubicBezTo>
                    <a:pt x="564" y="28"/>
                    <a:pt x="560" y="21"/>
                    <a:pt x="552" y="1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25" y="10"/>
                    <a:pt x="517" y="14"/>
                    <a:pt x="515" y="22"/>
                  </a:cubicBezTo>
                  <a:close/>
                  <a:moveTo>
                    <a:pt x="375" y="17"/>
                  </a:moveTo>
                  <a:cubicBezTo>
                    <a:pt x="382" y="86"/>
                    <a:pt x="382" y="86"/>
                    <a:pt x="382" y="86"/>
                  </a:cubicBezTo>
                  <a:cubicBezTo>
                    <a:pt x="382" y="94"/>
                    <a:pt x="389" y="99"/>
                    <a:pt x="397" y="98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25" y="96"/>
                    <a:pt x="430" y="89"/>
                    <a:pt x="430" y="81"/>
                  </a:cubicBezTo>
                  <a:cubicBezTo>
                    <a:pt x="423" y="13"/>
                    <a:pt x="423" y="13"/>
                    <a:pt x="423" y="13"/>
                  </a:cubicBezTo>
                  <a:cubicBezTo>
                    <a:pt x="422" y="5"/>
                    <a:pt x="416" y="0"/>
                    <a:pt x="408" y="0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380" y="3"/>
                    <a:pt x="374" y="10"/>
                    <a:pt x="375" y="17"/>
                  </a:cubicBezTo>
                  <a:close/>
                  <a:moveTo>
                    <a:pt x="244" y="65"/>
                  </a:moveTo>
                  <a:cubicBezTo>
                    <a:pt x="276" y="127"/>
                    <a:pt x="276" y="127"/>
                    <a:pt x="276" y="127"/>
                  </a:cubicBezTo>
                  <a:cubicBezTo>
                    <a:pt x="279" y="134"/>
                    <a:pt x="287" y="136"/>
                    <a:pt x="294" y="13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9" y="120"/>
                    <a:pt x="322" y="111"/>
                    <a:pt x="318" y="105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83" y="37"/>
                    <a:pt x="275" y="34"/>
                    <a:pt x="268" y="37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43" y="51"/>
                    <a:pt x="240" y="59"/>
                    <a:pt x="244" y="65"/>
                  </a:cubicBezTo>
                  <a:close/>
                  <a:moveTo>
                    <a:pt x="244" y="65"/>
                  </a:moveTo>
                  <a:cubicBezTo>
                    <a:pt x="244" y="65"/>
                    <a:pt x="244" y="65"/>
                    <a:pt x="244" y="65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276037" y="1291305"/>
            <a:ext cx="421200" cy="421845"/>
            <a:chOff x="8097684" y="1740758"/>
            <a:chExt cx="579038" cy="562460"/>
          </a:xfrm>
        </p:grpSpPr>
        <p:sp>
          <p:nvSpPr>
            <p:cNvPr id="171" name="Oval 156"/>
            <p:cNvSpPr>
              <a:spLocks noChangeAspect="1"/>
            </p:cNvSpPr>
            <p:nvPr/>
          </p:nvSpPr>
          <p:spPr>
            <a:xfrm flipH="1">
              <a:off x="8097684" y="1740758"/>
              <a:ext cx="579038" cy="562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Freeform 150"/>
            <p:cNvSpPr>
              <a:spLocks noEditPoints="1"/>
            </p:cNvSpPr>
            <p:nvPr/>
          </p:nvSpPr>
          <p:spPr bwMode="auto">
            <a:xfrm>
              <a:off x="8210697" y="1854786"/>
              <a:ext cx="332062" cy="346013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0" y="29"/>
                </a:cxn>
                <a:cxn ang="0">
                  <a:pos x="5" y="24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2" y="20"/>
                </a:cxn>
                <a:cxn ang="0">
                  <a:pos x="6" y="13"/>
                </a:cxn>
                <a:cxn ang="0">
                  <a:pos x="12" y="7"/>
                </a:cxn>
                <a:cxn ang="0">
                  <a:pos x="19" y="13"/>
                </a:cxn>
                <a:cxn ang="0">
                  <a:pos x="12" y="20"/>
                </a:cxn>
                <a:cxn ang="0">
                  <a:pos x="12" y="50"/>
                </a:cxn>
                <a:cxn ang="0">
                  <a:pos x="7" y="45"/>
                </a:cxn>
                <a:cxn ang="0">
                  <a:pos x="12" y="40"/>
                </a:cxn>
                <a:cxn ang="0">
                  <a:pos x="17" y="45"/>
                </a:cxn>
                <a:cxn ang="0">
                  <a:pos x="12" y="50"/>
                </a:cxn>
                <a:cxn ang="0">
                  <a:pos x="28" y="13"/>
                </a:cxn>
                <a:cxn ang="0">
                  <a:pos x="21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28" y="13"/>
                </a:cxn>
                <a:cxn ang="0">
                  <a:pos x="28" y="57"/>
                </a:cxn>
                <a:cxn ang="0">
                  <a:pos x="24" y="52"/>
                </a:cxn>
                <a:cxn ang="0">
                  <a:pos x="28" y="48"/>
                </a:cxn>
                <a:cxn ang="0">
                  <a:pos x="33" y="52"/>
                </a:cxn>
                <a:cxn ang="0">
                  <a:pos x="28" y="57"/>
                </a:cxn>
                <a:cxn ang="0">
                  <a:pos x="44" y="49"/>
                </a:cxn>
                <a:cxn ang="0">
                  <a:pos x="40" y="45"/>
                </a:cxn>
                <a:cxn ang="0">
                  <a:pos x="44" y="41"/>
                </a:cxn>
                <a:cxn ang="0">
                  <a:pos x="48" y="45"/>
                </a:cxn>
                <a:cxn ang="0">
                  <a:pos x="44" y="49"/>
                </a:cxn>
                <a:cxn ang="0">
                  <a:pos x="44" y="16"/>
                </a:cxn>
                <a:cxn ang="0">
                  <a:pos x="41" y="13"/>
                </a:cxn>
                <a:cxn ang="0">
                  <a:pos x="44" y="10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51" y="33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5" y="29"/>
                </a:cxn>
                <a:cxn ang="0">
                  <a:pos x="51" y="33"/>
                </a:cxn>
              </a:cxnLst>
              <a:rect l="0" t="0" r="r" b="b"/>
              <a:pathLst>
                <a:path w="55" h="57">
                  <a:moveTo>
                    <a:pt x="5" y="35"/>
                  </a:moveTo>
                  <a:cubicBezTo>
                    <a:pt x="2" y="35"/>
                    <a:pt x="0" y="32"/>
                    <a:pt x="0" y="29"/>
                  </a:cubicBezTo>
                  <a:cubicBezTo>
                    <a:pt x="0" y="26"/>
                    <a:pt x="2" y="24"/>
                    <a:pt x="5" y="24"/>
                  </a:cubicBezTo>
                  <a:cubicBezTo>
                    <a:pt x="9" y="24"/>
                    <a:pt x="11" y="26"/>
                    <a:pt x="11" y="29"/>
                  </a:cubicBezTo>
                  <a:cubicBezTo>
                    <a:pt x="11" y="32"/>
                    <a:pt x="9" y="35"/>
                    <a:pt x="5" y="35"/>
                  </a:cubicBezTo>
                  <a:close/>
                  <a:moveTo>
                    <a:pt x="12" y="20"/>
                  </a:moveTo>
                  <a:cubicBezTo>
                    <a:pt x="9" y="20"/>
                    <a:pt x="6" y="17"/>
                    <a:pt x="6" y="13"/>
                  </a:cubicBezTo>
                  <a:cubicBezTo>
                    <a:pt x="6" y="10"/>
                    <a:pt x="9" y="7"/>
                    <a:pt x="12" y="7"/>
                  </a:cubicBezTo>
                  <a:cubicBezTo>
                    <a:pt x="16" y="7"/>
                    <a:pt x="19" y="10"/>
                    <a:pt x="19" y="13"/>
                  </a:cubicBezTo>
                  <a:cubicBezTo>
                    <a:pt x="19" y="17"/>
                    <a:pt x="16" y="20"/>
                    <a:pt x="12" y="20"/>
                  </a:cubicBezTo>
                  <a:close/>
                  <a:moveTo>
                    <a:pt x="12" y="50"/>
                  </a:moveTo>
                  <a:cubicBezTo>
                    <a:pt x="9" y="50"/>
                    <a:pt x="7" y="48"/>
                    <a:pt x="7" y="45"/>
                  </a:cubicBezTo>
                  <a:cubicBezTo>
                    <a:pt x="7" y="42"/>
                    <a:pt x="9" y="40"/>
                    <a:pt x="12" y="40"/>
                  </a:cubicBezTo>
                  <a:cubicBezTo>
                    <a:pt x="15" y="40"/>
                    <a:pt x="17" y="42"/>
                    <a:pt x="17" y="45"/>
                  </a:cubicBezTo>
                  <a:cubicBezTo>
                    <a:pt x="17" y="48"/>
                    <a:pt x="15" y="50"/>
                    <a:pt x="12" y="50"/>
                  </a:cubicBezTo>
                  <a:close/>
                  <a:moveTo>
                    <a:pt x="28" y="13"/>
                  </a:moveTo>
                  <a:cubicBezTo>
                    <a:pt x="25" y="13"/>
                    <a:pt x="21" y="10"/>
                    <a:pt x="21" y="6"/>
                  </a:cubicBezTo>
                  <a:cubicBezTo>
                    <a:pt x="21" y="3"/>
                    <a:pt x="25" y="0"/>
                    <a:pt x="28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10"/>
                    <a:pt x="32" y="13"/>
                    <a:pt x="28" y="13"/>
                  </a:cubicBezTo>
                  <a:close/>
                  <a:moveTo>
                    <a:pt x="28" y="57"/>
                  </a:moveTo>
                  <a:cubicBezTo>
                    <a:pt x="26" y="57"/>
                    <a:pt x="24" y="55"/>
                    <a:pt x="24" y="52"/>
                  </a:cubicBezTo>
                  <a:cubicBezTo>
                    <a:pt x="24" y="50"/>
                    <a:pt x="26" y="48"/>
                    <a:pt x="28" y="48"/>
                  </a:cubicBezTo>
                  <a:cubicBezTo>
                    <a:pt x="31" y="48"/>
                    <a:pt x="33" y="50"/>
                    <a:pt x="33" y="52"/>
                  </a:cubicBezTo>
                  <a:cubicBezTo>
                    <a:pt x="33" y="55"/>
                    <a:pt x="31" y="57"/>
                    <a:pt x="28" y="57"/>
                  </a:cubicBezTo>
                  <a:close/>
                  <a:moveTo>
                    <a:pt x="44" y="49"/>
                  </a:moveTo>
                  <a:cubicBezTo>
                    <a:pt x="42" y="49"/>
                    <a:pt x="40" y="48"/>
                    <a:pt x="40" y="45"/>
                  </a:cubicBezTo>
                  <a:cubicBezTo>
                    <a:pt x="40" y="43"/>
                    <a:pt x="42" y="41"/>
                    <a:pt x="44" y="41"/>
                  </a:cubicBezTo>
                  <a:cubicBezTo>
                    <a:pt x="47" y="41"/>
                    <a:pt x="48" y="43"/>
                    <a:pt x="48" y="45"/>
                  </a:cubicBezTo>
                  <a:cubicBezTo>
                    <a:pt x="48" y="48"/>
                    <a:pt x="47" y="49"/>
                    <a:pt x="44" y="49"/>
                  </a:cubicBezTo>
                  <a:close/>
                  <a:moveTo>
                    <a:pt x="44" y="16"/>
                  </a:moveTo>
                  <a:cubicBezTo>
                    <a:pt x="43" y="16"/>
                    <a:pt x="41" y="15"/>
                    <a:pt x="41" y="13"/>
                  </a:cubicBezTo>
                  <a:cubicBezTo>
                    <a:pt x="41" y="12"/>
                    <a:pt x="43" y="10"/>
                    <a:pt x="44" y="10"/>
                  </a:cubicBezTo>
                  <a:cubicBezTo>
                    <a:pt x="46" y="10"/>
                    <a:pt x="47" y="12"/>
                    <a:pt x="47" y="13"/>
                  </a:cubicBezTo>
                  <a:cubicBezTo>
                    <a:pt x="47" y="15"/>
                    <a:pt x="46" y="16"/>
                    <a:pt x="44" y="16"/>
                  </a:cubicBezTo>
                  <a:close/>
                  <a:moveTo>
                    <a:pt x="51" y="33"/>
                  </a:moveTo>
                  <a:cubicBezTo>
                    <a:pt x="49" y="33"/>
                    <a:pt x="48" y="31"/>
                    <a:pt x="48" y="29"/>
                  </a:cubicBezTo>
                  <a:cubicBezTo>
                    <a:pt x="48" y="27"/>
                    <a:pt x="49" y="26"/>
                    <a:pt x="51" y="26"/>
                  </a:cubicBezTo>
                  <a:cubicBezTo>
                    <a:pt x="53" y="26"/>
                    <a:pt x="55" y="27"/>
                    <a:pt x="55" y="29"/>
                  </a:cubicBezTo>
                  <a:cubicBezTo>
                    <a:pt x="55" y="31"/>
                    <a:pt x="53" y="33"/>
                    <a:pt x="51" y="3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9" name="Прямоугольник 288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0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1" name="Прямоугольник 290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2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94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4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95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27637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/>
          <p:nvPr/>
        </p:nvPicPr>
        <p:blipFill rotWithShape="1">
          <a:blip r:embed="rId2" cstate="print"/>
          <a:srcRect l="2059" t="30549" r="29200" b="18237"/>
          <a:stretch/>
        </p:blipFill>
        <p:spPr bwMode="auto">
          <a:xfrm>
            <a:off x="1746356" y="701429"/>
            <a:ext cx="5951724" cy="1950707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Рисунок 122"/>
          <p:cNvPicPr/>
          <p:nvPr/>
        </p:nvPicPr>
        <p:blipFill rotWithShape="1">
          <a:blip r:embed="rId3" cstate="print"/>
          <a:srcRect l="1293" t="18215" r="1664" b="37020"/>
          <a:stretch/>
        </p:blipFill>
        <p:spPr bwMode="auto">
          <a:xfrm>
            <a:off x="146454" y="817196"/>
            <a:ext cx="8835611" cy="1719173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524003" y="-7522"/>
            <a:ext cx="8626516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 состояния казначейских рисков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rapezoid 35"/>
          <p:cNvSpPr/>
          <p:nvPr/>
        </p:nvSpPr>
        <p:spPr bwMode="auto">
          <a:xfrm rot="16200000">
            <a:off x="2705930" y="2862643"/>
            <a:ext cx="1763000" cy="1959362"/>
          </a:xfrm>
          <a:prstGeom prst="trapezoid">
            <a:avLst>
              <a:gd name="adj" fmla="val 8690"/>
            </a:avLst>
          </a:prstGeom>
          <a:solidFill>
            <a:schemeClr val="bg2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rapezoid 36"/>
          <p:cNvSpPr/>
          <p:nvPr/>
        </p:nvSpPr>
        <p:spPr bwMode="auto">
          <a:xfrm rot="5400000" flipH="1">
            <a:off x="4666562" y="2862645"/>
            <a:ext cx="1762998" cy="1959361"/>
          </a:xfrm>
          <a:prstGeom prst="trapezoid">
            <a:avLst>
              <a:gd name="adj" fmla="val 8690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rapezoid 37"/>
          <p:cNvSpPr/>
          <p:nvPr/>
        </p:nvSpPr>
        <p:spPr bwMode="auto">
          <a:xfrm rot="16200000">
            <a:off x="6635822" y="2862641"/>
            <a:ext cx="1763003" cy="1959363"/>
          </a:xfrm>
          <a:prstGeom prst="trapezoid">
            <a:avLst>
              <a:gd name="adj" fmla="val 8690"/>
            </a:avLst>
          </a:prstGeom>
          <a:solidFill>
            <a:schemeClr val="bg2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119"/>
          <p:cNvGrpSpPr/>
          <p:nvPr/>
        </p:nvGrpSpPr>
        <p:grpSpPr>
          <a:xfrm>
            <a:off x="3224315" y="3962796"/>
            <a:ext cx="761661" cy="472952"/>
            <a:chOff x="2897188" y="3733800"/>
            <a:chExt cx="636587" cy="527050"/>
          </a:xfrm>
          <a:solidFill>
            <a:schemeClr val="accent3">
              <a:lumMod val="75000"/>
            </a:schemeClr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2952750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2944813" y="3940175"/>
              <a:ext cx="193675" cy="317500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2897188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3379788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3292475" y="3940175"/>
              <a:ext cx="193675" cy="317500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3381375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3087688" y="4049713"/>
              <a:ext cx="247650" cy="200025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 12"/>
            <p:cNvSpPr>
              <a:spLocks noEditPoints="1"/>
            </p:cNvSpPr>
            <p:nvPr/>
          </p:nvSpPr>
          <p:spPr bwMode="auto">
            <a:xfrm>
              <a:off x="3071813" y="3733800"/>
              <a:ext cx="206375" cy="1539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 13"/>
            <p:cNvSpPr>
              <a:spLocks noEditPoints="1"/>
            </p:cNvSpPr>
            <p:nvPr/>
          </p:nvSpPr>
          <p:spPr bwMode="auto">
            <a:xfrm>
              <a:off x="3149600" y="3844925"/>
              <a:ext cx="207963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129"/>
          <p:cNvGrpSpPr/>
          <p:nvPr/>
        </p:nvGrpSpPr>
        <p:grpSpPr>
          <a:xfrm>
            <a:off x="5208216" y="3874178"/>
            <a:ext cx="763561" cy="589766"/>
            <a:chOff x="3681413" y="3632200"/>
            <a:chExt cx="638175" cy="657225"/>
          </a:xfrm>
          <a:solidFill>
            <a:schemeClr val="accent5"/>
          </a:solidFill>
        </p:grpSpPr>
        <p:sp>
          <p:nvSpPr>
            <p:cNvPr id="93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906214" y="3141973"/>
            <a:ext cx="135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операций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58803" y="3148442"/>
            <a:ext cx="135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рисков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95476" y="3051399"/>
            <a:ext cx="135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внутреннего контроля</a:t>
            </a:r>
            <a:endParaRPr lang="en-US" sz="12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7" name="Рисунок 126"/>
          <p:cNvPicPr/>
          <p:nvPr/>
        </p:nvPicPr>
        <p:blipFill rotWithShape="1">
          <a:blip r:embed="rId4" cstate="print"/>
          <a:srcRect l="896" t="29275" r="50508" b="12001"/>
          <a:stretch/>
        </p:blipFill>
        <p:spPr bwMode="auto">
          <a:xfrm>
            <a:off x="1232541" y="845713"/>
            <a:ext cx="6963597" cy="1662140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78890" y="2739107"/>
            <a:ext cx="2481262" cy="1982336"/>
            <a:chOff x="278890" y="3652142"/>
            <a:chExt cx="2481262" cy="2643115"/>
          </a:xfrm>
        </p:grpSpPr>
        <p:grpSp>
          <p:nvGrpSpPr>
            <p:cNvPr id="33" name="Group 159"/>
            <p:cNvGrpSpPr/>
            <p:nvPr/>
          </p:nvGrpSpPr>
          <p:grpSpPr>
            <a:xfrm>
              <a:off x="278890" y="3652142"/>
              <a:ext cx="2481262" cy="2643115"/>
              <a:chOff x="589426" y="1063958"/>
              <a:chExt cx="2481262" cy="3414711"/>
            </a:xfrm>
          </p:grpSpPr>
          <p:sp>
            <p:nvSpPr>
              <p:cNvPr id="34" name="Rounded Rectangle 5"/>
              <p:cNvSpPr/>
              <p:nvPr/>
            </p:nvSpPr>
            <p:spPr>
              <a:xfrm rot="10800000">
                <a:off x="589426" y="1278269"/>
                <a:ext cx="2481262" cy="3200400"/>
              </a:xfrm>
              <a:prstGeom prst="roundRect">
                <a:avLst>
                  <a:gd name="adj" fmla="val 22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olded Corner 6"/>
              <p:cNvSpPr/>
              <p:nvPr/>
            </p:nvSpPr>
            <p:spPr>
              <a:xfrm flipH="1">
                <a:off x="689121" y="1538619"/>
                <a:ext cx="2229166" cy="2847975"/>
              </a:xfrm>
              <a:prstGeom prst="foldedCorner">
                <a:avLst>
                  <a:gd name="adj" fmla="val 2308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sx="98000" sy="98000" algn="tl" rotWithShape="0">
                  <a:schemeClr val="tx1">
                    <a:lumMod val="75000"/>
                    <a:lumOff val="25000"/>
                    <a:alpha val="8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109"/>
              <p:cNvGrpSpPr/>
              <p:nvPr/>
            </p:nvGrpSpPr>
            <p:grpSpPr>
              <a:xfrm>
                <a:off x="758339" y="1063958"/>
                <a:ext cx="2143434" cy="428622"/>
                <a:chOff x="1017433" y="909639"/>
                <a:chExt cx="2143434" cy="428622"/>
              </a:xfrm>
            </p:grpSpPr>
            <p:grpSp>
              <p:nvGrpSpPr>
                <p:cNvPr id="37" name="Group 9"/>
                <p:cNvGrpSpPr/>
                <p:nvPr/>
              </p:nvGrpSpPr>
              <p:grpSpPr>
                <a:xfrm>
                  <a:off x="1017433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62" name="Oval 8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ounded Rectangle 7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8" name="Group 9"/>
                <p:cNvGrpSpPr/>
                <p:nvPr/>
              </p:nvGrpSpPr>
              <p:grpSpPr>
                <a:xfrm>
                  <a:off x="1266312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60" name="Oval 31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Rounded Rectangle 32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up 9"/>
                <p:cNvGrpSpPr/>
                <p:nvPr/>
              </p:nvGrpSpPr>
              <p:grpSpPr>
                <a:xfrm>
                  <a:off x="1515191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58" name="Oval 29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Rounded Rectangle 30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" name="Group 9"/>
                <p:cNvGrpSpPr/>
                <p:nvPr/>
              </p:nvGrpSpPr>
              <p:grpSpPr>
                <a:xfrm>
                  <a:off x="1764070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56" name="Oval 27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ounded Rectangle 28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" name="Group 9"/>
                <p:cNvGrpSpPr/>
                <p:nvPr/>
              </p:nvGrpSpPr>
              <p:grpSpPr>
                <a:xfrm>
                  <a:off x="2012949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54" name="Oval 25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ounded Rectangle 26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2" name="Group 9"/>
                <p:cNvGrpSpPr/>
                <p:nvPr/>
              </p:nvGrpSpPr>
              <p:grpSpPr>
                <a:xfrm>
                  <a:off x="2261828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52" name="Oval 23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ounded Rectangle 24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up 9"/>
                <p:cNvGrpSpPr/>
                <p:nvPr/>
              </p:nvGrpSpPr>
              <p:grpSpPr>
                <a:xfrm>
                  <a:off x="2510707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50" name="Oval 21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ounded Rectangle 22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" name="Group 9"/>
                <p:cNvGrpSpPr/>
                <p:nvPr/>
              </p:nvGrpSpPr>
              <p:grpSpPr>
                <a:xfrm>
                  <a:off x="2759586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48" name="Oval 19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ounded Rectangle 20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5" name="Group 9"/>
                <p:cNvGrpSpPr/>
                <p:nvPr/>
              </p:nvGrpSpPr>
              <p:grpSpPr>
                <a:xfrm>
                  <a:off x="3008467" y="909639"/>
                  <a:ext cx="152400" cy="428622"/>
                  <a:chOff x="3919541" y="1390650"/>
                  <a:chExt cx="152400" cy="428622"/>
                </a:xfrm>
              </p:grpSpPr>
              <p:sp>
                <p:nvSpPr>
                  <p:cNvPr id="46" name="Oval 17"/>
                  <p:cNvSpPr/>
                  <p:nvPr/>
                </p:nvSpPr>
                <p:spPr>
                  <a:xfrm>
                    <a:off x="3919541" y="1666872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ounded Rectangle 18"/>
                  <p:cNvSpPr/>
                  <p:nvPr/>
                </p:nvSpPr>
                <p:spPr>
                  <a:xfrm>
                    <a:off x="3957641" y="1390650"/>
                    <a:ext cx="76200" cy="381000"/>
                  </a:xfrm>
                  <a:prstGeom prst="roundRect">
                    <a:avLst>
                      <a:gd name="adj" fmla="val 38542"/>
                    </a:avLst>
                  </a:prstGeom>
                  <a:gradFill>
                    <a:gsLst>
                      <a:gs pos="2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5" name="Группа 4"/>
            <p:cNvGrpSpPr/>
            <p:nvPr/>
          </p:nvGrpSpPr>
          <p:grpSpPr>
            <a:xfrm>
              <a:off x="719031" y="4370497"/>
              <a:ext cx="1757905" cy="1422822"/>
              <a:chOff x="9862931" y="1618365"/>
              <a:chExt cx="3236722" cy="2619755"/>
            </a:xfrm>
          </p:grpSpPr>
          <p:sp>
            <p:nvSpPr>
              <p:cNvPr id="148" name="Freeform 254"/>
              <p:cNvSpPr>
                <a:spLocks/>
              </p:cNvSpPr>
              <p:nvPr/>
            </p:nvSpPr>
            <p:spPr bwMode="auto">
              <a:xfrm>
                <a:off x="9862931" y="1955747"/>
                <a:ext cx="1561235" cy="2207772"/>
              </a:xfrm>
              <a:custGeom>
                <a:avLst/>
                <a:gdLst>
                  <a:gd name="T0" fmla="*/ 2 w 2323"/>
                  <a:gd name="T1" fmla="*/ 0 h 3285"/>
                  <a:gd name="T2" fmla="*/ 2323 w 2323"/>
                  <a:gd name="T3" fmla="*/ 0 h 3285"/>
                  <a:gd name="T4" fmla="*/ 2321 w 2323"/>
                  <a:gd name="T5" fmla="*/ 3285 h 3285"/>
                  <a:gd name="T6" fmla="*/ 0 w 2323"/>
                  <a:gd name="T7" fmla="*/ 3282 h 3285"/>
                  <a:gd name="T8" fmla="*/ 2 w 2323"/>
                  <a:gd name="T9" fmla="*/ 0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3" h="3285">
                    <a:moveTo>
                      <a:pt x="2" y="0"/>
                    </a:moveTo>
                    <a:lnTo>
                      <a:pt x="2323" y="0"/>
                    </a:lnTo>
                    <a:lnTo>
                      <a:pt x="2321" y="3285"/>
                    </a:lnTo>
                    <a:lnTo>
                      <a:pt x="0" y="328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Freeform 255"/>
              <p:cNvSpPr>
                <a:spLocks/>
              </p:cNvSpPr>
              <p:nvPr/>
            </p:nvSpPr>
            <p:spPr bwMode="auto">
              <a:xfrm>
                <a:off x="9862931" y="1955747"/>
                <a:ext cx="1561235" cy="2207772"/>
              </a:xfrm>
              <a:custGeom>
                <a:avLst/>
                <a:gdLst>
                  <a:gd name="T0" fmla="*/ 2 w 2323"/>
                  <a:gd name="T1" fmla="*/ 0 h 3285"/>
                  <a:gd name="T2" fmla="*/ 2323 w 2323"/>
                  <a:gd name="T3" fmla="*/ 0 h 3285"/>
                  <a:gd name="T4" fmla="*/ 2321 w 2323"/>
                  <a:gd name="T5" fmla="*/ 3285 h 3285"/>
                  <a:gd name="T6" fmla="*/ 0 w 2323"/>
                  <a:gd name="T7" fmla="*/ 3282 h 3285"/>
                  <a:gd name="T8" fmla="*/ 2 w 2323"/>
                  <a:gd name="T9" fmla="*/ 0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3" h="3285">
                    <a:moveTo>
                      <a:pt x="2" y="0"/>
                    </a:moveTo>
                    <a:lnTo>
                      <a:pt x="2323" y="0"/>
                    </a:lnTo>
                    <a:lnTo>
                      <a:pt x="2321" y="3285"/>
                    </a:lnTo>
                    <a:lnTo>
                      <a:pt x="0" y="328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Freeform 256"/>
              <p:cNvSpPr>
                <a:spLocks/>
              </p:cNvSpPr>
              <p:nvPr/>
            </p:nvSpPr>
            <p:spPr bwMode="auto">
              <a:xfrm>
                <a:off x="10781660" y="3116424"/>
                <a:ext cx="273536" cy="259421"/>
              </a:xfrm>
              <a:custGeom>
                <a:avLst/>
                <a:gdLst>
                  <a:gd name="T0" fmla="*/ 25 w 172"/>
                  <a:gd name="T1" fmla="*/ 0 h 163"/>
                  <a:gd name="T2" fmla="*/ 0 w 172"/>
                  <a:gd name="T3" fmla="*/ 43 h 163"/>
                  <a:gd name="T4" fmla="*/ 85 w 172"/>
                  <a:gd name="T5" fmla="*/ 163 h 163"/>
                  <a:gd name="T6" fmla="*/ 172 w 172"/>
                  <a:gd name="T7" fmla="*/ 16 h 163"/>
                  <a:gd name="T8" fmla="*/ 25 w 17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63">
                    <a:moveTo>
                      <a:pt x="25" y="0"/>
                    </a:moveTo>
                    <a:cubicBezTo>
                      <a:pt x="19" y="16"/>
                      <a:pt x="11" y="31"/>
                      <a:pt x="0" y="43"/>
                    </a:cubicBezTo>
                    <a:cubicBezTo>
                      <a:pt x="85" y="163"/>
                      <a:pt x="85" y="163"/>
                      <a:pt x="85" y="163"/>
                    </a:cubicBezTo>
                    <a:cubicBezTo>
                      <a:pt x="129" y="125"/>
                      <a:pt x="160" y="74"/>
                      <a:pt x="172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Freeform 257"/>
              <p:cNvSpPr>
                <a:spLocks/>
              </p:cNvSpPr>
              <p:nvPr/>
            </p:nvSpPr>
            <p:spPr bwMode="auto">
              <a:xfrm>
                <a:off x="10681521" y="2641265"/>
                <a:ext cx="381740" cy="424753"/>
              </a:xfrm>
              <a:custGeom>
                <a:avLst/>
                <a:gdLst>
                  <a:gd name="T0" fmla="*/ 0 w 240"/>
                  <a:gd name="T1" fmla="*/ 147 h 267"/>
                  <a:gd name="T2" fmla="*/ 93 w 240"/>
                  <a:gd name="T3" fmla="*/ 251 h 267"/>
                  <a:gd name="T4" fmla="*/ 240 w 240"/>
                  <a:gd name="T5" fmla="*/ 267 h 267"/>
                  <a:gd name="T6" fmla="*/ 240 w 240"/>
                  <a:gd name="T7" fmla="*/ 262 h 267"/>
                  <a:gd name="T8" fmla="*/ 0 w 240"/>
                  <a:gd name="T9" fmla="*/ 0 h 267"/>
                  <a:gd name="T10" fmla="*/ 0 w 240"/>
                  <a:gd name="T11" fmla="*/ 14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67">
                    <a:moveTo>
                      <a:pt x="0" y="147"/>
                    </a:moveTo>
                    <a:cubicBezTo>
                      <a:pt x="50" y="157"/>
                      <a:pt x="88" y="199"/>
                      <a:pt x="93" y="251"/>
                    </a:cubicBezTo>
                    <a:cubicBezTo>
                      <a:pt x="240" y="267"/>
                      <a:pt x="240" y="267"/>
                      <a:pt x="240" y="267"/>
                    </a:cubicBezTo>
                    <a:cubicBezTo>
                      <a:pt x="240" y="266"/>
                      <a:pt x="240" y="264"/>
                      <a:pt x="240" y="262"/>
                    </a:cubicBezTo>
                    <a:cubicBezTo>
                      <a:pt x="240" y="125"/>
                      <a:pt x="135" y="12"/>
                      <a:pt x="0" y="0"/>
                    </a:cubicBezTo>
                    <a:cubicBezTo>
                      <a:pt x="0" y="147"/>
                      <a:pt x="0" y="147"/>
                      <a:pt x="0" y="14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Freeform 258"/>
              <p:cNvSpPr>
                <a:spLocks/>
              </p:cNvSpPr>
              <p:nvPr/>
            </p:nvSpPr>
            <p:spPr bwMode="auto">
              <a:xfrm>
                <a:off x="10303141" y="2641265"/>
                <a:ext cx="302435" cy="291009"/>
              </a:xfrm>
              <a:custGeom>
                <a:avLst/>
                <a:gdLst>
                  <a:gd name="T0" fmla="*/ 127 w 190"/>
                  <a:gd name="T1" fmla="*/ 183 h 183"/>
                  <a:gd name="T2" fmla="*/ 190 w 190"/>
                  <a:gd name="T3" fmla="*/ 147 h 183"/>
                  <a:gd name="T4" fmla="*/ 190 w 190"/>
                  <a:gd name="T5" fmla="*/ 0 h 183"/>
                  <a:gd name="T6" fmla="*/ 0 w 190"/>
                  <a:gd name="T7" fmla="*/ 108 h 183"/>
                  <a:gd name="T8" fmla="*/ 127 w 190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83">
                    <a:moveTo>
                      <a:pt x="127" y="183"/>
                    </a:moveTo>
                    <a:cubicBezTo>
                      <a:pt x="144" y="165"/>
                      <a:pt x="165" y="152"/>
                      <a:pt x="190" y="147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12" y="7"/>
                      <a:pt x="44" y="48"/>
                      <a:pt x="0" y="108"/>
                    </a:cubicBezTo>
                    <a:lnTo>
                      <a:pt x="127" y="1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Freeform 259"/>
              <p:cNvSpPr>
                <a:spLocks/>
              </p:cNvSpPr>
              <p:nvPr/>
            </p:nvSpPr>
            <p:spPr bwMode="auto">
              <a:xfrm>
                <a:off x="10223836" y="2879853"/>
                <a:ext cx="631080" cy="598148"/>
              </a:xfrm>
              <a:custGeom>
                <a:avLst/>
                <a:gdLst>
                  <a:gd name="T0" fmla="*/ 312 w 397"/>
                  <a:gd name="T1" fmla="*/ 220 h 376"/>
                  <a:gd name="T2" fmla="*/ 264 w 397"/>
                  <a:gd name="T3" fmla="*/ 230 h 376"/>
                  <a:gd name="T4" fmla="*/ 146 w 397"/>
                  <a:gd name="T5" fmla="*/ 112 h 376"/>
                  <a:gd name="T6" fmla="*/ 153 w 397"/>
                  <a:gd name="T7" fmla="*/ 75 h 376"/>
                  <a:gd name="T8" fmla="*/ 26 w 397"/>
                  <a:gd name="T9" fmla="*/ 0 h 376"/>
                  <a:gd name="T10" fmla="*/ 0 w 397"/>
                  <a:gd name="T11" fmla="*/ 112 h 376"/>
                  <a:gd name="T12" fmla="*/ 264 w 397"/>
                  <a:gd name="T13" fmla="*/ 376 h 376"/>
                  <a:gd name="T14" fmla="*/ 397 w 397"/>
                  <a:gd name="T15" fmla="*/ 340 h 376"/>
                  <a:gd name="T16" fmla="*/ 312 w 397"/>
                  <a:gd name="T17" fmla="*/ 2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7" h="376">
                    <a:moveTo>
                      <a:pt x="312" y="220"/>
                    </a:moveTo>
                    <a:cubicBezTo>
                      <a:pt x="297" y="226"/>
                      <a:pt x="281" y="230"/>
                      <a:pt x="264" y="230"/>
                    </a:cubicBezTo>
                    <a:cubicBezTo>
                      <a:pt x="199" y="230"/>
                      <a:pt x="146" y="177"/>
                      <a:pt x="146" y="112"/>
                    </a:cubicBezTo>
                    <a:cubicBezTo>
                      <a:pt x="146" y="99"/>
                      <a:pt x="149" y="86"/>
                      <a:pt x="153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" y="34"/>
                      <a:pt x="0" y="72"/>
                      <a:pt x="0" y="112"/>
                    </a:cubicBezTo>
                    <a:cubicBezTo>
                      <a:pt x="0" y="258"/>
                      <a:pt x="118" y="376"/>
                      <a:pt x="264" y="376"/>
                    </a:cubicBezTo>
                    <a:cubicBezTo>
                      <a:pt x="313" y="376"/>
                      <a:pt x="358" y="363"/>
                      <a:pt x="397" y="340"/>
                    </a:cubicBezTo>
                    <a:lnTo>
                      <a:pt x="312" y="2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260"/>
              <p:cNvSpPr>
                <a:spLocks noChangeArrowheads="1"/>
              </p:cNvSpPr>
              <p:nvPr/>
            </p:nvSpPr>
            <p:spPr bwMode="auto">
              <a:xfrm>
                <a:off x="10024902" y="2103604"/>
                <a:ext cx="195575" cy="571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261"/>
              <p:cNvSpPr>
                <a:spLocks noChangeArrowheads="1"/>
              </p:cNvSpPr>
              <p:nvPr/>
            </p:nvSpPr>
            <p:spPr bwMode="auto">
              <a:xfrm>
                <a:off x="10024902" y="2233987"/>
                <a:ext cx="195575" cy="557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62"/>
              <p:cNvSpPr>
                <a:spLocks noChangeArrowheads="1"/>
              </p:cNvSpPr>
              <p:nvPr/>
            </p:nvSpPr>
            <p:spPr bwMode="auto">
              <a:xfrm>
                <a:off x="10024902" y="2363026"/>
                <a:ext cx="195575" cy="5712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263"/>
              <p:cNvSpPr>
                <a:spLocks noChangeArrowheads="1"/>
              </p:cNvSpPr>
              <p:nvPr/>
            </p:nvSpPr>
            <p:spPr bwMode="auto">
              <a:xfrm>
                <a:off x="10024902" y="2493409"/>
                <a:ext cx="195575" cy="557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Rectangle 264"/>
              <p:cNvSpPr>
                <a:spLocks noChangeArrowheads="1"/>
              </p:cNvSpPr>
              <p:nvPr/>
            </p:nvSpPr>
            <p:spPr bwMode="auto">
              <a:xfrm>
                <a:off x="10352875" y="2106965"/>
                <a:ext cx="909320" cy="6317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Rectangle 265"/>
              <p:cNvSpPr>
                <a:spLocks noChangeArrowheads="1"/>
              </p:cNvSpPr>
              <p:nvPr/>
            </p:nvSpPr>
            <p:spPr bwMode="auto">
              <a:xfrm>
                <a:off x="10352875" y="2106965"/>
                <a:ext cx="909320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Rectangle 266"/>
              <p:cNvSpPr>
                <a:spLocks noChangeArrowheads="1"/>
              </p:cNvSpPr>
              <p:nvPr/>
            </p:nvSpPr>
            <p:spPr bwMode="auto">
              <a:xfrm>
                <a:off x="10352875" y="2297834"/>
                <a:ext cx="909320" cy="6317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tangle 267"/>
              <p:cNvSpPr>
                <a:spLocks noChangeArrowheads="1"/>
              </p:cNvSpPr>
              <p:nvPr/>
            </p:nvSpPr>
            <p:spPr bwMode="auto">
              <a:xfrm>
                <a:off x="10352875" y="2297834"/>
                <a:ext cx="909320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Rectangle 268"/>
              <p:cNvSpPr>
                <a:spLocks noChangeArrowheads="1"/>
              </p:cNvSpPr>
              <p:nvPr/>
            </p:nvSpPr>
            <p:spPr bwMode="auto">
              <a:xfrm>
                <a:off x="10352875" y="2488704"/>
                <a:ext cx="909320" cy="6317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tangle 269"/>
              <p:cNvSpPr>
                <a:spLocks noChangeArrowheads="1"/>
              </p:cNvSpPr>
              <p:nvPr/>
            </p:nvSpPr>
            <p:spPr bwMode="auto">
              <a:xfrm>
                <a:off x="10352875" y="2488704"/>
                <a:ext cx="909320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Rectangle 270"/>
              <p:cNvSpPr>
                <a:spLocks noChangeArrowheads="1"/>
              </p:cNvSpPr>
              <p:nvPr/>
            </p:nvSpPr>
            <p:spPr bwMode="auto">
              <a:xfrm>
                <a:off x="10352875" y="2393269"/>
                <a:ext cx="909320" cy="6317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Rectangle 271"/>
              <p:cNvSpPr>
                <a:spLocks noChangeArrowheads="1"/>
              </p:cNvSpPr>
              <p:nvPr/>
            </p:nvSpPr>
            <p:spPr bwMode="auto">
              <a:xfrm>
                <a:off x="10352875" y="2393269"/>
                <a:ext cx="909320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Rectangle 272"/>
              <p:cNvSpPr>
                <a:spLocks noChangeArrowheads="1"/>
              </p:cNvSpPr>
              <p:nvPr/>
            </p:nvSpPr>
            <p:spPr bwMode="auto">
              <a:xfrm>
                <a:off x="10352875" y="2202399"/>
                <a:ext cx="909320" cy="6317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Rectangle 273"/>
              <p:cNvSpPr>
                <a:spLocks noChangeArrowheads="1"/>
              </p:cNvSpPr>
              <p:nvPr/>
            </p:nvSpPr>
            <p:spPr bwMode="auto">
              <a:xfrm>
                <a:off x="10352875" y="2202399"/>
                <a:ext cx="909320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274"/>
              <p:cNvSpPr>
                <a:spLocks noChangeArrowheads="1"/>
              </p:cNvSpPr>
              <p:nvPr/>
            </p:nvSpPr>
            <p:spPr bwMode="auto">
              <a:xfrm>
                <a:off x="10024902" y="3536472"/>
                <a:ext cx="41669" cy="43886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275"/>
              <p:cNvSpPr>
                <a:spLocks noChangeArrowheads="1"/>
              </p:cNvSpPr>
              <p:nvPr/>
            </p:nvSpPr>
            <p:spPr bwMode="auto">
              <a:xfrm>
                <a:off x="10024902" y="3975338"/>
                <a:ext cx="1237294" cy="4166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Rectangle 276"/>
              <p:cNvSpPr>
                <a:spLocks noChangeArrowheads="1"/>
              </p:cNvSpPr>
              <p:nvPr/>
            </p:nvSpPr>
            <p:spPr bwMode="auto">
              <a:xfrm>
                <a:off x="10176119" y="3779763"/>
                <a:ext cx="109549" cy="1955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tangle 277"/>
              <p:cNvSpPr>
                <a:spLocks noChangeArrowheads="1"/>
              </p:cNvSpPr>
              <p:nvPr/>
            </p:nvSpPr>
            <p:spPr bwMode="auto">
              <a:xfrm>
                <a:off x="10176119" y="3682984"/>
                <a:ext cx="109549" cy="96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Rectangle 278"/>
              <p:cNvSpPr>
                <a:spLocks noChangeArrowheads="1"/>
              </p:cNvSpPr>
              <p:nvPr/>
            </p:nvSpPr>
            <p:spPr bwMode="auto">
              <a:xfrm>
                <a:off x="10381102" y="3695754"/>
                <a:ext cx="111565" cy="2795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Rectangle 279"/>
              <p:cNvSpPr>
                <a:spLocks noChangeArrowheads="1"/>
              </p:cNvSpPr>
              <p:nvPr/>
            </p:nvSpPr>
            <p:spPr bwMode="auto">
              <a:xfrm>
                <a:off x="10381102" y="3639972"/>
                <a:ext cx="111565" cy="557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Rectangle 280"/>
              <p:cNvSpPr>
                <a:spLocks noChangeArrowheads="1"/>
              </p:cNvSpPr>
              <p:nvPr/>
            </p:nvSpPr>
            <p:spPr bwMode="auto">
              <a:xfrm>
                <a:off x="10588102" y="3832185"/>
                <a:ext cx="110893" cy="1431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Rectangle 281"/>
              <p:cNvSpPr>
                <a:spLocks noChangeArrowheads="1"/>
              </p:cNvSpPr>
              <p:nvPr/>
            </p:nvSpPr>
            <p:spPr bwMode="auto">
              <a:xfrm>
                <a:off x="10588102" y="3730702"/>
                <a:ext cx="110893" cy="10148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Rectangle 282"/>
              <p:cNvSpPr>
                <a:spLocks noChangeArrowheads="1"/>
              </p:cNvSpPr>
              <p:nvPr/>
            </p:nvSpPr>
            <p:spPr bwMode="auto">
              <a:xfrm>
                <a:off x="10794430" y="3894689"/>
                <a:ext cx="111565" cy="806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Rectangle 283"/>
              <p:cNvSpPr>
                <a:spLocks noChangeArrowheads="1"/>
              </p:cNvSpPr>
              <p:nvPr/>
            </p:nvSpPr>
            <p:spPr bwMode="auto">
              <a:xfrm>
                <a:off x="10794430" y="3812023"/>
                <a:ext cx="111565" cy="826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Freeform 284"/>
              <p:cNvSpPr>
                <a:spLocks noEditPoints="1"/>
              </p:cNvSpPr>
              <p:nvPr/>
            </p:nvSpPr>
            <p:spPr bwMode="auto">
              <a:xfrm>
                <a:off x="10973874" y="1955747"/>
                <a:ext cx="450292" cy="1924155"/>
              </a:xfrm>
              <a:custGeom>
                <a:avLst/>
                <a:gdLst>
                  <a:gd name="T0" fmla="*/ 47 w 283"/>
                  <a:gd name="T1" fmla="*/ 760 h 1210"/>
                  <a:gd name="T2" fmla="*/ 0 w 283"/>
                  <a:gd name="T3" fmla="*/ 855 h 1210"/>
                  <a:gd name="T4" fmla="*/ 0 w 283"/>
                  <a:gd name="T5" fmla="*/ 1210 h 1210"/>
                  <a:gd name="T6" fmla="*/ 283 w 283"/>
                  <a:gd name="T7" fmla="*/ 1210 h 1210"/>
                  <a:gd name="T8" fmla="*/ 283 w 283"/>
                  <a:gd name="T9" fmla="*/ 1163 h 1210"/>
                  <a:gd name="T10" fmla="*/ 47 w 283"/>
                  <a:gd name="T11" fmla="*/ 1163 h 1210"/>
                  <a:gd name="T12" fmla="*/ 47 w 283"/>
                  <a:gd name="T13" fmla="*/ 760 h 1210"/>
                  <a:gd name="T14" fmla="*/ 0 w 283"/>
                  <a:gd name="T15" fmla="*/ 692 h 1210"/>
                  <a:gd name="T16" fmla="*/ 0 w 283"/>
                  <a:gd name="T17" fmla="*/ 740 h 1210"/>
                  <a:gd name="T18" fmla="*/ 47 w 283"/>
                  <a:gd name="T19" fmla="*/ 746 h 1210"/>
                  <a:gd name="T20" fmla="*/ 47 w 283"/>
                  <a:gd name="T21" fmla="*/ 697 h 1210"/>
                  <a:gd name="T22" fmla="*/ 0 w 283"/>
                  <a:gd name="T23" fmla="*/ 692 h 1210"/>
                  <a:gd name="T24" fmla="*/ 48 w 283"/>
                  <a:gd name="T25" fmla="*/ 375 h 1210"/>
                  <a:gd name="T26" fmla="*/ 0 w 283"/>
                  <a:gd name="T27" fmla="*/ 375 h 1210"/>
                  <a:gd name="T28" fmla="*/ 0 w 283"/>
                  <a:gd name="T29" fmla="*/ 531 h 1210"/>
                  <a:gd name="T30" fmla="*/ 47 w 283"/>
                  <a:gd name="T31" fmla="*/ 626 h 1210"/>
                  <a:gd name="T32" fmla="*/ 48 w 283"/>
                  <a:gd name="T33" fmla="*/ 375 h 1210"/>
                  <a:gd name="T34" fmla="*/ 48 w 283"/>
                  <a:gd name="T35" fmla="*/ 315 h 1210"/>
                  <a:gd name="T36" fmla="*/ 0 w 283"/>
                  <a:gd name="T37" fmla="*/ 315 h 1210"/>
                  <a:gd name="T38" fmla="*/ 0 w 283"/>
                  <a:gd name="T39" fmla="*/ 335 h 1210"/>
                  <a:gd name="T40" fmla="*/ 48 w 283"/>
                  <a:gd name="T41" fmla="*/ 335 h 1210"/>
                  <a:gd name="T42" fmla="*/ 48 w 283"/>
                  <a:gd name="T43" fmla="*/ 315 h 1210"/>
                  <a:gd name="T44" fmla="*/ 48 w 283"/>
                  <a:gd name="T45" fmla="*/ 255 h 1210"/>
                  <a:gd name="T46" fmla="*/ 0 w 283"/>
                  <a:gd name="T47" fmla="*/ 255 h 1210"/>
                  <a:gd name="T48" fmla="*/ 0 w 283"/>
                  <a:gd name="T49" fmla="*/ 275 h 1210"/>
                  <a:gd name="T50" fmla="*/ 48 w 283"/>
                  <a:gd name="T51" fmla="*/ 275 h 1210"/>
                  <a:gd name="T52" fmla="*/ 48 w 283"/>
                  <a:gd name="T53" fmla="*/ 255 h 1210"/>
                  <a:gd name="T54" fmla="*/ 48 w 283"/>
                  <a:gd name="T55" fmla="*/ 195 h 1210"/>
                  <a:gd name="T56" fmla="*/ 0 w 283"/>
                  <a:gd name="T57" fmla="*/ 195 h 1210"/>
                  <a:gd name="T58" fmla="*/ 0 w 283"/>
                  <a:gd name="T59" fmla="*/ 215 h 1210"/>
                  <a:gd name="T60" fmla="*/ 48 w 283"/>
                  <a:gd name="T61" fmla="*/ 215 h 1210"/>
                  <a:gd name="T62" fmla="*/ 48 w 283"/>
                  <a:gd name="T63" fmla="*/ 195 h 1210"/>
                  <a:gd name="T64" fmla="*/ 48 w 283"/>
                  <a:gd name="T65" fmla="*/ 135 h 1210"/>
                  <a:gd name="T66" fmla="*/ 0 w 283"/>
                  <a:gd name="T67" fmla="*/ 135 h 1210"/>
                  <a:gd name="T68" fmla="*/ 0 w 283"/>
                  <a:gd name="T69" fmla="*/ 155 h 1210"/>
                  <a:gd name="T70" fmla="*/ 48 w 283"/>
                  <a:gd name="T71" fmla="*/ 155 h 1210"/>
                  <a:gd name="T72" fmla="*/ 48 w 283"/>
                  <a:gd name="T73" fmla="*/ 135 h 1210"/>
                  <a:gd name="T74" fmla="*/ 0 w 283"/>
                  <a:gd name="T75" fmla="*/ 0 h 1210"/>
                  <a:gd name="T76" fmla="*/ 0 w 283"/>
                  <a:gd name="T77" fmla="*/ 95 h 1210"/>
                  <a:gd name="T78" fmla="*/ 48 w 283"/>
                  <a:gd name="T79" fmla="*/ 95 h 1210"/>
                  <a:gd name="T80" fmla="*/ 48 w 283"/>
                  <a:gd name="T81" fmla="*/ 0 h 1210"/>
                  <a:gd name="T82" fmla="*/ 0 w 283"/>
                  <a:gd name="T83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3" h="1210">
                    <a:moveTo>
                      <a:pt x="47" y="760"/>
                    </a:moveTo>
                    <a:cubicBezTo>
                      <a:pt x="38" y="795"/>
                      <a:pt x="22" y="828"/>
                      <a:pt x="0" y="855"/>
                    </a:cubicBezTo>
                    <a:cubicBezTo>
                      <a:pt x="0" y="1210"/>
                      <a:pt x="0" y="1210"/>
                      <a:pt x="0" y="1210"/>
                    </a:cubicBezTo>
                    <a:cubicBezTo>
                      <a:pt x="283" y="1210"/>
                      <a:pt x="283" y="1210"/>
                      <a:pt x="283" y="1210"/>
                    </a:cubicBezTo>
                    <a:cubicBezTo>
                      <a:pt x="283" y="1163"/>
                      <a:pt x="283" y="1163"/>
                      <a:pt x="283" y="1163"/>
                    </a:cubicBezTo>
                    <a:cubicBezTo>
                      <a:pt x="47" y="1163"/>
                      <a:pt x="47" y="1163"/>
                      <a:pt x="47" y="1163"/>
                    </a:cubicBezTo>
                    <a:cubicBezTo>
                      <a:pt x="47" y="760"/>
                      <a:pt x="47" y="760"/>
                      <a:pt x="47" y="760"/>
                    </a:cubicBezTo>
                    <a:moveTo>
                      <a:pt x="0" y="692"/>
                    </a:moveTo>
                    <a:cubicBezTo>
                      <a:pt x="0" y="740"/>
                      <a:pt x="0" y="740"/>
                      <a:pt x="0" y="740"/>
                    </a:cubicBezTo>
                    <a:cubicBezTo>
                      <a:pt x="47" y="746"/>
                      <a:pt x="47" y="746"/>
                      <a:pt x="47" y="746"/>
                    </a:cubicBezTo>
                    <a:cubicBezTo>
                      <a:pt x="47" y="697"/>
                      <a:pt x="47" y="697"/>
                      <a:pt x="47" y="697"/>
                    </a:cubicBezTo>
                    <a:cubicBezTo>
                      <a:pt x="0" y="692"/>
                      <a:pt x="0" y="692"/>
                      <a:pt x="0" y="692"/>
                    </a:cubicBezTo>
                    <a:moveTo>
                      <a:pt x="48" y="375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0" y="531"/>
                      <a:pt x="0" y="531"/>
                      <a:pt x="0" y="531"/>
                    </a:cubicBezTo>
                    <a:cubicBezTo>
                      <a:pt x="22" y="559"/>
                      <a:pt x="38" y="591"/>
                      <a:pt x="47" y="626"/>
                    </a:cubicBezTo>
                    <a:cubicBezTo>
                      <a:pt x="48" y="375"/>
                      <a:pt x="48" y="375"/>
                      <a:pt x="48" y="375"/>
                    </a:cubicBezTo>
                    <a:moveTo>
                      <a:pt x="48" y="315"/>
                    </a:moveTo>
                    <a:cubicBezTo>
                      <a:pt x="0" y="315"/>
                      <a:pt x="0" y="315"/>
                      <a:pt x="0" y="315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48" y="315"/>
                      <a:pt x="48" y="315"/>
                      <a:pt x="48" y="315"/>
                    </a:cubicBezTo>
                    <a:moveTo>
                      <a:pt x="48" y="255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8" y="275"/>
                      <a:pt x="48" y="275"/>
                      <a:pt x="48" y="275"/>
                    </a:cubicBezTo>
                    <a:cubicBezTo>
                      <a:pt x="48" y="255"/>
                      <a:pt x="48" y="255"/>
                      <a:pt x="48" y="255"/>
                    </a:cubicBezTo>
                    <a:moveTo>
                      <a:pt x="48" y="195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48" y="215"/>
                      <a:pt x="48" y="215"/>
                      <a:pt x="48" y="215"/>
                    </a:cubicBezTo>
                    <a:cubicBezTo>
                      <a:pt x="48" y="195"/>
                      <a:pt x="48" y="195"/>
                      <a:pt x="48" y="195"/>
                    </a:cubicBezTo>
                    <a:moveTo>
                      <a:pt x="48" y="135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48" y="155"/>
                      <a:pt x="48" y="155"/>
                      <a:pt x="48" y="155"/>
                    </a:cubicBezTo>
                    <a:cubicBezTo>
                      <a:pt x="48" y="135"/>
                      <a:pt x="48" y="135"/>
                      <a:pt x="48" y="135"/>
                    </a:cubicBezTo>
                    <a:moveTo>
                      <a:pt x="0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Freeform 285"/>
              <p:cNvSpPr>
                <a:spLocks/>
              </p:cNvSpPr>
              <p:nvPr/>
            </p:nvSpPr>
            <p:spPr bwMode="auto">
              <a:xfrm>
                <a:off x="10973874" y="3132554"/>
                <a:ext cx="75272" cy="182805"/>
              </a:xfrm>
              <a:custGeom>
                <a:avLst/>
                <a:gdLst>
                  <a:gd name="T0" fmla="*/ 0 w 47"/>
                  <a:gd name="T1" fmla="*/ 0 h 115"/>
                  <a:gd name="T2" fmla="*/ 0 w 47"/>
                  <a:gd name="T3" fmla="*/ 115 h 115"/>
                  <a:gd name="T4" fmla="*/ 47 w 47"/>
                  <a:gd name="T5" fmla="*/ 20 h 115"/>
                  <a:gd name="T6" fmla="*/ 47 w 47"/>
                  <a:gd name="T7" fmla="*/ 6 h 115"/>
                  <a:gd name="T8" fmla="*/ 0 w 47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5">
                    <a:moveTo>
                      <a:pt x="0" y="0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22" y="88"/>
                      <a:pt x="38" y="55"/>
                      <a:pt x="47" y="20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Freeform 286"/>
              <p:cNvSpPr>
                <a:spLocks/>
              </p:cNvSpPr>
              <p:nvPr/>
            </p:nvSpPr>
            <p:spPr bwMode="auto">
              <a:xfrm>
                <a:off x="10973874" y="2799876"/>
                <a:ext cx="75272" cy="264126"/>
              </a:xfrm>
              <a:custGeom>
                <a:avLst/>
                <a:gdLst>
                  <a:gd name="T0" fmla="*/ 0 w 47"/>
                  <a:gd name="T1" fmla="*/ 0 h 166"/>
                  <a:gd name="T2" fmla="*/ 0 w 47"/>
                  <a:gd name="T3" fmla="*/ 161 h 166"/>
                  <a:gd name="T4" fmla="*/ 47 w 47"/>
                  <a:gd name="T5" fmla="*/ 166 h 166"/>
                  <a:gd name="T6" fmla="*/ 47 w 47"/>
                  <a:gd name="T7" fmla="*/ 95 h 166"/>
                  <a:gd name="T8" fmla="*/ 0 w 4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66">
                    <a:moveTo>
                      <a:pt x="0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47" y="166"/>
                      <a:pt x="47" y="166"/>
                      <a:pt x="47" y="166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38" y="60"/>
                      <a:pt x="22" y="28"/>
                      <a:pt x="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tangle 287"/>
              <p:cNvSpPr>
                <a:spLocks noChangeArrowheads="1"/>
              </p:cNvSpPr>
              <p:nvPr/>
            </p:nvSpPr>
            <p:spPr bwMode="auto">
              <a:xfrm>
                <a:off x="10973874" y="2106965"/>
                <a:ext cx="76617" cy="6317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tangle 288"/>
              <p:cNvSpPr>
                <a:spLocks noChangeArrowheads="1"/>
              </p:cNvSpPr>
              <p:nvPr/>
            </p:nvSpPr>
            <p:spPr bwMode="auto">
              <a:xfrm>
                <a:off x="10973874" y="2106965"/>
                <a:ext cx="76617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tangle 289"/>
              <p:cNvSpPr>
                <a:spLocks noChangeArrowheads="1"/>
              </p:cNvSpPr>
              <p:nvPr/>
            </p:nvSpPr>
            <p:spPr bwMode="auto">
              <a:xfrm>
                <a:off x="10973874" y="2297834"/>
                <a:ext cx="76617" cy="6317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Rectangle 290"/>
              <p:cNvSpPr>
                <a:spLocks noChangeArrowheads="1"/>
              </p:cNvSpPr>
              <p:nvPr/>
            </p:nvSpPr>
            <p:spPr bwMode="auto">
              <a:xfrm>
                <a:off x="10973874" y="2297834"/>
                <a:ext cx="76617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291"/>
              <p:cNvSpPr>
                <a:spLocks noChangeArrowheads="1"/>
              </p:cNvSpPr>
              <p:nvPr/>
            </p:nvSpPr>
            <p:spPr bwMode="auto">
              <a:xfrm>
                <a:off x="10973874" y="2488704"/>
                <a:ext cx="76617" cy="6317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tangle 292"/>
              <p:cNvSpPr>
                <a:spLocks noChangeArrowheads="1"/>
              </p:cNvSpPr>
              <p:nvPr/>
            </p:nvSpPr>
            <p:spPr bwMode="auto">
              <a:xfrm>
                <a:off x="10973874" y="2488704"/>
                <a:ext cx="76617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Rectangle 293"/>
              <p:cNvSpPr>
                <a:spLocks noChangeArrowheads="1"/>
              </p:cNvSpPr>
              <p:nvPr/>
            </p:nvSpPr>
            <p:spPr bwMode="auto">
              <a:xfrm>
                <a:off x="10973874" y="2393269"/>
                <a:ext cx="76617" cy="6317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tangle 294"/>
              <p:cNvSpPr>
                <a:spLocks noChangeArrowheads="1"/>
              </p:cNvSpPr>
              <p:nvPr/>
            </p:nvSpPr>
            <p:spPr bwMode="auto">
              <a:xfrm>
                <a:off x="10973874" y="2393269"/>
                <a:ext cx="76617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Rectangle 295"/>
              <p:cNvSpPr>
                <a:spLocks noChangeArrowheads="1"/>
              </p:cNvSpPr>
              <p:nvPr/>
            </p:nvSpPr>
            <p:spPr bwMode="auto">
              <a:xfrm>
                <a:off x="10973874" y="2202399"/>
                <a:ext cx="76617" cy="63176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tangle 296"/>
              <p:cNvSpPr>
                <a:spLocks noChangeArrowheads="1"/>
              </p:cNvSpPr>
              <p:nvPr/>
            </p:nvSpPr>
            <p:spPr bwMode="auto">
              <a:xfrm>
                <a:off x="10973874" y="2202399"/>
                <a:ext cx="76617" cy="63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Freeform 297"/>
              <p:cNvSpPr>
                <a:spLocks/>
              </p:cNvSpPr>
              <p:nvPr/>
            </p:nvSpPr>
            <p:spPr bwMode="auto">
              <a:xfrm>
                <a:off x="11049147" y="1618365"/>
                <a:ext cx="1546449" cy="2188282"/>
              </a:xfrm>
              <a:custGeom>
                <a:avLst/>
                <a:gdLst>
                  <a:gd name="T0" fmla="*/ 2 w 2301"/>
                  <a:gd name="T1" fmla="*/ 0 h 3256"/>
                  <a:gd name="T2" fmla="*/ 2301 w 2301"/>
                  <a:gd name="T3" fmla="*/ 3 h 3256"/>
                  <a:gd name="T4" fmla="*/ 2299 w 2301"/>
                  <a:gd name="T5" fmla="*/ 3256 h 3256"/>
                  <a:gd name="T6" fmla="*/ 0 w 2301"/>
                  <a:gd name="T7" fmla="*/ 3254 h 3256"/>
                  <a:gd name="T8" fmla="*/ 2 w 2301"/>
                  <a:gd name="T9" fmla="*/ 0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1" h="3256">
                    <a:moveTo>
                      <a:pt x="2" y="0"/>
                    </a:moveTo>
                    <a:lnTo>
                      <a:pt x="2301" y="3"/>
                    </a:lnTo>
                    <a:lnTo>
                      <a:pt x="2299" y="3256"/>
                    </a:lnTo>
                    <a:lnTo>
                      <a:pt x="0" y="325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Freeform 298"/>
              <p:cNvSpPr>
                <a:spLocks/>
              </p:cNvSpPr>
              <p:nvPr/>
            </p:nvSpPr>
            <p:spPr bwMode="auto">
              <a:xfrm>
                <a:off x="11049147" y="1618365"/>
                <a:ext cx="1546449" cy="2188282"/>
              </a:xfrm>
              <a:custGeom>
                <a:avLst/>
                <a:gdLst>
                  <a:gd name="T0" fmla="*/ 2 w 2301"/>
                  <a:gd name="T1" fmla="*/ 0 h 3256"/>
                  <a:gd name="T2" fmla="*/ 2301 w 2301"/>
                  <a:gd name="T3" fmla="*/ 3 h 3256"/>
                  <a:gd name="T4" fmla="*/ 2299 w 2301"/>
                  <a:gd name="T5" fmla="*/ 3256 h 3256"/>
                  <a:gd name="T6" fmla="*/ 0 w 2301"/>
                  <a:gd name="T7" fmla="*/ 3254 h 3256"/>
                  <a:gd name="T8" fmla="*/ 2 w 2301"/>
                  <a:gd name="T9" fmla="*/ 0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1" h="3256">
                    <a:moveTo>
                      <a:pt x="2" y="0"/>
                    </a:moveTo>
                    <a:lnTo>
                      <a:pt x="2301" y="3"/>
                    </a:lnTo>
                    <a:lnTo>
                      <a:pt x="2299" y="3256"/>
                    </a:lnTo>
                    <a:lnTo>
                      <a:pt x="0" y="325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3" name="Rectangle 299"/>
              <p:cNvSpPr>
                <a:spLocks noChangeArrowheads="1"/>
              </p:cNvSpPr>
              <p:nvPr/>
            </p:nvSpPr>
            <p:spPr bwMode="auto">
              <a:xfrm>
                <a:off x="11244721" y="2749470"/>
                <a:ext cx="133071" cy="1209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Rectangle 300"/>
              <p:cNvSpPr>
                <a:spLocks noChangeArrowheads="1"/>
              </p:cNvSpPr>
              <p:nvPr/>
            </p:nvSpPr>
            <p:spPr bwMode="auto">
              <a:xfrm>
                <a:off x="11398627" y="2697048"/>
                <a:ext cx="133743" cy="1733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Rectangle 301"/>
              <p:cNvSpPr>
                <a:spLocks noChangeArrowheads="1"/>
              </p:cNvSpPr>
              <p:nvPr/>
            </p:nvSpPr>
            <p:spPr bwMode="auto">
              <a:xfrm>
                <a:off x="11552532" y="2574058"/>
                <a:ext cx="133743" cy="296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302"/>
              <p:cNvSpPr>
                <a:spLocks noChangeArrowheads="1"/>
              </p:cNvSpPr>
              <p:nvPr/>
            </p:nvSpPr>
            <p:spPr bwMode="auto">
              <a:xfrm>
                <a:off x="11707110" y="2615726"/>
                <a:ext cx="133743" cy="2547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Rectangle 303"/>
              <p:cNvSpPr>
                <a:spLocks noChangeArrowheads="1"/>
              </p:cNvSpPr>
              <p:nvPr/>
            </p:nvSpPr>
            <p:spPr bwMode="auto">
              <a:xfrm>
                <a:off x="11861015" y="2742749"/>
                <a:ext cx="133743" cy="1276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Rectangle 304"/>
              <p:cNvSpPr>
                <a:spLocks noChangeArrowheads="1"/>
              </p:cNvSpPr>
              <p:nvPr/>
            </p:nvSpPr>
            <p:spPr bwMode="auto">
              <a:xfrm>
                <a:off x="12012233" y="2695031"/>
                <a:ext cx="133743" cy="1754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Rectangle 305"/>
              <p:cNvSpPr>
                <a:spLocks noChangeArrowheads="1"/>
              </p:cNvSpPr>
              <p:nvPr/>
            </p:nvSpPr>
            <p:spPr bwMode="auto">
              <a:xfrm>
                <a:off x="12166811" y="2615726"/>
                <a:ext cx="133071" cy="2547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306"/>
              <p:cNvSpPr>
                <a:spLocks noChangeArrowheads="1"/>
              </p:cNvSpPr>
              <p:nvPr/>
            </p:nvSpPr>
            <p:spPr bwMode="auto">
              <a:xfrm>
                <a:off x="12320716" y="2447036"/>
                <a:ext cx="133743" cy="423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Freeform 307"/>
              <p:cNvSpPr>
                <a:spLocks/>
              </p:cNvSpPr>
              <p:nvPr/>
            </p:nvSpPr>
            <p:spPr bwMode="auto">
              <a:xfrm>
                <a:off x="11192299" y="3049888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2 h 59"/>
                  <a:gd name="T4" fmla="*/ 861 w 861"/>
                  <a:gd name="T5" fmla="*/ 59 h 59"/>
                  <a:gd name="T6" fmla="*/ 0 w 861"/>
                  <a:gd name="T7" fmla="*/ 59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2"/>
                    </a:lnTo>
                    <a:lnTo>
                      <a:pt x="861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308"/>
              <p:cNvSpPr>
                <a:spLocks noChangeArrowheads="1"/>
              </p:cNvSpPr>
              <p:nvPr/>
            </p:nvSpPr>
            <p:spPr bwMode="auto">
              <a:xfrm>
                <a:off x="11192299" y="3118440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Rectangle 309"/>
              <p:cNvSpPr>
                <a:spLocks noChangeArrowheads="1"/>
              </p:cNvSpPr>
              <p:nvPr/>
            </p:nvSpPr>
            <p:spPr bwMode="auto">
              <a:xfrm>
                <a:off x="11192299" y="3184976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Freeform 310"/>
              <p:cNvSpPr>
                <a:spLocks/>
              </p:cNvSpPr>
              <p:nvPr/>
            </p:nvSpPr>
            <p:spPr bwMode="auto">
              <a:xfrm>
                <a:off x="11192299" y="3252183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2 h 59"/>
                  <a:gd name="T4" fmla="*/ 861 w 861"/>
                  <a:gd name="T5" fmla="*/ 59 h 59"/>
                  <a:gd name="T6" fmla="*/ 0 w 861"/>
                  <a:gd name="T7" fmla="*/ 59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2"/>
                    </a:lnTo>
                    <a:lnTo>
                      <a:pt x="861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" name="Rectangle 311"/>
              <p:cNvSpPr>
                <a:spLocks noChangeArrowheads="1"/>
              </p:cNvSpPr>
              <p:nvPr/>
            </p:nvSpPr>
            <p:spPr bwMode="auto">
              <a:xfrm>
                <a:off x="11190283" y="3320063"/>
                <a:ext cx="580674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312"/>
              <p:cNvSpPr>
                <a:spLocks noChangeArrowheads="1"/>
              </p:cNvSpPr>
              <p:nvPr/>
            </p:nvSpPr>
            <p:spPr bwMode="auto">
              <a:xfrm>
                <a:off x="11190283" y="3387270"/>
                <a:ext cx="580674" cy="3763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Freeform 313"/>
              <p:cNvSpPr>
                <a:spLocks/>
              </p:cNvSpPr>
              <p:nvPr/>
            </p:nvSpPr>
            <p:spPr bwMode="auto">
              <a:xfrm>
                <a:off x="11190283" y="3453807"/>
                <a:ext cx="580674" cy="39653"/>
              </a:xfrm>
              <a:custGeom>
                <a:avLst/>
                <a:gdLst>
                  <a:gd name="T0" fmla="*/ 0 w 864"/>
                  <a:gd name="T1" fmla="*/ 0 h 59"/>
                  <a:gd name="T2" fmla="*/ 864 w 864"/>
                  <a:gd name="T3" fmla="*/ 2 h 59"/>
                  <a:gd name="T4" fmla="*/ 864 w 864"/>
                  <a:gd name="T5" fmla="*/ 59 h 59"/>
                  <a:gd name="T6" fmla="*/ 0 w 864"/>
                  <a:gd name="T7" fmla="*/ 59 h 59"/>
                  <a:gd name="T8" fmla="*/ 0 w 8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59">
                    <a:moveTo>
                      <a:pt x="0" y="0"/>
                    </a:moveTo>
                    <a:lnTo>
                      <a:pt x="864" y="2"/>
                    </a:lnTo>
                    <a:lnTo>
                      <a:pt x="864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314"/>
              <p:cNvSpPr>
                <a:spLocks noChangeArrowheads="1"/>
              </p:cNvSpPr>
              <p:nvPr/>
            </p:nvSpPr>
            <p:spPr bwMode="auto">
              <a:xfrm>
                <a:off x="11190283" y="3522358"/>
                <a:ext cx="291009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Rectangle 315"/>
              <p:cNvSpPr>
                <a:spLocks noChangeArrowheads="1"/>
              </p:cNvSpPr>
              <p:nvPr/>
            </p:nvSpPr>
            <p:spPr bwMode="auto">
              <a:xfrm>
                <a:off x="11873785" y="3051232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Rectangle 316"/>
              <p:cNvSpPr>
                <a:spLocks noChangeArrowheads="1"/>
              </p:cNvSpPr>
              <p:nvPr/>
            </p:nvSpPr>
            <p:spPr bwMode="auto">
              <a:xfrm>
                <a:off x="11873785" y="3051232"/>
                <a:ext cx="578658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317"/>
              <p:cNvSpPr>
                <a:spLocks noChangeArrowheads="1"/>
              </p:cNvSpPr>
              <p:nvPr/>
            </p:nvSpPr>
            <p:spPr bwMode="auto">
              <a:xfrm>
                <a:off x="11873785" y="3118440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tangle 318"/>
              <p:cNvSpPr>
                <a:spLocks noChangeArrowheads="1"/>
              </p:cNvSpPr>
              <p:nvPr/>
            </p:nvSpPr>
            <p:spPr bwMode="auto">
              <a:xfrm>
                <a:off x="11873785" y="3118440"/>
                <a:ext cx="578658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Freeform 319"/>
              <p:cNvSpPr>
                <a:spLocks/>
              </p:cNvSpPr>
              <p:nvPr/>
            </p:nvSpPr>
            <p:spPr bwMode="auto">
              <a:xfrm>
                <a:off x="11873785" y="3184976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0 h 59"/>
                  <a:gd name="T4" fmla="*/ 861 w 861"/>
                  <a:gd name="T5" fmla="*/ 59 h 59"/>
                  <a:gd name="T6" fmla="*/ 0 w 861"/>
                  <a:gd name="T7" fmla="*/ 57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0"/>
                    </a:lnTo>
                    <a:lnTo>
                      <a:pt x="861" y="59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Freeform 320"/>
              <p:cNvSpPr>
                <a:spLocks/>
              </p:cNvSpPr>
              <p:nvPr/>
            </p:nvSpPr>
            <p:spPr bwMode="auto">
              <a:xfrm>
                <a:off x="11873785" y="3184976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0 h 59"/>
                  <a:gd name="T4" fmla="*/ 861 w 861"/>
                  <a:gd name="T5" fmla="*/ 59 h 59"/>
                  <a:gd name="T6" fmla="*/ 0 w 861"/>
                  <a:gd name="T7" fmla="*/ 57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0"/>
                    </a:lnTo>
                    <a:lnTo>
                      <a:pt x="861" y="59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Rectangle 321"/>
              <p:cNvSpPr>
                <a:spLocks noChangeArrowheads="1"/>
              </p:cNvSpPr>
              <p:nvPr/>
            </p:nvSpPr>
            <p:spPr bwMode="auto">
              <a:xfrm>
                <a:off x="11873785" y="3253527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Rectangle 322"/>
              <p:cNvSpPr>
                <a:spLocks noChangeArrowheads="1"/>
              </p:cNvSpPr>
              <p:nvPr/>
            </p:nvSpPr>
            <p:spPr bwMode="auto">
              <a:xfrm>
                <a:off x="11873785" y="3253527"/>
                <a:ext cx="578658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323"/>
              <p:cNvSpPr>
                <a:spLocks noChangeArrowheads="1"/>
              </p:cNvSpPr>
              <p:nvPr/>
            </p:nvSpPr>
            <p:spPr bwMode="auto">
              <a:xfrm>
                <a:off x="11873785" y="3320063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Rectangle 324"/>
              <p:cNvSpPr>
                <a:spLocks noChangeArrowheads="1"/>
              </p:cNvSpPr>
              <p:nvPr/>
            </p:nvSpPr>
            <p:spPr bwMode="auto">
              <a:xfrm>
                <a:off x="11873785" y="3320063"/>
                <a:ext cx="578658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Freeform 325"/>
              <p:cNvSpPr>
                <a:spLocks/>
              </p:cNvSpPr>
              <p:nvPr/>
            </p:nvSpPr>
            <p:spPr bwMode="auto">
              <a:xfrm>
                <a:off x="11873785" y="3387270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2 h 59"/>
                  <a:gd name="T4" fmla="*/ 861 w 861"/>
                  <a:gd name="T5" fmla="*/ 59 h 59"/>
                  <a:gd name="T6" fmla="*/ 0 w 861"/>
                  <a:gd name="T7" fmla="*/ 59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2"/>
                    </a:lnTo>
                    <a:lnTo>
                      <a:pt x="861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Freeform 326"/>
              <p:cNvSpPr>
                <a:spLocks/>
              </p:cNvSpPr>
              <p:nvPr/>
            </p:nvSpPr>
            <p:spPr bwMode="auto">
              <a:xfrm>
                <a:off x="11873785" y="3387270"/>
                <a:ext cx="578658" cy="39653"/>
              </a:xfrm>
              <a:custGeom>
                <a:avLst/>
                <a:gdLst>
                  <a:gd name="T0" fmla="*/ 0 w 861"/>
                  <a:gd name="T1" fmla="*/ 0 h 59"/>
                  <a:gd name="T2" fmla="*/ 861 w 861"/>
                  <a:gd name="T3" fmla="*/ 2 h 59"/>
                  <a:gd name="T4" fmla="*/ 861 w 861"/>
                  <a:gd name="T5" fmla="*/ 59 h 59"/>
                  <a:gd name="T6" fmla="*/ 0 w 861"/>
                  <a:gd name="T7" fmla="*/ 59 h 59"/>
                  <a:gd name="T8" fmla="*/ 0 w 8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59">
                    <a:moveTo>
                      <a:pt x="0" y="0"/>
                    </a:moveTo>
                    <a:lnTo>
                      <a:pt x="861" y="2"/>
                    </a:lnTo>
                    <a:lnTo>
                      <a:pt x="861" y="59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tangle 327"/>
              <p:cNvSpPr>
                <a:spLocks noChangeArrowheads="1"/>
              </p:cNvSpPr>
              <p:nvPr/>
            </p:nvSpPr>
            <p:spPr bwMode="auto">
              <a:xfrm>
                <a:off x="11873785" y="3455151"/>
                <a:ext cx="578658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tangle 328"/>
              <p:cNvSpPr>
                <a:spLocks noChangeArrowheads="1"/>
              </p:cNvSpPr>
              <p:nvPr/>
            </p:nvSpPr>
            <p:spPr bwMode="auto">
              <a:xfrm>
                <a:off x="11873785" y="3455151"/>
                <a:ext cx="578658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329"/>
              <p:cNvSpPr>
                <a:spLocks noChangeArrowheads="1"/>
              </p:cNvSpPr>
              <p:nvPr/>
            </p:nvSpPr>
            <p:spPr bwMode="auto">
              <a:xfrm>
                <a:off x="11873785" y="3522358"/>
                <a:ext cx="407279" cy="3830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Rectangle 330"/>
              <p:cNvSpPr>
                <a:spLocks noChangeArrowheads="1"/>
              </p:cNvSpPr>
              <p:nvPr/>
            </p:nvSpPr>
            <p:spPr bwMode="auto">
              <a:xfrm>
                <a:off x="11873785" y="3522358"/>
                <a:ext cx="407279" cy="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Freeform 331"/>
              <p:cNvSpPr>
                <a:spLocks/>
              </p:cNvSpPr>
              <p:nvPr/>
            </p:nvSpPr>
            <p:spPr bwMode="auto">
              <a:xfrm>
                <a:off x="11240017" y="1856952"/>
                <a:ext cx="1217131" cy="491288"/>
              </a:xfrm>
              <a:custGeom>
                <a:avLst/>
                <a:gdLst>
                  <a:gd name="T0" fmla="*/ 52 w 1811"/>
                  <a:gd name="T1" fmla="*/ 731 h 731"/>
                  <a:gd name="T2" fmla="*/ 0 w 1811"/>
                  <a:gd name="T3" fmla="*/ 658 h 731"/>
                  <a:gd name="T4" fmla="*/ 655 w 1811"/>
                  <a:gd name="T5" fmla="*/ 175 h 731"/>
                  <a:gd name="T6" fmla="*/ 1080 w 1811"/>
                  <a:gd name="T7" fmla="*/ 466 h 731"/>
                  <a:gd name="T8" fmla="*/ 1762 w 1811"/>
                  <a:gd name="T9" fmla="*/ 0 h 731"/>
                  <a:gd name="T10" fmla="*/ 1811 w 1811"/>
                  <a:gd name="T11" fmla="*/ 74 h 731"/>
                  <a:gd name="T12" fmla="*/ 1080 w 1811"/>
                  <a:gd name="T13" fmla="*/ 575 h 731"/>
                  <a:gd name="T14" fmla="*/ 657 w 1811"/>
                  <a:gd name="T15" fmla="*/ 284 h 731"/>
                  <a:gd name="T16" fmla="*/ 52 w 1811"/>
                  <a:gd name="T17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1" h="731">
                    <a:moveTo>
                      <a:pt x="52" y="731"/>
                    </a:moveTo>
                    <a:lnTo>
                      <a:pt x="0" y="658"/>
                    </a:lnTo>
                    <a:lnTo>
                      <a:pt x="655" y="175"/>
                    </a:lnTo>
                    <a:lnTo>
                      <a:pt x="1080" y="466"/>
                    </a:lnTo>
                    <a:lnTo>
                      <a:pt x="1762" y="0"/>
                    </a:lnTo>
                    <a:lnTo>
                      <a:pt x="1811" y="74"/>
                    </a:lnTo>
                    <a:lnTo>
                      <a:pt x="1080" y="575"/>
                    </a:lnTo>
                    <a:lnTo>
                      <a:pt x="657" y="284"/>
                    </a:lnTo>
                    <a:lnTo>
                      <a:pt x="52" y="7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Freeform 332"/>
              <p:cNvSpPr>
                <a:spLocks/>
              </p:cNvSpPr>
              <p:nvPr/>
            </p:nvSpPr>
            <p:spPr bwMode="auto">
              <a:xfrm>
                <a:off x="12307947" y="1858968"/>
                <a:ext cx="153905" cy="152561"/>
              </a:xfrm>
              <a:custGeom>
                <a:avLst/>
                <a:gdLst>
                  <a:gd name="T0" fmla="*/ 229 w 229"/>
                  <a:gd name="T1" fmla="*/ 227 h 227"/>
                  <a:gd name="T2" fmla="*/ 156 w 229"/>
                  <a:gd name="T3" fmla="*/ 227 h 227"/>
                  <a:gd name="T4" fmla="*/ 156 w 229"/>
                  <a:gd name="T5" fmla="*/ 71 h 227"/>
                  <a:gd name="T6" fmla="*/ 0 w 229"/>
                  <a:gd name="T7" fmla="*/ 71 h 227"/>
                  <a:gd name="T8" fmla="*/ 0 w 229"/>
                  <a:gd name="T9" fmla="*/ 0 h 227"/>
                  <a:gd name="T10" fmla="*/ 229 w 229"/>
                  <a:gd name="T11" fmla="*/ 0 h 227"/>
                  <a:gd name="T12" fmla="*/ 229 w 229"/>
                  <a:gd name="T13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227">
                    <a:moveTo>
                      <a:pt x="229" y="227"/>
                    </a:moveTo>
                    <a:lnTo>
                      <a:pt x="156" y="227"/>
                    </a:lnTo>
                    <a:lnTo>
                      <a:pt x="156" y="71"/>
                    </a:lnTo>
                    <a:lnTo>
                      <a:pt x="0" y="71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227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Oval 333"/>
              <p:cNvSpPr>
                <a:spLocks noChangeArrowheads="1"/>
              </p:cNvSpPr>
              <p:nvPr/>
            </p:nvSpPr>
            <p:spPr bwMode="auto">
              <a:xfrm>
                <a:off x="11895964" y="2129143"/>
                <a:ext cx="132399" cy="1317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Oval 334"/>
              <p:cNvSpPr>
                <a:spLocks noChangeArrowheads="1"/>
              </p:cNvSpPr>
              <p:nvPr/>
            </p:nvSpPr>
            <p:spPr bwMode="auto">
              <a:xfrm>
                <a:off x="11615035" y="1946338"/>
                <a:ext cx="131727" cy="1303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Freeform 335"/>
              <p:cNvSpPr>
                <a:spLocks noEditPoints="1"/>
              </p:cNvSpPr>
              <p:nvPr/>
            </p:nvSpPr>
            <p:spPr bwMode="auto">
              <a:xfrm>
                <a:off x="11888571" y="2960502"/>
                <a:ext cx="594116" cy="494648"/>
              </a:xfrm>
              <a:custGeom>
                <a:avLst/>
                <a:gdLst>
                  <a:gd name="T0" fmla="*/ 355 w 374"/>
                  <a:gd name="T1" fmla="*/ 123 h 311"/>
                  <a:gd name="T2" fmla="*/ 346 w 374"/>
                  <a:gd name="T3" fmla="*/ 138 h 311"/>
                  <a:gd name="T4" fmla="*/ 12 w 374"/>
                  <a:gd name="T5" fmla="*/ 123 h 311"/>
                  <a:gd name="T6" fmla="*/ 355 w 374"/>
                  <a:gd name="T7" fmla="*/ 141 h 311"/>
                  <a:gd name="T8" fmla="*/ 2 w 374"/>
                  <a:gd name="T9" fmla="*/ 165 h 311"/>
                  <a:gd name="T10" fmla="*/ 355 w 374"/>
                  <a:gd name="T11" fmla="*/ 184 h 311"/>
                  <a:gd name="T12" fmla="*/ 0 w 374"/>
                  <a:gd name="T13" fmla="*/ 208 h 311"/>
                  <a:gd name="T14" fmla="*/ 355 w 374"/>
                  <a:gd name="T15" fmla="*/ 226 h 311"/>
                  <a:gd name="T16" fmla="*/ 8 w 374"/>
                  <a:gd name="T17" fmla="*/ 250 h 311"/>
                  <a:gd name="T18" fmla="*/ 355 w 374"/>
                  <a:gd name="T19" fmla="*/ 269 h 311"/>
                  <a:gd name="T20" fmla="*/ 25 w 374"/>
                  <a:gd name="T21" fmla="*/ 293 h 311"/>
                  <a:gd name="T22" fmla="*/ 346 w 374"/>
                  <a:gd name="T23" fmla="*/ 311 h 311"/>
                  <a:gd name="T24" fmla="*/ 374 w 374"/>
                  <a:gd name="T25" fmla="*/ 207 h 311"/>
                  <a:gd name="T26" fmla="*/ 295 w 374"/>
                  <a:gd name="T27" fmla="*/ 81 h 311"/>
                  <a:gd name="T28" fmla="*/ 344 w 374"/>
                  <a:gd name="T29" fmla="*/ 99 h 311"/>
                  <a:gd name="T30" fmla="*/ 295 w 374"/>
                  <a:gd name="T31" fmla="*/ 81 h 311"/>
                  <a:gd name="T32" fmla="*/ 129 w 374"/>
                  <a:gd name="T33" fmla="*/ 83 h 311"/>
                  <a:gd name="T34" fmla="*/ 297 w 374"/>
                  <a:gd name="T35" fmla="*/ 99 h 311"/>
                  <a:gd name="T36" fmla="*/ 255 w 374"/>
                  <a:gd name="T37" fmla="*/ 81 h 311"/>
                  <a:gd name="T38" fmla="*/ 34 w 374"/>
                  <a:gd name="T39" fmla="*/ 81 h 311"/>
                  <a:gd name="T40" fmla="*/ 63 w 374"/>
                  <a:gd name="T41" fmla="*/ 99 h 311"/>
                  <a:gd name="T42" fmla="*/ 34 w 374"/>
                  <a:gd name="T43" fmla="*/ 81 h 311"/>
                  <a:gd name="T44" fmla="*/ 28 w 374"/>
                  <a:gd name="T45" fmla="*/ 54 h 311"/>
                  <a:gd name="T46" fmla="*/ 28 w 374"/>
                  <a:gd name="T47" fmla="*/ 54 h 311"/>
                  <a:gd name="T48" fmla="*/ 28 w 374"/>
                  <a:gd name="T49" fmla="*/ 54 h 311"/>
                  <a:gd name="T50" fmla="*/ 28 w 374"/>
                  <a:gd name="T51" fmla="*/ 54 h 311"/>
                  <a:gd name="T52" fmla="*/ 167 w 374"/>
                  <a:gd name="T53" fmla="*/ 0 h 311"/>
                  <a:gd name="T54" fmla="*/ 29 w 374"/>
                  <a:gd name="T55" fmla="*/ 54 h 311"/>
                  <a:gd name="T56" fmla="*/ 122 w 374"/>
                  <a:gd name="T57" fmla="*/ 5 h 311"/>
                  <a:gd name="T58" fmla="*/ 52 w 374"/>
                  <a:gd name="T59" fmla="*/ 57 h 311"/>
                  <a:gd name="T60" fmla="*/ 103 w 374"/>
                  <a:gd name="T61" fmla="*/ 50 h 311"/>
                  <a:gd name="T62" fmla="*/ 254 w 374"/>
                  <a:gd name="T63" fmla="*/ 57 h 311"/>
                  <a:gd name="T64" fmla="*/ 167 w 374"/>
                  <a:gd name="T65" fmla="*/ 0 h 311"/>
                  <a:gd name="T66" fmla="*/ 167 w 374"/>
                  <a:gd name="T6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4" h="311">
                    <a:moveTo>
                      <a:pt x="355" y="121"/>
                    </a:moveTo>
                    <a:cubicBezTo>
                      <a:pt x="355" y="123"/>
                      <a:pt x="355" y="123"/>
                      <a:pt x="355" y="123"/>
                    </a:cubicBezTo>
                    <a:cubicBezTo>
                      <a:pt x="336" y="123"/>
                      <a:pt x="336" y="123"/>
                      <a:pt x="336" y="123"/>
                    </a:cubicBezTo>
                    <a:cubicBezTo>
                      <a:pt x="340" y="128"/>
                      <a:pt x="343" y="133"/>
                      <a:pt x="346" y="138"/>
                    </a:cubicBezTo>
                    <a:cubicBezTo>
                      <a:pt x="341" y="133"/>
                      <a:pt x="336" y="128"/>
                      <a:pt x="331" y="123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0" y="129"/>
                      <a:pt x="8" y="135"/>
                      <a:pt x="7" y="141"/>
                    </a:cubicBezTo>
                    <a:cubicBezTo>
                      <a:pt x="355" y="141"/>
                      <a:pt x="355" y="141"/>
                      <a:pt x="355" y="141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2" y="165"/>
                      <a:pt x="2" y="165"/>
                      <a:pt x="2" y="165"/>
                    </a:cubicBezTo>
                    <a:cubicBezTo>
                      <a:pt x="1" y="171"/>
                      <a:pt x="1" y="178"/>
                      <a:pt x="0" y="184"/>
                    </a:cubicBezTo>
                    <a:cubicBezTo>
                      <a:pt x="355" y="184"/>
                      <a:pt x="355" y="184"/>
                      <a:pt x="355" y="184"/>
                    </a:cubicBezTo>
                    <a:cubicBezTo>
                      <a:pt x="355" y="208"/>
                      <a:pt x="355" y="208"/>
                      <a:pt x="355" y="20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1" y="214"/>
                      <a:pt x="2" y="220"/>
                      <a:pt x="2" y="226"/>
                    </a:cubicBezTo>
                    <a:cubicBezTo>
                      <a:pt x="355" y="226"/>
                      <a:pt x="355" y="226"/>
                      <a:pt x="355" y="226"/>
                    </a:cubicBezTo>
                    <a:cubicBezTo>
                      <a:pt x="355" y="250"/>
                      <a:pt x="355" y="250"/>
                      <a:pt x="355" y="250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10" y="256"/>
                      <a:pt x="12" y="262"/>
                      <a:pt x="14" y="268"/>
                    </a:cubicBezTo>
                    <a:cubicBezTo>
                      <a:pt x="355" y="269"/>
                      <a:pt x="355" y="269"/>
                      <a:pt x="355" y="269"/>
                    </a:cubicBezTo>
                    <a:cubicBezTo>
                      <a:pt x="355" y="293"/>
                      <a:pt x="355" y="293"/>
                      <a:pt x="355" y="293"/>
                    </a:cubicBezTo>
                    <a:cubicBezTo>
                      <a:pt x="25" y="293"/>
                      <a:pt x="25" y="293"/>
                      <a:pt x="25" y="293"/>
                    </a:cubicBezTo>
                    <a:cubicBezTo>
                      <a:pt x="28" y="299"/>
                      <a:pt x="32" y="305"/>
                      <a:pt x="36" y="311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64" y="280"/>
                      <a:pt x="374" y="244"/>
                      <a:pt x="374" y="207"/>
                    </a:cubicBezTo>
                    <a:cubicBezTo>
                      <a:pt x="374" y="207"/>
                      <a:pt x="374" y="207"/>
                      <a:pt x="374" y="207"/>
                    </a:cubicBezTo>
                    <a:cubicBezTo>
                      <a:pt x="374" y="177"/>
                      <a:pt x="368" y="148"/>
                      <a:pt x="355" y="121"/>
                    </a:cubicBezTo>
                    <a:moveTo>
                      <a:pt x="295" y="81"/>
                    </a:moveTo>
                    <a:cubicBezTo>
                      <a:pt x="302" y="87"/>
                      <a:pt x="309" y="93"/>
                      <a:pt x="315" y="99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40" y="93"/>
                      <a:pt x="335" y="87"/>
                      <a:pt x="331" y="81"/>
                    </a:cubicBezTo>
                    <a:cubicBezTo>
                      <a:pt x="295" y="81"/>
                      <a:pt x="295" y="81"/>
                      <a:pt x="295" y="81"/>
                    </a:cubicBezTo>
                    <a:moveTo>
                      <a:pt x="135" y="81"/>
                    </a:moveTo>
                    <a:cubicBezTo>
                      <a:pt x="133" y="81"/>
                      <a:pt x="131" y="82"/>
                      <a:pt x="129" y="83"/>
                    </a:cubicBezTo>
                    <a:cubicBezTo>
                      <a:pt x="116" y="87"/>
                      <a:pt x="104" y="93"/>
                      <a:pt x="93" y="99"/>
                    </a:cubicBezTo>
                    <a:cubicBezTo>
                      <a:pt x="297" y="99"/>
                      <a:pt x="297" y="99"/>
                      <a:pt x="297" y="99"/>
                    </a:cubicBezTo>
                    <a:cubicBezTo>
                      <a:pt x="293" y="97"/>
                      <a:pt x="290" y="95"/>
                      <a:pt x="286" y="93"/>
                    </a:cubicBezTo>
                    <a:cubicBezTo>
                      <a:pt x="276" y="88"/>
                      <a:pt x="265" y="84"/>
                      <a:pt x="255" y="81"/>
                    </a:cubicBezTo>
                    <a:cubicBezTo>
                      <a:pt x="135" y="81"/>
                      <a:pt x="135" y="81"/>
                      <a:pt x="135" y="81"/>
                    </a:cubicBezTo>
                    <a:moveTo>
                      <a:pt x="34" y="81"/>
                    </a:moveTo>
                    <a:cubicBezTo>
                      <a:pt x="30" y="87"/>
                      <a:pt x="26" y="93"/>
                      <a:pt x="2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34" y="81"/>
                      <a:pt x="34" y="81"/>
                      <a:pt x="34" y="81"/>
                    </a:cubicBezTo>
                    <a:moveTo>
                      <a:pt x="28" y="54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moveTo>
                      <a:pt x="28" y="54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moveTo>
                      <a:pt x="29" y="54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9" y="54"/>
                    </a:cubicBezTo>
                    <a:moveTo>
                      <a:pt x="167" y="0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116" y="0"/>
                      <a:pt x="67" y="19"/>
                      <a:pt x="29" y="54"/>
                    </a:cubicBezTo>
                    <a:cubicBezTo>
                      <a:pt x="62" y="23"/>
                      <a:pt x="105" y="5"/>
                      <a:pt x="150" y="1"/>
                    </a:cubicBezTo>
                    <a:cubicBezTo>
                      <a:pt x="140" y="2"/>
                      <a:pt x="131" y="3"/>
                      <a:pt x="122" y="5"/>
                    </a:cubicBezTo>
                    <a:cubicBezTo>
                      <a:pt x="99" y="15"/>
                      <a:pt x="79" y="30"/>
                      <a:pt x="61" y="48"/>
                    </a:cubicBezTo>
                    <a:cubicBezTo>
                      <a:pt x="58" y="51"/>
                      <a:pt x="55" y="54"/>
                      <a:pt x="52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91" y="54"/>
                      <a:pt x="97" y="52"/>
                      <a:pt x="103" y="50"/>
                    </a:cubicBezTo>
                    <a:cubicBezTo>
                      <a:pt x="125" y="42"/>
                      <a:pt x="147" y="39"/>
                      <a:pt x="169" y="39"/>
                    </a:cubicBezTo>
                    <a:cubicBezTo>
                      <a:pt x="198" y="39"/>
                      <a:pt x="227" y="45"/>
                      <a:pt x="254" y="57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271" y="20"/>
                      <a:pt x="221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Freeform 336"/>
              <p:cNvSpPr>
                <a:spLocks noEditPoints="1"/>
              </p:cNvSpPr>
              <p:nvPr/>
            </p:nvSpPr>
            <p:spPr bwMode="auto">
              <a:xfrm>
                <a:off x="11942337" y="3051232"/>
                <a:ext cx="472470" cy="38309"/>
              </a:xfrm>
              <a:custGeom>
                <a:avLst/>
                <a:gdLst>
                  <a:gd name="T0" fmla="*/ 161 w 297"/>
                  <a:gd name="T1" fmla="*/ 15 h 24"/>
                  <a:gd name="T2" fmla="*/ 101 w 297"/>
                  <a:gd name="T3" fmla="*/ 24 h 24"/>
                  <a:gd name="T4" fmla="*/ 221 w 297"/>
                  <a:gd name="T5" fmla="*/ 24 h 24"/>
                  <a:gd name="T6" fmla="*/ 161 w 297"/>
                  <a:gd name="T7" fmla="*/ 15 h 24"/>
                  <a:gd name="T8" fmla="*/ 220 w 297"/>
                  <a:gd name="T9" fmla="*/ 0 h 24"/>
                  <a:gd name="T10" fmla="*/ 227 w 297"/>
                  <a:gd name="T11" fmla="*/ 3 h 24"/>
                  <a:gd name="T12" fmla="*/ 261 w 297"/>
                  <a:gd name="T13" fmla="*/ 24 h 24"/>
                  <a:gd name="T14" fmla="*/ 297 w 297"/>
                  <a:gd name="T15" fmla="*/ 24 h 24"/>
                  <a:gd name="T16" fmla="*/ 280 w 297"/>
                  <a:gd name="T17" fmla="*/ 4 h 24"/>
                  <a:gd name="T18" fmla="*/ 275 w 297"/>
                  <a:gd name="T19" fmla="*/ 0 h 24"/>
                  <a:gd name="T20" fmla="*/ 220 w 297"/>
                  <a:gd name="T21" fmla="*/ 0 h 24"/>
                  <a:gd name="T22" fmla="*/ 18 w 297"/>
                  <a:gd name="T23" fmla="*/ 0 h 24"/>
                  <a:gd name="T24" fmla="*/ 0 w 297"/>
                  <a:gd name="T25" fmla="*/ 24 h 24"/>
                  <a:gd name="T26" fmla="*/ 22 w 297"/>
                  <a:gd name="T27" fmla="*/ 24 h 24"/>
                  <a:gd name="T28" fmla="*/ 20 w 297"/>
                  <a:gd name="T29" fmla="*/ 17 h 24"/>
                  <a:gd name="T30" fmla="*/ 51 w 297"/>
                  <a:gd name="T31" fmla="*/ 0 h 24"/>
                  <a:gd name="T32" fmla="*/ 18 w 297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7" h="24">
                    <a:moveTo>
                      <a:pt x="161" y="15"/>
                    </a:moveTo>
                    <a:cubicBezTo>
                      <a:pt x="141" y="15"/>
                      <a:pt x="121" y="18"/>
                      <a:pt x="101" y="24"/>
                    </a:cubicBezTo>
                    <a:cubicBezTo>
                      <a:pt x="221" y="24"/>
                      <a:pt x="221" y="24"/>
                      <a:pt x="221" y="24"/>
                    </a:cubicBezTo>
                    <a:cubicBezTo>
                      <a:pt x="201" y="18"/>
                      <a:pt x="181" y="15"/>
                      <a:pt x="161" y="15"/>
                    </a:cubicBezTo>
                    <a:moveTo>
                      <a:pt x="220" y="0"/>
                    </a:moveTo>
                    <a:cubicBezTo>
                      <a:pt x="222" y="1"/>
                      <a:pt x="224" y="2"/>
                      <a:pt x="227" y="3"/>
                    </a:cubicBezTo>
                    <a:cubicBezTo>
                      <a:pt x="239" y="9"/>
                      <a:pt x="250" y="16"/>
                      <a:pt x="261" y="24"/>
                    </a:cubicBezTo>
                    <a:cubicBezTo>
                      <a:pt x="297" y="24"/>
                      <a:pt x="297" y="24"/>
                      <a:pt x="297" y="24"/>
                    </a:cubicBezTo>
                    <a:cubicBezTo>
                      <a:pt x="292" y="17"/>
                      <a:pt x="286" y="10"/>
                      <a:pt x="280" y="4"/>
                    </a:cubicBezTo>
                    <a:cubicBezTo>
                      <a:pt x="278" y="3"/>
                      <a:pt x="277" y="1"/>
                      <a:pt x="275" y="0"/>
                    </a:cubicBezTo>
                    <a:cubicBezTo>
                      <a:pt x="220" y="0"/>
                      <a:pt x="220" y="0"/>
                      <a:pt x="220" y="0"/>
                    </a:cubicBezTo>
                    <a:moveTo>
                      <a:pt x="18" y="0"/>
                    </a:moveTo>
                    <a:cubicBezTo>
                      <a:pt x="11" y="7"/>
                      <a:pt x="5" y="15"/>
                      <a:pt x="0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9" y="11"/>
                      <a:pt x="40" y="5"/>
                      <a:pt x="51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Freeform 337"/>
              <p:cNvSpPr>
                <a:spLocks noEditPoints="1"/>
              </p:cNvSpPr>
              <p:nvPr/>
            </p:nvSpPr>
            <p:spPr bwMode="auto">
              <a:xfrm>
                <a:off x="11907389" y="3118440"/>
                <a:ext cx="545054" cy="38309"/>
              </a:xfrm>
              <a:custGeom>
                <a:avLst/>
                <a:gdLst>
                  <a:gd name="T0" fmla="*/ 303 w 343"/>
                  <a:gd name="T1" fmla="*/ 0 h 24"/>
                  <a:gd name="T2" fmla="*/ 324 w 343"/>
                  <a:gd name="T3" fmla="*/ 24 h 24"/>
                  <a:gd name="T4" fmla="*/ 343 w 343"/>
                  <a:gd name="T5" fmla="*/ 24 h 24"/>
                  <a:gd name="T6" fmla="*/ 343 w 343"/>
                  <a:gd name="T7" fmla="*/ 22 h 24"/>
                  <a:gd name="T8" fmla="*/ 332 w 343"/>
                  <a:gd name="T9" fmla="*/ 0 h 24"/>
                  <a:gd name="T10" fmla="*/ 303 w 343"/>
                  <a:gd name="T11" fmla="*/ 0 h 24"/>
                  <a:gd name="T12" fmla="*/ 11 w 343"/>
                  <a:gd name="T13" fmla="*/ 0 h 24"/>
                  <a:gd name="T14" fmla="*/ 0 w 343"/>
                  <a:gd name="T15" fmla="*/ 24 h 24"/>
                  <a:gd name="T16" fmla="*/ 319 w 343"/>
                  <a:gd name="T17" fmla="*/ 24 h 24"/>
                  <a:gd name="T18" fmla="*/ 285 w 343"/>
                  <a:gd name="T19" fmla="*/ 0 h 24"/>
                  <a:gd name="T20" fmla="*/ 81 w 343"/>
                  <a:gd name="T21" fmla="*/ 0 h 24"/>
                  <a:gd name="T22" fmla="*/ 57 w 343"/>
                  <a:gd name="T23" fmla="*/ 16 h 24"/>
                  <a:gd name="T24" fmla="*/ 51 w 343"/>
                  <a:gd name="T25" fmla="*/ 0 h 24"/>
                  <a:gd name="T26" fmla="*/ 11 w 343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24">
                    <a:moveTo>
                      <a:pt x="303" y="0"/>
                    </a:moveTo>
                    <a:cubicBezTo>
                      <a:pt x="311" y="8"/>
                      <a:pt x="318" y="16"/>
                      <a:pt x="324" y="24"/>
                    </a:cubicBezTo>
                    <a:cubicBezTo>
                      <a:pt x="343" y="24"/>
                      <a:pt x="343" y="24"/>
                      <a:pt x="343" y="24"/>
                    </a:cubicBezTo>
                    <a:cubicBezTo>
                      <a:pt x="343" y="22"/>
                      <a:pt x="343" y="22"/>
                      <a:pt x="343" y="22"/>
                    </a:cubicBezTo>
                    <a:cubicBezTo>
                      <a:pt x="340" y="14"/>
                      <a:pt x="336" y="7"/>
                      <a:pt x="332" y="0"/>
                    </a:cubicBezTo>
                    <a:cubicBezTo>
                      <a:pt x="303" y="0"/>
                      <a:pt x="303" y="0"/>
                      <a:pt x="303" y="0"/>
                    </a:cubicBezTo>
                    <a:moveTo>
                      <a:pt x="11" y="0"/>
                    </a:moveTo>
                    <a:cubicBezTo>
                      <a:pt x="7" y="8"/>
                      <a:pt x="3" y="16"/>
                      <a:pt x="0" y="24"/>
                    </a:cubicBezTo>
                    <a:cubicBezTo>
                      <a:pt x="319" y="24"/>
                      <a:pt x="319" y="24"/>
                      <a:pt x="319" y="24"/>
                    </a:cubicBezTo>
                    <a:cubicBezTo>
                      <a:pt x="308" y="15"/>
                      <a:pt x="297" y="7"/>
                      <a:pt x="285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2" y="5"/>
                      <a:pt x="64" y="10"/>
                      <a:pt x="57" y="1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Freeform 338"/>
              <p:cNvSpPr>
                <a:spLocks/>
              </p:cNvSpPr>
              <p:nvPr/>
            </p:nvSpPr>
            <p:spPr bwMode="auto">
              <a:xfrm>
                <a:off x="11891259" y="3184976"/>
                <a:ext cx="561184" cy="39653"/>
              </a:xfrm>
              <a:custGeom>
                <a:avLst/>
                <a:gdLst>
                  <a:gd name="T0" fmla="*/ 5 w 353"/>
                  <a:gd name="T1" fmla="*/ 0 h 25"/>
                  <a:gd name="T2" fmla="*/ 0 w 353"/>
                  <a:gd name="T3" fmla="*/ 24 h 25"/>
                  <a:gd name="T4" fmla="*/ 353 w 353"/>
                  <a:gd name="T5" fmla="*/ 25 h 25"/>
                  <a:gd name="T6" fmla="*/ 353 w 353"/>
                  <a:gd name="T7" fmla="*/ 0 h 25"/>
                  <a:gd name="T8" fmla="*/ 5 w 35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5">
                    <a:moveTo>
                      <a:pt x="5" y="0"/>
                    </a:moveTo>
                    <a:cubicBezTo>
                      <a:pt x="3" y="8"/>
                      <a:pt x="1" y="16"/>
                      <a:pt x="0" y="24"/>
                    </a:cubicBezTo>
                    <a:cubicBezTo>
                      <a:pt x="353" y="25"/>
                      <a:pt x="353" y="25"/>
                      <a:pt x="353" y="25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Freeform 339"/>
              <p:cNvSpPr>
                <a:spLocks/>
              </p:cNvSpPr>
              <p:nvPr/>
            </p:nvSpPr>
            <p:spPr bwMode="auto">
              <a:xfrm>
                <a:off x="11888571" y="3253527"/>
                <a:ext cx="563873" cy="38309"/>
              </a:xfrm>
              <a:custGeom>
                <a:avLst/>
                <a:gdLst>
                  <a:gd name="T0" fmla="*/ 0 w 355"/>
                  <a:gd name="T1" fmla="*/ 0 h 24"/>
                  <a:gd name="T2" fmla="*/ 0 w 355"/>
                  <a:gd name="T3" fmla="*/ 9 h 24"/>
                  <a:gd name="T4" fmla="*/ 0 w 355"/>
                  <a:gd name="T5" fmla="*/ 24 h 24"/>
                  <a:gd name="T6" fmla="*/ 355 w 355"/>
                  <a:gd name="T7" fmla="*/ 24 h 24"/>
                  <a:gd name="T8" fmla="*/ 355 w 355"/>
                  <a:gd name="T9" fmla="*/ 0 h 24"/>
                  <a:gd name="T10" fmla="*/ 0 w 35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24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14"/>
                      <a:pt x="0" y="19"/>
                      <a:pt x="0" y="24"/>
                    </a:cubicBezTo>
                    <a:cubicBezTo>
                      <a:pt x="355" y="24"/>
                      <a:pt x="355" y="24"/>
                      <a:pt x="355" y="24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Freeform 340"/>
              <p:cNvSpPr>
                <a:spLocks/>
              </p:cNvSpPr>
              <p:nvPr/>
            </p:nvSpPr>
            <p:spPr bwMode="auto">
              <a:xfrm>
                <a:off x="11891259" y="3320063"/>
                <a:ext cx="561184" cy="38309"/>
              </a:xfrm>
              <a:custGeom>
                <a:avLst/>
                <a:gdLst>
                  <a:gd name="T0" fmla="*/ 0 w 353"/>
                  <a:gd name="T1" fmla="*/ 0 h 24"/>
                  <a:gd name="T2" fmla="*/ 6 w 353"/>
                  <a:gd name="T3" fmla="*/ 24 h 24"/>
                  <a:gd name="T4" fmla="*/ 353 w 353"/>
                  <a:gd name="T5" fmla="*/ 24 h 24"/>
                  <a:gd name="T6" fmla="*/ 353 w 353"/>
                  <a:gd name="T7" fmla="*/ 0 h 24"/>
                  <a:gd name="T8" fmla="*/ 0 w 3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24">
                    <a:moveTo>
                      <a:pt x="0" y="0"/>
                    </a:moveTo>
                    <a:cubicBezTo>
                      <a:pt x="2" y="8"/>
                      <a:pt x="4" y="16"/>
                      <a:pt x="6" y="24"/>
                    </a:cubicBezTo>
                    <a:cubicBezTo>
                      <a:pt x="353" y="24"/>
                      <a:pt x="353" y="24"/>
                      <a:pt x="353" y="24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" name="Freeform 341"/>
              <p:cNvSpPr>
                <a:spLocks/>
              </p:cNvSpPr>
              <p:nvPr/>
            </p:nvSpPr>
            <p:spPr bwMode="auto">
              <a:xfrm>
                <a:off x="11977285" y="3493459"/>
                <a:ext cx="434162" cy="125678"/>
              </a:xfrm>
              <a:custGeom>
                <a:avLst/>
                <a:gdLst>
                  <a:gd name="T0" fmla="*/ 0 w 273"/>
                  <a:gd name="T1" fmla="*/ 0 h 79"/>
                  <a:gd name="T2" fmla="*/ 19 w 273"/>
                  <a:gd name="T3" fmla="*/ 18 h 79"/>
                  <a:gd name="T4" fmla="*/ 191 w 273"/>
                  <a:gd name="T5" fmla="*/ 18 h 79"/>
                  <a:gd name="T6" fmla="*/ 191 w 273"/>
                  <a:gd name="T7" fmla="*/ 42 h 79"/>
                  <a:gd name="T8" fmla="*/ 55 w 273"/>
                  <a:gd name="T9" fmla="*/ 42 h 79"/>
                  <a:gd name="T10" fmla="*/ 150 w 273"/>
                  <a:gd name="T11" fmla="*/ 66 h 79"/>
                  <a:gd name="T12" fmla="*/ 151 w 273"/>
                  <a:gd name="T13" fmla="*/ 66 h 79"/>
                  <a:gd name="T14" fmla="*/ 196 w 273"/>
                  <a:gd name="T15" fmla="*/ 61 h 79"/>
                  <a:gd name="T16" fmla="*/ 243 w 273"/>
                  <a:gd name="T17" fmla="*/ 31 h 79"/>
                  <a:gd name="T18" fmla="*/ 243 w 273"/>
                  <a:gd name="T19" fmla="*/ 31 h 79"/>
                  <a:gd name="T20" fmla="*/ 243 w 273"/>
                  <a:gd name="T21" fmla="*/ 31 h 79"/>
                  <a:gd name="T22" fmla="*/ 111 w 273"/>
                  <a:gd name="T23" fmla="*/ 79 h 79"/>
                  <a:gd name="T24" fmla="*/ 111 w 273"/>
                  <a:gd name="T25" fmla="*/ 79 h 79"/>
                  <a:gd name="T26" fmla="*/ 111 w 273"/>
                  <a:gd name="T27" fmla="*/ 79 h 79"/>
                  <a:gd name="T28" fmla="*/ 111 w 273"/>
                  <a:gd name="T29" fmla="*/ 79 h 79"/>
                  <a:gd name="T30" fmla="*/ 111 w 273"/>
                  <a:gd name="T31" fmla="*/ 79 h 79"/>
                  <a:gd name="T32" fmla="*/ 111 w 273"/>
                  <a:gd name="T33" fmla="*/ 79 h 79"/>
                  <a:gd name="T34" fmla="*/ 257 w 273"/>
                  <a:gd name="T35" fmla="*/ 18 h 79"/>
                  <a:gd name="T36" fmla="*/ 273 w 273"/>
                  <a:gd name="T37" fmla="*/ 0 h 79"/>
                  <a:gd name="T38" fmla="*/ 0 w 273"/>
                  <a:gd name="T3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3" h="79">
                    <a:moveTo>
                      <a:pt x="0" y="0"/>
                    </a:moveTo>
                    <a:cubicBezTo>
                      <a:pt x="6" y="6"/>
                      <a:pt x="12" y="12"/>
                      <a:pt x="19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84" y="57"/>
                      <a:pt x="116" y="66"/>
                      <a:pt x="150" y="66"/>
                    </a:cubicBezTo>
                    <a:cubicBezTo>
                      <a:pt x="150" y="66"/>
                      <a:pt x="150" y="66"/>
                      <a:pt x="151" y="66"/>
                    </a:cubicBezTo>
                    <a:cubicBezTo>
                      <a:pt x="166" y="66"/>
                      <a:pt x="181" y="64"/>
                      <a:pt x="196" y="61"/>
                    </a:cubicBezTo>
                    <a:cubicBezTo>
                      <a:pt x="213" y="53"/>
                      <a:pt x="229" y="43"/>
                      <a:pt x="243" y="31"/>
                    </a:cubicBezTo>
                    <a:cubicBezTo>
                      <a:pt x="243" y="31"/>
                      <a:pt x="243" y="31"/>
                      <a:pt x="243" y="31"/>
                    </a:cubicBezTo>
                    <a:cubicBezTo>
                      <a:pt x="243" y="31"/>
                      <a:pt x="243" y="31"/>
                      <a:pt x="243" y="31"/>
                    </a:cubicBezTo>
                    <a:cubicBezTo>
                      <a:pt x="206" y="62"/>
                      <a:pt x="160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66" y="79"/>
                      <a:pt x="218" y="57"/>
                      <a:pt x="257" y="18"/>
                    </a:cubicBezTo>
                    <a:cubicBezTo>
                      <a:pt x="263" y="12"/>
                      <a:pt x="268" y="6"/>
                      <a:pt x="27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Freeform 342"/>
              <p:cNvSpPr>
                <a:spLocks/>
              </p:cNvSpPr>
              <p:nvPr/>
            </p:nvSpPr>
            <p:spPr bwMode="auto">
              <a:xfrm>
                <a:off x="11910749" y="3387270"/>
                <a:ext cx="541694" cy="39653"/>
              </a:xfrm>
              <a:custGeom>
                <a:avLst/>
                <a:gdLst>
                  <a:gd name="T0" fmla="*/ 0 w 341"/>
                  <a:gd name="T1" fmla="*/ 0 h 25"/>
                  <a:gd name="T2" fmla="*/ 11 w 341"/>
                  <a:gd name="T3" fmla="*/ 25 h 25"/>
                  <a:gd name="T4" fmla="*/ 341 w 341"/>
                  <a:gd name="T5" fmla="*/ 25 h 25"/>
                  <a:gd name="T6" fmla="*/ 341 w 341"/>
                  <a:gd name="T7" fmla="*/ 1 h 25"/>
                  <a:gd name="T8" fmla="*/ 0 w 34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25">
                    <a:moveTo>
                      <a:pt x="0" y="0"/>
                    </a:moveTo>
                    <a:cubicBezTo>
                      <a:pt x="3" y="9"/>
                      <a:pt x="7" y="17"/>
                      <a:pt x="11" y="25"/>
                    </a:cubicBezTo>
                    <a:cubicBezTo>
                      <a:pt x="341" y="25"/>
                      <a:pt x="341" y="25"/>
                      <a:pt x="341" y="25"/>
                    </a:cubicBezTo>
                    <a:cubicBezTo>
                      <a:pt x="341" y="1"/>
                      <a:pt x="341" y="1"/>
                      <a:pt x="34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Freeform 343"/>
              <p:cNvSpPr>
                <a:spLocks/>
              </p:cNvSpPr>
              <p:nvPr/>
            </p:nvSpPr>
            <p:spPr bwMode="auto">
              <a:xfrm>
                <a:off x="11945697" y="3455151"/>
                <a:ext cx="492632" cy="38309"/>
              </a:xfrm>
              <a:custGeom>
                <a:avLst/>
                <a:gdLst>
                  <a:gd name="T0" fmla="*/ 0 w 310"/>
                  <a:gd name="T1" fmla="*/ 0 h 24"/>
                  <a:gd name="T2" fmla="*/ 20 w 310"/>
                  <a:gd name="T3" fmla="*/ 24 h 24"/>
                  <a:gd name="T4" fmla="*/ 293 w 310"/>
                  <a:gd name="T5" fmla="*/ 24 h 24"/>
                  <a:gd name="T6" fmla="*/ 310 w 310"/>
                  <a:gd name="T7" fmla="*/ 0 h 24"/>
                  <a:gd name="T8" fmla="*/ 0 w 3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4">
                    <a:moveTo>
                      <a:pt x="0" y="0"/>
                    </a:moveTo>
                    <a:cubicBezTo>
                      <a:pt x="6" y="8"/>
                      <a:pt x="13" y="16"/>
                      <a:pt x="20" y="24"/>
                    </a:cubicBezTo>
                    <a:cubicBezTo>
                      <a:pt x="293" y="24"/>
                      <a:pt x="293" y="24"/>
                      <a:pt x="293" y="24"/>
                    </a:cubicBezTo>
                    <a:cubicBezTo>
                      <a:pt x="300" y="16"/>
                      <a:pt x="305" y="8"/>
                      <a:pt x="31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Freeform 344"/>
              <p:cNvSpPr>
                <a:spLocks/>
              </p:cNvSpPr>
              <p:nvPr/>
            </p:nvSpPr>
            <p:spPr bwMode="auto">
              <a:xfrm>
                <a:off x="12007529" y="3522358"/>
                <a:ext cx="273536" cy="38309"/>
              </a:xfrm>
              <a:custGeom>
                <a:avLst/>
                <a:gdLst>
                  <a:gd name="T0" fmla="*/ 0 w 172"/>
                  <a:gd name="T1" fmla="*/ 0 h 24"/>
                  <a:gd name="T2" fmla="*/ 36 w 172"/>
                  <a:gd name="T3" fmla="*/ 24 h 24"/>
                  <a:gd name="T4" fmla="*/ 172 w 172"/>
                  <a:gd name="T5" fmla="*/ 24 h 24"/>
                  <a:gd name="T6" fmla="*/ 172 w 172"/>
                  <a:gd name="T7" fmla="*/ 0 h 24"/>
                  <a:gd name="T8" fmla="*/ 0 w 17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">
                    <a:moveTo>
                      <a:pt x="0" y="0"/>
                    </a:moveTo>
                    <a:cubicBezTo>
                      <a:pt x="11" y="9"/>
                      <a:pt x="23" y="17"/>
                      <a:pt x="36" y="24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Freeform 345"/>
              <p:cNvSpPr>
                <a:spLocks noEditPoints="1"/>
              </p:cNvSpPr>
              <p:nvPr/>
            </p:nvSpPr>
            <p:spPr bwMode="auto">
              <a:xfrm>
                <a:off x="11929568" y="3046528"/>
                <a:ext cx="3361" cy="3361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1 w 2"/>
                  <a:gd name="T29" fmla="*/ 2 h 2"/>
                  <a:gd name="T30" fmla="*/ 1 w 2"/>
                  <a:gd name="T31" fmla="*/ 1 h 2"/>
                  <a:gd name="T32" fmla="*/ 1 w 2"/>
                  <a:gd name="T33" fmla="*/ 1 h 2"/>
                  <a:gd name="T34" fmla="*/ 1 w 2"/>
                  <a:gd name="T35" fmla="*/ 1 h 2"/>
                  <a:gd name="T36" fmla="*/ 1 w 2"/>
                  <a:gd name="T37" fmla="*/ 1 h 2"/>
                  <a:gd name="T38" fmla="*/ 1 w 2"/>
                  <a:gd name="T39" fmla="*/ 1 h 2"/>
                  <a:gd name="T40" fmla="*/ 1 w 2"/>
                  <a:gd name="T41" fmla="*/ 1 h 2"/>
                  <a:gd name="T42" fmla="*/ 2 w 2"/>
                  <a:gd name="T43" fmla="*/ 1 h 2"/>
                  <a:gd name="T44" fmla="*/ 2 w 2"/>
                  <a:gd name="T45" fmla="*/ 1 h 2"/>
                  <a:gd name="T46" fmla="*/ 2 w 2"/>
                  <a:gd name="T47" fmla="*/ 1 h 2"/>
                  <a:gd name="T48" fmla="*/ 2 w 2"/>
                  <a:gd name="T49" fmla="*/ 0 h 2"/>
                  <a:gd name="T50" fmla="*/ 2 w 2"/>
                  <a:gd name="T51" fmla="*/ 0 h 2"/>
                  <a:gd name="T52" fmla="*/ 2 w 2"/>
                  <a:gd name="T5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Freeform 346"/>
              <p:cNvSpPr>
                <a:spLocks noEditPoints="1"/>
              </p:cNvSpPr>
              <p:nvPr/>
            </p:nvSpPr>
            <p:spPr bwMode="auto">
              <a:xfrm>
                <a:off x="11921503" y="3053249"/>
                <a:ext cx="4705" cy="4705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  <a:gd name="T18" fmla="*/ 1 w 3"/>
                  <a:gd name="T19" fmla="*/ 2 h 3"/>
                  <a:gd name="T20" fmla="*/ 1 w 3"/>
                  <a:gd name="T21" fmla="*/ 2 h 3"/>
                  <a:gd name="T22" fmla="*/ 1 w 3"/>
                  <a:gd name="T23" fmla="*/ 2 h 3"/>
                  <a:gd name="T24" fmla="*/ 1 w 3"/>
                  <a:gd name="T25" fmla="*/ 2 h 3"/>
                  <a:gd name="T26" fmla="*/ 1 w 3"/>
                  <a:gd name="T27" fmla="*/ 2 h 3"/>
                  <a:gd name="T28" fmla="*/ 1 w 3"/>
                  <a:gd name="T29" fmla="*/ 2 h 3"/>
                  <a:gd name="T30" fmla="*/ 1 w 3"/>
                  <a:gd name="T31" fmla="*/ 2 h 3"/>
                  <a:gd name="T32" fmla="*/ 1 w 3"/>
                  <a:gd name="T33" fmla="*/ 2 h 3"/>
                  <a:gd name="T34" fmla="*/ 1 w 3"/>
                  <a:gd name="T35" fmla="*/ 2 h 3"/>
                  <a:gd name="T36" fmla="*/ 1 w 3"/>
                  <a:gd name="T37" fmla="*/ 2 h 3"/>
                  <a:gd name="T38" fmla="*/ 1 w 3"/>
                  <a:gd name="T39" fmla="*/ 2 h 3"/>
                  <a:gd name="T40" fmla="*/ 2 w 3"/>
                  <a:gd name="T41" fmla="*/ 1 h 3"/>
                  <a:gd name="T42" fmla="*/ 2 w 3"/>
                  <a:gd name="T43" fmla="*/ 1 h 3"/>
                  <a:gd name="T44" fmla="*/ 2 w 3"/>
                  <a:gd name="T45" fmla="*/ 1 h 3"/>
                  <a:gd name="T46" fmla="*/ 3 w 3"/>
                  <a:gd name="T47" fmla="*/ 0 h 3"/>
                  <a:gd name="T48" fmla="*/ 3 w 3"/>
                  <a:gd name="T49" fmla="*/ 0 h 3"/>
                  <a:gd name="T50" fmla="*/ 3 w 3"/>
                  <a:gd name="T51" fmla="*/ 0 h 3"/>
                  <a:gd name="T52" fmla="*/ 3 w 3"/>
                  <a:gd name="T53" fmla="*/ 0 h 3"/>
                  <a:gd name="T54" fmla="*/ 3 w 3"/>
                  <a:gd name="T55" fmla="*/ 0 h 3"/>
                  <a:gd name="T56" fmla="*/ 3 w 3"/>
                  <a:gd name="T57" fmla="*/ 0 h 3"/>
                  <a:gd name="T58" fmla="*/ 3 w 3"/>
                  <a:gd name="T59" fmla="*/ 0 h 3"/>
                  <a:gd name="T60" fmla="*/ 3 w 3"/>
                  <a:gd name="T61" fmla="*/ 0 h 3"/>
                  <a:gd name="T62" fmla="*/ 3 w 3"/>
                  <a:gd name="T63" fmla="*/ 0 h 3"/>
                  <a:gd name="T64" fmla="*/ 3 w 3"/>
                  <a:gd name="T65" fmla="*/ 0 h 3"/>
                  <a:gd name="T66" fmla="*/ 3 w 3"/>
                  <a:gd name="T67" fmla="*/ 0 h 3"/>
                  <a:gd name="T68" fmla="*/ 3 w 3"/>
                  <a:gd name="T6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1" name="Freeform 347"/>
              <p:cNvSpPr>
                <a:spLocks/>
              </p:cNvSpPr>
              <p:nvPr/>
            </p:nvSpPr>
            <p:spPr bwMode="auto">
              <a:xfrm>
                <a:off x="12365073" y="3533112"/>
                <a:ext cx="9409" cy="10082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2" y="4"/>
                      <a:pt x="4" y="2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Freeform 348"/>
              <p:cNvSpPr>
                <a:spLocks/>
              </p:cNvSpPr>
              <p:nvPr/>
            </p:nvSpPr>
            <p:spPr bwMode="auto">
              <a:xfrm>
                <a:off x="12376499" y="3522358"/>
                <a:ext cx="9409" cy="9409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2" y="4"/>
                      <a:pt x="4" y="2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Freeform 349"/>
              <p:cNvSpPr>
                <a:spLocks noEditPoints="1"/>
              </p:cNvSpPr>
              <p:nvPr/>
            </p:nvSpPr>
            <p:spPr bwMode="auto">
              <a:xfrm>
                <a:off x="11921503" y="3054593"/>
                <a:ext cx="3361" cy="336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  <a:gd name="T10" fmla="*/ 1 w 2"/>
                  <a:gd name="T11" fmla="*/ 1 h 2"/>
                  <a:gd name="T12" fmla="*/ 1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1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2 w 2"/>
                  <a:gd name="T31" fmla="*/ 0 h 2"/>
                  <a:gd name="T32" fmla="*/ 2 w 2"/>
                  <a:gd name="T33" fmla="*/ 0 h 2"/>
                  <a:gd name="T34" fmla="*/ 2 w 2"/>
                  <a:gd name="T35" fmla="*/ 0 h 2"/>
                  <a:gd name="T36" fmla="*/ 2 w 2"/>
                  <a:gd name="T37" fmla="*/ 0 h 2"/>
                  <a:gd name="T38" fmla="*/ 2 w 2"/>
                  <a:gd name="T39" fmla="*/ 0 h 2"/>
                  <a:gd name="T40" fmla="*/ 2 w 2"/>
                  <a:gd name="T41" fmla="*/ 0 h 2"/>
                  <a:gd name="T42" fmla="*/ 2 w 2"/>
                  <a:gd name="T43" fmla="*/ 0 h 2"/>
                  <a:gd name="T44" fmla="*/ 2 w 2"/>
                  <a:gd name="T4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Freeform 350"/>
              <p:cNvSpPr>
                <a:spLocks noEditPoints="1"/>
              </p:cNvSpPr>
              <p:nvPr/>
            </p:nvSpPr>
            <p:spPr bwMode="auto">
              <a:xfrm>
                <a:off x="11824724" y="2962518"/>
                <a:ext cx="301763" cy="499353"/>
              </a:xfrm>
              <a:custGeom>
                <a:avLst/>
                <a:gdLst>
                  <a:gd name="T0" fmla="*/ 43 w 190"/>
                  <a:gd name="T1" fmla="*/ 80 h 314"/>
                  <a:gd name="T2" fmla="*/ 0 w 190"/>
                  <a:gd name="T3" fmla="*/ 206 h 314"/>
                  <a:gd name="T4" fmla="*/ 0 w 190"/>
                  <a:gd name="T5" fmla="*/ 206 h 314"/>
                  <a:gd name="T6" fmla="*/ 31 w 190"/>
                  <a:gd name="T7" fmla="*/ 314 h 314"/>
                  <a:gd name="T8" fmla="*/ 31 w 190"/>
                  <a:gd name="T9" fmla="*/ 310 h 314"/>
                  <a:gd name="T10" fmla="*/ 76 w 190"/>
                  <a:gd name="T11" fmla="*/ 310 h 314"/>
                  <a:gd name="T12" fmla="*/ 65 w 190"/>
                  <a:gd name="T13" fmla="*/ 292 h 314"/>
                  <a:gd name="T14" fmla="*/ 31 w 190"/>
                  <a:gd name="T15" fmla="*/ 292 h 314"/>
                  <a:gd name="T16" fmla="*/ 31 w 190"/>
                  <a:gd name="T17" fmla="*/ 267 h 314"/>
                  <a:gd name="T18" fmla="*/ 54 w 190"/>
                  <a:gd name="T19" fmla="*/ 267 h 314"/>
                  <a:gd name="T20" fmla="*/ 48 w 190"/>
                  <a:gd name="T21" fmla="*/ 249 h 314"/>
                  <a:gd name="T22" fmla="*/ 31 w 190"/>
                  <a:gd name="T23" fmla="*/ 249 h 314"/>
                  <a:gd name="T24" fmla="*/ 31 w 190"/>
                  <a:gd name="T25" fmla="*/ 225 h 314"/>
                  <a:gd name="T26" fmla="*/ 42 w 190"/>
                  <a:gd name="T27" fmla="*/ 225 h 314"/>
                  <a:gd name="T28" fmla="*/ 40 w 190"/>
                  <a:gd name="T29" fmla="*/ 207 h 314"/>
                  <a:gd name="T30" fmla="*/ 31 w 190"/>
                  <a:gd name="T31" fmla="*/ 207 h 314"/>
                  <a:gd name="T32" fmla="*/ 31 w 190"/>
                  <a:gd name="T33" fmla="*/ 183 h 314"/>
                  <a:gd name="T34" fmla="*/ 40 w 190"/>
                  <a:gd name="T35" fmla="*/ 183 h 314"/>
                  <a:gd name="T36" fmla="*/ 42 w 190"/>
                  <a:gd name="T37" fmla="*/ 164 h 314"/>
                  <a:gd name="T38" fmla="*/ 31 w 190"/>
                  <a:gd name="T39" fmla="*/ 164 h 314"/>
                  <a:gd name="T40" fmla="*/ 31 w 190"/>
                  <a:gd name="T41" fmla="*/ 140 h 314"/>
                  <a:gd name="T42" fmla="*/ 47 w 190"/>
                  <a:gd name="T43" fmla="*/ 140 h 314"/>
                  <a:gd name="T44" fmla="*/ 52 w 190"/>
                  <a:gd name="T45" fmla="*/ 122 h 314"/>
                  <a:gd name="T46" fmla="*/ 31 w 190"/>
                  <a:gd name="T47" fmla="*/ 122 h 314"/>
                  <a:gd name="T48" fmla="*/ 31 w 190"/>
                  <a:gd name="T49" fmla="*/ 98 h 314"/>
                  <a:gd name="T50" fmla="*/ 63 w 190"/>
                  <a:gd name="T51" fmla="*/ 98 h 314"/>
                  <a:gd name="T52" fmla="*/ 74 w 190"/>
                  <a:gd name="T53" fmla="*/ 80 h 314"/>
                  <a:gd name="T54" fmla="*/ 43 w 190"/>
                  <a:gd name="T55" fmla="*/ 80 h 314"/>
                  <a:gd name="T56" fmla="*/ 190 w 190"/>
                  <a:gd name="T57" fmla="*/ 0 h 314"/>
                  <a:gd name="T58" fmla="*/ 69 w 190"/>
                  <a:gd name="T59" fmla="*/ 53 h 314"/>
                  <a:gd name="T60" fmla="*/ 69 w 190"/>
                  <a:gd name="T61" fmla="*/ 53 h 314"/>
                  <a:gd name="T62" fmla="*/ 68 w 190"/>
                  <a:gd name="T63" fmla="*/ 53 h 314"/>
                  <a:gd name="T64" fmla="*/ 68 w 190"/>
                  <a:gd name="T65" fmla="*/ 53 h 314"/>
                  <a:gd name="T66" fmla="*/ 68 w 190"/>
                  <a:gd name="T67" fmla="*/ 53 h 314"/>
                  <a:gd name="T68" fmla="*/ 68 w 190"/>
                  <a:gd name="T69" fmla="*/ 53 h 314"/>
                  <a:gd name="T70" fmla="*/ 68 w 190"/>
                  <a:gd name="T71" fmla="*/ 53 h 314"/>
                  <a:gd name="T72" fmla="*/ 68 w 190"/>
                  <a:gd name="T73" fmla="*/ 53 h 314"/>
                  <a:gd name="T74" fmla="*/ 68 w 190"/>
                  <a:gd name="T75" fmla="*/ 53 h 314"/>
                  <a:gd name="T76" fmla="*/ 68 w 190"/>
                  <a:gd name="T77" fmla="*/ 54 h 314"/>
                  <a:gd name="T78" fmla="*/ 68 w 190"/>
                  <a:gd name="T79" fmla="*/ 54 h 314"/>
                  <a:gd name="T80" fmla="*/ 67 w 190"/>
                  <a:gd name="T81" fmla="*/ 54 h 314"/>
                  <a:gd name="T82" fmla="*/ 67 w 190"/>
                  <a:gd name="T83" fmla="*/ 54 h 314"/>
                  <a:gd name="T84" fmla="*/ 67 w 190"/>
                  <a:gd name="T85" fmla="*/ 54 h 314"/>
                  <a:gd name="T86" fmla="*/ 67 w 190"/>
                  <a:gd name="T87" fmla="*/ 54 h 314"/>
                  <a:gd name="T88" fmla="*/ 67 w 190"/>
                  <a:gd name="T89" fmla="*/ 55 h 314"/>
                  <a:gd name="T90" fmla="*/ 67 w 190"/>
                  <a:gd name="T91" fmla="*/ 55 h 314"/>
                  <a:gd name="T92" fmla="*/ 66 w 190"/>
                  <a:gd name="T93" fmla="*/ 55 h 314"/>
                  <a:gd name="T94" fmla="*/ 66 w 190"/>
                  <a:gd name="T95" fmla="*/ 55 h 314"/>
                  <a:gd name="T96" fmla="*/ 66 w 190"/>
                  <a:gd name="T97" fmla="*/ 55 h 314"/>
                  <a:gd name="T98" fmla="*/ 66 w 190"/>
                  <a:gd name="T99" fmla="*/ 55 h 314"/>
                  <a:gd name="T100" fmla="*/ 66 w 190"/>
                  <a:gd name="T101" fmla="*/ 55 h 314"/>
                  <a:gd name="T102" fmla="*/ 66 w 190"/>
                  <a:gd name="T103" fmla="*/ 55 h 314"/>
                  <a:gd name="T104" fmla="*/ 66 w 190"/>
                  <a:gd name="T105" fmla="*/ 55 h 314"/>
                  <a:gd name="T106" fmla="*/ 66 w 190"/>
                  <a:gd name="T107" fmla="*/ 55 h 314"/>
                  <a:gd name="T108" fmla="*/ 65 w 190"/>
                  <a:gd name="T109" fmla="*/ 56 h 314"/>
                  <a:gd name="T110" fmla="*/ 92 w 190"/>
                  <a:gd name="T111" fmla="*/ 56 h 314"/>
                  <a:gd name="T112" fmla="*/ 101 w 190"/>
                  <a:gd name="T113" fmla="*/ 47 h 314"/>
                  <a:gd name="T114" fmla="*/ 162 w 190"/>
                  <a:gd name="T115" fmla="*/ 4 h 314"/>
                  <a:gd name="T116" fmla="*/ 190 w 190"/>
                  <a:gd name="T11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0" h="314">
                    <a:moveTo>
                      <a:pt x="43" y="80"/>
                    </a:moveTo>
                    <a:cubicBezTo>
                      <a:pt x="16" y="116"/>
                      <a:pt x="0" y="160"/>
                      <a:pt x="0" y="206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46"/>
                      <a:pt x="11" y="283"/>
                      <a:pt x="31" y="314"/>
                    </a:cubicBezTo>
                    <a:cubicBezTo>
                      <a:pt x="31" y="310"/>
                      <a:pt x="31" y="310"/>
                      <a:pt x="31" y="310"/>
                    </a:cubicBezTo>
                    <a:cubicBezTo>
                      <a:pt x="76" y="310"/>
                      <a:pt x="76" y="310"/>
                      <a:pt x="76" y="310"/>
                    </a:cubicBezTo>
                    <a:cubicBezTo>
                      <a:pt x="72" y="304"/>
                      <a:pt x="68" y="298"/>
                      <a:pt x="65" y="292"/>
                    </a:cubicBezTo>
                    <a:cubicBezTo>
                      <a:pt x="31" y="292"/>
                      <a:pt x="31" y="292"/>
                      <a:pt x="31" y="292"/>
                    </a:cubicBezTo>
                    <a:cubicBezTo>
                      <a:pt x="31" y="267"/>
                      <a:pt x="31" y="267"/>
                      <a:pt x="31" y="267"/>
                    </a:cubicBezTo>
                    <a:cubicBezTo>
                      <a:pt x="54" y="267"/>
                      <a:pt x="54" y="267"/>
                      <a:pt x="54" y="267"/>
                    </a:cubicBezTo>
                    <a:cubicBezTo>
                      <a:pt x="52" y="261"/>
                      <a:pt x="50" y="255"/>
                      <a:pt x="48" y="249"/>
                    </a:cubicBezTo>
                    <a:cubicBezTo>
                      <a:pt x="31" y="249"/>
                      <a:pt x="31" y="249"/>
                      <a:pt x="31" y="249"/>
                    </a:cubicBezTo>
                    <a:cubicBezTo>
                      <a:pt x="31" y="225"/>
                      <a:pt x="31" y="225"/>
                      <a:pt x="31" y="225"/>
                    </a:cubicBezTo>
                    <a:cubicBezTo>
                      <a:pt x="42" y="225"/>
                      <a:pt x="42" y="225"/>
                      <a:pt x="42" y="225"/>
                    </a:cubicBezTo>
                    <a:cubicBezTo>
                      <a:pt x="42" y="219"/>
                      <a:pt x="41" y="213"/>
                      <a:pt x="40" y="207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1" y="177"/>
                      <a:pt x="41" y="170"/>
                      <a:pt x="42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47" y="140"/>
                      <a:pt x="47" y="140"/>
                      <a:pt x="47" y="140"/>
                    </a:cubicBezTo>
                    <a:cubicBezTo>
                      <a:pt x="48" y="134"/>
                      <a:pt x="50" y="128"/>
                      <a:pt x="52" y="122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6" y="92"/>
                      <a:pt x="70" y="86"/>
                      <a:pt x="74" y="80"/>
                    </a:cubicBezTo>
                    <a:cubicBezTo>
                      <a:pt x="43" y="80"/>
                      <a:pt x="43" y="80"/>
                      <a:pt x="43" y="80"/>
                    </a:cubicBezTo>
                    <a:moveTo>
                      <a:pt x="190" y="0"/>
                    </a:moveTo>
                    <a:cubicBezTo>
                      <a:pt x="145" y="4"/>
                      <a:pt x="102" y="22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7" y="54"/>
                      <a:pt x="67" y="54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6"/>
                      <a:pt x="65" y="56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95" y="53"/>
                      <a:pt x="98" y="50"/>
                      <a:pt x="101" y="47"/>
                    </a:cubicBezTo>
                    <a:cubicBezTo>
                      <a:pt x="119" y="29"/>
                      <a:pt x="139" y="14"/>
                      <a:pt x="162" y="4"/>
                    </a:cubicBezTo>
                    <a:cubicBezTo>
                      <a:pt x="171" y="2"/>
                      <a:pt x="180" y="1"/>
                      <a:pt x="1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Freeform 351"/>
              <p:cNvSpPr>
                <a:spLocks/>
              </p:cNvSpPr>
              <p:nvPr/>
            </p:nvSpPr>
            <p:spPr bwMode="auto">
              <a:xfrm>
                <a:off x="11893275" y="3051232"/>
                <a:ext cx="77961" cy="38309"/>
              </a:xfrm>
              <a:custGeom>
                <a:avLst/>
                <a:gdLst>
                  <a:gd name="T0" fmla="*/ 22 w 49"/>
                  <a:gd name="T1" fmla="*/ 0 h 24"/>
                  <a:gd name="T2" fmla="*/ 21 w 49"/>
                  <a:gd name="T3" fmla="*/ 1 h 24"/>
                  <a:gd name="T4" fmla="*/ 21 w 49"/>
                  <a:gd name="T5" fmla="*/ 1 h 24"/>
                  <a:gd name="T6" fmla="*/ 21 w 49"/>
                  <a:gd name="T7" fmla="*/ 1 h 24"/>
                  <a:gd name="T8" fmla="*/ 21 w 49"/>
                  <a:gd name="T9" fmla="*/ 1 h 24"/>
                  <a:gd name="T10" fmla="*/ 21 w 49"/>
                  <a:gd name="T11" fmla="*/ 1 h 24"/>
                  <a:gd name="T12" fmla="*/ 21 w 49"/>
                  <a:gd name="T13" fmla="*/ 1 h 24"/>
                  <a:gd name="T14" fmla="*/ 21 w 49"/>
                  <a:gd name="T15" fmla="*/ 1 h 24"/>
                  <a:gd name="T16" fmla="*/ 21 w 49"/>
                  <a:gd name="T17" fmla="*/ 1 h 24"/>
                  <a:gd name="T18" fmla="*/ 20 w 49"/>
                  <a:gd name="T19" fmla="*/ 2 h 24"/>
                  <a:gd name="T20" fmla="*/ 20 w 49"/>
                  <a:gd name="T21" fmla="*/ 2 h 24"/>
                  <a:gd name="T22" fmla="*/ 20 w 49"/>
                  <a:gd name="T23" fmla="*/ 2 h 24"/>
                  <a:gd name="T24" fmla="*/ 20 w 49"/>
                  <a:gd name="T25" fmla="*/ 2 h 24"/>
                  <a:gd name="T26" fmla="*/ 19 w 49"/>
                  <a:gd name="T27" fmla="*/ 3 h 24"/>
                  <a:gd name="T28" fmla="*/ 19 w 49"/>
                  <a:gd name="T29" fmla="*/ 3 h 24"/>
                  <a:gd name="T30" fmla="*/ 19 w 49"/>
                  <a:gd name="T31" fmla="*/ 3 h 24"/>
                  <a:gd name="T32" fmla="*/ 19 w 49"/>
                  <a:gd name="T33" fmla="*/ 3 h 24"/>
                  <a:gd name="T34" fmla="*/ 19 w 49"/>
                  <a:gd name="T35" fmla="*/ 3 h 24"/>
                  <a:gd name="T36" fmla="*/ 19 w 49"/>
                  <a:gd name="T37" fmla="*/ 3 h 24"/>
                  <a:gd name="T38" fmla="*/ 19 w 49"/>
                  <a:gd name="T39" fmla="*/ 3 h 24"/>
                  <a:gd name="T40" fmla="*/ 19 w 49"/>
                  <a:gd name="T41" fmla="*/ 3 h 24"/>
                  <a:gd name="T42" fmla="*/ 18 w 49"/>
                  <a:gd name="T43" fmla="*/ 3 h 24"/>
                  <a:gd name="T44" fmla="*/ 18 w 49"/>
                  <a:gd name="T45" fmla="*/ 3 h 24"/>
                  <a:gd name="T46" fmla="*/ 18 w 49"/>
                  <a:gd name="T47" fmla="*/ 4 h 24"/>
                  <a:gd name="T48" fmla="*/ 18 w 49"/>
                  <a:gd name="T49" fmla="*/ 4 h 24"/>
                  <a:gd name="T50" fmla="*/ 18 w 49"/>
                  <a:gd name="T51" fmla="*/ 4 h 24"/>
                  <a:gd name="T52" fmla="*/ 18 w 49"/>
                  <a:gd name="T53" fmla="*/ 4 h 24"/>
                  <a:gd name="T54" fmla="*/ 0 w 49"/>
                  <a:gd name="T55" fmla="*/ 24 h 24"/>
                  <a:gd name="T56" fmla="*/ 31 w 49"/>
                  <a:gd name="T57" fmla="*/ 24 h 24"/>
                  <a:gd name="T58" fmla="*/ 49 w 49"/>
                  <a:gd name="T59" fmla="*/ 0 h 24"/>
                  <a:gd name="T60" fmla="*/ 22 w 49"/>
                  <a:gd name="T6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24">
                    <a:moveTo>
                      <a:pt x="22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2" y="10"/>
                      <a:pt x="6" y="17"/>
                      <a:pt x="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6" y="15"/>
                      <a:pt x="42" y="7"/>
                      <a:pt x="49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Freeform 352"/>
              <p:cNvSpPr>
                <a:spLocks/>
              </p:cNvSpPr>
              <p:nvPr/>
            </p:nvSpPr>
            <p:spPr bwMode="auto">
              <a:xfrm>
                <a:off x="11873785" y="3118440"/>
                <a:ext cx="51078" cy="38309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24 h 24"/>
                  <a:gd name="T4" fmla="*/ 21 w 32"/>
                  <a:gd name="T5" fmla="*/ 24 h 24"/>
                  <a:gd name="T6" fmla="*/ 32 w 32"/>
                  <a:gd name="T7" fmla="*/ 0 h 24"/>
                  <a:gd name="T8" fmla="*/ 0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4" y="16"/>
                      <a:pt x="28" y="8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7" name="Freeform 353"/>
              <p:cNvSpPr>
                <a:spLocks/>
              </p:cNvSpPr>
              <p:nvPr/>
            </p:nvSpPr>
            <p:spPr bwMode="auto">
              <a:xfrm>
                <a:off x="11873785" y="3184976"/>
                <a:ext cx="25539" cy="38309"/>
              </a:xfrm>
              <a:custGeom>
                <a:avLst/>
                <a:gdLst>
                  <a:gd name="T0" fmla="*/ 0 w 16"/>
                  <a:gd name="T1" fmla="*/ 0 h 24"/>
                  <a:gd name="T2" fmla="*/ 0 w 16"/>
                  <a:gd name="T3" fmla="*/ 24 h 24"/>
                  <a:gd name="T4" fmla="*/ 11 w 16"/>
                  <a:gd name="T5" fmla="*/ 24 h 24"/>
                  <a:gd name="T6" fmla="*/ 16 w 16"/>
                  <a:gd name="T7" fmla="*/ 0 h 24"/>
                  <a:gd name="T8" fmla="*/ 0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16"/>
                      <a:pt x="14" y="8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Freeform 354"/>
              <p:cNvSpPr>
                <a:spLocks/>
              </p:cNvSpPr>
              <p:nvPr/>
            </p:nvSpPr>
            <p:spPr bwMode="auto">
              <a:xfrm>
                <a:off x="11873785" y="3253527"/>
                <a:ext cx="14786" cy="38309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24 h 24"/>
                  <a:gd name="T6" fmla="*/ 9 w 9"/>
                  <a:gd name="T7" fmla="*/ 9 h 24"/>
                  <a:gd name="T8" fmla="*/ 9 w 9"/>
                  <a:gd name="T9" fmla="*/ 0 h 24"/>
                  <a:gd name="T10" fmla="*/ 0 w 9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9"/>
                      <a:pt x="9" y="14"/>
                      <a:pt x="9" y="9"/>
                    </a:cubicBezTo>
                    <a:cubicBezTo>
                      <a:pt x="9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Freeform 355"/>
              <p:cNvSpPr>
                <a:spLocks/>
              </p:cNvSpPr>
              <p:nvPr/>
            </p:nvSpPr>
            <p:spPr bwMode="auto">
              <a:xfrm>
                <a:off x="11873785" y="3320063"/>
                <a:ext cx="27555" cy="38309"/>
              </a:xfrm>
              <a:custGeom>
                <a:avLst/>
                <a:gdLst>
                  <a:gd name="T0" fmla="*/ 0 w 17"/>
                  <a:gd name="T1" fmla="*/ 0 h 24"/>
                  <a:gd name="T2" fmla="*/ 0 w 17"/>
                  <a:gd name="T3" fmla="*/ 24 h 24"/>
                  <a:gd name="T4" fmla="*/ 17 w 17"/>
                  <a:gd name="T5" fmla="*/ 24 h 24"/>
                  <a:gd name="T6" fmla="*/ 11 w 17"/>
                  <a:gd name="T7" fmla="*/ 0 h 24"/>
                  <a:gd name="T8" fmla="*/ 0 w 1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16"/>
                      <a:pt x="13" y="8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Freeform 356"/>
              <p:cNvSpPr>
                <a:spLocks noEditPoints="1"/>
              </p:cNvSpPr>
              <p:nvPr/>
            </p:nvSpPr>
            <p:spPr bwMode="auto">
              <a:xfrm>
                <a:off x="11895964" y="3493459"/>
                <a:ext cx="467765" cy="125678"/>
              </a:xfrm>
              <a:custGeom>
                <a:avLst/>
                <a:gdLst>
                  <a:gd name="T0" fmla="*/ 294 w 294"/>
                  <a:gd name="T1" fmla="*/ 31 h 79"/>
                  <a:gd name="T2" fmla="*/ 247 w 294"/>
                  <a:gd name="T3" fmla="*/ 61 h 79"/>
                  <a:gd name="T4" fmla="*/ 202 w 294"/>
                  <a:gd name="T5" fmla="*/ 66 h 79"/>
                  <a:gd name="T6" fmla="*/ 201 w 294"/>
                  <a:gd name="T7" fmla="*/ 66 h 79"/>
                  <a:gd name="T8" fmla="*/ 106 w 294"/>
                  <a:gd name="T9" fmla="*/ 42 h 79"/>
                  <a:gd name="T10" fmla="*/ 45 w 294"/>
                  <a:gd name="T11" fmla="*/ 42 h 79"/>
                  <a:gd name="T12" fmla="*/ 162 w 294"/>
                  <a:gd name="T13" fmla="*/ 79 h 79"/>
                  <a:gd name="T14" fmla="*/ 162 w 294"/>
                  <a:gd name="T15" fmla="*/ 79 h 79"/>
                  <a:gd name="T16" fmla="*/ 162 w 294"/>
                  <a:gd name="T17" fmla="*/ 79 h 79"/>
                  <a:gd name="T18" fmla="*/ 294 w 294"/>
                  <a:gd name="T19" fmla="*/ 31 h 79"/>
                  <a:gd name="T20" fmla="*/ 0 w 294"/>
                  <a:gd name="T21" fmla="*/ 0 h 79"/>
                  <a:gd name="T22" fmla="*/ 16 w 294"/>
                  <a:gd name="T23" fmla="*/ 18 h 79"/>
                  <a:gd name="T24" fmla="*/ 70 w 294"/>
                  <a:gd name="T25" fmla="*/ 18 h 79"/>
                  <a:gd name="T26" fmla="*/ 51 w 294"/>
                  <a:gd name="T27" fmla="*/ 0 h 79"/>
                  <a:gd name="T28" fmla="*/ 0 w 294"/>
                  <a:gd name="T2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4" h="79">
                    <a:moveTo>
                      <a:pt x="294" y="31"/>
                    </a:moveTo>
                    <a:cubicBezTo>
                      <a:pt x="280" y="43"/>
                      <a:pt x="264" y="53"/>
                      <a:pt x="247" y="61"/>
                    </a:cubicBezTo>
                    <a:cubicBezTo>
                      <a:pt x="232" y="64"/>
                      <a:pt x="217" y="66"/>
                      <a:pt x="202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167" y="66"/>
                      <a:pt x="135" y="57"/>
                      <a:pt x="106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78" y="65"/>
                      <a:pt x="118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211" y="79"/>
                      <a:pt x="257" y="62"/>
                      <a:pt x="294" y="31"/>
                    </a:cubicBezTo>
                    <a:moveTo>
                      <a:pt x="0" y="0"/>
                    </a:moveTo>
                    <a:cubicBezTo>
                      <a:pt x="5" y="6"/>
                      <a:pt x="10" y="12"/>
                      <a:pt x="16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3" y="12"/>
                      <a:pt x="57" y="6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Freeform 357"/>
              <p:cNvSpPr>
                <a:spLocks/>
              </p:cNvSpPr>
              <p:nvPr/>
            </p:nvSpPr>
            <p:spPr bwMode="auto">
              <a:xfrm>
                <a:off x="11873785" y="3387270"/>
                <a:ext cx="54438" cy="39653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25 h 25"/>
                  <a:gd name="T4" fmla="*/ 34 w 34"/>
                  <a:gd name="T5" fmla="*/ 25 h 25"/>
                  <a:gd name="T6" fmla="*/ 23 w 34"/>
                  <a:gd name="T7" fmla="*/ 0 h 25"/>
                  <a:gd name="T8" fmla="*/ 0 w 3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0" y="17"/>
                      <a:pt x="26" y="9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Freeform 358"/>
              <p:cNvSpPr>
                <a:spLocks/>
              </p:cNvSpPr>
              <p:nvPr/>
            </p:nvSpPr>
            <p:spPr bwMode="auto">
              <a:xfrm>
                <a:off x="11873785" y="3455151"/>
                <a:ext cx="103500" cy="38309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4 h 24"/>
                  <a:gd name="T4" fmla="*/ 14 w 65"/>
                  <a:gd name="T5" fmla="*/ 24 h 24"/>
                  <a:gd name="T6" fmla="*/ 65 w 65"/>
                  <a:gd name="T7" fmla="*/ 24 h 24"/>
                  <a:gd name="T8" fmla="*/ 45 w 65"/>
                  <a:gd name="T9" fmla="*/ 0 h 24"/>
                  <a:gd name="T10" fmla="*/ 0 w 6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11"/>
                      <a:pt x="9" y="18"/>
                      <a:pt x="14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58" y="16"/>
                      <a:pt x="51" y="8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3" name="Freeform 359"/>
              <p:cNvSpPr>
                <a:spLocks/>
              </p:cNvSpPr>
              <p:nvPr/>
            </p:nvSpPr>
            <p:spPr bwMode="auto">
              <a:xfrm>
                <a:off x="11921503" y="3522358"/>
                <a:ext cx="143153" cy="38309"/>
              </a:xfrm>
              <a:custGeom>
                <a:avLst/>
                <a:gdLst>
                  <a:gd name="T0" fmla="*/ 0 w 90"/>
                  <a:gd name="T1" fmla="*/ 0 h 24"/>
                  <a:gd name="T2" fmla="*/ 29 w 90"/>
                  <a:gd name="T3" fmla="*/ 24 h 24"/>
                  <a:gd name="T4" fmla="*/ 90 w 90"/>
                  <a:gd name="T5" fmla="*/ 24 h 24"/>
                  <a:gd name="T6" fmla="*/ 54 w 90"/>
                  <a:gd name="T7" fmla="*/ 0 h 24"/>
                  <a:gd name="T8" fmla="*/ 0 w 9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4">
                    <a:moveTo>
                      <a:pt x="0" y="0"/>
                    </a:moveTo>
                    <a:cubicBezTo>
                      <a:pt x="9" y="9"/>
                      <a:pt x="18" y="17"/>
                      <a:pt x="2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77" y="17"/>
                      <a:pt x="65" y="9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Freeform 360"/>
              <p:cNvSpPr>
                <a:spLocks/>
              </p:cNvSpPr>
              <p:nvPr/>
            </p:nvSpPr>
            <p:spPr bwMode="auto">
              <a:xfrm>
                <a:off x="12126486" y="2962518"/>
                <a:ext cx="806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Freeform 361"/>
              <p:cNvSpPr>
                <a:spLocks/>
              </p:cNvSpPr>
              <p:nvPr/>
            </p:nvSpPr>
            <p:spPr bwMode="auto">
              <a:xfrm>
                <a:off x="12136567" y="2960502"/>
                <a:ext cx="7393" cy="2016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Freeform 362"/>
              <p:cNvSpPr>
                <a:spLocks/>
              </p:cNvSpPr>
              <p:nvPr/>
            </p:nvSpPr>
            <p:spPr bwMode="auto">
              <a:xfrm>
                <a:off x="12145976" y="2960502"/>
                <a:ext cx="806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Freeform 363"/>
              <p:cNvSpPr>
                <a:spLocks/>
              </p:cNvSpPr>
              <p:nvPr/>
            </p:nvSpPr>
            <p:spPr bwMode="auto">
              <a:xfrm>
                <a:off x="12385907" y="3523702"/>
                <a:ext cx="195575" cy="197591"/>
              </a:xfrm>
              <a:custGeom>
                <a:avLst/>
                <a:gdLst>
                  <a:gd name="T0" fmla="*/ 109 w 123"/>
                  <a:gd name="T1" fmla="*/ 110 h 124"/>
                  <a:gd name="T2" fmla="*/ 58 w 123"/>
                  <a:gd name="T3" fmla="*/ 110 h 124"/>
                  <a:gd name="T4" fmla="*/ 14 w 123"/>
                  <a:gd name="T5" fmla="*/ 64 h 124"/>
                  <a:gd name="T6" fmla="*/ 14 w 123"/>
                  <a:gd name="T7" fmla="*/ 14 h 124"/>
                  <a:gd name="T8" fmla="*/ 14 w 123"/>
                  <a:gd name="T9" fmla="*/ 14 h 124"/>
                  <a:gd name="T10" fmla="*/ 64 w 123"/>
                  <a:gd name="T11" fmla="*/ 14 h 124"/>
                  <a:gd name="T12" fmla="*/ 109 w 123"/>
                  <a:gd name="T13" fmla="*/ 59 h 124"/>
                  <a:gd name="T14" fmla="*/ 109 w 123"/>
                  <a:gd name="T15" fmla="*/ 11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4">
                    <a:moveTo>
                      <a:pt x="109" y="110"/>
                    </a:moveTo>
                    <a:cubicBezTo>
                      <a:pt x="95" y="124"/>
                      <a:pt x="72" y="123"/>
                      <a:pt x="58" y="110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0" y="50"/>
                      <a:pt x="0" y="27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8" y="0"/>
                      <a:pt x="51" y="0"/>
                      <a:pt x="64" y="14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23" y="73"/>
                      <a:pt x="123" y="96"/>
                      <a:pt x="109" y="110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Freeform 364"/>
              <p:cNvSpPr>
                <a:spLocks noEditPoints="1"/>
              </p:cNvSpPr>
              <p:nvPr/>
            </p:nvSpPr>
            <p:spPr bwMode="auto">
              <a:xfrm>
                <a:off x="11711815" y="2847593"/>
                <a:ext cx="883781" cy="884453"/>
              </a:xfrm>
              <a:custGeom>
                <a:avLst/>
                <a:gdLst>
                  <a:gd name="T0" fmla="*/ 0 w 556"/>
                  <a:gd name="T1" fmla="*/ 278 h 556"/>
                  <a:gd name="T2" fmla="*/ 278 w 556"/>
                  <a:gd name="T3" fmla="*/ 556 h 556"/>
                  <a:gd name="T4" fmla="*/ 475 w 556"/>
                  <a:gd name="T5" fmla="*/ 474 h 556"/>
                  <a:gd name="T6" fmla="*/ 475 w 556"/>
                  <a:gd name="T7" fmla="*/ 474 h 556"/>
                  <a:gd name="T8" fmla="*/ 556 w 556"/>
                  <a:gd name="T9" fmla="*/ 279 h 556"/>
                  <a:gd name="T10" fmla="*/ 475 w 556"/>
                  <a:gd name="T11" fmla="*/ 82 h 556"/>
                  <a:gd name="T12" fmla="*/ 279 w 556"/>
                  <a:gd name="T13" fmla="*/ 0 h 556"/>
                  <a:gd name="T14" fmla="*/ 82 w 556"/>
                  <a:gd name="T15" fmla="*/ 82 h 556"/>
                  <a:gd name="T16" fmla="*/ 0 w 556"/>
                  <a:gd name="T17" fmla="*/ 278 h 556"/>
                  <a:gd name="T18" fmla="*/ 71 w 556"/>
                  <a:gd name="T19" fmla="*/ 278 h 556"/>
                  <a:gd name="T20" fmla="*/ 132 w 556"/>
                  <a:gd name="T21" fmla="*/ 132 h 556"/>
                  <a:gd name="T22" fmla="*/ 278 w 556"/>
                  <a:gd name="T23" fmla="*/ 71 h 556"/>
                  <a:gd name="T24" fmla="*/ 425 w 556"/>
                  <a:gd name="T25" fmla="*/ 132 h 556"/>
                  <a:gd name="T26" fmla="*/ 485 w 556"/>
                  <a:gd name="T27" fmla="*/ 278 h 556"/>
                  <a:gd name="T28" fmla="*/ 424 w 556"/>
                  <a:gd name="T29" fmla="*/ 424 h 556"/>
                  <a:gd name="T30" fmla="*/ 278 w 556"/>
                  <a:gd name="T31" fmla="*/ 485 h 556"/>
                  <a:gd name="T32" fmla="*/ 71 w 556"/>
                  <a:gd name="T33" fmla="*/ 278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6" h="556">
                    <a:moveTo>
                      <a:pt x="0" y="278"/>
                    </a:moveTo>
                    <a:cubicBezTo>
                      <a:pt x="0" y="431"/>
                      <a:pt x="124" y="556"/>
                      <a:pt x="278" y="556"/>
                    </a:cubicBezTo>
                    <a:cubicBezTo>
                      <a:pt x="352" y="556"/>
                      <a:pt x="422" y="527"/>
                      <a:pt x="475" y="474"/>
                    </a:cubicBezTo>
                    <a:cubicBezTo>
                      <a:pt x="475" y="474"/>
                      <a:pt x="475" y="474"/>
                      <a:pt x="475" y="474"/>
                    </a:cubicBezTo>
                    <a:cubicBezTo>
                      <a:pt x="527" y="422"/>
                      <a:pt x="556" y="352"/>
                      <a:pt x="556" y="279"/>
                    </a:cubicBezTo>
                    <a:cubicBezTo>
                      <a:pt x="556" y="204"/>
                      <a:pt x="527" y="135"/>
                      <a:pt x="475" y="82"/>
                    </a:cubicBezTo>
                    <a:cubicBezTo>
                      <a:pt x="422" y="29"/>
                      <a:pt x="353" y="0"/>
                      <a:pt x="279" y="0"/>
                    </a:cubicBezTo>
                    <a:cubicBezTo>
                      <a:pt x="204" y="0"/>
                      <a:pt x="134" y="29"/>
                      <a:pt x="82" y="82"/>
                    </a:cubicBezTo>
                    <a:cubicBezTo>
                      <a:pt x="29" y="134"/>
                      <a:pt x="0" y="204"/>
                      <a:pt x="0" y="278"/>
                    </a:cubicBezTo>
                    <a:moveTo>
                      <a:pt x="71" y="278"/>
                    </a:moveTo>
                    <a:cubicBezTo>
                      <a:pt x="71" y="223"/>
                      <a:pt x="93" y="171"/>
                      <a:pt x="132" y="132"/>
                    </a:cubicBezTo>
                    <a:cubicBezTo>
                      <a:pt x="171" y="93"/>
                      <a:pt x="223" y="71"/>
                      <a:pt x="278" y="71"/>
                    </a:cubicBezTo>
                    <a:cubicBezTo>
                      <a:pt x="334" y="71"/>
                      <a:pt x="386" y="93"/>
                      <a:pt x="425" y="132"/>
                    </a:cubicBezTo>
                    <a:cubicBezTo>
                      <a:pt x="464" y="171"/>
                      <a:pt x="485" y="223"/>
                      <a:pt x="485" y="278"/>
                    </a:cubicBezTo>
                    <a:cubicBezTo>
                      <a:pt x="485" y="333"/>
                      <a:pt x="463" y="385"/>
                      <a:pt x="424" y="424"/>
                    </a:cubicBezTo>
                    <a:cubicBezTo>
                      <a:pt x="385" y="463"/>
                      <a:pt x="333" y="485"/>
                      <a:pt x="278" y="485"/>
                    </a:cubicBezTo>
                    <a:cubicBezTo>
                      <a:pt x="164" y="485"/>
                      <a:pt x="71" y="392"/>
                      <a:pt x="71" y="278"/>
                    </a:cubicBezTo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Freeform 365"/>
              <p:cNvSpPr>
                <a:spLocks/>
              </p:cNvSpPr>
              <p:nvPr/>
            </p:nvSpPr>
            <p:spPr bwMode="auto">
              <a:xfrm>
                <a:off x="12434969" y="3574780"/>
                <a:ext cx="664684" cy="663340"/>
              </a:xfrm>
              <a:custGeom>
                <a:avLst/>
                <a:gdLst>
                  <a:gd name="T0" fmla="*/ 0 w 989"/>
                  <a:gd name="T1" fmla="*/ 239 h 987"/>
                  <a:gd name="T2" fmla="*/ 239 w 989"/>
                  <a:gd name="T3" fmla="*/ 0 h 987"/>
                  <a:gd name="T4" fmla="*/ 989 w 989"/>
                  <a:gd name="T5" fmla="*/ 748 h 987"/>
                  <a:gd name="T6" fmla="*/ 750 w 989"/>
                  <a:gd name="T7" fmla="*/ 987 h 987"/>
                  <a:gd name="T8" fmla="*/ 0 w 989"/>
                  <a:gd name="T9" fmla="*/ 239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9" h="987">
                    <a:moveTo>
                      <a:pt x="0" y="239"/>
                    </a:moveTo>
                    <a:lnTo>
                      <a:pt x="239" y="0"/>
                    </a:lnTo>
                    <a:lnTo>
                      <a:pt x="989" y="748"/>
                    </a:lnTo>
                    <a:lnTo>
                      <a:pt x="750" y="987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Freeform 366"/>
              <p:cNvSpPr>
                <a:spLocks/>
              </p:cNvSpPr>
              <p:nvPr/>
            </p:nvSpPr>
            <p:spPr bwMode="auto">
              <a:xfrm>
                <a:off x="12468573" y="3608384"/>
                <a:ext cx="597476" cy="596132"/>
              </a:xfrm>
              <a:custGeom>
                <a:avLst/>
                <a:gdLst>
                  <a:gd name="T0" fmla="*/ 0 w 889"/>
                  <a:gd name="T1" fmla="*/ 139 h 887"/>
                  <a:gd name="T2" fmla="*/ 139 w 889"/>
                  <a:gd name="T3" fmla="*/ 0 h 887"/>
                  <a:gd name="T4" fmla="*/ 889 w 889"/>
                  <a:gd name="T5" fmla="*/ 747 h 887"/>
                  <a:gd name="T6" fmla="*/ 750 w 889"/>
                  <a:gd name="T7" fmla="*/ 887 h 887"/>
                  <a:gd name="T8" fmla="*/ 0 w 889"/>
                  <a:gd name="T9" fmla="*/ 139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9" h="887">
                    <a:moveTo>
                      <a:pt x="0" y="139"/>
                    </a:moveTo>
                    <a:lnTo>
                      <a:pt x="139" y="0"/>
                    </a:lnTo>
                    <a:lnTo>
                      <a:pt x="889" y="747"/>
                    </a:lnTo>
                    <a:lnTo>
                      <a:pt x="750" y="88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Freeform 367"/>
              <p:cNvSpPr>
                <a:spLocks/>
              </p:cNvSpPr>
              <p:nvPr/>
            </p:nvSpPr>
            <p:spPr bwMode="auto">
              <a:xfrm>
                <a:off x="12861066" y="4000877"/>
                <a:ext cx="238587" cy="237243"/>
              </a:xfrm>
              <a:custGeom>
                <a:avLst/>
                <a:gdLst>
                  <a:gd name="T0" fmla="*/ 0 w 355"/>
                  <a:gd name="T1" fmla="*/ 239 h 353"/>
                  <a:gd name="T2" fmla="*/ 239 w 355"/>
                  <a:gd name="T3" fmla="*/ 0 h 353"/>
                  <a:gd name="T4" fmla="*/ 355 w 355"/>
                  <a:gd name="T5" fmla="*/ 114 h 353"/>
                  <a:gd name="T6" fmla="*/ 116 w 355"/>
                  <a:gd name="T7" fmla="*/ 353 h 353"/>
                  <a:gd name="T8" fmla="*/ 0 w 355"/>
                  <a:gd name="T9" fmla="*/ 23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353">
                    <a:moveTo>
                      <a:pt x="0" y="239"/>
                    </a:moveTo>
                    <a:lnTo>
                      <a:pt x="239" y="0"/>
                    </a:lnTo>
                    <a:lnTo>
                      <a:pt x="355" y="114"/>
                    </a:lnTo>
                    <a:lnTo>
                      <a:pt x="116" y="353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Freeform 368"/>
              <p:cNvSpPr>
                <a:spLocks/>
              </p:cNvSpPr>
              <p:nvPr/>
            </p:nvSpPr>
            <p:spPr bwMode="auto">
              <a:xfrm>
                <a:off x="12894670" y="4034481"/>
                <a:ext cx="171380" cy="170036"/>
              </a:xfrm>
              <a:custGeom>
                <a:avLst/>
                <a:gdLst>
                  <a:gd name="T0" fmla="*/ 0 w 255"/>
                  <a:gd name="T1" fmla="*/ 139 h 253"/>
                  <a:gd name="T2" fmla="*/ 139 w 255"/>
                  <a:gd name="T3" fmla="*/ 0 h 253"/>
                  <a:gd name="T4" fmla="*/ 255 w 255"/>
                  <a:gd name="T5" fmla="*/ 113 h 253"/>
                  <a:gd name="T6" fmla="*/ 116 w 255"/>
                  <a:gd name="T7" fmla="*/ 253 h 253"/>
                  <a:gd name="T8" fmla="*/ 0 w 255"/>
                  <a:gd name="T9" fmla="*/ 13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53">
                    <a:moveTo>
                      <a:pt x="0" y="139"/>
                    </a:moveTo>
                    <a:lnTo>
                      <a:pt x="139" y="0"/>
                    </a:lnTo>
                    <a:lnTo>
                      <a:pt x="255" y="113"/>
                    </a:lnTo>
                    <a:lnTo>
                      <a:pt x="116" y="25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16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Freeform 369"/>
              <p:cNvSpPr>
                <a:spLocks noEditPoints="1"/>
              </p:cNvSpPr>
              <p:nvPr/>
            </p:nvSpPr>
            <p:spPr bwMode="auto">
              <a:xfrm>
                <a:off x="11977285" y="3023005"/>
                <a:ext cx="461045" cy="157266"/>
              </a:xfrm>
              <a:custGeom>
                <a:avLst/>
                <a:gdLst>
                  <a:gd name="T0" fmla="*/ 275 w 290"/>
                  <a:gd name="T1" fmla="*/ 84 h 99"/>
                  <a:gd name="T2" fmla="*/ 290 w 290"/>
                  <a:gd name="T3" fmla="*/ 99 h 99"/>
                  <a:gd name="T4" fmla="*/ 280 w 290"/>
                  <a:gd name="T5" fmla="*/ 84 h 99"/>
                  <a:gd name="T6" fmla="*/ 275 w 290"/>
                  <a:gd name="T7" fmla="*/ 84 h 99"/>
                  <a:gd name="T8" fmla="*/ 199 w 290"/>
                  <a:gd name="T9" fmla="*/ 42 h 99"/>
                  <a:gd name="T10" fmla="*/ 230 w 290"/>
                  <a:gd name="T11" fmla="*/ 54 h 99"/>
                  <a:gd name="T12" fmla="*/ 241 w 290"/>
                  <a:gd name="T13" fmla="*/ 60 h 99"/>
                  <a:gd name="T14" fmla="*/ 259 w 290"/>
                  <a:gd name="T15" fmla="*/ 60 h 99"/>
                  <a:gd name="T16" fmla="*/ 239 w 290"/>
                  <a:gd name="T17" fmla="*/ 42 h 99"/>
                  <a:gd name="T18" fmla="*/ 199 w 290"/>
                  <a:gd name="T19" fmla="*/ 42 h 99"/>
                  <a:gd name="T20" fmla="*/ 0 w 290"/>
                  <a:gd name="T21" fmla="*/ 42 h 99"/>
                  <a:gd name="T22" fmla="*/ 7 w 290"/>
                  <a:gd name="T23" fmla="*/ 60 h 99"/>
                  <a:gd name="T24" fmla="*/ 37 w 290"/>
                  <a:gd name="T25" fmla="*/ 60 h 99"/>
                  <a:gd name="T26" fmla="*/ 73 w 290"/>
                  <a:gd name="T27" fmla="*/ 44 h 99"/>
                  <a:gd name="T28" fmla="*/ 79 w 290"/>
                  <a:gd name="T29" fmla="*/ 42 h 99"/>
                  <a:gd name="T30" fmla="*/ 0 w 290"/>
                  <a:gd name="T31" fmla="*/ 42 h 99"/>
                  <a:gd name="T32" fmla="*/ 113 w 290"/>
                  <a:gd name="T33" fmla="*/ 0 h 99"/>
                  <a:gd name="T34" fmla="*/ 47 w 290"/>
                  <a:gd name="T35" fmla="*/ 11 h 99"/>
                  <a:gd name="T36" fmla="*/ 29 w 290"/>
                  <a:gd name="T37" fmla="*/ 18 h 99"/>
                  <a:gd name="T38" fmla="*/ 198 w 290"/>
                  <a:gd name="T39" fmla="*/ 18 h 99"/>
                  <a:gd name="T40" fmla="*/ 113 w 290"/>
                  <a:gd name="T4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0" h="99">
                    <a:moveTo>
                      <a:pt x="275" y="84"/>
                    </a:moveTo>
                    <a:cubicBezTo>
                      <a:pt x="280" y="89"/>
                      <a:pt x="285" y="94"/>
                      <a:pt x="290" y="99"/>
                    </a:cubicBezTo>
                    <a:cubicBezTo>
                      <a:pt x="287" y="94"/>
                      <a:pt x="284" y="89"/>
                      <a:pt x="280" y="84"/>
                    </a:cubicBezTo>
                    <a:cubicBezTo>
                      <a:pt x="275" y="84"/>
                      <a:pt x="275" y="84"/>
                      <a:pt x="275" y="84"/>
                    </a:cubicBezTo>
                    <a:moveTo>
                      <a:pt x="199" y="42"/>
                    </a:moveTo>
                    <a:cubicBezTo>
                      <a:pt x="209" y="45"/>
                      <a:pt x="220" y="49"/>
                      <a:pt x="230" y="54"/>
                    </a:cubicBezTo>
                    <a:cubicBezTo>
                      <a:pt x="234" y="56"/>
                      <a:pt x="237" y="58"/>
                      <a:pt x="241" y="60"/>
                    </a:cubicBezTo>
                    <a:cubicBezTo>
                      <a:pt x="259" y="60"/>
                      <a:pt x="259" y="60"/>
                      <a:pt x="259" y="60"/>
                    </a:cubicBezTo>
                    <a:cubicBezTo>
                      <a:pt x="253" y="54"/>
                      <a:pt x="246" y="48"/>
                      <a:pt x="239" y="42"/>
                    </a:cubicBezTo>
                    <a:cubicBezTo>
                      <a:pt x="199" y="42"/>
                      <a:pt x="199" y="42"/>
                      <a:pt x="199" y="42"/>
                    </a:cubicBezTo>
                    <a:moveTo>
                      <a:pt x="0" y="42"/>
                    </a:moveTo>
                    <a:cubicBezTo>
                      <a:pt x="7" y="60"/>
                      <a:pt x="7" y="60"/>
                      <a:pt x="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8" y="54"/>
                      <a:pt x="60" y="48"/>
                      <a:pt x="73" y="44"/>
                    </a:cubicBezTo>
                    <a:cubicBezTo>
                      <a:pt x="75" y="43"/>
                      <a:pt x="77" y="42"/>
                      <a:pt x="79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113" y="0"/>
                    </a:moveTo>
                    <a:cubicBezTo>
                      <a:pt x="91" y="0"/>
                      <a:pt x="69" y="3"/>
                      <a:pt x="47" y="11"/>
                    </a:cubicBezTo>
                    <a:cubicBezTo>
                      <a:pt x="41" y="13"/>
                      <a:pt x="35" y="15"/>
                      <a:pt x="29" y="18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71" y="6"/>
                      <a:pt x="142" y="0"/>
                      <a:pt x="1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Freeform 370"/>
              <p:cNvSpPr>
                <a:spLocks/>
              </p:cNvSpPr>
              <p:nvPr/>
            </p:nvSpPr>
            <p:spPr bwMode="auto">
              <a:xfrm>
                <a:off x="11973925" y="3051232"/>
                <a:ext cx="383084" cy="38309"/>
              </a:xfrm>
              <a:custGeom>
                <a:avLst/>
                <a:gdLst>
                  <a:gd name="T0" fmla="*/ 31 w 241"/>
                  <a:gd name="T1" fmla="*/ 0 h 24"/>
                  <a:gd name="T2" fmla="*/ 0 w 241"/>
                  <a:gd name="T3" fmla="*/ 17 h 24"/>
                  <a:gd name="T4" fmla="*/ 2 w 241"/>
                  <a:gd name="T5" fmla="*/ 24 h 24"/>
                  <a:gd name="T6" fmla="*/ 81 w 241"/>
                  <a:gd name="T7" fmla="*/ 24 h 24"/>
                  <a:gd name="T8" fmla="*/ 141 w 241"/>
                  <a:gd name="T9" fmla="*/ 15 h 24"/>
                  <a:gd name="T10" fmla="*/ 201 w 241"/>
                  <a:gd name="T11" fmla="*/ 24 h 24"/>
                  <a:gd name="T12" fmla="*/ 241 w 241"/>
                  <a:gd name="T13" fmla="*/ 24 h 24"/>
                  <a:gd name="T14" fmla="*/ 207 w 241"/>
                  <a:gd name="T15" fmla="*/ 3 h 24"/>
                  <a:gd name="T16" fmla="*/ 200 w 241"/>
                  <a:gd name="T17" fmla="*/ 0 h 24"/>
                  <a:gd name="T18" fmla="*/ 31 w 241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1" h="24">
                    <a:moveTo>
                      <a:pt x="31" y="0"/>
                    </a:moveTo>
                    <a:cubicBezTo>
                      <a:pt x="20" y="5"/>
                      <a:pt x="9" y="11"/>
                      <a:pt x="0" y="17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01" y="18"/>
                      <a:pt x="121" y="15"/>
                      <a:pt x="141" y="15"/>
                    </a:cubicBezTo>
                    <a:cubicBezTo>
                      <a:pt x="161" y="15"/>
                      <a:pt x="181" y="18"/>
                      <a:pt x="201" y="24"/>
                    </a:cubicBezTo>
                    <a:cubicBezTo>
                      <a:pt x="241" y="24"/>
                      <a:pt x="241" y="24"/>
                      <a:pt x="241" y="24"/>
                    </a:cubicBezTo>
                    <a:cubicBezTo>
                      <a:pt x="230" y="16"/>
                      <a:pt x="219" y="9"/>
                      <a:pt x="207" y="3"/>
                    </a:cubicBezTo>
                    <a:cubicBezTo>
                      <a:pt x="204" y="2"/>
                      <a:pt x="202" y="1"/>
                      <a:pt x="200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5" name="Freeform 371"/>
              <p:cNvSpPr>
                <a:spLocks noEditPoints="1"/>
              </p:cNvSpPr>
              <p:nvPr/>
            </p:nvSpPr>
            <p:spPr bwMode="auto">
              <a:xfrm>
                <a:off x="11988710" y="3118440"/>
                <a:ext cx="433490" cy="38309"/>
              </a:xfrm>
              <a:custGeom>
                <a:avLst/>
                <a:gdLst>
                  <a:gd name="T0" fmla="*/ 234 w 273"/>
                  <a:gd name="T1" fmla="*/ 0 h 24"/>
                  <a:gd name="T2" fmla="*/ 268 w 273"/>
                  <a:gd name="T3" fmla="*/ 24 h 24"/>
                  <a:gd name="T4" fmla="*/ 273 w 273"/>
                  <a:gd name="T5" fmla="*/ 24 h 24"/>
                  <a:gd name="T6" fmla="*/ 252 w 273"/>
                  <a:gd name="T7" fmla="*/ 0 h 24"/>
                  <a:gd name="T8" fmla="*/ 234 w 273"/>
                  <a:gd name="T9" fmla="*/ 0 h 24"/>
                  <a:gd name="T10" fmla="*/ 0 w 273"/>
                  <a:gd name="T11" fmla="*/ 0 h 24"/>
                  <a:gd name="T12" fmla="*/ 6 w 273"/>
                  <a:gd name="T13" fmla="*/ 16 h 24"/>
                  <a:gd name="T14" fmla="*/ 30 w 273"/>
                  <a:gd name="T15" fmla="*/ 0 h 24"/>
                  <a:gd name="T16" fmla="*/ 0 w 27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24">
                    <a:moveTo>
                      <a:pt x="234" y="0"/>
                    </a:moveTo>
                    <a:cubicBezTo>
                      <a:pt x="246" y="7"/>
                      <a:pt x="257" y="15"/>
                      <a:pt x="268" y="24"/>
                    </a:cubicBezTo>
                    <a:cubicBezTo>
                      <a:pt x="273" y="24"/>
                      <a:pt x="273" y="24"/>
                      <a:pt x="273" y="24"/>
                    </a:cubicBezTo>
                    <a:cubicBezTo>
                      <a:pt x="267" y="16"/>
                      <a:pt x="260" y="8"/>
                      <a:pt x="252" y="0"/>
                    </a:cubicBezTo>
                    <a:cubicBezTo>
                      <a:pt x="234" y="0"/>
                      <a:pt x="234" y="0"/>
                      <a:pt x="234" y="0"/>
                    </a:cubicBezTo>
                    <a:moveTo>
                      <a:pt x="0" y="0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13" y="10"/>
                      <a:pt x="21" y="5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93" name="任意多边形 47"/>
          <p:cNvSpPr>
            <a:spLocks/>
          </p:cNvSpPr>
          <p:nvPr/>
        </p:nvSpPr>
        <p:spPr bwMode="auto">
          <a:xfrm>
            <a:off x="4255640" y="3587023"/>
            <a:ext cx="559219" cy="442733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" name="任意多边形 47"/>
          <p:cNvSpPr>
            <a:spLocks/>
          </p:cNvSpPr>
          <p:nvPr/>
        </p:nvSpPr>
        <p:spPr bwMode="auto">
          <a:xfrm>
            <a:off x="6229877" y="3587023"/>
            <a:ext cx="559219" cy="442733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87629" y="3896946"/>
            <a:ext cx="731084" cy="537621"/>
            <a:chOff x="8863189" y="4719829"/>
            <a:chExt cx="773058" cy="75798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863189" y="4735145"/>
              <a:ext cx="773058" cy="742668"/>
              <a:chOff x="8863189" y="4735145"/>
              <a:chExt cx="773058" cy="742668"/>
            </a:xfrm>
            <a:solidFill>
              <a:schemeClr val="accent4"/>
            </a:solidFill>
          </p:grpSpPr>
          <p:sp>
            <p:nvSpPr>
              <p:cNvPr id="267" name="Freeform 27"/>
              <p:cNvSpPr>
                <a:spLocks noEditPoints="1"/>
              </p:cNvSpPr>
              <p:nvPr/>
            </p:nvSpPr>
            <p:spPr bwMode="auto">
              <a:xfrm>
                <a:off x="8960059" y="4735145"/>
                <a:ext cx="172846" cy="174745"/>
              </a:xfrm>
              <a:custGeom>
                <a:avLst/>
                <a:gdLst/>
                <a:ahLst/>
                <a:cxnLst>
                  <a:cxn ang="0">
                    <a:pos x="44" y="88"/>
                  </a:cxn>
                  <a:cxn ang="0">
                    <a:pos x="88" y="44"/>
                  </a:cxn>
                  <a:cxn ang="0">
                    <a:pos x="44" y="0"/>
                  </a:cxn>
                  <a:cxn ang="0">
                    <a:pos x="0" y="44"/>
                  </a:cxn>
                  <a:cxn ang="0">
                    <a:pos x="44" y="88"/>
                  </a:cxn>
                  <a:cxn ang="0">
                    <a:pos x="44" y="88"/>
                  </a:cxn>
                  <a:cxn ang="0">
                    <a:pos x="44" y="88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68" y="88"/>
                      <a:pt x="88" y="68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68"/>
                      <a:pt x="20" y="88"/>
                      <a:pt x="44" y="88"/>
                    </a:cubicBezTo>
                    <a:close/>
                    <a:moveTo>
                      <a:pt x="44" y="88"/>
                    </a:moveTo>
                    <a:cubicBezTo>
                      <a:pt x="44" y="88"/>
                      <a:pt x="44" y="88"/>
                      <a:pt x="44" y="8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8"/>
              <p:cNvSpPr>
                <a:spLocks noEditPoints="1"/>
              </p:cNvSpPr>
              <p:nvPr/>
            </p:nvSpPr>
            <p:spPr bwMode="auto">
              <a:xfrm>
                <a:off x="8946763" y="4911790"/>
                <a:ext cx="343793" cy="562224"/>
              </a:xfrm>
              <a:custGeom>
                <a:avLst/>
                <a:gdLst/>
                <a:ahLst/>
                <a:cxnLst>
                  <a:cxn ang="0">
                    <a:pos x="135" y="143"/>
                  </a:cxn>
                  <a:cxn ang="0">
                    <a:pos x="115" y="125"/>
                  </a:cxn>
                  <a:cxn ang="0">
                    <a:pos x="115" y="125"/>
                  </a:cxn>
                  <a:cxn ang="0">
                    <a:pos x="81" y="126"/>
                  </a:cxn>
                  <a:cxn ang="0">
                    <a:pos x="81" y="78"/>
                  </a:cxn>
                  <a:cxn ang="0">
                    <a:pos x="123" y="94"/>
                  </a:cxn>
                  <a:cxn ang="0">
                    <a:pos x="159" y="86"/>
                  </a:cxn>
                  <a:cxn ang="0">
                    <a:pos x="169" y="64"/>
                  </a:cxn>
                  <a:cxn ang="0">
                    <a:pos x="147" y="55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50" y="1"/>
                  </a:cxn>
                  <a:cxn ang="0">
                    <a:pos x="41" y="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0" y="35"/>
                  </a:cxn>
                  <a:cxn ang="0">
                    <a:pos x="0" y="132"/>
                  </a:cxn>
                  <a:cxn ang="0">
                    <a:pos x="40" y="166"/>
                  </a:cxn>
                  <a:cxn ang="0">
                    <a:pos x="44" y="166"/>
                  </a:cxn>
                  <a:cxn ang="0">
                    <a:pos x="98" y="166"/>
                  </a:cxn>
                  <a:cxn ang="0">
                    <a:pos x="109" y="265"/>
                  </a:cxn>
                  <a:cxn ang="0">
                    <a:pos x="129" y="283"/>
                  </a:cxn>
                  <a:cxn ang="0">
                    <a:pos x="131" y="283"/>
                  </a:cxn>
                  <a:cxn ang="0">
                    <a:pos x="149" y="261"/>
                  </a:cxn>
                  <a:cxn ang="0">
                    <a:pos x="135" y="143"/>
                  </a:cxn>
                  <a:cxn ang="0">
                    <a:pos x="135" y="143"/>
                  </a:cxn>
                  <a:cxn ang="0">
                    <a:pos x="135" y="143"/>
                  </a:cxn>
                </a:cxnLst>
                <a:rect l="0" t="0" r="r" b="b"/>
                <a:pathLst>
                  <a:path w="173" h="283">
                    <a:moveTo>
                      <a:pt x="135" y="143"/>
                    </a:moveTo>
                    <a:cubicBezTo>
                      <a:pt x="134" y="133"/>
                      <a:pt x="126" y="125"/>
                      <a:pt x="115" y="125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92" y="88"/>
                      <a:pt x="105" y="94"/>
                      <a:pt x="123" y="94"/>
                    </a:cubicBezTo>
                    <a:cubicBezTo>
                      <a:pt x="133" y="94"/>
                      <a:pt x="145" y="92"/>
                      <a:pt x="159" y="86"/>
                    </a:cubicBezTo>
                    <a:cubicBezTo>
                      <a:pt x="168" y="83"/>
                      <a:pt x="173" y="73"/>
                      <a:pt x="169" y="64"/>
                    </a:cubicBezTo>
                    <a:cubicBezTo>
                      <a:pt x="166" y="56"/>
                      <a:pt x="156" y="51"/>
                      <a:pt x="147" y="55"/>
                    </a:cubicBezTo>
                    <a:cubicBezTo>
                      <a:pt x="113" y="68"/>
                      <a:pt x="106" y="60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0" y="10"/>
                      <a:pt x="60" y="4"/>
                      <a:pt x="50" y="1"/>
                    </a:cubicBezTo>
                    <a:cubicBezTo>
                      <a:pt x="50" y="1"/>
                      <a:pt x="46" y="0"/>
                      <a:pt x="41" y="0"/>
                    </a:cubicBezTo>
                    <a:cubicBezTo>
                      <a:pt x="36" y="0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16" y="5"/>
                      <a:pt x="0" y="17"/>
                      <a:pt x="0" y="3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53"/>
                      <a:pt x="21" y="166"/>
                      <a:pt x="40" y="166"/>
                    </a:cubicBezTo>
                    <a:cubicBezTo>
                      <a:pt x="41" y="166"/>
                      <a:pt x="42" y="166"/>
                      <a:pt x="44" y="166"/>
                    </a:cubicBezTo>
                    <a:cubicBezTo>
                      <a:pt x="98" y="166"/>
                      <a:pt x="98" y="166"/>
                      <a:pt x="98" y="166"/>
                    </a:cubicBezTo>
                    <a:cubicBezTo>
                      <a:pt x="109" y="265"/>
                      <a:pt x="109" y="265"/>
                      <a:pt x="109" y="265"/>
                    </a:cubicBezTo>
                    <a:cubicBezTo>
                      <a:pt x="110" y="275"/>
                      <a:pt x="119" y="283"/>
                      <a:pt x="129" y="283"/>
                    </a:cubicBezTo>
                    <a:cubicBezTo>
                      <a:pt x="130" y="283"/>
                      <a:pt x="131" y="283"/>
                      <a:pt x="131" y="283"/>
                    </a:cubicBezTo>
                    <a:cubicBezTo>
                      <a:pt x="142" y="282"/>
                      <a:pt x="150" y="272"/>
                      <a:pt x="149" y="261"/>
                    </a:cubicBezTo>
                    <a:lnTo>
                      <a:pt x="135" y="143"/>
                    </a:lnTo>
                    <a:close/>
                    <a:moveTo>
                      <a:pt x="135" y="143"/>
                    </a:moveTo>
                    <a:cubicBezTo>
                      <a:pt x="135" y="143"/>
                      <a:pt x="135" y="143"/>
                      <a:pt x="135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9"/>
              <p:cNvSpPr>
                <a:spLocks noEditPoints="1"/>
              </p:cNvSpPr>
              <p:nvPr/>
            </p:nvSpPr>
            <p:spPr bwMode="auto">
              <a:xfrm>
                <a:off x="8863189" y="4949778"/>
                <a:ext cx="265917" cy="528035"/>
              </a:xfrm>
              <a:custGeom>
                <a:avLst/>
                <a:gdLst/>
                <a:ahLst/>
                <a:cxnLst>
                  <a:cxn ang="0">
                    <a:pos x="135" y="170"/>
                  </a:cxn>
                  <a:cxn ang="0">
                    <a:pos x="118" y="153"/>
                  </a:cxn>
                  <a:cxn ang="0">
                    <a:pos x="34" y="153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170"/>
                  </a:cxn>
                  <a:cxn ang="0">
                    <a:pos x="8" y="184"/>
                  </a:cxn>
                  <a:cxn ang="0">
                    <a:pos x="3" y="204"/>
                  </a:cxn>
                  <a:cxn ang="0">
                    <a:pos x="3" y="251"/>
                  </a:cxn>
                  <a:cxn ang="0">
                    <a:pos x="18" y="266"/>
                  </a:cxn>
                  <a:cxn ang="0">
                    <a:pos x="32" y="251"/>
                  </a:cxn>
                  <a:cxn ang="0">
                    <a:pos x="32" y="204"/>
                  </a:cxn>
                  <a:cxn ang="0">
                    <a:pos x="43" y="192"/>
                  </a:cxn>
                  <a:cxn ang="0">
                    <a:pos x="91" y="192"/>
                  </a:cxn>
                  <a:cxn ang="0">
                    <a:pos x="103" y="204"/>
                  </a:cxn>
                  <a:cxn ang="0">
                    <a:pos x="103" y="251"/>
                  </a:cxn>
                  <a:cxn ang="0">
                    <a:pos x="117" y="266"/>
                  </a:cxn>
                  <a:cxn ang="0">
                    <a:pos x="131" y="251"/>
                  </a:cxn>
                  <a:cxn ang="0">
                    <a:pos x="131" y="204"/>
                  </a:cxn>
                  <a:cxn ang="0">
                    <a:pos x="126" y="185"/>
                  </a:cxn>
                  <a:cxn ang="0">
                    <a:pos x="135" y="170"/>
                  </a:cxn>
                  <a:cxn ang="0">
                    <a:pos x="135" y="170"/>
                  </a:cxn>
                  <a:cxn ang="0">
                    <a:pos x="135" y="170"/>
                  </a:cxn>
                </a:cxnLst>
                <a:rect l="0" t="0" r="r" b="b"/>
                <a:pathLst>
                  <a:path w="135" h="266">
                    <a:moveTo>
                      <a:pt x="135" y="170"/>
                    </a:moveTo>
                    <a:cubicBezTo>
                      <a:pt x="135" y="160"/>
                      <a:pt x="128" y="153"/>
                      <a:pt x="118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6"/>
                      <a:pt x="3" y="181"/>
                      <a:pt x="8" y="184"/>
                    </a:cubicBezTo>
                    <a:cubicBezTo>
                      <a:pt x="5" y="190"/>
                      <a:pt x="3" y="197"/>
                      <a:pt x="3" y="204"/>
                    </a:cubicBezTo>
                    <a:cubicBezTo>
                      <a:pt x="3" y="251"/>
                      <a:pt x="3" y="251"/>
                      <a:pt x="3" y="251"/>
                    </a:cubicBezTo>
                    <a:cubicBezTo>
                      <a:pt x="3" y="259"/>
                      <a:pt x="10" y="266"/>
                      <a:pt x="18" y="266"/>
                    </a:cubicBezTo>
                    <a:cubicBezTo>
                      <a:pt x="25" y="266"/>
                      <a:pt x="32" y="259"/>
                      <a:pt x="32" y="251"/>
                    </a:cubicBezTo>
                    <a:cubicBezTo>
                      <a:pt x="32" y="204"/>
                      <a:pt x="32" y="204"/>
                      <a:pt x="32" y="204"/>
                    </a:cubicBezTo>
                    <a:cubicBezTo>
                      <a:pt x="32" y="197"/>
                      <a:pt x="37" y="192"/>
                      <a:pt x="43" y="192"/>
                    </a:cubicBezTo>
                    <a:cubicBezTo>
                      <a:pt x="91" y="192"/>
                      <a:pt x="91" y="192"/>
                      <a:pt x="91" y="192"/>
                    </a:cubicBezTo>
                    <a:cubicBezTo>
                      <a:pt x="97" y="192"/>
                      <a:pt x="103" y="197"/>
                      <a:pt x="103" y="204"/>
                    </a:cubicBezTo>
                    <a:cubicBezTo>
                      <a:pt x="103" y="251"/>
                      <a:pt x="103" y="251"/>
                      <a:pt x="103" y="251"/>
                    </a:cubicBezTo>
                    <a:cubicBezTo>
                      <a:pt x="103" y="259"/>
                      <a:pt x="109" y="266"/>
                      <a:pt x="117" y="266"/>
                    </a:cubicBezTo>
                    <a:cubicBezTo>
                      <a:pt x="125" y="266"/>
                      <a:pt x="131" y="259"/>
                      <a:pt x="131" y="251"/>
                    </a:cubicBezTo>
                    <a:cubicBezTo>
                      <a:pt x="131" y="204"/>
                      <a:pt x="131" y="204"/>
                      <a:pt x="131" y="204"/>
                    </a:cubicBezTo>
                    <a:cubicBezTo>
                      <a:pt x="131" y="197"/>
                      <a:pt x="129" y="190"/>
                      <a:pt x="126" y="185"/>
                    </a:cubicBezTo>
                    <a:cubicBezTo>
                      <a:pt x="132" y="182"/>
                      <a:pt x="135" y="176"/>
                      <a:pt x="135" y="170"/>
                    </a:cubicBezTo>
                    <a:close/>
                    <a:moveTo>
                      <a:pt x="135" y="170"/>
                    </a:moveTo>
                    <a:cubicBezTo>
                      <a:pt x="135" y="170"/>
                      <a:pt x="135" y="170"/>
                      <a:pt x="135" y="17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0"/>
              <p:cNvSpPr>
                <a:spLocks noEditPoints="1"/>
              </p:cNvSpPr>
              <p:nvPr/>
            </p:nvSpPr>
            <p:spPr bwMode="auto">
              <a:xfrm>
                <a:off x="9197484" y="5105530"/>
                <a:ext cx="438763" cy="353289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17" y="32"/>
                  </a:cxn>
                  <a:cxn ang="0">
                    <a:pos x="39" y="32"/>
                  </a:cxn>
                  <a:cxn ang="0">
                    <a:pos x="39" y="177"/>
                  </a:cxn>
                  <a:cxn ang="0">
                    <a:pos x="183" y="177"/>
                  </a:cxn>
                  <a:cxn ang="0">
                    <a:pos x="183" y="32"/>
                  </a:cxn>
                  <a:cxn ang="0">
                    <a:pos x="206" y="32"/>
                  </a:cxn>
                  <a:cxn ang="0">
                    <a:pos x="222" y="16"/>
                  </a:cxn>
                  <a:cxn ang="0">
                    <a:pos x="206" y="0"/>
                  </a:cxn>
                  <a:cxn ang="0">
                    <a:pos x="206" y="0"/>
                  </a:cxn>
                  <a:cxn ang="0">
                    <a:pos x="206" y="0"/>
                  </a:cxn>
                </a:cxnLst>
                <a:rect l="0" t="0" r="r" b="b"/>
                <a:pathLst>
                  <a:path w="222" h="177">
                    <a:moveTo>
                      <a:pt x="20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183" y="177"/>
                      <a:pt x="183" y="177"/>
                      <a:pt x="183" y="177"/>
                    </a:cubicBezTo>
                    <a:cubicBezTo>
                      <a:pt x="183" y="32"/>
                      <a:pt x="183" y="32"/>
                      <a:pt x="183" y="32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15" y="32"/>
                      <a:pt x="222" y="25"/>
                      <a:pt x="222" y="16"/>
                    </a:cubicBezTo>
                    <a:cubicBezTo>
                      <a:pt x="222" y="7"/>
                      <a:pt x="215" y="0"/>
                      <a:pt x="206" y="0"/>
                    </a:cubicBezTo>
                    <a:close/>
                    <a:moveTo>
                      <a:pt x="206" y="0"/>
                    </a:moveTo>
                    <a:cubicBezTo>
                      <a:pt x="206" y="0"/>
                      <a:pt x="206" y="0"/>
                      <a:pt x="20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31"/>
              <p:cNvSpPr>
                <a:spLocks noEditPoints="1"/>
              </p:cNvSpPr>
              <p:nvPr/>
            </p:nvSpPr>
            <p:spPr bwMode="auto">
              <a:xfrm>
                <a:off x="9309550" y="4852908"/>
                <a:ext cx="303905" cy="243124"/>
              </a:xfrm>
              <a:custGeom>
                <a:avLst/>
                <a:gdLst/>
                <a:ahLst/>
                <a:cxnLst>
                  <a:cxn ang="0">
                    <a:pos x="93" y="14"/>
                  </a:cxn>
                  <a:cxn ang="0">
                    <a:pos x="78" y="47"/>
                  </a:cxn>
                  <a:cxn ang="0">
                    <a:pos x="121" y="66"/>
                  </a:cxn>
                  <a:cxn ang="0">
                    <a:pos x="108" y="107"/>
                  </a:cxn>
                  <a:cxn ang="0">
                    <a:pos x="7" y="107"/>
                  </a:cxn>
                  <a:cxn ang="0">
                    <a:pos x="0" y="114"/>
                  </a:cxn>
                  <a:cxn ang="0">
                    <a:pos x="7" y="122"/>
                  </a:cxn>
                  <a:cxn ang="0">
                    <a:pos x="113" y="122"/>
                  </a:cxn>
                  <a:cxn ang="0">
                    <a:pos x="120" y="117"/>
                  </a:cxn>
                  <a:cxn ang="0">
                    <a:pos x="153" y="10"/>
                  </a:cxn>
                  <a:cxn ang="0">
                    <a:pos x="148" y="1"/>
                  </a:cxn>
                  <a:cxn ang="0">
                    <a:pos x="139" y="6"/>
                  </a:cxn>
                  <a:cxn ang="0">
                    <a:pos x="131" y="31"/>
                  </a:cxn>
                  <a:cxn ang="0">
                    <a:pos x="93" y="14"/>
                  </a:cxn>
                  <a:cxn ang="0">
                    <a:pos x="90" y="49"/>
                  </a:cxn>
                  <a:cxn ang="0">
                    <a:pos x="82" y="46"/>
                  </a:cxn>
                  <a:cxn ang="0">
                    <a:pos x="86" y="38"/>
                  </a:cxn>
                  <a:cxn ang="0">
                    <a:pos x="90" y="49"/>
                  </a:cxn>
                  <a:cxn ang="0">
                    <a:pos x="91" y="25"/>
                  </a:cxn>
                  <a:cxn ang="0">
                    <a:pos x="95" y="18"/>
                  </a:cxn>
                  <a:cxn ang="0">
                    <a:pos x="102" y="21"/>
                  </a:cxn>
                  <a:cxn ang="0">
                    <a:pos x="91" y="25"/>
                  </a:cxn>
                  <a:cxn ang="0">
                    <a:pos x="110" y="55"/>
                  </a:cxn>
                  <a:cxn ang="0">
                    <a:pos x="103" y="38"/>
                  </a:cxn>
                  <a:cxn ang="0">
                    <a:pos x="120" y="31"/>
                  </a:cxn>
                  <a:cxn ang="0">
                    <a:pos x="128" y="42"/>
                  </a:cxn>
                  <a:cxn ang="0">
                    <a:pos x="125" y="52"/>
                  </a:cxn>
                  <a:cxn ang="0">
                    <a:pos x="110" y="55"/>
                  </a:cxn>
                  <a:cxn ang="0">
                    <a:pos x="110" y="55"/>
                  </a:cxn>
                  <a:cxn ang="0">
                    <a:pos x="110" y="55"/>
                  </a:cxn>
                </a:cxnLst>
                <a:rect l="0" t="0" r="r" b="b"/>
                <a:pathLst>
                  <a:path w="154" h="122">
                    <a:moveTo>
                      <a:pt x="93" y="14"/>
                    </a:moveTo>
                    <a:cubicBezTo>
                      <a:pt x="78" y="47"/>
                      <a:pt x="78" y="47"/>
                      <a:pt x="78" y="47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7" y="107"/>
                      <a:pt x="7" y="107"/>
                      <a:pt x="7" y="107"/>
                    </a:cubicBezTo>
                    <a:cubicBezTo>
                      <a:pt x="3" y="107"/>
                      <a:pt x="0" y="111"/>
                      <a:pt x="0" y="114"/>
                    </a:cubicBezTo>
                    <a:cubicBezTo>
                      <a:pt x="0" y="118"/>
                      <a:pt x="3" y="122"/>
                      <a:pt x="7" y="122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6" y="122"/>
                      <a:pt x="119" y="120"/>
                      <a:pt x="120" y="11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4" y="6"/>
                      <a:pt x="152" y="3"/>
                      <a:pt x="148" y="1"/>
                    </a:cubicBezTo>
                    <a:cubicBezTo>
                      <a:pt x="144" y="0"/>
                      <a:pt x="140" y="2"/>
                      <a:pt x="139" y="6"/>
                    </a:cubicBezTo>
                    <a:cubicBezTo>
                      <a:pt x="131" y="31"/>
                      <a:pt x="131" y="31"/>
                      <a:pt x="131" y="31"/>
                    </a:cubicBezTo>
                    <a:lnTo>
                      <a:pt x="93" y="14"/>
                    </a:lnTo>
                    <a:close/>
                    <a:moveTo>
                      <a:pt x="90" y="49"/>
                    </a:moveTo>
                    <a:cubicBezTo>
                      <a:pt x="82" y="46"/>
                      <a:pt x="82" y="46"/>
                      <a:pt x="82" y="46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9" y="41"/>
                      <a:pt x="91" y="45"/>
                      <a:pt x="90" y="49"/>
                    </a:cubicBezTo>
                    <a:close/>
                    <a:moveTo>
                      <a:pt x="91" y="25"/>
                    </a:moveTo>
                    <a:cubicBezTo>
                      <a:pt x="95" y="18"/>
                      <a:pt x="95" y="18"/>
                      <a:pt x="95" y="18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0" y="25"/>
                      <a:pt x="96" y="26"/>
                      <a:pt x="91" y="25"/>
                    </a:cubicBezTo>
                    <a:close/>
                    <a:moveTo>
                      <a:pt x="110" y="55"/>
                    </a:moveTo>
                    <a:cubicBezTo>
                      <a:pt x="103" y="53"/>
                      <a:pt x="100" y="45"/>
                      <a:pt x="103" y="38"/>
                    </a:cubicBezTo>
                    <a:cubicBezTo>
                      <a:pt x="106" y="32"/>
                      <a:pt x="114" y="29"/>
                      <a:pt x="120" y="31"/>
                    </a:cubicBezTo>
                    <a:cubicBezTo>
                      <a:pt x="125" y="33"/>
                      <a:pt x="127" y="37"/>
                      <a:pt x="128" y="42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1" y="56"/>
                      <a:pt x="115" y="58"/>
                      <a:pt x="110" y="55"/>
                    </a:cubicBezTo>
                    <a:close/>
                    <a:moveTo>
                      <a:pt x="110" y="55"/>
                    </a:moveTo>
                    <a:cubicBezTo>
                      <a:pt x="110" y="55"/>
                      <a:pt x="110" y="55"/>
                      <a:pt x="110" y="5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8" name="Group 17"/>
            <p:cNvGrpSpPr/>
            <p:nvPr/>
          </p:nvGrpSpPr>
          <p:grpSpPr>
            <a:xfrm>
              <a:off x="9298954" y="4719829"/>
              <a:ext cx="264145" cy="263392"/>
              <a:chOff x="1573213" y="346076"/>
              <a:chExt cx="557213" cy="555625"/>
            </a:xfrm>
            <a:solidFill>
              <a:schemeClr val="accent4"/>
            </a:solidFill>
          </p:grpSpPr>
          <p:sp>
            <p:nvSpPr>
              <p:cNvPr id="289" name="Freeform 239"/>
              <p:cNvSpPr>
                <a:spLocks/>
              </p:cNvSpPr>
              <p:nvPr/>
            </p:nvSpPr>
            <p:spPr bwMode="auto">
              <a:xfrm>
                <a:off x="1663700" y="592138"/>
                <a:ext cx="76200" cy="80963"/>
              </a:xfrm>
              <a:custGeom>
                <a:avLst/>
                <a:gdLst/>
                <a:ahLst/>
                <a:cxnLst>
                  <a:cxn ang="0">
                    <a:pos x="26" y="31"/>
                  </a:cxn>
                  <a:cxn ang="0">
                    <a:pos x="29" y="29"/>
                  </a:cxn>
                  <a:cxn ang="0">
                    <a:pos x="23" y="4"/>
                  </a:cxn>
                  <a:cxn ang="0">
                    <a:pos x="19" y="3"/>
                  </a:cxn>
                  <a:cxn ang="0">
                    <a:pos x="13" y="0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26" y="31"/>
                  </a:cxn>
                </a:cxnLst>
                <a:rect l="0" t="0" r="r" b="b"/>
                <a:pathLst>
                  <a:path w="29" h="31">
                    <a:moveTo>
                      <a:pt x="26" y="31"/>
                    </a:moveTo>
                    <a:cubicBezTo>
                      <a:pt x="27" y="30"/>
                      <a:pt x="28" y="29"/>
                      <a:pt x="29" y="29"/>
                    </a:cubicBezTo>
                    <a:cubicBezTo>
                      <a:pt x="27" y="20"/>
                      <a:pt x="24" y="12"/>
                      <a:pt x="23" y="4"/>
                    </a:cubicBezTo>
                    <a:cubicBezTo>
                      <a:pt x="22" y="4"/>
                      <a:pt x="20" y="3"/>
                      <a:pt x="19" y="3"/>
                    </a:cubicBezTo>
                    <a:cubicBezTo>
                      <a:pt x="17" y="3"/>
                      <a:pt x="14" y="1"/>
                      <a:pt x="13" y="0"/>
                    </a:cubicBezTo>
                    <a:cubicBezTo>
                      <a:pt x="8" y="5"/>
                      <a:pt x="4" y="10"/>
                      <a:pt x="0" y="16"/>
                    </a:cubicBezTo>
                    <a:cubicBezTo>
                      <a:pt x="1" y="18"/>
                      <a:pt x="2" y="20"/>
                      <a:pt x="2" y="22"/>
                    </a:cubicBezTo>
                    <a:cubicBezTo>
                      <a:pt x="9" y="26"/>
                      <a:pt x="18" y="29"/>
                      <a:pt x="26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240"/>
              <p:cNvSpPr>
                <a:spLocks/>
              </p:cNvSpPr>
              <p:nvPr/>
            </p:nvSpPr>
            <p:spPr bwMode="auto">
              <a:xfrm>
                <a:off x="1762125" y="690563"/>
                <a:ext cx="142875" cy="12700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7"/>
                  </a:cxn>
                  <a:cxn ang="0">
                    <a:pos x="27" y="49"/>
                  </a:cxn>
                  <a:cxn ang="0">
                    <a:pos x="36" y="47"/>
                  </a:cxn>
                  <a:cxn ang="0">
                    <a:pos x="39" y="48"/>
                  </a:cxn>
                  <a:cxn ang="0">
                    <a:pos x="55" y="12"/>
                  </a:cxn>
                  <a:cxn ang="0">
                    <a:pos x="46" y="1"/>
                  </a:cxn>
                  <a:cxn ang="0">
                    <a:pos x="24" y="2"/>
                  </a:cxn>
                </a:cxnLst>
                <a:rect l="0" t="0" r="r" b="b"/>
                <a:pathLst>
                  <a:path w="55" h="49">
                    <a:moveTo>
                      <a:pt x="24" y="2"/>
                    </a:moveTo>
                    <a:cubicBezTo>
                      <a:pt x="16" y="2"/>
                      <a:pt x="8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9" y="23"/>
                      <a:pt x="17" y="37"/>
                      <a:pt x="27" y="49"/>
                    </a:cubicBezTo>
                    <a:cubicBezTo>
                      <a:pt x="29" y="47"/>
                      <a:pt x="33" y="46"/>
                      <a:pt x="36" y="47"/>
                    </a:cubicBezTo>
                    <a:cubicBezTo>
                      <a:pt x="37" y="47"/>
                      <a:pt x="38" y="47"/>
                      <a:pt x="39" y="48"/>
                    </a:cubicBezTo>
                    <a:cubicBezTo>
                      <a:pt x="46" y="37"/>
                      <a:pt x="51" y="25"/>
                      <a:pt x="55" y="12"/>
                    </a:cubicBezTo>
                    <a:cubicBezTo>
                      <a:pt x="51" y="10"/>
                      <a:pt x="47" y="5"/>
                      <a:pt x="46" y="1"/>
                    </a:cubicBezTo>
                    <a:cubicBezTo>
                      <a:pt x="39" y="2"/>
                      <a:pt x="31" y="2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241"/>
              <p:cNvSpPr>
                <a:spLocks/>
              </p:cNvSpPr>
              <p:nvPr/>
            </p:nvSpPr>
            <p:spPr bwMode="auto">
              <a:xfrm>
                <a:off x="1733550" y="460376"/>
                <a:ext cx="196850" cy="225425"/>
              </a:xfrm>
              <a:custGeom>
                <a:avLst/>
                <a:gdLst/>
                <a:ahLst/>
                <a:cxnLst>
                  <a:cxn ang="0">
                    <a:pos x="76" y="41"/>
                  </a:cxn>
                  <a:cxn ang="0">
                    <a:pos x="74" y="6"/>
                  </a:cxn>
                  <a:cxn ang="0">
                    <a:pos x="70" y="6"/>
                  </a:cxn>
                  <a:cxn ang="0">
                    <a:pos x="63" y="0"/>
                  </a:cxn>
                  <a:cxn ang="0">
                    <a:pos x="11" y="28"/>
                  </a:cxn>
                  <a:cxn ang="0">
                    <a:pos x="9" y="29"/>
                  </a:cxn>
                  <a:cxn ang="0">
                    <a:pos x="11" y="42"/>
                  </a:cxn>
                  <a:cxn ang="0">
                    <a:pos x="0" y="54"/>
                  </a:cxn>
                  <a:cxn ang="0">
                    <a:pos x="7" y="79"/>
                  </a:cxn>
                  <a:cxn ang="0">
                    <a:pos x="7" y="79"/>
                  </a:cxn>
                  <a:cxn ang="0">
                    <a:pos x="12" y="85"/>
                  </a:cxn>
                  <a:cxn ang="0">
                    <a:pos x="35" y="86"/>
                  </a:cxn>
                  <a:cxn ang="0">
                    <a:pos x="57" y="85"/>
                  </a:cxn>
                  <a:cxn ang="0">
                    <a:pos x="57" y="81"/>
                  </a:cxn>
                  <a:cxn ang="0">
                    <a:pos x="74" y="68"/>
                  </a:cxn>
                  <a:cxn ang="0">
                    <a:pos x="76" y="41"/>
                  </a:cxn>
                </a:cxnLst>
                <a:rect l="0" t="0" r="r" b="b"/>
                <a:pathLst>
                  <a:path w="76" h="87">
                    <a:moveTo>
                      <a:pt x="76" y="41"/>
                    </a:moveTo>
                    <a:cubicBezTo>
                      <a:pt x="76" y="29"/>
                      <a:pt x="75" y="17"/>
                      <a:pt x="74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7" y="5"/>
                      <a:pt x="65" y="3"/>
                      <a:pt x="63" y="0"/>
                    </a:cubicBezTo>
                    <a:cubicBezTo>
                      <a:pt x="45" y="7"/>
                      <a:pt x="27" y="16"/>
                      <a:pt x="11" y="28"/>
                    </a:cubicBezTo>
                    <a:cubicBezTo>
                      <a:pt x="10" y="28"/>
                      <a:pt x="9" y="29"/>
                      <a:pt x="9" y="29"/>
                    </a:cubicBezTo>
                    <a:cubicBezTo>
                      <a:pt x="11" y="33"/>
                      <a:pt x="12" y="38"/>
                      <a:pt x="11" y="42"/>
                    </a:cubicBezTo>
                    <a:cubicBezTo>
                      <a:pt x="10" y="48"/>
                      <a:pt x="5" y="53"/>
                      <a:pt x="0" y="54"/>
                    </a:cubicBezTo>
                    <a:cubicBezTo>
                      <a:pt x="2" y="63"/>
                      <a:pt x="4" y="71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10" y="80"/>
                      <a:pt x="12" y="82"/>
                      <a:pt x="12" y="85"/>
                    </a:cubicBezTo>
                    <a:cubicBezTo>
                      <a:pt x="20" y="86"/>
                      <a:pt x="27" y="86"/>
                      <a:pt x="35" y="86"/>
                    </a:cubicBezTo>
                    <a:cubicBezTo>
                      <a:pt x="42" y="87"/>
                      <a:pt x="49" y="86"/>
                      <a:pt x="57" y="85"/>
                    </a:cubicBezTo>
                    <a:cubicBezTo>
                      <a:pt x="57" y="84"/>
                      <a:pt x="57" y="83"/>
                      <a:pt x="57" y="81"/>
                    </a:cubicBezTo>
                    <a:cubicBezTo>
                      <a:pt x="59" y="74"/>
                      <a:pt x="66" y="68"/>
                      <a:pt x="74" y="68"/>
                    </a:cubicBezTo>
                    <a:cubicBezTo>
                      <a:pt x="75" y="59"/>
                      <a:pt x="76" y="50"/>
                      <a:pt x="76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242"/>
              <p:cNvSpPr>
                <a:spLocks/>
              </p:cNvSpPr>
              <p:nvPr/>
            </p:nvSpPr>
            <p:spPr bwMode="auto">
              <a:xfrm>
                <a:off x="1573213" y="590551"/>
                <a:ext cx="65088" cy="155575"/>
              </a:xfrm>
              <a:custGeom>
                <a:avLst/>
                <a:gdLst/>
                <a:ahLst/>
                <a:cxnLst>
                  <a:cxn ang="0">
                    <a:pos x="24" y="20"/>
                  </a:cxn>
                  <a:cxn ang="0">
                    <a:pos x="3" y="0"/>
                  </a:cxn>
                  <a:cxn ang="0">
                    <a:pos x="13" y="60"/>
                  </a:cxn>
                  <a:cxn ang="0">
                    <a:pos x="25" y="25"/>
                  </a:cxn>
                  <a:cxn ang="0">
                    <a:pos x="24" y="20"/>
                  </a:cxn>
                </a:cxnLst>
                <a:rect l="0" t="0" r="r" b="b"/>
                <a:pathLst>
                  <a:path w="25" h="60">
                    <a:moveTo>
                      <a:pt x="24" y="20"/>
                    </a:moveTo>
                    <a:cubicBezTo>
                      <a:pt x="16" y="15"/>
                      <a:pt x="8" y="8"/>
                      <a:pt x="3" y="0"/>
                    </a:cubicBezTo>
                    <a:cubicBezTo>
                      <a:pt x="0" y="21"/>
                      <a:pt x="4" y="42"/>
                      <a:pt x="13" y="60"/>
                    </a:cubicBezTo>
                    <a:cubicBezTo>
                      <a:pt x="15" y="48"/>
                      <a:pt x="19" y="36"/>
                      <a:pt x="25" y="25"/>
                    </a:cubicBezTo>
                    <a:cubicBezTo>
                      <a:pt x="24" y="24"/>
                      <a:pt x="24" y="22"/>
                      <a:pt x="2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243"/>
              <p:cNvSpPr>
                <a:spLocks/>
              </p:cNvSpPr>
              <p:nvPr/>
            </p:nvSpPr>
            <p:spPr bwMode="auto">
              <a:xfrm>
                <a:off x="1614488" y="657226"/>
                <a:ext cx="207963" cy="228600"/>
              </a:xfrm>
              <a:custGeom>
                <a:avLst/>
                <a:gdLst/>
                <a:ahLst/>
                <a:cxnLst>
                  <a:cxn ang="0">
                    <a:pos x="79" y="68"/>
                  </a:cxn>
                  <a:cxn ang="0">
                    <a:pos x="80" y="65"/>
                  </a:cxn>
                  <a:cxn ang="0">
                    <a:pos x="55" y="21"/>
                  </a:cxn>
                  <a:cxn ang="0">
                    <a:pos x="53" y="17"/>
                  </a:cxn>
                  <a:cxn ang="0">
                    <a:pos x="50" y="17"/>
                  </a:cxn>
                  <a:cxn ang="0">
                    <a:pos x="44" y="10"/>
                  </a:cxn>
                  <a:cxn ang="0">
                    <a:pos x="18" y="0"/>
                  </a:cxn>
                  <a:cxn ang="0">
                    <a:pos x="13" y="2"/>
                  </a:cxn>
                  <a:cxn ang="0">
                    <a:pos x="0" y="41"/>
                  </a:cxn>
                  <a:cxn ang="0">
                    <a:pos x="58" y="88"/>
                  </a:cxn>
                  <a:cxn ang="0">
                    <a:pos x="80" y="77"/>
                  </a:cxn>
                  <a:cxn ang="0">
                    <a:pos x="79" y="68"/>
                  </a:cxn>
                </a:cxnLst>
                <a:rect l="0" t="0" r="r" b="b"/>
                <a:pathLst>
                  <a:path w="80" h="88">
                    <a:moveTo>
                      <a:pt x="79" y="68"/>
                    </a:moveTo>
                    <a:cubicBezTo>
                      <a:pt x="79" y="67"/>
                      <a:pt x="80" y="66"/>
                      <a:pt x="80" y="65"/>
                    </a:cubicBezTo>
                    <a:cubicBezTo>
                      <a:pt x="70" y="53"/>
                      <a:pt x="62" y="38"/>
                      <a:pt x="55" y="21"/>
                    </a:cubicBezTo>
                    <a:cubicBezTo>
                      <a:pt x="54" y="20"/>
                      <a:pt x="54" y="18"/>
                      <a:pt x="53" y="17"/>
                    </a:cubicBezTo>
                    <a:cubicBezTo>
                      <a:pt x="52" y="17"/>
                      <a:pt x="51" y="17"/>
                      <a:pt x="50" y="17"/>
                    </a:cubicBezTo>
                    <a:cubicBezTo>
                      <a:pt x="47" y="16"/>
                      <a:pt x="44" y="13"/>
                      <a:pt x="44" y="10"/>
                    </a:cubicBezTo>
                    <a:cubicBezTo>
                      <a:pt x="35" y="8"/>
                      <a:pt x="26" y="5"/>
                      <a:pt x="18" y="0"/>
                    </a:cubicBezTo>
                    <a:cubicBezTo>
                      <a:pt x="17" y="2"/>
                      <a:pt x="15" y="2"/>
                      <a:pt x="13" y="2"/>
                    </a:cubicBezTo>
                    <a:cubicBezTo>
                      <a:pt x="7" y="14"/>
                      <a:pt x="2" y="27"/>
                      <a:pt x="0" y="41"/>
                    </a:cubicBezTo>
                    <a:cubicBezTo>
                      <a:pt x="13" y="62"/>
                      <a:pt x="33" y="79"/>
                      <a:pt x="58" y="88"/>
                    </a:cubicBezTo>
                    <a:cubicBezTo>
                      <a:pt x="66" y="86"/>
                      <a:pt x="74" y="83"/>
                      <a:pt x="80" y="77"/>
                    </a:cubicBezTo>
                    <a:cubicBezTo>
                      <a:pt x="79" y="75"/>
                      <a:pt x="78" y="72"/>
                      <a:pt x="7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244"/>
              <p:cNvSpPr>
                <a:spLocks/>
              </p:cNvSpPr>
              <p:nvPr/>
            </p:nvSpPr>
            <p:spPr bwMode="auto">
              <a:xfrm>
                <a:off x="1785938" y="866776"/>
                <a:ext cx="127000" cy="3492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49" y="10"/>
                  </a:cxn>
                  <a:cxn ang="0">
                    <a:pos x="41" y="6"/>
                  </a:cxn>
                  <a:cxn ang="0">
                    <a:pos x="31" y="0"/>
                  </a:cxn>
                </a:cxnLst>
                <a:rect l="0" t="0" r="r" b="b"/>
                <a:pathLst>
                  <a:path w="49" h="13">
                    <a:moveTo>
                      <a:pt x="31" y="0"/>
                    </a:moveTo>
                    <a:cubicBezTo>
                      <a:pt x="29" y="2"/>
                      <a:pt x="25" y="3"/>
                      <a:pt x="22" y="2"/>
                    </a:cubicBezTo>
                    <a:cubicBezTo>
                      <a:pt x="20" y="1"/>
                      <a:pt x="19" y="1"/>
                      <a:pt x="17" y="0"/>
                    </a:cubicBezTo>
                    <a:cubicBezTo>
                      <a:pt x="12" y="4"/>
                      <a:pt x="6" y="7"/>
                      <a:pt x="0" y="9"/>
                    </a:cubicBezTo>
                    <a:cubicBezTo>
                      <a:pt x="1" y="9"/>
                      <a:pt x="1" y="9"/>
                      <a:pt x="2" y="10"/>
                    </a:cubicBezTo>
                    <a:cubicBezTo>
                      <a:pt x="18" y="13"/>
                      <a:pt x="34" y="13"/>
                      <a:pt x="49" y="10"/>
                    </a:cubicBezTo>
                    <a:cubicBezTo>
                      <a:pt x="46" y="9"/>
                      <a:pt x="43" y="7"/>
                      <a:pt x="41" y="6"/>
                    </a:cubicBezTo>
                    <a:cubicBezTo>
                      <a:pt x="37" y="4"/>
                      <a:pt x="34" y="2"/>
                      <a:pt x="3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245"/>
              <p:cNvSpPr>
                <a:spLocks/>
              </p:cNvSpPr>
              <p:nvPr/>
            </p:nvSpPr>
            <p:spPr bwMode="auto">
              <a:xfrm>
                <a:off x="1871663" y="582613"/>
                <a:ext cx="258763" cy="304800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57" y="28"/>
                  </a:cxn>
                  <a:cxn ang="0">
                    <a:pos x="37" y="35"/>
                  </a:cxn>
                  <a:cxn ang="0">
                    <a:pos x="37" y="42"/>
                  </a:cxn>
                  <a:cxn ang="0">
                    <a:pos x="18" y="55"/>
                  </a:cxn>
                  <a:cxn ang="0">
                    <a:pos x="0" y="92"/>
                  </a:cxn>
                  <a:cxn ang="0">
                    <a:pos x="3" y="103"/>
                  </a:cxn>
                  <a:cxn ang="0">
                    <a:pos x="1" y="107"/>
                  </a:cxn>
                  <a:cxn ang="0">
                    <a:pos x="10" y="112"/>
                  </a:cxn>
                  <a:cxn ang="0">
                    <a:pos x="25" y="118"/>
                  </a:cxn>
                  <a:cxn ang="0">
                    <a:pos x="96" y="41"/>
                  </a:cxn>
                  <a:cxn ang="0">
                    <a:pos x="98" y="0"/>
                  </a:cxn>
                </a:cxnLst>
                <a:rect l="0" t="0" r="r" b="b"/>
                <a:pathLst>
                  <a:path w="100" h="118">
                    <a:moveTo>
                      <a:pt x="98" y="0"/>
                    </a:moveTo>
                    <a:cubicBezTo>
                      <a:pt x="86" y="11"/>
                      <a:pt x="72" y="21"/>
                      <a:pt x="57" y="28"/>
                    </a:cubicBezTo>
                    <a:cubicBezTo>
                      <a:pt x="50" y="31"/>
                      <a:pt x="44" y="33"/>
                      <a:pt x="37" y="35"/>
                    </a:cubicBezTo>
                    <a:cubicBezTo>
                      <a:pt x="38" y="38"/>
                      <a:pt x="38" y="40"/>
                      <a:pt x="37" y="42"/>
                    </a:cubicBezTo>
                    <a:cubicBezTo>
                      <a:pt x="35" y="51"/>
                      <a:pt x="26" y="57"/>
                      <a:pt x="18" y="55"/>
                    </a:cubicBezTo>
                    <a:cubicBezTo>
                      <a:pt x="13" y="69"/>
                      <a:pt x="7" y="82"/>
                      <a:pt x="0" y="92"/>
                    </a:cubicBezTo>
                    <a:cubicBezTo>
                      <a:pt x="3" y="95"/>
                      <a:pt x="4" y="99"/>
                      <a:pt x="3" y="103"/>
                    </a:cubicBezTo>
                    <a:cubicBezTo>
                      <a:pt x="3" y="104"/>
                      <a:pt x="2" y="106"/>
                      <a:pt x="1" y="107"/>
                    </a:cubicBezTo>
                    <a:cubicBezTo>
                      <a:pt x="4" y="109"/>
                      <a:pt x="7" y="110"/>
                      <a:pt x="10" y="112"/>
                    </a:cubicBezTo>
                    <a:cubicBezTo>
                      <a:pt x="14" y="114"/>
                      <a:pt x="19" y="116"/>
                      <a:pt x="25" y="118"/>
                    </a:cubicBezTo>
                    <a:cubicBezTo>
                      <a:pt x="59" y="107"/>
                      <a:pt x="87" y="79"/>
                      <a:pt x="96" y="41"/>
                    </a:cubicBezTo>
                    <a:cubicBezTo>
                      <a:pt x="100" y="27"/>
                      <a:pt x="100" y="13"/>
                      <a:pt x="9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246"/>
              <p:cNvSpPr>
                <a:spLocks/>
              </p:cNvSpPr>
              <p:nvPr/>
            </p:nvSpPr>
            <p:spPr bwMode="auto">
              <a:xfrm>
                <a:off x="1936750" y="431801"/>
                <a:ext cx="185738" cy="230188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0" y="16"/>
                  </a:cxn>
                  <a:cxn ang="0">
                    <a:pos x="2" y="52"/>
                  </a:cxn>
                  <a:cxn ang="0">
                    <a:pos x="0" y="80"/>
                  </a:cxn>
                  <a:cxn ang="0">
                    <a:pos x="11" y="89"/>
                  </a:cxn>
                  <a:cxn ang="0">
                    <a:pos x="30" y="82"/>
                  </a:cxn>
                  <a:cxn ang="0">
                    <a:pos x="72" y="52"/>
                  </a:cxn>
                  <a:cxn ang="0">
                    <a:pos x="44" y="0"/>
                  </a:cxn>
                  <a:cxn ang="0">
                    <a:pos x="6" y="5"/>
                  </a:cxn>
                  <a:cxn ang="0">
                    <a:pos x="5" y="9"/>
                  </a:cxn>
                </a:cxnLst>
                <a:rect l="0" t="0" r="r" b="b"/>
                <a:pathLst>
                  <a:path w="72" h="89">
                    <a:moveTo>
                      <a:pt x="5" y="9"/>
                    </a:moveTo>
                    <a:cubicBezTo>
                      <a:pt x="5" y="12"/>
                      <a:pt x="3" y="14"/>
                      <a:pt x="0" y="16"/>
                    </a:cubicBezTo>
                    <a:cubicBezTo>
                      <a:pt x="2" y="27"/>
                      <a:pt x="3" y="39"/>
                      <a:pt x="2" y="52"/>
                    </a:cubicBezTo>
                    <a:cubicBezTo>
                      <a:pt x="2" y="61"/>
                      <a:pt x="1" y="71"/>
                      <a:pt x="0" y="80"/>
                    </a:cubicBezTo>
                    <a:cubicBezTo>
                      <a:pt x="5" y="81"/>
                      <a:pt x="9" y="85"/>
                      <a:pt x="11" y="89"/>
                    </a:cubicBezTo>
                    <a:cubicBezTo>
                      <a:pt x="17" y="87"/>
                      <a:pt x="24" y="85"/>
                      <a:pt x="30" y="82"/>
                    </a:cubicBezTo>
                    <a:cubicBezTo>
                      <a:pt x="45" y="75"/>
                      <a:pt x="59" y="65"/>
                      <a:pt x="72" y="52"/>
                    </a:cubicBezTo>
                    <a:cubicBezTo>
                      <a:pt x="68" y="33"/>
                      <a:pt x="58" y="15"/>
                      <a:pt x="44" y="0"/>
                    </a:cubicBezTo>
                    <a:cubicBezTo>
                      <a:pt x="31" y="1"/>
                      <a:pt x="18" y="2"/>
                      <a:pt x="6" y="5"/>
                    </a:cubicBezTo>
                    <a:cubicBezTo>
                      <a:pt x="6" y="6"/>
                      <a:pt x="6" y="8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247"/>
              <p:cNvSpPr>
                <a:spLocks/>
              </p:cNvSpPr>
              <p:nvPr/>
            </p:nvSpPr>
            <p:spPr bwMode="auto">
              <a:xfrm>
                <a:off x="1892300" y="350838"/>
                <a:ext cx="147638" cy="84138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22" y="32"/>
                  </a:cxn>
                  <a:cxn ang="0">
                    <a:pos x="57" y="27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12" y="26"/>
                  </a:cxn>
                  <a:cxn ang="0">
                    <a:pos x="14" y="27"/>
                  </a:cxn>
                </a:cxnLst>
                <a:rect l="0" t="0" r="r" b="b"/>
                <a:pathLst>
                  <a:path w="57" h="32">
                    <a:moveTo>
                      <a:pt x="14" y="27"/>
                    </a:moveTo>
                    <a:cubicBezTo>
                      <a:pt x="18" y="27"/>
                      <a:pt x="20" y="29"/>
                      <a:pt x="22" y="32"/>
                    </a:cubicBezTo>
                    <a:cubicBezTo>
                      <a:pt x="33" y="29"/>
                      <a:pt x="45" y="28"/>
                      <a:pt x="57" y="27"/>
                    </a:cubicBezTo>
                    <a:cubicBezTo>
                      <a:pt x="44" y="15"/>
                      <a:pt x="28" y="6"/>
                      <a:pt x="9" y="2"/>
                    </a:cubicBezTo>
                    <a:cubicBezTo>
                      <a:pt x="6" y="1"/>
                      <a:pt x="3" y="1"/>
                      <a:pt x="0" y="0"/>
                    </a:cubicBezTo>
                    <a:cubicBezTo>
                      <a:pt x="5" y="8"/>
                      <a:pt x="9" y="16"/>
                      <a:pt x="12" y="26"/>
                    </a:cubicBezTo>
                    <a:cubicBezTo>
                      <a:pt x="13" y="26"/>
                      <a:pt x="14" y="26"/>
                      <a:pt x="14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248"/>
              <p:cNvSpPr>
                <a:spLocks/>
              </p:cNvSpPr>
              <p:nvPr/>
            </p:nvSpPr>
            <p:spPr bwMode="auto">
              <a:xfrm>
                <a:off x="1720850" y="346076"/>
                <a:ext cx="192088" cy="180975"/>
              </a:xfrm>
              <a:custGeom>
                <a:avLst/>
                <a:gdLst/>
                <a:ahLst/>
                <a:cxnLst>
                  <a:cxn ang="0">
                    <a:pos x="5" y="68"/>
                  </a:cxn>
                  <a:cxn ang="0">
                    <a:pos x="10" y="70"/>
                  </a:cxn>
                  <a:cxn ang="0">
                    <a:pos x="13" y="68"/>
                  </a:cxn>
                  <a:cxn ang="0">
                    <a:pos x="67" y="40"/>
                  </a:cxn>
                  <a:cxn ang="0">
                    <a:pos x="67" y="37"/>
                  </a:cxn>
                  <a:cxn ang="0">
                    <a:pos x="74" y="29"/>
                  </a:cxn>
                  <a:cxn ang="0">
                    <a:pos x="60" y="2"/>
                  </a:cxn>
                  <a:cxn ang="0">
                    <a:pos x="5" y="12"/>
                  </a:cxn>
                  <a:cxn ang="0">
                    <a:pos x="0" y="47"/>
                  </a:cxn>
                  <a:cxn ang="0">
                    <a:pos x="1" y="67"/>
                  </a:cxn>
                  <a:cxn ang="0">
                    <a:pos x="5" y="68"/>
                  </a:cxn>
                </a:cxnLst>
                <a:rect l="0" t="0" r="r" b="b"/>
                <a:pathLst>
                  <a:path w="74" h="70">
                    <a:moveTo>
                      <a:pt x="5" y="68"/>
                    </a:moveTo>
                    <a:cubicBezTo>
                      <a:pt x="7" y="68"/>
                      <a:pt x="9" y="69"/>
                      <a:pt x="10" y="70"/>
                    </a:cubicBezTo>
                    <a:cubicBezTo>
                      <a:pt x="11" y="70"/>
                      <a:pt x="12" y="69"/>
                      <a:pt x="13" y="68"/>
                    </a:cubicBezTo>
                    <a:cubicBezTo>
                      <a:pt x="29" y="56"/>
                      <a:pt x="48" y="47"/>
                      <a:pt x="67" y="40"/>
                    </a:cubicBezTo>
                    <a:cubicBezTo>
                      <a:pt x="67" y="39"/>
                      <a:pt x="67" y="38"/>
                      <a:pt x="67" y="37"/>
                    </a:cubicBezTo>
                    <a:cubicBezTo>
                      <a:pt x="68" y="33"/>
                      <a:pt x="71" y="30"/>
                      <a:pt x="74" y="29"/>
                    </a:cubicBezTo>
                    <a:cubicBezTo>
                      <a:pt x="70" y="18"/>
                      <a:pt x="66" y="9"/>
                      <a:pt x="60" y="2"/>
                    </a:cubicBezTo>
                    <a:cubicBezTo>
                      <a:pt x="41" y="0"/>
                      <a:pt x="22" y="4"/>
                      <a:pt x="5" y="12"/>
                    </a:cubicBezTo>
                    <a:cubicBezTo>
                      <a:pt x="2" y="23"/>
                      <a:pt x="1" y="34"/>
                      <a:pt x="0" y="47"/>
                    </a:cubicBezTo>
                    <a:cubicBezTo>
                      <a:pt x="0" y="53"/>
                      <a:pt x="0" y="60"/>
                      <a:pt x="1" y="67"/>
                    </a:cubicBezTo>
                    <a:cubicBezTo>
                      <a:pt x="2" y="67"/>
                      <a:pt x="3" y="67"/>
                      <a:pt x="5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249"/>
              <p:cNvSpPr>
                <a:spLocks/>
              </p:cNvSpPr>
              <p:nvPr/>
            </p:nvSpPr>
            <p:spPr bwMode="auto">
              <a:xfrm>
                <a:off x="1584325" y="382588"/>
                <a:ext cx="136525" cy="249238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27" y="95"/>
                  </a:cxn>
                  <a:cxn ang="0">
                    <a:pos x="41" y="77"/>
                  </a:cxn>
                  <a:cxn ang="0">
                    <a:pos x="39" y="65"/>
                  </a:cxn>
                  <a:cxn ang="0">
                    <a:pos x="49" y="54"/>
                  </a:cxn>
                  <a:cxn ang="0">
                    <a:pos x="49" y="32"/>
                  </a:cxn>
                  <a:cxn ang="0">
                    <a:pos x="53" y="0"/>
                  </a:cxn>
                  <a:cxn ang="0">
                    <a:pos x="1" y="69"/>
                  </a:cxn>
                  <a:cxn ang="0">
                    <a:pos x="0" y="73"/>
                  </a:cxn>
                  <a:cxn ang="0">
                    <a:pos x="22" y="96"/>
                  </a:cxn>
                </a:cxnLst>
                <a:rect l="0" t="0" r="r" b="b"/>
                <a:pathLst>
                  <a:path w="53" h="96">
                    <a:moveTo>
                      <a:pt x="22" y="96"/>
                    </a:moveTo>
                    <a:cubicBezTo>
                      <a:pt x="23" y="95"/>
                      <a:pt x="25" y="95"/>
                      <a:pt x="27" y="95"/>
                    </a:cubicBezTo>
                    <a:cubicBezTo>
                      <a:pt x="31" y="89"/>
                      <a:pt x="36" y="83"/>
                      <a:pt x="41" y="77"/>
                    </a:cubicBezTo>
                    <a:cubicBezTo>
                      <a:pt x="38" y="74"/>
                      <a:pt x="38" y="70"/>
                      <a:pt x="39" y="65"/>
                    </a:cubicBezTo>
                    <a:cubicBezTo>
                      <a:pt x="40" y="60"/>
                      <a:pt x="44" y="55"/>
                      <a:pt x="49" y="54"/>
                    </a:cubicBezTo>
                    <a:cubicBezTo>
                      <a:pt x="49" y="47"/>
                      <a:pt x="49" y="39"/>
                      <a:pt x="49" y="32"/>
                    </a:cubicBezTo>
                    <a:cubicBezTo>
                      <a:pt x="49" y="21"/>
                      <a:pt x="51" y="11"/>
                      <a:pt x="53" y="0"/>
                    </a:cubicBezTo>
                    <a:cubicBezTo>
                      <a:pt x="28" y="14"/>
                      <a:pt x="8" y="39"/>
                      <a:pt x="1" y="69"/>
                    </a:cubicBezTo>
                    <a:cubicBezTo>
                      <a:pt x="1" y="70"/>
                      <a:pt x="0" y="72"/>
                      <a:pt x="0" y="73"/>
                    </a:cubicBezTo>
                    <a:cubicBezTo>
                      <a:pt x="5" y="82"/>
                      <a:pt x="13" y="90"/>
                      <a:pt x="22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74" name="Прямоугольник 273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5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6" name="Прямоугольник 275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7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79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5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280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5314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23906 -0.1106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55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087 -0.0493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47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07407E-6 L 0.27552 0.03078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118" grpId="0"/>
      <p:bldP spid="119" grpId="0"/>
      <p:bldP spid="120" grpId="0"/>
      <p:bldP spid="293" grpId="0" animBg="1"/>
      <p:bldP spid="2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110"/>
          <p:cNvCxnSpPr/>
          <p:nvPr/>
        </p:nvCxnSpPr>
        <p:spPr>
          <a:xfrm flipH="1">
            <a:off x="2" y="4133898"/>
            <a:ext cx="9143999" cy="2104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10"/>
          <p:cNvCxnSpPr/>
          <p:nvPr/>
        </p:nvCxnSpPr>
        <p:spPr>
          <a:xfrm flipH="1">
            <a:off x="2" y="2905372"/>
            <a:ext cx="9148405" cy="2104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0"/>
          <p:cNvCxnSpPr/>
          <p:nvPr/>
        </p:nvCxnSpPr>
        <p:spPr>
          <a:xfrm flipH="1">
            <a:off x="-321" y="1818808"/>
            <a:ext cx="9144000" cy="2104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525600" y="-7522"/>
            <a:ext cx="8624919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</a:t>
            </a:r>
            <a:r>
              <a:rPr lang="ru-RU" sz="24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 рисками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Isosceles Triangle 91"/>
          <p:cNvSpPr/>
          <p:nvPr/>
        </p:nvSpPr>
        <p:spPr>
          <a:xfrm rot="3600000" flipH="1">
            <a:off x="5014522" y="2060105"/>
            <a:ext cx="260411" cy="29932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Donut 92"/>
          <p:cNvSpPr/>
          <p:nvPr/>
        </p:nvSpPr>
        <p:spPr>
          <a:xfrm flipH="1">
            <a:off x="4544165" y="1716886"/>
            <a:ext cx="770400" cy="770242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93"/>
          <p:cNvGrpSpPr/>
          <p:nvPr/>
        </p:nvGrpSpPr>
        <p:grpSpPr>
          <a:xfrm flipH="1">
            <a:off x="4916404" y="1912766"/>
            <a:ext cx="599455" cy="276999"/>
            <a:chOff x="1737918" y="1429348"/>
            <a:chExt cx="1312102" cy="404202"/>
          </a:xfrm>
        </p:grpSpPr>
        <p:sp>
          <p:nvSpPr>
            <p:cNvPr id="58" name="Round Same Side Corner Rectangle 94"/>
            <p:cNvSpPr/>
            <p:nvPr/>
          </p:nvSpPr>
          <p:spPr>
            <a:xfrm rot="16200000">
              <a:off x="2210227" y="1046518"/>
              <a:ext cx="347664" cy="1181965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Placeholder 3"/>
            <p:cNvSpPr txBox="1">
              <a:spLocks/>
            </p:cNvSpPr>
            <p:nvPr/>
          </p:nvSpPr>
          <p:spPr>
            <a:xfrm>
              <a:off x="1737918" y="1429348"/>
              <a:ext cx="1312102" cy="40420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180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Isosceles Triangle 98"/>
          <p:cNvSpPr/>
          <p:nvPr/>
        </p:nvSpPr>
        <p:spPr>
          <a:xfrm rot="3600000" flipH="1">
            <a:off x="5022196" y="4371073"/>
            <a:ext cx="260411" cy="2993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Donut 99"/>
          <p:cNvSpPr/>
          <p:nvPr/>
        </p:nvSpPr>
        <p:spPr>
          <a:xfrm flipH="1">
            <a:off x="4537577" y="4023093"/>
            <a:ext cx="770400" cy="770242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100"/>
          <p:cNvGrpSpPr/>
          <p:nvPr/>
        </p:nvGrpSpPr>
        <p:grpSpPr>
          <a:xfrm flipH="1">
            <a:off x="4958360" y="4226386"/>
            <a:ext cx="546702" cy="276998"/>
            <a:chOff x="1778405" y="1440167"/>
            <a:chExt cx="1196634" cy="404201"/>
          </a:xfrm>
        </p:grpSpPr>
        <p:sp>
          <p:nvSpPr>
            <p:cNvPr id="63" name="Round Same Side Corner Rectangle 101"/>
            <p:cNvSpPr/>
            <p:nvPr/>
          </p:nvSpPr>
          <p:spPr>
            <a:xfrm rot="16200000">
              <a:off x="2210225" y="1049701"/>
              <a:ext cx="347664" cy="1181965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1778405" y="1440167"/>
              <a:ext cx="1181965" cy="40420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5" name="Straight Connector 108"/>
          <p:cNvCxnSpPr>
            <a:stCxn id="103" idx="5"/>
            <a:endCxn id="56" idx="7"/>
          </p:cNvCxnSpPr>
          <p:nvPr/>
        </p:nvCxnSpPr>
        <p:spPr>
          <a:xfrm>
            <a:off x="4220474" y="1348184"/>
            <a:ext cx="436513" cy="4815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10"/>
          <p:cNvCxnSpPr>
            <a:stCxn id="56" idx="5"/>
            <a:endCxn id="110" idx="7"/>
          </p:cNvCxnSpPr>
          <p:nvPr/>
        </p:nvCxnSpPr>
        <p:spPr>
          <a:xfrm flipH="1">
            <a:off x="4220474" y="2374329"/>
            <a:ext cx="436513" cy="54700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12"/>
          <p:cNvCxnSpPr>
            <a:stCxn id="110" idx="5"/>
            <a:endCxn id="61" idx="7"/>
          </p:cNvCxnSpPr>
          <p:nvPr/>
        </p:nvCxnSpPr>
        <p:spPr>
          <a:xfrm>
            <a:off x="4220474" y="3465976"/>
            <a:ext cx="429925" cy="66991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Isosceles Triangle 114"/>
          <p:cNvSpPr/>
          <p:nvPr/>
        </p:nvSpPr>
        <p:spPr>
          <a:xfrm rot="18000000">
            <a:off x="3618636" y="1038722"/>
            <a:ext cx="260411" cy="299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Donut 115"/>
          <p:cNvSpPr/>
          <p:nvPr/>
        </p:nvSpPr>
        <p:spPr>
          <a:xfrm>
            <a:off x="3562896" y="690741"/>
            <a:ext cx="770400" cy="770242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" name="Group 54"/>
          <p:cNvGrpSpPr/>
          <p:nvPr/>
        </p:nvGrpSpPr>
        <p:grpSpPr>
          <a:xfrm>
            <a:off x="3403976" y="892215"/>
            <a:ext cx="540001" cy="276997"/>
            <a:chOff x="1793076" y="1437517"/>
            <a:chExt cx="1319596" cy="404201"/>
          </a:xfrm>
        </p:grpSpPr>
        <p:sp>
          <p:nvSpPr>
            <p:cNvPr id="106" name="Round Same Side Corner Rectangle 117"/>
            <p:cNvSpPr/>
            <p:nvPr/>
          </p:nvSpPr>
          <p:spPr>
            <a:xfrm rot="16200000">
              <a:off x="2279042" y="980883"/>
              <a:ext cx="347663" cy="1319596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1799396" y="1437517"/>
              <a:ext cx="1301278" cy="40420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ar-SY" sz="18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Isosceles Triangle 121"/>
          <p:cNvSpPr/>
          <p:nvPr/>
        </p:nvSpPr>
        <p:spPr>
          <a:xfrm rot="18000000">
            <a:off x="3587683" y="3156513"/>
            <a:ext cx="260411" cy="29932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Donut 122"/>
          <p:cNvSpPr/>
          <p:nvPr/>
        </p:nvSpPr>
        <p:spPr>
          <a:xfrm>
            <a:off x="3562896" y="2808533"/>
            <a:ext cx="770400" cy="770242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" name="Group 79"/>
          <p:cNvGrpSpPr/>
          <p:nvPr/>
        </p:nvGrpSpPr>
        <p:grpSpPr>
          <a:xfrm>
            <a:off x="3339974" y="3007062"/>
            <a:ext cx="589564" cy="276997"/>
            <a:chOff x="1723076" y="1433220"/>
            <a:chExt cx="1290455" cy="404201"/>
          </a:xfrm>
        </p:grpSpPr>
        <p:sp>
          <p:nvSpPr>
            <p:cNvPr id="113" name="Round Same Side Corner Rectangle 124"/>
            <p:cNvSpPr/>
            <p:nvPr/>
          </p:nvSpPr>
          <p:spPr>
            <a:xfrm rot="16200000">
              <a:off x="2210230" y="1049698"/>
              <a:ext cx="347664" cy="1181968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1723076" y="1433220"/>
              <a:ext cx="1290455" cy="40420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en-US" sz="18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6" name="Footer Text"/>
          <p:cNvSpPr txBox="1"/>
          <p:nvPr/>
        </p:nvSpPr>
        <p:spPr>
          <a:xfrm flipH="1">
            <a:off x="-57867" y="857686"/>
            <a:ext cx="33913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Структурные подразделения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владельцы рисков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Footer Text"/>
          <p:cNvSpPr txBox="1"/>
          <p:nvPr/>
        </p:nvSpPr>
        <p:spPr>
          <a:xfrm flipH="1">
            <a:off x="-321" y="3003900"/>
            <a:ext cx="32685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Контрольный совет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Footer Text"/>
          <p:cNvSpPr txBox="1"/>
          <p:nvPr/>
        </p:nvSpPr>
        <p:spPr>
          <a:xfrm flipH="1">
            <a:off x="5551961" y="1891642"/>
            <a:ext cx="33434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внутреннего контроля </a:t>
            </a:r>
            <a:endParaRPr lang="en-US" sz="16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аудита</a:t>
            </a:r>
            <a:endParaRPr lang="en-US" sz="11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Footer Text"/>
          <p:cNvSpPr txBox="1"/>
          <p:nvPr/>
        </p:nvSpPr>
        <p:spPr>
          <a:xfrm flipH="1">
            <a:off x="5557515" y="4213145"/>
            <a:ext cx="3350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6" name="Group 10"/>
          <p:cNvGrpSpPr/>
          <p:nvPr/>
        </p:nvGrpSpPr>
        <p:grpSpPr>
          <a:xfrm rot="10800000">
            <a:off x="4270533" y="1940157"/>
            <a:ext cx="449579" cy="320960"/>
            <a:chOff x="2209800" y="2190750"/>
            <a:chExt cx="1600200" cy="1295400"/>
          </a:xfrm>
        </p:grpSpPr>
        <p:sp>
          <p:nvSpPr>
            <p:cNvPr id="127" name="Chevron 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Chevron 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0"/>
          <p:cNvGrpSpPr/>
          <p:nvPr/>
        </p:nvGrpSpPr>
        <p:grpSpPr>
          <a:xfrm>
            <a:off x="4154707" y="913907"/>
            <a:ext cx="449579" cy="320960"/>
            <a:chOff x="2209800" y="2190750"/>
            <a:chExt cx="1600200" cy="1295400"/>
          </a:xfrm>
        </p:grpSpPr>
        <p:sp>
          <p:nvSpPr>
            <p:cNvPr id="130" name="Chevron 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Chevron 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2" name="Group 10"/>
          <p:cNvGrpSpPr/>
          <p:nvPr/>
        </p:nvGrpSpPr>
        <p:grpSpPr>
          <a:xfrm>
            <a:off x="4157088" y="3030792"/>
            <a:ext cx="449579" cy="320960"/>
            <a:chOff x="2209800" y="2190750"/>
            <a:chExt cx="1600200" cy="1295400"/>
          </a:xfrm>
        </p:grpSpPr>
        <p:sp>
          <p:nvSpPr>
            <p:cNvPr id="133" name="Chevron 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Chevron 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5" name="Group 10"/>
          <p:cNvGrpSpPr/>
          <p:nvPr/>
        </p:nvGrpSpPr>
        <p:grpSpPr>
          <a:xfrm rot="10800000">
            <a:off x="4262624" y="4246820"/>
            <a:ext cx="449579" cy="320960"/>
            <a:chOff x="2209800" y="2190750"/>
            <a:chExt cx="1600200" cy="1295400"/>
          </a:xfrm>
        </p:grpSpPr>
        <p:sp>
          <p:nvSpPr>
            <p:cNvPr id="136" name="Chevron 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Chevron 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839912" y="794419"/>
            <a:ext cx="4208179" cy="830997"/>
            <a:chOff x="4935821" y="1042172"/>
            <a:chExt cx="4208179" cy="1107996"/>
          </a:xfrm>
        </p:grpSpPr>
        <p:sp>
          <p:nvSpPr>
            <p:cNvPr id="122" name="Footer Text"/>
            <p:cNvSpPr txBox="1"/>
            <p:nvPr/>
          </p:nvSpPr>
          <p:spPr>
            <a:xfrm flipH="1">
              <a:off x="5116410" y="1042172"/>
              <a:ext cx="402759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дентификация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ru-RU" sz="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ценка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ru-RU" sz="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роведение мероприятий по минимизации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ru-RU" sz="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одготовка предложений по внесению изменений</a:t>
              </a:r>
              <a:r>
                <a:rPr lang="en-US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реестр рисков</a:t>
              </a:r>
              <a:endPara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 rot="2700000">
              <a:off x="4923821" y="1141757"/>
              <a:ext cx="96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 rot="2700000">
              <a:off x="4926465" y="1417772"/>
              <a:ext cx="96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 rot="2700000">
              <a:off x="4929325" y="1725572"/>
              <a:ext cx="96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 rot="2700000">
              <a:off x="4932659" y="2010175"/>
              <a:ext cx="96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1339" y="1892228"/>
            <a:ext cx="3818797" cy="607859"/>
            <a:chOff x="474461" y="2522969"/>
            <a:chExt cx="3818797" cy="810478"/>
          </a:xfrm>
        </p:grpSpPr>
        <p:sp>
          <p:nvSpPr>
            <p:cNvPr id="123" name="Footer Text"/>
            <p:cNvSpPr txBox="1"/>
            <p:nvPr/>
          </p:nvSpPr>
          <p:spPr>
            <a:xfrm flipH="1">
              <a:off x="659189" y="2522969"/>
              <a:ext cx="3634069" cy="810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ведение реестра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en-US" sz="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мониторинг состояния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ru-RU" sz="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подготовка</a:t>
              </a:r>
              <a:r>
                <a:rPr lang="en-US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аналитической записки</a:t>
              </a:r>
              <a:r>
                <a:rPr lang="en-US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 состоянии рисков</a:t>
              </a:r>
              <a:endPara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 rot="2700000">
              <a:off x="462461" y="2577777"/>
              <a:ext cx="96000" cy="72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 rot="2700000">
              <a:off x="465105" y="2889703"/>
              <a:ext cx="96000" cy="72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 rot="2700000">
              <a:off x="467965" y="3188071"/>
              <a:ext cx="96000" cy="72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1214" y="4197196"/>
            <a:ext cx="3843827" cy="607859"/>
            <a:chOff x="479911" y="5596259"/>
            <a:chExt cx="3843827" cy="810479"/>
          </a:xfrm>
        </p:grpSpPr>
        <p:sp>
          <p:nvSpPr>
            <p:cNvPr id="125" name="Footer Text"/>
            <p:cNvSpPr txBox="1"/>
            <p:nvPr/>
          </p:nvSpPr>
          <p:spPr>
            <a:xfrm flipH="1">
              <a:off x="689669" y="5596259"/>
              <a:ext cx="3634069" cy="8104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принятие решений о внесении изменений в реестр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ru-RU" sz="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</a:t>
              </a: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ринятие решений об актуализации</a:t>
              </a:r>
              <a:b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способа снижения рисков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endParaRPr lang="ru-RU" sz="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 rot="2700000">
              <a:off x="467911" y="5685920"/>
              <a:ext cx="96000" cy="7200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 rot="2700000">
              <a:off x="470555" y="5979985"/>
              <a:ext cx="96000" cy="7200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56975" y="2979904"/>
            <a:ext cx="4219475" cy="769441"/>
            <a:chOff x="4940131" y="3973205"/>
            <a:chExt cx="4203546" cy="102592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940131" y="3973205"/>
              <a:ext cx="4203546" cy="1025921"/>
              <a:chOff x="4940131" y="3973205"/>
              <a:chExt cx="4203546" cy="1025921"/>
            </a:xfrm>
          </p:grpSpPr>
          <p:sp>
            <p:nvSpPr>
              <p:cNvPr id="124" name="Footer Text"/>
              <p:cNvSpPr txBox="1"/>
              <p:nvPr/>
            </p:nvSpPr>
            <p:spPr>
              <a:xfrm flipH="1">
                <a:off x="5116409" y="3973205"/>
                <a:ext cx="4027268" cy="102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10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</a:t>
                </a:r>
                <a:r>
                  <a:rPr lang="ru-RU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ассмотрение аналитической записки  о состоянии рисков</a:t>
                </a:r>
              </a:p>
              <a:p>
                <a:endParaRPr lang="ru-RU" sz="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ru-RU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выработка решений о способах снижения рисков</a:t>
                </a:r>
              </a:p>
              <a:p>
                <a:pPr lvl="0"/>
                <a:endParaRPr lang="ru-RU" sz="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ru-RU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выработка рекомендаций о внесении изменений</a:t>
                </a:r>
                <a:br>
                  <a:rPr lang="ru-RU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05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карты внутреннего контроля</a:t>
                </a:r>
                <a:endPara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6"/>
              <p:cNvSpPr>
                <a:spLocks noChangeArrowheads="1"/>
              </p:cNvSpPr>
              <p:nvPr/>
            </p:nvSpPr>
            <p:spPr bwMode="auto">
              <a:xfrm rot="2700000">
                <a:off x="4927995" y="4067461"/>
                <a:ext cx="96000" cy="717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 rot="2700000">
                <a:off x="4930640" y="4345382"/>
                <a:ext cx="96000" cy="717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 rot="2700000">
              <a:off x="4930640" y="4643743"/>
              <a:ext cx="96000" cy="717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Прямоугольник 87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97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6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40200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  <p:bldP spid="61" grpId="0" animBg="1"/>
      <p:bldP spid="68" grpId="0" animBg="1"/>
      <p:bldP spid="103" grpId="0" animBg="1"/>
      <p:bldP spid="109" grpId="0" animBg="1"/>
      <p:bldP spid="110" grpId="0" animBg="1"/>
      <p:bldP spid="116" grpId="0"/>
      <p:bldP spid="118" grpId="0"/>
      <p:bldP spid="119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59617" y="3199026"/>
            <a:ext cx="5519262" cy="694525"/>
            <a:chOff x="3465382" y="4239970"/>
            <a:chExt cx="5519262" cy="855009"/>
          </a:xfrm>
        </p:grpSpPr>
        <p:sp>
          <p:nvSpPr>
            <p:cNvPr id="51" name="Round Same Side Corner Rectangle 73"/>
            <p:cNvSpPr/>
            <p:nvPr/>
          </p:nvSpPr>
          <p:spPr>
            <a:xfrm rot="5400000">
              <a:off x="6433981" y="2544316"/>
              <a:ext cx="854126" cy="4247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 Same Side Corner Rectangle 82"/>
            <p:cNvSpPr/>
            <p:nvPr/>
          </p:nvSpPr>
          <p:spPr>
            <a:xfrm rot="16200000">
              <a:off x="3684364" y="4020988"/>
              <a:ext cx="854126" cy="12920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 Placeholder 3"/>
            <p:cNvSpPr txBox="1">
              <a:spLocks/>
            </p:cNvSpPr>
            <p:nvPr/>
          </p:nvSpPr>
          <p:spPr>
            <a:xfrm>
              <a:off x="4898651" y="4247593"/>
              <a:ext cx="3646302" cy="82073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Минимизация</a:t>
              </a:r>
              <a:br>
                <a:rPr lang="ru-RU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человеческого </a:t>
              </a:r>
              <a:r>
                <a:rPr lang="ru-RU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фактора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59617" y="2376844"/>
            <a:ext cx="5529593" cy="713670"/>
            <a:chOff x="3465382" y="3143729"/>
            <a:chExt cx="5529593" cy="854128"/>
          </a:xfrm>
        </p:grpSpPr>
        <p:sp>
          <p:nvSpPr>
            <p:cNvPr id="47" name="Round Same Side Corner Rectangle 70"/>
            <p:cNvSpPr/>
            <p:nvPr/>
          </p:nvSpPr>
          <p:spPr>
            <a:xfrm rot="5400000">
              <a:off x="6443912" y="1446794"/>
              <a:ext cx="854126" cy="4248000"/>
            </a:xfrm>
            <a:prstGeom prst="round2SameRect">
              <a:avLst>
                <a:gd name="adj1" fmla="val 4955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 Same Side Corner Rectangle 79"/>
            <p:cNvSpPr/>
            <p:nvPr/>
          </p:nvSpPr>
          <p:spPr>
            <a:xfrm rot="16200000">
              <a:off x="3684364" y="2924747"/>
              <a:ext cx="854126" cy="12920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 Placeholder 3"/>
            <p:cNvSpPr txBox="1">
              <a:spLocks/>
            </p:cNvSpPr>
            <p:nvPr/>
          </p:nvSpPr>
          <p:spPr>
            <a:xfrm>
              <a:off x="4892258" y="3158907"/>
              <a:ext cx="3646301" cy="82073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Поддержание непрерывности функционирования IT – систем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059617" y="1503555"/>
            <a:ext cx="5533272" cy="724903"/>
            <a:chOff x="3465382" y="1979340"/>
            <a:chExt cx="5533272" cy="854128"/>
          </a:xfrm>
        </p:grpSpPr>
        <p:sp>
          <p:nvSpPr>
            <p:cNvPr id="40" name="Round Same Side Corner Rectangle 64"/>
            <p:cNvSpPr/>
            <p:nvPr/>
          </p:nvSpPr>
          <p:spPr>
            <a:xfrm rot="5400000">
              <a:off x="6447591" y="282405"/>
              <a:ext cx="854126" cy="424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 Same Side Corner Rectangle 67"/>
            <p:cNvSpPr/>
            <p:nvPr/>
          </p:nvSpPr>
          <p:spPr>
            <a:xfrm rot="16200000">
              <a:off x="3684364" y="1760358"/>
              <a:ext cx="854126" cy="12920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 Placeholder 3"/>
            <p:cNvSpPr txBox="1">
              <a:spLocks/>
            </p:cNvSpPr>
            <p:nvPr/>
          </p:nvSpPr>
          <p:spPr>
            <a:xfrm>
              <a:off x="4885864" y="1996636"/>
              <a:ext cx="3646302" cy="82073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Автоматизация контрольных процедур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>
          <a:xfrm>
            <a:off x="525600" y="-7522"/>
            <a:ext cx="8618400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</a:t>
            </a:r>
            <a:r>
              <a:rPr lang="ru-RU" sz="2400" b="1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минимизации казначейских рисков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reeform 42"/>
          <p:cNvSpPr>
            <a:spLocks noEditPoints="1"/>
          </p:cNvSpPr>
          <p:nvPr/>
        </p:nvSpPr>
        <p:spPr bwMode="auto">
          <a:xfrm>
            <a:off x="3469065" y="1661821"/>
            <a:ext cx="476719" cy="429688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eform 144"/>
          <p:cNvSpPr>
            <a:spLocks noEditPoints="1"/>
          </p:cNvSpPr>
          <p:nvPr/>
        </p:nvSpPr>
        <p:spPr bwMode="auto">
          <a:xfrm>
            <a:off x="3438149" y="2514920"/>
            <a:ext cx="535027" cy="397342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135"/>
          <p:cNvSpPr>
            <a:spLocks noEditPoints="1"/>
          </p:cNvSpPr>
          <p:nvPr/>
        </p:nvSpPr>
        <p:spPr bwMode="auto">
          <a:xfrm>
            <a:off x="3514762" y="3354354"/>
            <a:ext cx="447957" cy="38325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129"/>
          <p:cNvGrpSpPr/>
          <p:nvPr/>
        </p:nvGrpSpPr>
        <p:grpSpPr>
          <a:xfrm>
            <a:off x="797137" y="1909885"/>
            <a:ext cx="1605483" cy="1604346"/>
            <a:chOff x="3681413" y="3632200"/>
            <a:chExt cx="638175" cy="657225"/>
          </a:xfrm>
          <a:solidFill>
            <a:schemeClr val="accent3"/>
          </a:solidFill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Прямоугольник 37"/>
          <p:cNvSpPr/>
          <p:nvPr/>
        </p:nvSpPr>
        <p:spPr>
          <a:xfrm>
            <a:off x="0" y="514784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42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7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7629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lelogram 7"/>
          <p:cNvSpPr/>
          <p:nvPr/>
        </p:nvSpPr>
        <p:spPr bwMode="auto">
          <a:xfrm>
            <a:off x="3820063" y="2452150"/>
            <a:ext cx="750011" cy="133241"/>
          </a:xfrm>
          <a:prstGeom prst="parallelogram">
            <a:avLst>
              <a:gd name="adj" fmla="val 5094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520675" y="-7522"/>
            <a:ext cx="8630166" cy="529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all" spc="-160" baseline="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Gotham Light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контрольных процедур</a:t>
            </a:r>
            <a:endParaRPr lang="ru-RU" altLang="ru-RU" sz="2400" b="1" spc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321" y="578842"/>
            <a:ext cx="209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Используются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Parallelogram 6"/>
          <p:cNvSpPr/>
          <p:nvPr/>
        </p:nvSpPr>
        <p:spPr bwMode="auto">
          <a:xfrm flipH="1">
            <a:off x="3820061" y="2122883"/>
            <a:ext cx="750011" cy="133241"/>
          </a:xfrm>
          <a:prstGeom prst="parallelogram">
            <a:avLst>
              <a:gd name="adj" fmla="val 5094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Parallelogram 10"/>
          <p:cNvSpPr/>
          <p:nvPr/>
        </p:nvSpPr>
        <p:spPr bwMode="auto">
          <a:xfrm>
            <a:off x="3823872" y="1165304"/>
            <a:ext cx="750011" cy="133241"/>
          </a:xfrm>
          <a:prstGeom prst="parallelogram">
            <a:avLst>
              <a:gd name="adj" fmla="val 5094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Parallelogram 11"/>
          <p:cNvSpPr/>
          <p:nvPr/>
        </p:nvSpPr>
        <p:spPr bwMode="auto">
          <a:xfrm flipH="1">
            <a:off x="3823870" y="1467882"/>
            <a:ext cx="750011" cy="133241"/>
          </a:xfrm>
          <a:prstGeom prst="parallelogram">
            <a:avLst>
              <a:gd name="adj" fmla="val 5094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342555" y="1536858"/>
            <a:ext cx="415111" cy="317934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23869" y="1055875"/>
            <a:ext cx="4260458" cy="646331"/>
            <a:chOff x="3823869" y="1407838"/>
            <a:chExt cx="4260458" cy="861775"/>
          </a:xfrm>
        </p:grpSpPr>
        <p:sp>
          <p:nvSpPr>
            <p:cNvPr id="60" name="Text Placeholder 3"/>
            <p:cNvSpPr txBox="1">
              <a:spLocks/>
            </p:cNvSpPr>
            <p:nvPr/>
          </p:nvSpPr>
          <p:spPr>
            <a:xfrm>
              <a:off x="5682958" y="1407838"/>
              <a:ext cx="2401369" cy="8617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Кассовое обслуживание</a:t>
              </a:r>
              <a:b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исполнения бюджетов</a:t>
              </a:r>
              <a:b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бюджетной системы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823869" y="1724982"/>
              <a:ext cx="1836477" cy="246222"/>
              <a:chOff x="3823869" y="1724982"/>
              <a:chExt cx="1836477" cy="246222"/>
            </a:xfrm>
          </p:grpSpPr>
          <p:sp>
            <p:nvSpPr>
              <p:cNvPr id="54" name="Pentagon 12"/>
              <p:cNvSpPr/>
              <p:nvPr/>
            </p:nvSpPr>
            <p:spPr>
              <a:xfrm rot="10800000" flipH="1">
                <a:off x="3823869" y="1731927"/>
                <a:ext cx="1742283" cy="224408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Placeholder 3"/>
              <p:cNvSpPr txBox="1">
                <a:spLocks/>
              </p:cNvSpPr>
              <p:nvPr/>
            </p:nvSpPr>
            <p:spPr>
              <a:xfrm>
                <a:off x="3910399" y="1724982"/>
                <a:ext cx="1749947" cy="24622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>
                  <a:spcBef>
                    <a:spcPct val="20000"/>
                  </a:spcBef>
                  <a:defRPr/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Сфера применения</a:t>
                </a:r>
                <a:endPara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818415" y="1922356"/>
            <a:ext cx="4650091" cy="215443"/>
            <a:chOff x="3816034" y="2577433"/>
            <a:chExt cx="4650091" cy="28725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816034" y="2614021"/>
              <a:ext cx="1837441" cy="246221"/>
              <a:chOff x="3816034" y="2614021"/>
              <a:chExt cx="1837441" cy="246221"/>
            </a:xfrm>
          </p:grpSpPr>
          <p:sp>
            <p:nvSpPr>
              <p:cNvPr id="82" name="Pentagon 12"/>
              <p:cNvSpPr/>
              <p:nvPr/>
            </p:nvSpPr>
            <p:spPr>
              <a:xfrm rot="10800000" flipH="1">
                <a:off x="3816034" y="2620588"/>
                <a:ext cx="1742283" cy="224408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Text Placeholder 3"/>
              <p:cNvSpPr txBox="1">
                <a:spLocks/>
              </p:cNvSpPr>
              <p:nvPr/>
            </p:nvSpPr>
            <p:spPr>
              <a:xfrm>
                <a:off x="3903528" y="2614021"/>
                <a:ext cx="1749947" cy="24622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>
                  <a:spcBef>
                    <a:spcPct val="20000"/>
                  </a:spcBef>
                  <a:defRPr/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Сфера применения</a:t>
                </a:r>
                <a:endPara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 Placeholder 3"/>
            <p:cNvSpPr txBox="1">
              <a:spLocks/>
            </p:cNvSpPr>
            <p:nvPr/>
          </p:nvSpPr>
          <p:spPr>
            <a:xfrm>
              <a:off x="5682958" y="2577433"/>
              <a:ext cx="2783167" cy="28725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Закупочная деятельность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818654" y="2556746"/>
            <a:ext cx="4658093" cy="215445"/>
            <a:chOff x="3821034" y="3409779"/>
            <a:chExt cx="4658093" cy="28725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21034" y="3445030"/>
              <a:ext cx="1742283" cy="246221"/>
              <a:chOff x="3821034" y="3445030"/>
              <a:chExt cx="1742283" cy="246221"/>
            </a:xfrm>
          </p:grpSpPr>
          <p:sp>
            <p:nvSpPr>
              <p:cNvPr id="83" name="Pentagon 12"/>
              <p:cNvSpPr/>
              <p:nvPr/>
            </p:nvSpPr>
            <p:spPr>
              <a:xfrm rot="10800000" flipH="1">
                <a:off x="3821034" y="3448206"/>
                <a:ext cx="1742283" cy="224408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Text Placeholder 3"/>
              <p:cNvSpPr txBox="1">
                <a:spLocks/>
              </p:cNvSpPr>
              <p:nvPr/>
            </p:nvSpPr>
            <p:spPr>
              <a:xfrm>
                <a:off x="3875857" y="3445030"/>
                <a:ext cx="1682460" cy="24622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>
                  <a:spcBef>
                    <a:spcPct val="20000"/>
                  </a:spcBef>
                  <a:defRPr/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Сфера применения</a:t>
                </a:r>
                <a:endPara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Text Placeholder 3"/>
            <p:cNvSpPr txBox="1">
              <a:spLocks/>
            </p:cNvSpPr>
            <p:nvPr/>
          </p:nvSpPr>
          <p:spPr>
            <a:xfrm>
              <a:off x="5695960" y="3409779"/>
              <a:ext cx="2783167" cy="28725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Финансово-бюджетный надзор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9887" y="956051"/>
            <a:ext cx="3665270" cy="215444"/>
            <a:chOff x="959887" y="1277113"/>
            <a:chExt cx="3665270" cy="287258"/>
          </a:xfrm>
        </p:grpSpPr>
        <p:sp>
          <p:nvSpPr>
            <p:cNvPr id="55" name="Rectangle 13"/>
            <p:cNvSpPr/>
            <p:nvPr/>
          </p:nvSpPr>
          <p:spPr>
            <a:xfrm flipH="1">
              <a:off x="959887" y="1293099"/>
              <a:ext cx="3613993" cy="2622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1047589" y="1277113"/>
              <a:ext cx="3577568" cy="28725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Оперативный мониторинг в </a:t>
              </a:r>
              <a:r>
                <a:rPr lang="ru-RU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ППО </a:t>
              </a: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АСФК</a:t>
              </a: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59888" y="1589917"/>
            <a:ext cx="3665271" cy="215444"/>
            <a:chOff x="959887" y="2112743"/>
            <a:chExt cx="3665271" cy="287258"/>
          </a:xfrm>
        </p:grpSpPr>
        <p:sp>
          <p:nvSpPr>
            <p:cNvPr id="51" name="Rectangle 9"/>
            <p:cNvSpPr/>
            <p:nvPr/>
          </p:nvSpPr>
          <p:spPr>
            <a:xfrm flipH="1">
              <a:off x="959887" y="2127687"/>
              <a:ext cx="3613993" cy="2622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 Placeholder 3"/>
            <p:cNvSpPr txBox="1">
              <a:spLocks/>
            </p:cNvSpPr>
            <p:nvPr/>
          </p:nvSpPr>
          <p:spPr>
            <a:xfrm>
              <a:off x="1047589" y="2112743"/>
              <a:ext cx="3577569" cy="28725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Собственные доработки</a:t>
              </a:r>
              <a:endPara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56079" y="2236245"/>
            <a:ext cx="3669077" cy="216560"/>
            <a:chOff x="956078" y="2981655"/>
            <a:chExt cx="3669077" cy="288746"/>
          </a:xfrm>
        </p:grpSpPr>
        <p:sp>
          <p:nvSpPr>
            <p:cNvPr id="85" name="Rectangle 9"/>
            <p:cNvSpPr/>
            <p:nvPr/>
          </p:nvSpPr>
          <p:spPr>
            <a:xfrm flipH="1">
              <a:off x="956078" y="3008164"/>
              <a:ext cx="3613993" cy="262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Placeholder 3"/>
            <p:cNvSpPr txBox="1">
              <a:spLocks/>
            </p:cNvSpPr>
            <p:nvPr/>
          </p:nvSpPr>
          <p:spPr>
            <a:xfrm>
              <a:off x="1047589" y="2981655"/>
              <a:ext cx="3577566" cy="28725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Электронные учетные регистры</a:t>
              </a:r>
              <a:endPara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Freeform 66"/>
          <p:cNvSpPr>
            <a:spLocks noEditPoints="1"/>
          </p:cNvSpPr>
          <p:nvPr/>
        </p:nvSpPr>
        <p:spPr bwMode="auto">
          <a:xfrm>
            <a:off x="365939" y="2182881"/>
            <a:ext cx="309471" cy="345054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Freeform 135"/>
          <p:cNvSpPr>
            <a:spLocks noEditPoints="1"/>
          </p:cNvSpPr>
          <p:nvPr/>
        </p:nvSpPr>
        <p:spPr bwMode="auto">
          <a:xfrm>
            <a:off x="342555" y="907646"/>
            <a:ext cx="412593" cy="32684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-7161" y="2850642"/>
            <a:ext cx="915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Предлагаем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 65"/>
          <p:cNvSpPr>
            <a:spLocks noEditPoints="1"/>
          </p:cNvSpPr>
          <p:nvPr/>
        </p:nvSpPr>
        <p:spPr bwMode="auto">
          <a:xfrm>
            <a:off x="8376989" y="1861141"/>
            <a:ext cx="415111" cy="315529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reeform 66"/>
          <p:cNvSpPr>
            <a:spLocks noEditPoints="1"/>
          </p:cNvSpPr>
          <p:nvPr/>
        </p:nvSpPr>
        <p:spPr bwMode="auto">
          <a:xfrm>
            <a:off x="8425773" y="2521541"/>
            <a:ext cx="309471" cy="317933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135"/>
          <p:cNvSpPr>
            <a:spLocks noEditPoints="1"/>
          </p:cNvSpPr>
          <p:nvPr/>
        </p:nvSpPr>
        <p:spPr bwMode="auto">
          <a:xfrm>
            <a:off x="8376989" y="1215523"/>
            <a:ext cx="412593" cy="34106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161" y="3245067"/>
            <a:ext cx="9151160" cy="431024"/>
            <a:chOff x="-7161" y="4326763"/>
            <a:chExt cx="9151160" cy="574699"/>
          </a:xfrm>
        </p:grpSpPr>
        <p:sp>
          <p:nvSpPr>
            <p:cNvPr id="101" name="Rounded Rectangle 5"/>
            <p:cNvSpPr/>
            <p:nvPr/>
          </p:nvSpPr>
          <p:spPr>
            <a:xfrm rot="5400000">
              <a:off x="4363611" y="179589"/>
              <a:ext cx="523086" cy="881743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9"/>
            <p:cNvSpPr/>
            <p:nvPr/>
          </p:nvSpPr>
          <p:spPr>
            <a:xfrm rot="5400000">
              <a:off x="4363611" y="231201"/>
              <a:ext cx="523088" cy="881743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-7161" y="4387615"/>
              <a:ext cx="915116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Включить в оперативный мониторинг новые показатели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" name="Group 46"/>
            <p:cNvGrpSpPr/>
            <p:nvPr/>
          </p:nvGrpSpPr>
          <p:grpSpPr>
            <a:xfrm rot="5400000">
              <a:off x="204525" y="4482920"/>
              <a:ext cx="432000" cy="324000"/>
              <a:chOff x="1703480" y="3246896"/>
              <a:chExt cx="864003" cy="648002"/>
            </a:xfrm>
          </p:grpSpPr>
          <p:sp>
            <p:nvSpPr>
              <p:cNvPr id="104" name="Oval 11"/>
              <p:cNvSpPr/>
              <p:nvPr/>
            </p:nvSpPr>
            <p:spPr>
              <a:xfrm>
                <a:off x="1751867" y="3277824"/>
                <a:ext cx="768003" cy="576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Oval 12"/>
              <p:cNvSpPr/>
              <p:nvPr/>
            </p:nvSpPr>
            <p:spPr>
              <a:xfrm>
                <a:off x="1703480" y="3246896"/>
                <a:ext cx="864003" cy="64800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6" name="Rectangle 13"/>
            <p:cNvSpPr/>
            <p:nvPr/>
          </p:nvSpPr>
          <p:spPr>
            <a:xfrm>
              <a:off x="269306" y="4392341"/>
              <a:ext cx="30168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7161" y="3785904"/>
            <a:ext cx="9150840" cy="433444"/>
            <a:chOff x="-7161" y="5047871"/>
            <a:chExt cx="9150840" cy="577925"/>
          </a:xfrm>
        </p:grpSpPr>
        <p:sp>
          <p:nvSpPr>
            <p:cNvPr id="100" name="Rounded Rectangle 3"/>
            <p:cNvSpPr/>
            <p:nvPr/>
          </p:nvSpPr>
          <p:spPr>
            <a:xfrm rot="5400000">
              <a:off x="4359362" y="910736"/>
              <a:ext cx="523087" cy="879735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ounded Rectangle 19"/>
            <p:cNvSpPr/>
            <p:nvPr/>
          </p:nvSpPr>
          <p:spPr>
            <a:xfrm rot="5400000">
              <a:off x="4353574" y="965574"/>
              <a:ext cx="523086" cy="879735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-7161" y="5112094"/>
              <a:ext cx="915084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Реализовать мониторинг соблюдения контрольных дат в ПУЗ ЭБ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Group 50"/>
            <p:cNvGrpSpPr/>
            <p:nvPr/>
          </p:nvGrpSpPr>
          <p:grpSpPr>
            <a:xfrm rot="5400000">
              <a:off x="213567" y="5204202"/>
              <a:ext cx="432000" cy="324000"/>
              <a:chOff x="1678084" y="3256420"/>
              <a:chExt cx="864003" cy="648002"/>
            </a:xfrm>
          </p:grpSpPr>
          <p:sp>
            <p:nvSpPr>
              <p:cNvPr id="109" name="Oval 21"/>
              <p:cNvSpPr/>
              <p:nvPr/>
            </p:nvSpPr>
            <p:spPr>
              <a:xfrm>
                <a:off x="1726471" y="3296872"/>
                <a:ext cx="768003" cy="576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Oval 22"/>
              <p:cNvSpPr/>
              <p:nvPr/>
            </p:nvSpPr>
            <p:spPr>
              <a:xfrm>
                <a:off x="1678084" y="3256420"/>
                <a:ext cx="864003" cy="64800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3F3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1" name="Rectangle 23"/>
            <p:cNvSpPr/>
            <p:nvPr/>
          </p:nvSpPr>
          <p:spPr>
            <a:xfrm>
              <a:off x="284370" y="5109403"/>
              <a:ext cx="30168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b="1" dirty="0" smtClean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-1" y="4347773"/>
            <a:ext cx="9150841" cy="429944"/>
            <a:chOff x="-1" y="5797020"/>
            <a:chExt cx="9150841" cy="573257"/>
          </a:xfrm>
        </p:grpSpPr>
        <p:sp>
          <p:nvSpPr>
            <p:cNvPr id="99" name="Rounded Rectangle 2"/>
            <p:cNvSpPr/>
            <p:nvPr/>
          </p:nvSpPr>
          <p:spPr>
            <a:xfrm rot="5400000">
              <a:off x="4372566" y="1669350"/>
              <a:ext cx="523086" cy="877842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ounded Rectangle 29"/>
            <p:cNvSpPr/>
            <p:nvPr/>
          </p:nvSpPr>
          <p:spPr>
            <a:xfrm rot="5400000">
              <a:off x="4363040" y="1719521"/>
              <a:ext cx="523086" cy="877842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-1" y="5857678"/>
              <a:ext cx="915084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Реализовать в АСП </a:t>
              </a:r>
              <a:r>
                <a:rPr lang="ru-RU" b="1" dirty="0" err="1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Росфиннадзора</a:t>
              </a: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конструктор отчетов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3" name="Group 53"/>
            <p:cNvGrpSpPr/>
            <p:nvPr/>
          </p:nvGrpSpPr>
          <p:grpSpPr>
            <a:xfrm rot="5400000">
              <a:off x="242139" y="5951152"/>
              <a:ext cx="432000" cy="324000"/>
              <a:chOff x="1671735" y="3199276"/>
              <a:chExt cx="864003" cy="648002"/>
            </a:xfrm>
          </p:grpSpPr>
          <p:sp>
            <p:nvSpPr>
              <p:cNvPr id="114" name="Oval 31"/>
              <p:cNvSpPr/>
              <p:nvPr/>
            </p:nvSpPr>
            <p:spPr>
              <a:xfrm>
                <a:off x="1720122" y="3234964"/>
                <a:ext cx="768003" cy="576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Oval 32"/>
              <p:cNvSpPr/>
              <p:nvPr/>
            </p:nvSpPr>
            <p:spPr>
              <a:xfrm>
                <a:off x="1671735" y="3199276"/>
                <a:ext cx="864003" cy="64800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6" name="Rectangle 33"/>
            <p:cNvSpPr/>
            <p:nvPr/>
          </p:nvSpPr>
          <p:spPr>
            <a:xfrm>
              <a:off x="304907" y="5854223"/>
              <a:ext cx="30168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0" y="-505"/>
            <a:ext cx="525600" cy="5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Straight Connector 25"/>
          <p:cNvCxnSpPr/>
          <p:nvPr/>
        </p:nvCxnSpPr>
        <p:spPr bwMode="auto">
          <a:xfrm>
            <a:off x="0" y="514784"/>
            <a:ext cx="9150519" cy="19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Прямоугольник 85"/>
          <p:cNvSpPr/>
          <p:nvPr/>
        </p:nvSpPr>
        <p:spPr>
          <a:xfrm>
            <a:off x="0" y="521178"/>
            <a:ext cx="525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" y="36793"/>
            <a:ext cx="444325" cy="4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8"/>
          <p:cNvSpPr/>
          <p:nvPr/>
        </p:nvSpPr>
        <p:spPr bwMode="auto">
          <a:xfrm>
            <a:off x="-321" y="4927600"/>
            <a:ext cx="914400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 defTabSz="914400" eaLnBrk="0"/>
            <a:endParaRPr lang="en-US" sz="1200" b="1" dirty="0" smtClean="0">
              <a:solidFill>
                <a:srgbClr val="393939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18" name="Rectangle 7"/>
          <p:cNvSpPr/>
          <p:nvPr/>
        </p:nvSpPr>
        <p:spPr bwMode="auto">
          <a:xfrm>
            <a:off x="180174" y="4927128"/>
            <a:ext cx="229402" cy="21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8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119" name="Subtitle 2"/>
          <p:cNvSpPr txBox="1">
            <a:spLocks/>
          </p:cNvSpPr>
          <p:nvPr/>
        </p:nvSpPr>
        <p:spPr>
          <a:xfrm>
            <a:off x="392441" y="4927128"/>
            <a:ext cx="4862190" cy="21849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Федерального казначейства по Саратовской области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593172" y="4911624"/>
            <a:ext cx="1555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www.saratov.roskazna.ru</a:t>
            </a:r>
          </a:p>
        </p:txBody>
      </p:sp>
    </p:spTree>
    <p:extLst>
      <p:ext uri="{BB962C8B-B14F-4D97-AF65-F5344CB8AC3E}">
        <p14:creationId xmlns:p14="http://schemas.microsoft.com/office/powerpoint/2010/main" val="27670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2" grpId="0" animBg="1"/>
      <p:bldP spid="53" grpId="0" animBg="1"/>
      <p:bldP spid="66" grpId="0" animBg="1"/>
      <p:bldP spid="90" grpId="0" animBg="1"/>
      <p:bldP spid="91" grpId="0" animBg="1"/>
      <p:bldP spid="94" grpId="0"/>
      <p:bldP spid="96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EC2137"/>
      </a:accent5>
      <a:accent6>
        <a:srgbClr val="954F72"/>
      </a:accent6>
      <a:hlink>
        <a:srgbClr val="0563C1"/>
      </a:hlink>
      <a:folHlink>
        <a:srgbClr val="954F72"/>
      </a:folHlink>
    </a:clrScheme>
    <a:fontScheme name="Custom 10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12380</TotalTime>
  <Words>724</Words>
  <Application>Microsoft Office PowerPoint</Application>
  <PresentationFormat>Экран (16:9)</PresentationFormat>
  <Paragraphs>232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</dc:creator>
  <cp:lastModifiedBy>Курносова Маргарита Сергеевна</cp:lastModifiedBy>
  <cp:revision>571</cp:revision>
  <cp:lastPrinted>2016-08-12T11:23:59Z</cp:lastPrinted>
  <dcterms:created xsi:type="dcterms:W3CDTF">2015-12-21T06:28:45Z</dcterms:created>
  <dcterms:modified xsi:type="dcterms:W3CDTF">2016-08-16T08:37:31Z</dcterms:modified>
</cp:coreProperties>
</file>