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3" r:id="rId3"/>
    <p:sldId id="294" r:id="rId4"/>
    <p:sldId id="297" r:id="rId5"/>
    <p:sldId id="298" r:id="rId6"/>
    <p:sldId id="285" r:id="rId7"/>
    <p:sldId id="290" r:id="rId8"/>
    <p:sldId id="295" r:id="rId9"/>
    <p:sldId id="278" r:id="rId10"/>
    <p:sldId id="284" r:id="rId11"/>
    <p:sldId id="291" r:id="rId12"/>
    <p:sldId id="299" r:id="rId13"/>
    <p:sldId id="307" r:id="rId14"/>
    <p:sldId id="300" r:id="rId15"/>
    <p:sldId id="301" r:id="rId16"/>
    <p:sldId id="296" r:id="rId17"/>
    <p:sldId id="308" r:id="rId18"/>
    <p:sldId id="309" r:id="rId19"/>
    <p:sldId id="310" r:id="rId20"/>
    <p:sldId id="311" r:id="rId21"/>
    <p:sldId id="312" r:id="rId22"/>
    <p:sldId id="260" r:id="rId23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2387"/>
    <a:srgbClr val="E40000"/>
    <a:srgbClr val="C5DAE7"/>
    <a:srgbClr val="9E4A51"/>
    <a:srgbClr val="736EA4"/>
    <a:srgbClr val="517D21"/>
    <a:srgbClr val="11446D"/>
    <a:srgbClr val="EEB8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07" autoAdjust="0"/>
    <p:restoredTop sz="95200" autoAdjust="0"/>
  </p:normalViewPr>
  <p:slideViewPr>
    <p:cSldViewPr>
      <p:cViewPr>
        <p:scale>
          <a:sx n="80" d="100"/>
          <a:sy n="80" d="100"/>
        </p:scale>
        <p:origin x="-2928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D6BFE3A-C262-7F4B-8E6E-CA4E3C297A8A}" type="datetimeFigureOut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DDF2D8A-BB4F-9C4F-A7E1-7227E6DE0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3630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Calibri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1219305-EC5F-FE47-95CC-6B0821FCC149}" type="slidenum">
              <a:rPr lang="ru-RU" altLang="ru-RU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65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F2D8A-BB4F-9C4F-A7E1-7227E6DE0320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3223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2C87-0F57-0742-8FCE-C515E334AFC6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30E67-989C-D34C-8CF0-E08478E8D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4789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92CC-D282-FF45-A6C3-0D27273F94A1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AFCE-B5BD-184F-84A6-6AD66FA19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67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E7A97-6A33-684E-8DD7-BDE922D47046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31BB-7A06-C74F-A329-D2745B8B9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9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FE2D-BBB7-EA49-8EC3-67E92282C24F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42B7-A183-1E4D-85F6-4ECE12639B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868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494D-45BB-D94D-A5E3-C435C695C91B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2B2E-B20E-C647-B83F-6EA9D12927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966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C65B-5246-8544-80A1-43B108F12048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EA8-4B57-954C-BBCB-708AF25818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311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4D69-5997-1A42-96DB-0A16038DDEC0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F883-36B9-B545-B43B-C7D3CAFB2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811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6B8A-20E6-744A-BC53-578CB92F377E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B8810-7CB8-5F4B-9885-ABA4D30787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709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CF37E-ABE1-2240-8259-378F8DB92713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E826-4E8F-8242-9A27-F2CFF1C641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450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E838-194D-824D-BBA9-7B0025719AC1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F37A-B368-4E4C-A152-DEB3F5C28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927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366AE-DB92-CC42-827A-C210F7B94724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5A2C-F1B9-8244-9AD6-1E53C476A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786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0952-59DA-A840-8827-EF922D2ABD60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EFBB-81BC-8445-8D09-A2BF9F9A2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5636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Shabl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F3C16-FB42-0143-BADF-5220DC9B1C27}" type="datetime1">
              <a:rPr lang="ru-RU"/>
              <a:pPr>
                <a:defRPr/>
              </a:pPr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650E5C63-3AEB-DF4A-8989-CC2428F63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ChangeArrowheads="1"/>
          </p:cNvSpPr>
          <p:nvPr/>
        </p:nvSpPr>
        <p:spPr bwMode="auto">
          <a:xfrm>
            <a:off x="5003800" y="4437063"/>
            <a:ext cx="29527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charset="0"/>
            </a:endParaRPr>
          </a:p>
        </p:txBody>
      </p:sp>
      <p:pic>
        <p:nvPicPr>
          <p:cNvPr id="15362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750" y="3046413"/>
            <a:ext cx="6781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650" y="5445125"/>
            <a:ext cx="419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2530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500"/>
            <a:ext cx="5184775" cy="646113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Анализ основных ошибок в отчетных формах ФО, </a:t>
            </a:r>
            <a:b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представленных в МОУ ФК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18009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500"/>
            <a:ext cx="5184775" cy="646113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Анализ основных ошибок в отчетных формах ФО, </a:t>
            </a:r>
            <a:b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представленных в МОУ ФК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899592" y="77723"/>
            <a:ext cx="7704956" cy="830997"/>
          </a:xfrm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Межбюджетные </a:t>
            </a:r>
            <a:r>
              <a:rPr lang="ru-RU" altLang="ru-RU" sz="16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трансферты перечисляемые внутри консолидированных бюджетов субъектов Российской Федерации, зачисленные на код доходов «Невыясненные поступления зачисляемые в федеральный бюджет»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9937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2" y="190381"/>
            <a:ext cx="5184775" cy="646331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lang="is-I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Раздел </a:t>
            </a:r>
            <a:r>
              <a:rPr lang="is-IS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IV п. 2 письма Минфина России от 27.06.2014 № </a:t>
            </a:r>
            <a:r>
              <a:rPr lang="is-I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02-05-11/31346</a:t>
            </a:r>
            <a:endParaRPr lang="ru-RU"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945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45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391"/>
            <a:ext cx="5184775" cy="646331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Расчеты </a:t>
            </a:r>
            <a:r>
              <a:rPr lang="ru-RU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между </a:t>
            </a:r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территориальными</a:t>
            </a:r>
            <a:r>
              <a:rPr lang="en-U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/>
            </a:r>
            <a:br>
              <a:rPr lang="en-U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фондами ОМС</a:t>
            </a:r>
            <a:endParaRPr lang="ru-RU"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391"/>
            <a:ext cx="5184775" cy="646331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Расчеты </a:t>
            </a:r>
            <a:r>
              <a:rPr lang="ru-RU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между </a:t>
            </a:r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территориальными</a:t>
            </a:r>
            <a:r>
              <a:rPr lang="en-U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/>
            </a:r>
            <a:br>
              <a:rPr lang="en-US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lang="ru-RU" altLang="ru-RU" sz="18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фондами ОМС</a:t>
            </a:r>
            <a:endParaRPr lang="ru-RU"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945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9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5602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31913" y="115888"/>
            <a:ext cx="6897687" cy="739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Правила формирования, предоставления и распределения субсидий из федерального бюджета бюджетам субъектов Российской Федерации, утвержденных постановлением Правительства Российской Федерации от 30.09.2014 №999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514561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439602" y="188640"/>
            <a:ext cx="6264795" cy="646331"/>
          </a:xfrm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Отражение </a:t>
            </a:r>
            <a:r>
              <a:rPr lang="ru-RU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в учете МБТ и остатков МБТ прошлых лет в связи с упразднением Федеральной </a:t>
            </a:r>
            <a:r>
              <a:rPr lang="ru-RU"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миграционной </a:t>
            </a:r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службы</a:t>
            </a:r>
            <a:endParaRPr lang="ru-RU"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945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2" y="190381"/>
            <a:ext cx="5184775" cy="646331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Подсистема </a:t>
            </a:r>
            <a:r>
              <a:rPr lang="ru-RU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учета и отчетности  системы «Электронный </a:t>
            </a:r>
            <a:r>
              <a:rPr lang="ru-RU"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бюджет</a:t>
            </a:r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»</a:t>
            </a:r>
            <a:endParaRPr lang="ru-RU"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1945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0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475656" y="116632"/>
            <a:ext cx="6480719" cy="738664"/>
          </a:xfrm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Письмо </a:t>
            </a:r>
            <a:r>
              <a:rPr lang="ru-RU" altLang="ru-RU" sz="14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Федерального казначейства от 12.08.2016 № 07-04-05/13-626 о подключении пилотных финансовых органов субъектов Российской Федерации к подсистеме учета и отчетности системы «Электронный бюджет» 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46001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10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 Box 4"/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800225" y="319583"/>
            <a:ext cx="5543550" cy="369887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Статистика </a:t>
            </a:r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представления </a:t>
            </a:r>
            <a:r>
              <a:rPr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бюджетной </a:t>
            </a:r>
            <a:r>
              <a:rPr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отчетности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869262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223578" y="0"/>
            <a:ext cx="6696843" cy="954107"/>
          </a:xfrm>
          <a:ex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Информация </a:t>
            </a:r>
            <a:r>
              <a:rPr lang="ru-RU" altLang="ru-RU" sz="14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 ходе подключения органов управления </a:t>
            </a:r>
            <a:r>
              <a:rPr lang="ru-RU" altLang="ru-RU" sz="1400" dirty="0" err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государствеными</a:t>
            </a:r>
            <a:r>
              <a:rPr lang="ru-RU" altLang="ru-RU" sz="14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 внебюджетными фондами Российской Федерации, принимающих участие в проведении опытной эксплуатации подсистемы учета и отчетности системы «Электронный бюджет</a:t>
            </a:r>
            <a:r>
              <a:rPr lang="ru-RU" altLang="ru-RU" sz="1400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»</a:t>
            </a:r>
            <a:endParaRPr lang="ru-RU" altLang="ru-RU" sz="14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7969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9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2" y="129684"/>
            <a:ext cx="5184775" cy="646331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Организационно-штатные </a:t>
            </a:r>
            <a:r>
              <a:rPr lang="ru-RU"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мероприятия в МОУ ФК с 01.01.2017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953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/>
          </p:cNvSpPr>
          <p:nvPr/>
        </p:nvSpPr>
        <p:spPr bwMode="auto">
          <a:xfrm>
            <a:off x="1284288" y="249238"/>
            <a:ext cx="6540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1F497D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7650" name="Rectangle 23"/>
          <p:cNvSpPr>
            <a:spLocks/>
          </p:cNvSpPr>
          <p:nvPr/>
        </p:nvSpPr>
        <p:spPr bwMode="auto">
          <a:xfrm>
            <a:off x="323850" y="363538"/>
            <a:ext cx="858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ru-RU" sz="2000" b="1">
              <a:latin typeface="Times New Roman" charset="0"/>
              <a:sym typeface="Lucida Grande" charset="0"/>
            </a:endParaRPr>
          </a:p>
        </p:txBody>
      </p:sp>
      <p:sp>
        <p:nvSpPr>
          <p:cNvPr id="27651" name="Rectangle 26"/>
          <p:cNvSpPr>
            <a:spLocks/>
          </p:cNvSpPr>
          <p:nvPr/>
        </p:nvSpPr>
        <p:spPr bwMode="auto">
          <a:xfrm>
            <a:off x="4695825" y="5013325"/>
            <a:ext cx="1841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63"/>
              </a:spcBef>
              <a:buFontTx/>
              <a:buNone/>
            </a:pPr>
            <a:endParaRPr lang="en-US" altLang="ru-RU" sz="1600" b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  <a:sym typeface="Lucida Grande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541945"/>
            <a:ext cx="9144000" cy="63434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800225" y="332656"/>
            <a:ext cx="5543550" cy="369887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Статистика </a:t>
            </a:r>
            <a:r>
              <a:rPr lang="ru-RU"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представления бухгалтерской </a:t>
            </a:r>
            <a:r>
              <a:rPr altLang="ru-RU" sz="180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отчетности</a:t>
            </a:r>
            <a:endParaRPr altLang="ru-RU" sz="1800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8435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9262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626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65" y="188640"/>
            <a:ext cx="555367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Меры, применяемые </a:t>
            </a:r>
            <a: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Федеральным </a:t>
            </a:r>
            <a:r>
              <a:rPr lang="ru-RU" altLang="ru-RU" sz="1800" b="1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казначейством, </a:t>
            </a:r>
            <a:r>
              <a:rPr lang="ru-RU" altLang="ru-RU" sz="1800" b="1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при нарушении сроков </a:t>
            </a:r>
            <a: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представления </a:t>
            </a:r>
            <a:r>
              <a:rPr lang="ru-RU" altLang="ru-RU" sz="1800" b="1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отчетности</a:t>
            </a:r>
            <a:endParaRPr lang="ru-RU" altLang="ru-RU" sz="1800" b="1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6" y="908720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6626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51149" y="14244"/>
            <a:ext cx="5841702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Причины несвоевременного </a:t>
            </a:r>
            <a:r>
              <a:rPr lang="ru-RU" altLang="ru-RU" sz="1800" b="1" dirty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представления отчетности финансовыми органами субъектов Российской Федерации в МОУ </a:t>
            </a:r>
            <a:r>
              <a:rPr lang="ru-RU" altLang="ru-RU" sz="1800" b="1" dirty="0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ФК</a:t>
            </a:r>
            <a:endParaRPr lang="ru-RU" altLang="ru-RU" sz="1800" b="1" dirty="0">
              <a:solidFill>
                <a:srgbClr val="404040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3913"/>
            <a:ext cx="9144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9458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500"/>
            <a:ext cx="5184775" cy="646113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Анализ основных ошибок в отчетных формах ФО, </a:t>
            </a:r>
            <a:b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представленных в МОУ ФК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692696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979613" y="190500"/>
            <a:ext cx="5184775" cy="646113"/>
          </a:xfrm>
          <a:extLst/>
        </p:spPr>
        <p:txBody>
          <a:bodyPr>
            <a:spAutoFit/>
          </a:bodyPr>
          <a:lstStyle/>
          <a:p>
            <a:pPr algn="ctr" eaLnBrk="1" hangingPunct="1"/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Анализ основных ошибок в отчетных формах ФО, </a:t>
            </a:r>
            <a:b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altLang="ru-RU" sz="1800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представленных в МОУ ФК</a:t>
            </a:r>
          </a:p>
        </p:txBody>
      </p:sp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483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1190017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5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1" hangingPunct="1">
              <a:defRPr/>
            </a:pPr>
            <a:endParaRPr lang="ru-RU" sz="1800" dirty="0">
              <a:solidFill>
                <a:srgbClr val="1623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4578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13768" y="323364"/>
            <a:ext cx="4716463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404040"/>
                </a:solidFill>
                <a:ea typeface="Times New Roman" charset="0"/>
                <a:cs typeface="Times New Roman" charset="0"/>
              </a:rPr>
              <a:t>Возврат </a:t>
            </a:r>
            <a: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остатков МБТ прошлых лет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38175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979613" y="190500"/>
            <a:ext cx="5184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Анализ основных ошибок в отчетных формах ФО, </a:t>
            </a:r>
            <a:b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</a:br>
            <a:r>
              <a:rPr lang="ru-RU" altLang="ru-RU" sz="1800" b="1">
                <a:solidFill>
                  <a:srgbClr val="404040"/>
                </a:solidFill>
                <a:ea typeface="Times New Roman" charset="0"/>
                <a:cs typeface="Times New Roman" charset="0"/>
              </a:rPr>
              <a:t>представленных в МОУ ФК</a:t>
            </a: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512" y="908720"/>
            <a:ext cx="9144000" cy="634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28385</TotalTime>
  <Words>226</Words>
  <Application>Microsoft Macintosh PowerPoint</Application>
  <PresentationFormat>Экран (4:3)</PresentationFormat>
  <Paragraphs>22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Статистика представления бюджетной отчетности</vt:lpstr>
      <vt:lpstr>Статистика представления бухгалтерской отчетности</vt:lpstr>
      <vt:lpstr>Слайд 4</vt:lpstr>
      <vt:lpstr>Слайд 5</vt:lpstr>
      <vt:lpstr>Анализ основных ошибок в отчетных формах ФО,  представленных в МОУ ФК</vt:lpstr>
      <vt:lpstr>Анализ основных ошибок в отчетных формах ФО,  представленных в МОУ ФК</vt:lpstr>
      <vt:lpstr>Слайд 8</vt:lpstr>
      <vt:lpstr>Слайд 9</vt:lpstr>
      <vt:lpstr>Анализ основных ошибок в отчетных формах ФО,  представленных в МОУ ФК</vt:lpstr>
      <vt:lpstr>Анализ основных ошибок в отчетных формах ФО,  представленных в МОУ ФК</vt:lpstr>
      <vt:lpstr>Межбюджетные трансферты перечисляемые внутри консолидированных бюджетов субъектов Российской Федерации, зачисленные на код доходов «Невыясненные поступления зачисляемые в федеральный бюджет»</vt:lpstr>
      <vt:lpstr>Раздел IV п. 2 письма Минфина России от 27.06.2014 № 02-05-11/31346</vt:lpstr>
      <vt:lpstr>Расчеты между территориальными фондами ОМС</vt:lpstr>
      <vt:lpstr>Расчеты между территориальными фондами ОМС</vt:lpstr>
      <vt:lpstr>Слайд 16</vt:lpstr>
      <vt:lpstr>Отражение в учете МБТ и остатков МБТ прошлых лет в связи с упразднением Федеральной миграционной службы</vt:lpstr>
      <vt:lpstr>Подсистема учета и отчетности  системы «Электронный бюджет»</vt:lpstr>
      <vt:lpstr>Письмо Федерального казначейства от 12.08.2016 № 07-04-05/13-626 о подключении пилотных финансовых органов субъектов Российской Федерации к подсистеме учета и отчетности системы «Электронный бюджет» </vt:lpstr>
      <vt:lpstr>Информация о ходе подключения органов управления государствеными внебюджетными фондами Российской Федерации, принимающих участие в проведении опытной эксплуатации подсистемы учета и отчетности системы «Электронный бюджет»</vt:lpstr>
      <vt:lpstr>Организационно-штатные мероприятия в МОУ ФК с 01.01.2017</vt:lpstr>
      <vt:lpstr>Слайд 22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vvnikolaev</dc:creator>
  <cp:lastModifiedBy>Салдусова Байрта Владимировна</cp:lastModifiedBy>
  <cp:revision>441</cp:revision>
  <cp:lastPrinted>2016-08-16T11:54:04Z</cp:lastPrinted>
  <dcterms:created xsi:type="dcterms:W3CDTF">2012-02-14T07:53:23Z</dcterms:created>
  <dcterms:modified xsi:type="dcterms:W3CDTF">2016-09-13T15:42:34Z</dcterms:modified>
</cp:coreProperties>
</file>