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1" r:id="rId3"/>
    <p:sldId id="313" r:id="rId4"/>
    <p:sldId id="304" r:id="rId5"/>
    <p:sldId id="305" r:id="rId6"/>
    <p:sldId id="314" r:id="rId7"/>
    <p:sldId id="316" r:id="rId8"/>
    <p:sldId id="319" r:id="rId9"/>
    <p:sldId id="315" r:id="rId10"/>
    <p:sldId id="323" r:id="rId11"/>
    <p:sldId id="322" r:id="rId12"/>
    <p:sldId id="306" r:id="rId13"/>
    <p:sldId id="325" r:id="rId14"/>
    <p:sldId id="308" r:id="rId15"/>
    <p:sldId id="326" r:id="rId16"/>
    <p:sldId id="324" r:id="rId17"/>
    <p:sldId id="321" r:id="rId18"/>
    <p:sldId id="318" r:id="rId19"/>
    <p:sldId id="309" r:id="rId20"/>
    <p:sldId id="302" r:id="rId21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A22828"/>
    <a:srgbClr val="D33B3B"/>
    <a:srgbClr val="21AB6D"/>
    <a:srgbClr val="669900"/>
    <a:srgbClr val="A69842"/>
    <a:srgbClr val="6B4793"/>
    <a:srgbClr val="709EE2"/>
    <a:srgbClr val="54C4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29" autoAdjust="0"/>
  </p:normalViewPr>
  <p:slideViewPr>
    <p:cSldViewPr>
      <p:cViewPr varScale="1">
        <p:scale>
          <a:sx n="65" d="100"/>
          <a:sy n="65" d="100"/>
        </p:scale>
        <p:origin x="-884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982D7-0F0A-4785-9DA5-1CB086B1545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42847-01FB-4298-A9F5-AEBBE867E5D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Приказ ФК от 30.12.2016     № 532</a:t>
          </a:r>
        </a:p>
      </dgm:t>
    </dgm:pt>
    <dgm:pt modelId="{171FA56C-C0F4-44F6-92D8-E46D6BCCC7E8}" type="parTrans" cxnId="{8C376809-E26E-450C-862B-406C5219CB3B}">
      <dgm:prSet/>
      <dgm:spPr/>
      <dgm:t>
        <a:bodyPr/>
        <a:lstStyle/>
        <a:p>
          <a:endParaRPr lang="ru-RU"/>
        </a:p>
      </dgm:t>
    </dgm:pt>
    <dgm:pt modelId="{F1D00513-3D4C-485A-B834-458B008D20E2}" type="sibTrans" cxnId="{8C376809-E26E-450C-862B-406C5219CB3B}">
      <dgm:prSet/>
      <dgm:spPr/>
      <dgm:t>
        <a:bodyPr/>
        <a:lstStyle/>
        <a:p>
          <a:endParaRPr lang="ru-RU"/>
        </a:p>
      </dgm:t>
    </dgm:pt>
    <dgm:pt modelId="{C5E7D1BB-849C-46D5-8497-EA7B8B57CB4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Arial Black" panose="020B0A04020102020204" pitchFamily="34" charset="0"/>
            </a:rPr>
            <a:t>Данные, направляемые ФК в адрес УФК, в отношении централизованных заданий</a:t>
          </a:r>
        </a:p>
      </dgm:t>
    </dgm:pt>
    <dgm:pt modelId="{CB681234-A4D0-49CA-A251-2B15B8A15745}" type="parTrans" cxnId="{1063D8E5-364B-4788-A4F6-7136D6E02BA3}">
      <dgm:prSet/>
      <dgm:spPr/>
      <dgm:t>
        <a:bodyPr/>
        <a:lstStyle/>
        <a:p>
          <a:endParaRPr lang="ru-RU"/>
        </a:p>
      </dgm:t>
    </dgm:pt>
    <dgm:pt modelId="{E64EC9FA-3E54-4AAA-8F7E-B02830CB6D15}" type="sibTrans" cxnId="{1063D8E5-364B-4788-A4F6-7136D6E02BA3}">
      <dgm:prSet/>
      <dgm:spPr/>
      <dgm:t>
        <a:bodyPr/>
        <a:lstStyle/>
        <a:p>
          <a:endParaRPr lang="ru-RU"/>
        </a:p>
      </dgm:t>
    </dgm:pt>
    <dgm:pt modelId="{868C71E1-BFD3-46B8-AC89-E6893BAB8CE6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>
              <a:latin typeface="Arial Black" panose="020B0A04020102020204" pitchFamily="34" charset="0"/>
            </a:rPr>
            <a:t>Информация из реестра участников бюджетного процесса, а также ЮЛ, не являющихся участниками бюджетного процесса</a:t>
          </a:r>
        </a:p>
      </dgm:t>
    </dgm:pt>
    <dgm:pt modelId="{7F43F0F6-5E3C-44D2-BE74-544245B806DC}" type="parTrans" cxnId="{48A53292-2BCE-467B-9A05-F3F90DC2BA3C}">
      <dgm:prSet/>
      <dgm:spPr/>
      <dgm:t>
        <a:bodyPr/>
        <a:lstStyle/>
        <a:p>
          <a:endParaRPr lang="ru-RU"/>
        </a:p>
      </dgm:t>
    </dgm:pt>
    <dgm:pt modelId="{D71BE3AD-7C4C-42E4-B588-8E99CF54C0BF}" type="sibTrans" cxnId="{48A53292-2BCE-467B-9A05-F3F90DC2BA3C}">
      <dgm:prSet/>
      <dgm:spPr/>
      <dgm:t>
        <a:bodyPr/>
        <a:lstStyle/>
        <a:p>
          <a:endParaRPr lang="ru-RU"/>
        </a:p>
      </dgm:t>
    </dgm:pt>
    <dgm:pt modelId="{BA60231D-1E60-44D9-965A-616D2662A76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Arial Black" panose="020B0A04020102020204" pitchFamily="34" charset="0"/>
            </a:rPr>
            <a:t>Сведения о средствах ФБ, предоставленных бюджетам субъектов РФ</a:t>
          </a:r>
        </a:p>
      </dgm:t>
    </dgm:pt>
    <dgm:pt modelId="{D09D26F2-FFD0-4980-BFDF-4187B2169A51}" type="parTrans" cxnId="{F4419702-E50D-4E41-A235-4F506463E563}">
      <dgm:prSet/>
      <dgm:spPr/>
      <dgm:t>
        <a:bodyPr/>
        <a:lstStyle/>
        <a:p>
          <a:endParaRPr lang="ru-RU"/>
        </a:p>
      </dgm:t>
    </dgm:pt>
    <dgm:pt modelId="{A80D45EF-F5C8-41A9-B171-BA5A2F85B3D3}" type="sibTrans" cxnId="{F4419702-E50D-4E41-A235-4F506463E563}">
      <dgm:prSet/>
      <dgm:spPr/>
      <dgm:t>
        <a:bodyPr/>
        <a:lstStyle/>
        <a:p>
          <a:endParaRPr lang="ru-RU"/>
        </a:p>
      </dgm:t>
    </dgm:pt>
    <dgm:pt modelId="{B670239A-8C22-4437-917E-229D9EF7AF8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Arial Black" panose="020B0A04020102020204" pitchFamily="34" charset="0"/>
            </a:rPr>
            <a:t>Бюджетная (бухгалтерская) отчетность, представленная главными распорядителями средств ФБ, финансовыми органами  субъектов РФ</a:t>
          </a:r>
        </a:p>
      </dgm:t>
    </dgm:pt>
    <dgm:pt modelId="{C7B440D0-452A-4554-976B-800D840AA5FD}" type="parTrans" cxnId="{B4892E8B-A96E-4F0D-B6D7-6E489EEEEA53}">
      <dgm:prSet/>
      <dgm:spPr/>
      <dgm:t>
        <a:bodyPr/>
        <a:lstStyle/>
        <a:p>
          <a:endParaRPr lang="ru-RU"/>
        </a:p>
      </dgm:t>
    </dgm:pt>
    <dgm:pt modelId="{66941716-E867-4DDE-967E-183CB66D1669}" type="sibTrans" cxnId="{B4892E8B-A96E-4F0D-B6D7-6E489EEEEA53}">
      <dgm:prSet/>
      <dgm:spPr/>
      <dgm:t>
        <a:bodyPr/>
        <a:lstStyle/>
        <a:p>
          <a:endParaRPr lang="ru-RU"/>
        </a:p>
      </dgm:t>
    </dgm:pt>
    <dgm:pt modelId="{71E99128-B38F-4772-B6AB-3FDBE0CD9C5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>
              <a:latin typeface="Arial Black" panose="020B0A04020102020204" pitchFamily="34" charset="0"/>
            </a:rPr>
            <a:t>Сведения о принятых(принимаемых)  бюджетных (денежных) обязательствах</a:t>
          </a:r>
        </a:p>
      </dgm:t>
    </dgm:pt>
    <dgm:pt modelId="{CAAA15AA-808C-42DD-868B-26B9E96DAEA4}" type="parTrans" cxnId="{0E893334-3123-49D2-AE4E-E11BEC0DB9CD}">
      <dgm:prSet/>
      <dgm:spPr/>
      <dgm:t>
        <a:bodyPr/>
        <a:lstStyle/>
        <a:p>
          <a:endParaRPr lang="ru-RU"/>
        </a:p>
      </dgm:t>
    </dgm:pt>
    <dgm:pt modelId="{1C2279D6-5FB4-4EE2-8578-23C0E54DAE2C}" type="sibTrans" cxnId="{0E893334-3123-49D2-AE4E-E11BEC0DB9CD}">
      <dgm:prSet/>
      <dgm:spPr/>
      <dgm:t>
        <a:bodyPr/>
        <a:lstStyle/>
        <a:p>
          <a:endParaRPr lang="ru-RU"/>
        </a:p>
      </dgm:t>
    </dgm:pt>
    <dgm:pt modelId="{5BB3F39C-3FA6-4454-A36D-D6265068B64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Arial Black" panose="020B0A04020102020204" pitchFamily="34" charset="0"/>
            </a:rPr>
            <a:t>Реестры направленных платежей, платежные поручения</a:t>
          </a:r>
        </a:p>
      </dgm:t>
    </dgm:pt>
    <dgm:pt modelId="{A2220725-1B08-4F12-B595-06067265E4D7}" type="parTrans" cxnId="{84A696D7-C958-4B81-B9CC-7AE476613DEA}">
      <dgm:prSet/>
      <dgm:spPr/>
      <dgm:t>
        <a:bodyPr/>
        <a:lstStyle/>
        <a:p>
          <a:endParaRPr lang="ru-RU"/>
        </a:p>
      </dgm:t>
    </dgm:pt>
    <dgm:pt modelId="{32884FCC-FA75-4316-AADE-CC00EDF767F8}" type="sibTrans" cxnId="{84A696D7-C958-4B81-B9CC-7AE476613DEA}">
      <dgm:prSet/>
      <dgm:spPr/>
      <dgm:t>
        <a:bodyPr/>
        <a:lstStyle/>
        <a:p>
          <a:endParaRPr lang="ru-RU"/>
        </a:p>
      </dgm:t>
    </dgm:pt>
    <dgm:pt modelId="{4F58D0B5-E767-42C2-92B0-6A76B4D2FCD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Arial Black" panose="020B0A04020102020204" pitchFamily="34" charset="0"/>
            </a:rPr>
            <a:t>Отчеты об использовании целевых межбюджетных трансфертов</a:t>
          </a:r>
        </a:p>
      </dgm:t>
    </dgm:pt>
    <dgm:pt modelId="{A7C1F60D-1BE7-4778-B9B8-1938EFE611D2}" type="parTrans" cxnId="{E2D322AC-60E5-4928-83B6-036111D1452C}">
      <dgm:prSet/>
      <dgm:spPr/>
      <dgm:t>
        <a:bodyPr/>
        <a:lstStyle/>
        <a:p>
          <a:endParaRPr lang="ru-RU"/>
        </a:p>
      </dgm:t>
    </dgm:pt>
    <dgm:pt modelId="{6219069A-709D-4798-9B64-A80BA2A9B8BE}" type="sibTrans" cxnId="{E2D322AC-60E5-4928-83B6-036111D1452C}">
      <dgm:prSet/>
      <dgm:spPr/>
      <dgm:t>
        <a:bodyPr/>
        <a:lstStyle/>
        <a:p>
          <a:endParaRPr lang="ru-RU"/>
        </a:p>
      </dgm:t>
    </dgm:pt>
    <dgm:pt modelId="{8F9EE022-F04F-442A-9DE2-874CB063869E}" type="pres">
      <dgm:prSet presAssocID="{FA5982D7-0F0A-4785-9DA5-1CB086B1545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34AE2-1D96-4417-91D8-7D8C7FA0194B}" type="pres">
      <dgm:prSet presAssocID="{12542847-01FB-4298-A9F5-AEBBE867E5D2}" presName="root1" presStyleCnt="0"/>
      <dgm:spPr/>
    </dgm:pt>
    <dgm:pt modelId="{7EC84710-D400-4EDB-9D0E-D1B80EAEF1E9}" type="pres">
      <dgm:prSet presAssocID="{12542847-01FB-4298-A9F5-AEBBE867E5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D824F-292B-452A-BD96-36CBFD8BF13A}" type="pres">
      <dgm:prSet presAssocID="{12542847-01FB-4298-A9F5-AEBBE867E5D2}" presName="level2hierChild" presStyleCnt="0"/>
      <dgm:spPr/>
    </dgm:pt>
    <dgm:pt modelId="{A740E668-3854-43FF-AE56-B5352ECA63D7}" type="pres">
      <dgm:prSet presAssocID="{CB681234-A4D0-49CA-A251-2B15B8A15745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27C6C6F2-F99D-4A74-87C0-22888ED0A54E}" type="pres">
      <dgm:prSet presAssocID="{CB681234-A4D0-49CA-A251-2B15B8A15745}" presName="connTx" presStyleLbl="parChTrans1D2" presStyleIdx="0" presStyleCnt="7"/>
      <dgm:spPr/>
      <dgm:t>
        <a:bodyPr/>
        <a:lstStyle/>
        <a:p>
          <a:endParaRPr lang="ru-RU"/>
        </a:p>
      </dgm:t>
    </dgm:pt>
    <dgm:pt modelId="{2C86BD16-CB16-4EDB-BF07-6C6DCB2278B5}" type="pres">
      <dgm:prSet presAssocID="{C5E7D1BB-849C-46D5-8497-EA7B8B57CB4C}" presName="root2" presStyleCnt="0"/>
      <dgm:spPr/>
    </dgm:pt>
    <dgm:pt modelId="{EC6018A6-136D-45E4-A986-D2695DB6B4A6}" type="pres">
      <dgm:prSet presAssocID="{C5E7D1BB-849C-46D5-8497-EA7B8B57CB4C}" presName="LevelTwoTextNode" presStyleLbl="node2" presStyleIdx="0" presStyleCnt="7" custScaleX="276516" custScaleY="62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7CBD4E-1A7B-4A2D-ABE0-DB337F3485F4}" type="pres">
      <dgm:prSet presAssocID="{C5E7D1BB-849C-46D5-8497-EA7B8B57CB4C}" presName="level3hierChild" presStyleCnt="0"/>
      <dgm:spPr/>
    </dgm:pt>
    <dgm:pt modelId="{799C9EA9-7072-4810-8115-75441F5208BB}" type="pres">
      <dgm:prSet presAssocID="{7F43F0F6-5E3C-44D2-BE74-544245B806DC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422DD13C-A74E-4D3E-8750-CA53DF8CAB82}" type="pres">
      <dgm:prSet presAssocID="{7F43F0F6-5E3C-44D2-BE74-544245B806DC}" presName="connTx" presStyleLbl="parChTrans1D2" presStyleIdx="1" presStyleCnt="7"/>
      <dgm:spPr/>
      <dgm:t>
        <a:bodyPr/>
        <a:lstStyle/>
        <a:p>
          <a:endParaRPr lang="ru-RU"/>
        </a:p>
      </dgm:t>
    </dgm:pt>
    <dgm:pt modelId="{EEBD0E3A-9282-4774-8336-9DEE4ABF99EF}" type="pres">
      <dgm:prSet presAssocID="{868C71E1-BFD3-46B8-AC89-E6893BAB8CE6}" presName="root2" presStyleCnt="0"/>
      <dgm:spPr/>
    </dgm:pt>
    <dgm:pt modelId="{5957FF74-B552-43B6-97A7-8E253FFAA90B}" type="pres">
      <dgm:prSet presAssocID="{868C71E1-BFD3-46B8-AC89-E6893BAB8CE6}" presName="LevelTwoTextNode" presStyleLbl="node2" presStyleIdx="1" presStyleCnt="7" custScaleX="272780" custScaleY="85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5A5D86-8B67-4352-9222-60F67224E297}" type="pres">
      <dgm:prSet presAssocID="{868C71E1-BFD3-46B8-AC89-E6893BAB8CE6}" presName="level3hierChild" presStyleCnt="0"/>
      <dgm:spPr/>
    </dgm:pt>
    <dgm:pt modelId="{E3FD540B-E12F-4250-8856-CA63B63B97D0}" type="pres">
      <dgm:prSet presAssocID="{D09D26F2-FFD0-4980-BFDF-4187B2169A51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E1D74105-396F-4B10-8EDF-594723AD6E08}" type="pres">
      <dgm:prSet presAssocID="{D09D26F2-FFD0-4980-BFDF-4187B2169A51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15CB30E-70B4-4B71-9D5B-AC8114BF383A}" type="pres">
      <dgm:prSet presAssocID="{BA60231D-1E60-44D9-965A-616D2662A762}" presName="root2" presStyleCnt="0"/>
      <dgm:spPr/>
    </dgm:pt>
    <dgm:pt modelId="{994D0F51-AF07-48CE-A088-5161C66750B2}" type="pres">
      <dgm:prSet presAssocID="{BA60231D-1E60-44D9-965A-616D2662A762}" presName="LevelTwoTextNode" presStyleLbl="node2" presStyleIdx="2" presStyleCnt="7" custScaleX="268582" custScaleY="48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A22A35-8F33-4765-9C0F-E91E800F7037}" type="pres">
      <dgm:prSet presAssocID="{BA60231D-1E60-44D9-965A-616D2662A762}" presName="level3hierChild" presStyleCnt="0"/>
      <dgm:spPr/>
    </dgm:pt>
    <dgm:pt modelId="{C169BCA0-8B98-4623-A731-70F66338D5BC}" type="pres">
      <dgm:prSet presAssocID="{C7B440D0-452A-4554-976B-800D840AA5FD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8A6AB29A-75C1-4D5A-A01A-D664945231B8}" type="pres">
      <dgm:prSet presAssocID="{C7B440D0-452A-4554-976B-800D840AA5FD}" presName="connTx" presStyleLbl="parChTrans1D2" presStyleIdx="3" presStyleCnt="7"/>
      <dgm:spPr/>
      <dgm:t>
        <a:bodyPr/>
        <a:lstStyle/>
        <a:p>
          <a:endParaRPr lang="ru-RU"/>
        </a:p>
      </dgm:t>
    </dgm:pt>
    <dgm:pt modelId="{53FFD5D1-DAE3-4DDA-B312-FC08C9B04488}" type="pres">
      <dgm:prSet presAssocID="{B670239A-8C22-4437-917E-229D9EF7AF8F}" presName="root2" presStyleCnt="0"/>
      <dgm:spPr/>
    </dgm:pt>
    <dgm:pt modelId="{1AB79358-9D6F-4C6E-89AF-950093461177}" type="pres">
      <dgm:prSet presAssocID="{B670239A-8C22-4437-917E-229D9EF7AF8F}" presName="LevelTwoTextNode" presStyleLbl="node2" presStyleIdx="3" presStyleCnt="7" custScaleX="275325" custScaleY="85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0FE580-5095-49E4-A42B-D90FA18981F2}" type="pres">
      <dgm:prSet presAssocID="{B670239A-8C22-4437-917E-229D9EF7AF8F}" presName="level3hierChild" presStyleCnt="0"/>
      <dgm:spPr/>
    </dgm:pt>
    <dgm:pt modelId="{5A683ACF-6387-4E2E-92C0-B7A5ACD0BA26}" type="pres">
      <dgm:prSet presAssocID="{CAAA15AA-808C-42DD-868B-26B9E96DAEA4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BE6B2A1A-B8CC-4B1A-8933-CA39DE8877D3}" type="pres">
      <dgm:prSet presAssocID="{CAAA15AA-808C-42DD-868B-26B9E96DAEA4}" presName="connTx" presStyleLbl="parChTrans1D2" presStyleIdx="4" presStyleCnt="7"/>
      <dgm:spPr/>
      <dgm:t>
        <a:bodyPr/>
        <a:lstStyle/>
        <a:p>
          <a:endParaRPr lang="ru-RU"/>
        </a:p>
      </dgm:t>
    </dgm:pt>
    <dgm:pt modelId="{A9ACDBC4-975D-49DC-8BBB-E01FB66B5579}" type="pres">
      <dgm:prSet presAssocID="{71E99128-B38F-4772-B6AB-3FDBE0CD9C57}" presName="root2" presStyleCnt="0"/>
      <dgm:spPr/>
    </dgm:pt>
    <dgm:pt modelId="{4238A815-2160-41B8-A65F-E21E33163B0C}" type="pres">
      <dgm:prSet presAssocID="{71E99128-B38F-4772-B6AB-3FDBE0CD9C57}" presName="LevelTwoTextNode" presStyleLbl="node2" presStyleIdx="4" presStyleCnt="7" custScaleX="271040" custScaleY="59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E1B3CD-4CFC-4AF4-91C7-68DD6615947F}" type="pres">
      <dgm:prSet presAssocID="{71E99128-B38F-4772-B6AB-3FDBE0CD9C57}" presName="level3hierChild" presStyleCnt="0"/>
      <dgm:spPr/>
    </dgm:pt>
    <dgm:pt modelId="{415972B5-9E2E-41BA-A05C-757259C00C3A}" type="pres">
      <dgm:prSet presAssocID="{A2220725-1B08-4F12-B595-06067265E4D7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2A96C318-4983-497A-B1CE-CCF270EA9B6B}" type="pres">
      <dgm:prSet presAssocID="{A2220725-1B08-4F12-B595-06067265E4D7}" presName="connTx" presStyleLbl="parChTrans1D2" presStyleIdx="5" presStyleCnt="7"/>
      <dgm:spPr/>
      <dgm:t>
        <a:bodyPr/>
        <a:lstStyle/>
        <a:p>
          <a:endParaRPr lang="ru-RU"/>
        </a:p>
      </dgm:t>
    </dgm:pt>
    <dgm:pt modelId="{E04E7273-5F96-4243-B285-72BB2B0075B0}" type="pres">
      <dgm:prSet presAssocID="{5BB3F39C-3FA6-4454-A36D-D6265068B648}" presName="root2" presStyleCnt="0"/>
      <dgm:spPr/>
    </dgm:pt>
    <dgm:pt modelId="{42B7FF51-71BC-4BC4-9975-950E0C89A572}" type="pres">
      <dgm:prSet presAssocID="{5BB3F39C-3FA6-4454-A36D-D6265068B648}" presName="LevelTwoTextNode" presStyleLbl="node2" presStyleIdx="5" presStyleCnt="7" custScaleX="271008" custScaleY="52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990B04-2E87-4163-BFCC-EEB9742C4F88}" type="pres">
      <dgm:prSet presAssocID="{5BB3F39C-3FA6-4454-A36D-D6265068B648}" presName="level3hierChild" presStyleCnt="0"/>
      <dgm:spPr/>
    </dgm:pt>
    <dgm:pt modelId="{4D46984D-0D68-4F08-A3C9-A35DC92A7219}" type="pres">
      <dgm:prSet presAssocID="{A7C1F60D-1BE7-4778-B9B8-1938EFE611D2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42AD2DBA-EA31-4509-B035-56FA8BCE788C}" type="pres">
      <dgm:prSet presAssocID="{A7C1F60D-1BE7-4778-B9B8-1938EFE611D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33398307-1496-427C-A671-BD29870CA69A}" type="pres">
      <dgm:prSet presAssocID="{4F58D0B5-E767-42C2-92B0-6A76B4D2FCD0}" presName="root2" presStyleCnt="0"/>
      <dgm:spPr/>
    </dgm:pt>
    <dgm:pt modelId="{B68A153F-6393-401D-9192-444579AA6CBA}" type="pres">
      <dgm:prSet presAssocID="{4F58D0B5-E767-42C2-92B0-6A76B4D2FCD0}" presName="LevelTwoTextNode" presStyleLbl="node2" presStyleIdx="6" presStyleCnt="7" custScaleX="271008" custScaleY="63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DCE7A7-F08B-4162-90F0-D249C71CDA6D}" type="pres">
      <dgm:prSet presAssocID="{4F58D0B5-E767-42C2-92B0-6A76B4D2FCD0}" presName="level3hierChild" presStyleCnt="0"/>
      <dgm:spPr/>
    </dgm:pt>
  </dgm:ptLst>
  <dgm:cxnLst>
    <dgm:cxn modelId="{79BD0E27-89FC-4892-A603-88A3A589A08D}" type="presOf" srcId="{D09D26F2-FFD0-4980-BFDF-4187B2169A51}" destId="{E3FD540B-E12F-4250-8856-CA63B63B97D0}" srcOrd="0" destOrd="0" presId="urn:microsoft.com/office/officeart/2008/layout/HorizontalMultiLevelHierarchy"/>
    <dgm:cxn modelId="{48A53292-2BCE-467B-9A05-F3F90DC2BA3C}" srcId="{12542847-01FB-4298-A9F5-AEBBE867E5D2}" destId="{868C71E1-BFD3-46B8-AC89-E6893BAB8CE6}" srcOrd="1" destOrd="0" parTransId="{7F43F0F6-5E3C-44D2-BE74-544245B806DC}" sibTransId="{D71BE3AD-7C4C-42E4-B588-8E99CF54C0BF}"/>
    <dgm:cxn modelId="{F4419702-E50D-4E41-A235-4F506463E563}" srcId="{12542847-01FB-4298-A9F5-AEBBE867E5D2}" destId="{BA60231D-1E60-44D9-965A-616D2662A762}" srcOrd="2" destOrd="0" parTransId="{D09D26F2-FFD0-4980-BFDF-4187B2169A51}" sibTransId="{A80D45EF-F5C8-41A9-B171-BA5A2F85B3D3}"/>
    <dgm:cxn modelId="{689E9BB5-4A0F-4970-90FE-A1B0B1E1CE72}" type="presOf" srcId="{4F58D0B5-E767-42C2-92B0-6A76B4D2FCD0}" destId="{B68A153F-6393-401D-9192-444579AA6CBA}" srcOrd="0" destOrd="0" presId="urn:microsoft.com/office/officeart/2008/layout/HorizontalMultiLevelHierarchy"/>
    <dgm:cxn modelId="{69198D32-EB47-4B50-AEE4-8DB6F7B1EDF4}" type="presOf" srcId="{FA5982D7-0F0A-4785-9DA5-1CB086B15458}" destId="{8F9EE022-F04F-442A-9DE2-874CB063869E}" srcOrd="0" destOrd="0" presId="urn:microsoft.com/office/officeart/2008/layout/HorizontalMultiLevelHierarchy"/>
    <dgm:cxn modelId="{ABFD413B-0A62-469D-80F4-8F3E9BD24D59}" type="presOf" srcId="{5BB3F39C-3FA6-4454-A36D-D6265068B648}" destId="{42B7FF51-71BC-4BC4-9975-950E0C89A572}" srcOrd="0" destOrd="0" presId="urn:microsoft.com/office/officeart/2008/layout/HorizontalMultiLevelHierarchy"/>
    <dgm:cxn modelId="{A0849C42-C7AF-4BA1-BAEF-FD021D59D675}" type="presOf" srcId="{7F43F0F6-5E3C-44D2-BE74-544245B806DC}" destId="{422DD13C-A74E-4D3E-8750-CA53DF8CAB82}" srcOrd="1" destOrd="0" presId="urn:microsoft.com/office/officeart/2008/layout/HorizontalMultiLevelHierarchy"/>
    <dgm:cxn modelId="{C0E2E397-4D1A-498F-AF0A-3C716AB88EB9}" type="presOf" srcId="{A2220725-1B08-4F12-B595-06067265E4D7}" destId="{2A96C318-4983-497A-B1CE-CCF270EA9B6B}" srcOrd="1" destOrd="0" presId="urn:microsoft.com/office/officeart/2008/layout/HorizontalMultiLevelHierarchy"/>
    <dgm:cxn modelId="{EBC8C2B6-78AF-48CB-BDBC-243F7531EDF7}" type="presOf" srcId="{B670239A-8C22-4437-917E-229D9EF7AF8F}" destId="{1AB79358-9D6F-4C6E-89AF-950093461177}" srcOrd="0" destOrd="0" presId="urn:microsoft.com/office/officeart/2008/layout/HorizontalMultiLevelHierarchy"/>
    <dgm:cxn modelId="{B9EF9958-8D86-425B-AE3D-F1A4D84A05C6}" type="presOf" srcId="{868C71E1-BFD3-46B8-AC89-E6893BAB8CE6}" destId="{5957FF74-B552-43B6-97A7-8E253FFAA90B}" srcOrd="0" destOrd="0" presId="urn:microsoft.com/office/officeart/2008/layout/HorizontalMultiLevelHierarchy"/>
    <dgm:cxn modelId="{F7F136DD-EE80-4AC4-B689-B18C22A8D495}" type="presOf" srcId="{CAAA15AA-808C-42DD-868B-26B9E96DAEA4}" destId="{5A683ACF-6387-4E2E-92C0-B7A5ACD0BA26}" srcOrd="0" destOrd="0" presId="urn:microsoft.com/office/officeart/2008/layout/HorizontalMultiLevelHierarchy"/>
    <dgm:cxn modelId="{B928B93F-88A5-4D49-954D-EA316441AB7F}" type="presOf" srcId="{CAAA15AA-808C-42DD-868B-26B9E96DAEA4}" destId="{BE6B2A1A-B8CC-4B1A-8933-CA39DE8877D3}" srcOrd="1" destOrd="0" presId="urn:microsoft.com/office/officeart/2008/layout/HorizontalMultiLevelHierarchy"/>
    <dgm:cxn modelId="{52E4E008-C1F5-468E-930B-730583A72669}" type="presOf" srcId="{A7C1F60D-1BE7-4778-B9B8-1938EFE611D2}" destId="{4D46984D-0D68-4F08-A3C9-A35DC92A7219}" srcOrd="0" destOrd="0" presId="urn:microsoft.com/office/officeart/2008/layout/HorizontalMultiLevelHierarchy"/>
    <dgm:cxn modelId="{C2F34095-39D0-430C-9E90-82FAD2D3E805}" type="presOf" srcId="{C7B440D0-452A-4554-976B-800D840AA5FD}" destId="{8A6AB29A-75C1-4D5A-A01A-D664945231B8}" srcOrd="1" destOrd="0" presId="urn:microsoft.com/office/officeart/2008/layout/HorizontalMultiLevelHierarchy"/>
    <dgm:cxn modelId="{55333530-7917-45CD-8459-830050170011}" type="presOf" srcId="{12542847-01FB-4298-A9F5-AEBBE867E5D2}" destId="{7EC84710-D400-4EDB-9D0E-D1B80EAEF1E9}" srcOrd="0" destOrd="0" presId="urn:microsoft.com/office/officeart/2008/layout/HorizontalMultiLevelHierarchy"/>
    <dgm:cxn modelId="{56497546-3FF1-4364-8076-C903B306993C}" type="presOf" srcId="{7F43F0F6-5E3C-44D2-BE74-544245B806DC}" destId="{799C9EA9-7072-4810-8115-75441F5208BB}" srcOrd="0" destOrd="0" presId="urn:microsoft.com/office/officeart/2008/layout/HorizontalMultiLevelHierarchy"/>
    <dgm:cxn modelId="{1063D8E5-364B-4788-A4F6-7136D6E02BA3}" srcId="{12542847-01FB-4298-A9F5-AEBBE867E5D2}" destId="{C5E7D1BB-849C-46D5-8497-EA7B8B57CB4C}" srcOrd="0" destOrd="0" parTransId="{CB681234-A4D0-49CA-A251-2B15B8A15745}" sibTransId="{E64EC9FA-3E54-4AAA-8F7E-B02830CB6D15}"/>
    <dgm:cxn modelId="{5C3DD227-AD37-453E-8407-E6FCE9199B8A}" type="presOf" srcId="{CB681234-A4D0-49CA-A251-2B15B8A15745}" destId="{A740E668-3854-43FF-AE56-B5352ECA63D7}" srcOrd="0" destOrd="0" presId="urn:microsoft.com/office/officeart/2008/layout/HorizontalMultiLevelHierarchy"/>
    <dgm:cxn modelId="{39D803DE-F51A-4494-AC7F-0BD62116E08A}" type="presOf" srcId="{CB681234-A4D0-49CA-A251-2B15B8A15745}" destId="{27C6C6F2-F99D-4A74-87C0-22888ED0A54E}" srcOrd="1" destOrd="0" presId="urn:microsoft.com/office/officeart/2008/layout/HorizontalMultiLevelHierarchy"/>
    <dgm:cxn modelId="{0E893334-3123-49D2-AE4E-E11BEC0DB9CD}" srcId="{12542847-01FB-4298-A9F5-AEBBE867E5D2}" destId="{71E99128-B38F-4772-B6AB-3FDBE0CD9C57}" srcOrd="4" destOrd="0" parTransId="{CAAA15AA-808C-42DD-868B-26B9E96DAEA4}" sibTransId="{1C2279D6-5FB4-4EE2-8578-23C0E54DAE2C}"/>
    <dgm:cxn modelId="{E2D322AC-60E5-4928-83B6-036111D1452C}" srcId="{12542847-01FB-4298-A9F5-AEBBE867E5D2}" destId="{4F58D0B5-E767-42C2-92B0-6A76B4D2FCD0}" srcOrd="6" destOrd="0" parTransId="{A7C1F60D-1BE7-4778-B9B8-1938EFE611D2}" sibTransId="{6219069A-709D-4798-9B64-A80BA2A9B8BE}"/>
    <dgm:cxn modelId="{3EAF25E6-11DA-496F-94EE-C8B91D31802B}" type="presOf" srcId="{D09D26F2-FFD0-4980-BFDF-4187B2169A51}" destId="{E1D74105-396F-4B10-8EDF-594723AD6E08}" srcOrd="1" destOrd="0" presId="urn:microsoft.com/office/officeart/2008/layout/HorizontalMultiLevelHierarchy"/>
    <dgm:cxn modelId="{29FC3B53-5D26-4003-9E59-B0B5F305261B}" type="presOf" srcId="{71E99128-B38F-4772-B6AB-3FDBE0CD9C57}" destId="{4238A815-2160-41B8-A65F-E21E33163B0C}" srcOrd="0" destOrd="0" presId="urn:microsoft.com/office/officeart/2008/layout/HorizontalMultiLevelHierarchy"/>
    <dgm:cxn modelId="{310EF608-0327-46FC-9E83-2C69B13F97EB}" type="presOf" srcId="{A2220725-1B08-4F12-B595-06067265E4D7}" destId="{415972B5-9E2E-41BA-A05C-757259C00C3A}" srcOrd="0" destOrd="0" presId="urn:microsoft.com/office/officeart/2008/layout/HorizontalMultiLevelHierarchy"/>
    <dgm:cxn modelId="{3419BD09-3A2A-4D52-9802-95866CB1F8D6}" type="presOf" srcId="{A7C1F60D-1BE7-4778-B9B8-1938EFE611D2}" destId="{42AD2DBA-EA31-4509-B035-56FA8BCE788C}" srcOrd="1" destOrd="0" presId="urn:microsoft.com/office/officeart/2008/layout/HorizontalMultiLevelHierarchy"/>
    <dgm:cxn modelId="{8C376809-E26E-450C-862B-406C5219CB3B}" srcId="{FA5982D7-0F0A-4785-9DA5-1CB086B15458}" destId="{12542847-01FB-4298-A9F5-AEBBE867E5D2}" srcOrd="0" destOrd="0" parTransId="{171FA56C-C0F4-44F6-92D8-E46D6BCCC7E8}" sibTransId="{F1D00513-3D4C-485A-B834-458B008D20E2}"/>
    <dgm:cxn modelId="{F66BC3C0-75D2-4C16-869C-EC34A2C3FC25}" type="presOf" srcId="{C5E7D1BB-849C-46D5-8497-EA7B8B57CB4C}" destId="{EC6018A6-136D-45E4-A986-D2695DB6B4A6}" srcOrd="0" destOrd="0" presId="urn:microsoft.com/office/officeart/2008/layout/HorizontalMultiLevelHierarchy"/>
    <dgm:cxn modelId="{1CBD4B59-89C1-4FB3-BFFC-1D7C80D8E32F}" type="presOf" srcId="{C7B440D0-452A-4554-976B-800D840AA5FD}" destId="{C169BCA0-8B98-4623-A731-70F66338D5BC}" srcOrd="0" destOrd="0" presId="urn:microsoft.com/office/officeart/2008/layout/HorizontalMultiLevelHierarchy"/>
    <dgm:cxn modelId="{84A696D7-C958-4B81-B9CC-7AE476613DEA}" srcId="{12542847-01FB-4298-A9F5-AEBBE867E5D2}" destId="{5BB3F39C-3FA6-4454-A36D-D6265068B648}" srcOrd="5" destOrd="0" parTransId="{A2220725-1B08-4F12-B595-06067265E4D7}" sibTransId="{32884FCC-FA75-4316-AADE-CC00EDF767F8}"/>
    <dgm:cxn modelId="{B4892E8B-A96E-4F0D-B6D7-6E489EEEEA53}" srcId="{12542847-01FB-4298-A9F5-AEBBE867E5D2}" destId="{B670239A-8C22-4437-917E-229D9EF7AF8F}" srcOrd="3" destOrd="0" parTransId="{C7B440D0-452A-4554-976B-800D840AA5FD}" sibTransId="{66941716-E867-4DDE-967E-183CB66D1669}"/>
    <dgm:cxn modelId="{075AB9C1-B815-4B08-85DD-CCE7EBFA199F}" type="presOf" srcId="{BA60231D-1E60-44D9-965A-616D2662A762}" destId="{994D0F51-AF07-48CE-A088-5161C66750B2}" srcOrd="0" destOrd="0" presId="urn:microsoft.com/office/officeart/2008/layout/HorizontalMultiLevelHierarchy"/>
    <dgm:cxn modelId="{5E303CDF-38BD-46C7-B1CB-013F0F82E7BC}" type="presParOf" srcId="{8F9EE022-F04F-442A-9DE2-874CB063869E}" destId="{1C034AE2-1D96-4417-91D8-7D8C7FA0194B}" srcOrd="0" destOrd="0" presId="urn:microsoft.com/office/officeart/2008/layout/HorizontalMultiLevelHierarchy"/>
    <dgm:cxn modelId="{E86F9BA2-ED0B-4B6B-85EE-24A4B62239E6}" type="presParOf" srcId="{1C034AE2-1D96-4417-91D8-7D8C7FA0194B}" destId="{7EC84710-D400-4EDB-9D0E-D1B80EAEF1E9}" srcOrd="0" destOrd="0" presId="urn:microsoft.com/office/officeart/2008/layout/HorizontalMultiLevelHierarchy"/>
    <dgm:cxn modelId="{E11EC174-0C89-4BE5-8D90-D5ABD3A7A173}" type="presParOf" srcId="{1C034AE2-1D96-4417-91D8-7D8C7FA0194B}" destId="{FB4D824F-292B-452A-BD96-36CBFD8BF13A}" srcOrd="1" destOrd="0" presId="urn:microsoft.com/office/officeart/2008/layout/HorizontalMultiLevelHierarchy"/>
    <dgm:cxn modelId="{11C90299-10F3-404B-8BA1-6B4E0AADF41E}" type="presParOf" srcId="{FB4D824F-292B-452A-BD96-36CBFD8BF13A}" destId="{A740E668-3854-43FF-AE56-B5352ECA63D7}" srcOrd="0" destOrd="0" presId="urn:microsoft.com/office/officeart/2008/layout/HorizontalMultiLevelHierarchy"/>
    <dgm:cxn modelId="{58E65AEE-09EA-488B-BADD-28DDE92231AA}" type="presParOf" srcId="{A740E668-3854-43FF-AE56-B5352ECA63D7}" destId="{27C6C6F2-F99D-4A74-87C0-22888ED0A54E}" srcOrd="0" destOrd="0" presId="urn:microsoft.com/office/officeart/2008/layout/HorizontalMultiLevelHierarchy"/>
    <dgm:cxn modelId="{ACB42886-9B5B-4858-ABB8-6E5AD1C40CAB}" type="presParOf" srcId="{FB4D824F-292B-452A-BD96-36CBFD8BF13A}" destId="{2C86BD16-CB16-4EDB-BF07-6C6DCB2278B5}" srcOrd="1" destOrd="0" presId="urn:microsoft.com/office/officeart/2008/layout/HorizontalMultiLevelHierarchy"/>
    <dgm:cxn modelId="{64DFC069-F248-4FFC-B4CA-892EB5B014CC}" type="presParOf" srcId="{2C86BD16-CB16-4EDB-BF07-6C6DCB2278B5}" destId="{EC6018A6-136D-45E4-A986-D2695DB6B4A6}" srcOrd="0" destOrd="0" presId="urn:microsoft.com/office/officeart/2008/layout/HorizontalMultiLevelHierarchy"/>
    <dgm:cxn modelId="{BFE558D5-5946-4E51-910A-313A31178B67}" type="presParOf" srcId="{2C86BD16-CB16-4EDB-BF07-6C6DCB2278B5}" destId="{077CBD4E-1A7B-4A2D-ABE0-DB337F3485F4}" srcOrd="1" destOrd="0" presId="urn:microsoft.com/office/officeart/2008/layout/HorizontalMultiLevelHierarchy"/>
    <dgm:cxn modelId="{E95BBF1F-F4A2-49F8-8314-D5BE14A0EB2D}" type="presParOf" srcId="{FB4D824F-292B-452A-BD96-36CBFD8BF13A}" destId="{799C9EA9-7072-4810-8115-75441F5208BB}" srcOrd="2" destOrd="0" presId="urn:microsoft.com/office/officeart/2008/layout/HorizontalMultiLevelHierarchy"/>
    <dgm:cxn modelId="{601BB20E-DFF4-49C0-BA4B-9EDBA373DB37}" type="presParOf" srcId="{799C9EA9-7072-4810-8115-75441F5208BB}" destId="{422DD13C-A74E-4D3E-8750-CA53DF8CAB82}" srcOrd="0" destOrd="0" presId="urn:microsoft.com/office/officeart/2008/layout/HorizontalMultiLevelHierarchy"/>
    <dgm:cxn modelId="{2FD98930-A3A2-4800-9C24-F91947FB80B0}" type="presParOf" srcId="{FB4D824F-292B-452A-BD96-36CBFD8BF13A}" destId="{EEBD0E3A-9282-4774-8336-9DEE4ABF99EF}" srcOrd="3" destOrd="0" presId="urn:microsoft.com/office/officeart/2008/layout/HorizontalMultiLevelHierarchy"/>
    <dgm:cxn modelId="{E5DACA0F-F9B7-4D84-BC50-A15ED355040C}" type="presParOf" srcId="{EEBD0E3A-9282-4774-8336-9DEE4ABF99EF}" destId="{5957FF74-B552-43B6-97A7-8E253FFAA90B}" srcOrd="0" destOrd="0" presId="urn:microsoft.com/office/officeart/2008/layout/HorizontalMultiLevelHierarchy"/>
    <dgm:cxn modelId="{D0218389-EA13-4B80-8BF0-9C61C9FEB7E4}" type="presParOf" srcId="{EEBD0E3A-9282-4774-8336-9DEE4ABF99EF}" destId="{055A5D86-8B67-4352-9222-60F67224E297}" srcOrd="1" destOrd="0" presId="urn:microsoft.com/office/officeart/2008/layout/HorizontalMultiLevelHierarchy"/>
    <dgm:cxn modelId="{D515C7E6-1238-4E71-9875-D337275E439E}" type="presParOf" srcId="{FB4D824F-292B-452A-BD96-36CBFD8BF13A}" destId="{E3FD540B-E12F-4250-8856-CA63B63B97D0}" srcOrd="4" destOrd="0" presId="urn:microsoft.com/office/officeart/2008/layout/HorizontalMultiLevelHierarchy"/>
    <dgm:cxn modelId="{4000F513-5370-47E7-9FC9-4A5309219D0F}" type="presParOf" srcId="{E3FD540B-E12F-4250-8856-CA63B63B97D0}" destId="{E1D74105-396F-4B10-8EDF-594723AD6E08}" srcOrd="0" destOrd="0" presId="urn:microsoft.com/office/officeart/2008/layout/HorizontalMultiLevelHierarchy"/>
    <dgm:cxn modelId="{C1EAD19E-D37F-4768-AF6C-A598F6D70BA3}" type="presParOf" srcId="{FB4D824F-292B-452A-BD96-36CBFD8BF13A}" destId="{D15CB30E-70B4-4B71-9D5B-AC8114BF383A}" srcOrd="5" destOrd="0" presId="urn:microsoft.com/office/officeart/2008/layout/HorizontalMultiLevelHierarchy"/>
    <dgm:cxn modelId="{5227DADE-3821-4216-8AB4-C631855BD7B4}" type="presParOf" srcId="{D15CB30E-70B4-4B71-9D5B-AC8114BF383A}" destId="{994D0F51-AF07-48CE-A088-5161C66750B2}" srcOrd="0" destOrd="0" presId="urn:microsoft.com/office/officeart/2008/layout/HorizontalMultiLevelHierarchy"/>
    <dgm:cxn modelId="{B4258AA5-ECD9-4A0A-B0C4-5570555DFD6B}" type="presParOf" srcId="{D15CB30E-70B4-4B71-9D5B-AC8114BF383A}" destId="{C8A22A35-8F33-4765-9C0F-E91E800F7037}" srcOrd="1" destOrd="0" presId="urn:microsoft.com/office/officeart/2008/layout/HorizontalMultiLevelHierarchy"/>
    <dgm:cxn modelId="{F7A2AFE5-4FCB-44E0-AD0E-C3A8ED9A7944}" type="presParOf" srcId="{FB4D824F-292B-452A-BD96-36CBFD8BF13A}" destId="{C169BCA0-8B98-4623-A731-70F66338D5BC}" srcOrd="6" destOrd="0" presId="urn:microsoft.com/office/officeart/2008/layout/HorizontalMultiLevelHierarchy"/>
    <dgm:cxn modelId="{0CCC7D79-9B5E-4ABB-98F2-26E66A70CE8D}" type="presParOf" srcId="{C169BCA0-8B98-4623-A731-70F66338D5BC}" destId="{8A6AB29A-75C1-4D5A-A01A-D664945231B8}" srcOrd="0" destOrd="0" presId="urn:microsoft.com/office/officeart/2008/layout/HorizontalMultiLevelHierarchy"/>
    <dgm:cxn modelId="{DC6E9200-D7FB-484E-846B-D6D0D0A6F9CA}" type="presParOf" srcId="{FB4D824F-292B-452A-BD96-36CBFD8BF13A}" destId="{53FFD5D1-DAE3-4DDA-B312-FC08C9B04488}" srcOrd="7" destOrd="0" presId="urn:microsoft.com/office/officeart/2008/layout/HorizontalMultiLevelHierarchy"/>
    <dgm:cxn modelId="{6C8B27F3-2A12-409F-823C-D19CEDB9B2FE}" type="presParOf" srcId="{53FFD5D1-DAE3-4DDA-B312-FC08C9B04488}" destId="{1AB79358-9D6F-4C6E-89AF-950093461177}" srcOrd="0" destOrd="0" presId="urn:microsoft.com/office/officeart/2008/layout/HorizontalMultiLevelHierarchy"/>
    <dgm:cxn modelId="{F2933DD9-3B8A-43FA-BF27-1E273EC0CE2F}" type="presParOf" srcId="{53FFD5D1-DAE3-4DDA-B312-FC08C9B04488}" destId="{3A0FE580-5095-49E4-A42B-D90FA18981F2}" srcOrd="1" destOrd="0" presId="urn:microsoft.com/office/officeart/2008/layout/HorizontalMultiLevelHierarchy"/>
    <dgm:cxn modelId="{456E3C0F-4290-4B0E-A35B-614FD33F6477}" type="presParOf" srcId="{FB4D824F-292B-452A-BD96-36CBFD8BF13A}" destId="{5A683ACF-6387-4E2E-92C0-B7A5ACD0BA26}" srcOrd="8" destOrd="0" presId="urn:microsoft.com/office/officeart/2008/layout/HorizontalMultiLevelHierarchy"/>
    <dgm:cxn modelId="{664E1972-5D01-425F-B07B-7E1CF36BAB72}" type="presParOf" srcId="{5A683ACF-6387-4E2E-92C0-B7A5ACD0BA26}" destId="{BE6B2A1A-B8CC-4B1A-8933-CA39DE8877D3}" srcOrd="0" destOrd="0" presId="urn:microsoft.com/office/officeart/2008/layout/HorizontalMultiLevelHierarchy"/>
    <dgm:cxn modelId="{F68310A2-07E4-494E-B7D1-C8F7F1C1C023}" type="presParOf" srcId="{FB4D824F-292B-452A-BD96-36CBFD8BF13A}" destId="{A9ACDBC4-975D-49DC-8BBB-E01FB66B5579}" srcOrd="9" destOrd="0" presId="urn:microsoft.com/office/officeart/2008/layout/HorizontalMultiLevelHierarchy"/>
    <dgm:cxn modelId="{4278F681-3397-43B3-AA65-411FA9BACB04}" type="presParOf" srcId="{A9ACDBC4-975D-49DC-8BBB-E01FB66B5579}" destId="{4238A815-2160-41B8-A65F-E21E33163B0C}" srcOrd="0" destOrd="0" presId="urn:microsoft.com/office/officeart/2008/layout/HorizontalMultiLevelHierarchy"/>
    <dgm:cxn modelId="{FBD4994D-9CBA-46FB-9C1F-D16DCEEEC58A}" type="presParOf" srcId="{A9ACDBC4-975D-49DC-8BBB-E01FB66B5579}" destId="{B9E1B3CD-4CFC-4AF4-91C7-68DD6615947F}" srcOrd="1" destOrd="0" presId="urn:microsoft.com/office/officeart/2008/layout/HorizontalMultiLevelHierarchy"/>
    <dgm:cxn modelId="{0C4055F9-C9F7-4CE3-9B93-B2F6E68EF46F}" type="presParOf" srcId="{FB4D824F-292B-452A-BD96-36CBFD8BF13A}" destId="{415972B5-9E2E-41BA-A05C-757259C00C3A}" srcOrd="10" destOrd="0" presId="urn:microsoft.com/office/officeart/2008/layout/HorizontalMultiLevelHierarchy"/>
    <dgm:cxn modelId="{0AB7E3AC-077D-48D4-9B76-EB3C9002CD23}" type="presParOf" srcId="{415972B5-9E2E-41BA-A05C-757259C00C3A}" destId="{2A96C318-4983-497A-B1CE-CCF270EA9B6B}" srcOrd="0" destOrd="0" presId="urn:microsoft.com/office/officeart/2008/layout/HorizontalMultiLevelHierarchy"/>
    <dgm:cxn modelId="{67F76B05-F989-4E6E-810B-9CBBA6F09A3D}" type="presParOf" srcId="{FB4D824F-292B-452A-BD96-36CBFD8BF13A}" destId="{E04E7273-5F96-4243-B285-72BB2B0075B0}" srcOrd="11" destOrd="0" presId="urn:microsoft.com/office/officeart/2008/layout/HorizontalMultiLevelHierarchy"/>
    <dgm:cxn modelId="{33D6D298-5462-4942-A8F7-A09DC46D94D1}" type="presParOf" srcId="{E04E7273-5F96-4243-B285-72BB2B0075B0}" destId="{42B7FF51-71BC-4BC4-9975-950E0C89A572}" srcOrd="0" destOrd="0" presId="urn:microsoft.com/office/officeart/2008/layout/HorizontalMultiLevelHierarchy"/>
    <dgm:cxn modelId="{8C6D0F00-E6B4-435C-B6E5-BB96FDE2BF2E}" type="presParOf" srcId="{E04E7273-5F96-4243-B285-72BB2B0075B0}" destId="{C5990B04-2E87-4163-BFCC-EEB9742C4F88}" srcOrd="1" destOrd="0" presId="urn:microsoft.com/office/officeart/2008/layout/HorizontalMultiLevelHierarchy"/>
    <dgm:cxn modelId="{84AC05BB-4196-4FE0-AA6C-39681071F0E4}" type="presParOf" srcId="{FB4D824F-292B-452A-BD96-36CBFD8BF13A}" destId="{4D46984D-0D68-4F08-A3C9-A35DC92A7219}" srcOrd="12" destOrd="0" presId="urn:microsoft.com/office/officeart/2008/layout/HorizontalMultiLevelHierarchy"/>
    <dgm:cxn modelId="{E86E5913-80A4-4766-8F90-D3244B8AAEE2}" type="presParOf" srcId="{4D46984D-0D68-4F08-A3C9-A35DC92A7219}" destId="{42AD2DBA-EA31-4509-B035-56FA8BCE788C}" srcOrd="0" destOrd="0" presId="urn:microsoft.com/office/officeart/2008/layout/HorizontalMultiLevelHierarchy"/>
    <dgm:cxn modelId="{56110FBF-2612-4726-8829-CFAE72547A38}" type="presParOf" srcId="{FB4D824F-292B-452A-BD96-36CBFD8BF13A}" destId="{33398307-1496-427C-A671-BD29870CA69A}" srcOrd="13" destOrd="0" presId="urn:microsoft.com/office/officeart/2008/layout/HorizontalMultiLevelHierarchy"/>
    <dgm:cxn modelId="{A5038D07-FD59-48D2-8302-DA3B929683FE}" type="presParOf" srcId="{33398307-1496-427C-A671-BD29870CA69A}" destId="{B68A153F-6393-401D-9192-444579AA6CBA}" srcOrd="0" destOrd="0" presId="urn:microsoft.com/office/officeart/2008/layout/HorizontalMultiLevelHierarchy"/>
    <dgm:cxn modelId="{F8B3D17E-48CF-472E-B46F-D6F36F2E94E0}" type="presParOf" srcId="{33398307-1496-427C-A671-BD29870CA69A}" destId="{B2DCE7A7-F08B-4162-90F0-D249C71CDA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915F4-4BD7-4978-8EA5-2BE745B3A50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901ADC-75E8-4661-8C76-65D8414B4179}">
      <dgm:prSet phldrT="[Текст]"/>
      <dgm:spPr/>
      <dgm:t>
        <a:bodyPr/>
        <a:lstStyle/>
        <a:p>
          <a:r>
            <a:rPr lang="ru-RU" dirty="0"/>
            <a:t>Проверка объекта проводится впервые:</a:t>
          </a:r>
        </a:p>
      </dgm:t>
    </dgm:pt>
    <dgm:pt modelId="{FBA408B5-F059-4D57-A852-AC4753C6E748}" type="parTrans" cxnId="{E58FB80F-FD4A-4000-BC46-4469C9E0EE81}">
      <dgm:prSet/>
      <dgm:spPr/>
      <dgm:t>
        <a:bodyPr/>
        <a:lstStyle/>
        <a:p>
          <a:endParaRPr lang="ru-RU"/>
        </a:p>
      </dgm:t>
    </dgm:pt>
    <dgm:pt modelId="{CAEB4674-F313-425F-83D2-FE28248FD0B8}" type="sibTrans" cxnId="{E58FB80F-FD4A-4000-BC46-4469C9E0EE81}">
      <dgm:prSet/>
      <dgm:spPr/>
      <dgm:t>
        <a:bodyPr/>
        <a:lstStyle/>
        <a:p>
          <a:endParaRPr lang="ru-RU"/>
        </a:p>
      </dgm:t>
    </dgm:pt>
    <dgm:pt modelId="{12B20EE2-CFBB-4E76-A960-9FE0CDAD96A0}">
      <dgm:prSet phldrT="[Текст]" custT="1"/>
      <dgm:spPr/>
      <dgm:t>
        <a:bodyPr/>
        <a:lstStyle/>
        <a:p>
          <a:r>
            <a:rPr lang="ru-RU" sz="1500" dirty="0">
              <a:latin typeface="Arial" panose="020B0604020202020204" pitchFamily="34" charset="0"/>
              <a:cs typeface="Arial" panose="020B0604020202020204" pitchFamily="34" charset="0"/>
            </a:rPr>
            <a:t>о наименовании объекта проверки;</a:t>
          </a:r>
        </a:p>
      </dgm:t>
    </dgm:pt>
    <dgm:pt modelId="{D2F93714-D08A-4585-994D-85935D044BCE}" type="parTrans" cxnId="{5A04E57B-7743-456B-ADDA-FDFC24A4E610}">
      <dgm:prSet/>
      <dgm:spPr/>
      <dgm:t>
        <a:bodyPr/>
        <a:lstStyle/>
        <a:p>
          <a:endParaRPr lang="ru-RU"/>
        </a:p>
      </dgm:t>
    </dgm:pt>
    <dgm:pt modelId="{09B7B4AF-DA39-49DC-A6E2-6AAC9BD8494C}" type="sibTrans" cxnId="{5A04E57B-7743-456B-ADDA-FDFC24A4E610}">
      <dgm:prSet/>
      <dgm:spPr/>
      <dgm:t>
        <a:bodyPr/>
        <a:lstStyle/>
        <a:p>
          <a:endParaRPr lang="ru-RU"/>
        </a:p>
      </dgm:t>
    </dgm:pt>
    <dgm:pt modelId="{580889C8-8231-46C6-847B-0FDE20B98BCE}">
      <dgm:prSet phldrT="[Текст]" custT="1"/>
      <dgm:spPr/>
      <dgm:t>
        <a:bodyPr/>
        <a:lstStyle/>
        <a:p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о сумме средств федерального бюджета, выделенного объекту проверки</a:t>
          </a:r>
          <a:r>
            <a:rPr lang="ru-RU" sz="1100" dirty="0"/>
            <a:t>;</a:t>
          </a:r>
        </a:p>
      </dgm:t>
    </dgm:pt>
    <dgm:pt modelId="{FC94C362-F0D8-487F-B60E-46694AEE3403}" type="parTrans" cxnId="{0AD23709-CB8A-42BB-BAC7-D8337CA79318}">
      <dgm:prSet/>
      <dgm:spPr/>
      <dgm:t>
        <a:bodyPr/>
        <a:lstStyle/>
        <a:p>
          <a:endParaRPr lang="ru-RU"/>
        </a:p>
      </dgm:t>
    </dgm:pt>
    <dgm:pt modelId="{25E5DD36-0463-4A70-97F7-131175E58EF7}" type="sibTrans" cxnId="{0AD23709-CB8A-42BB-BAC7-D8337CA79318}">
      <dgm:prSet/>
      <dgm:spPr/>
      <dgm:t>
        <a:bodyPr/>
        <a:lstStyle/>
        <a:p>
          <a:endParaRPr lang="ru-RU"/>
        </a:p>
      </dgm:t>
    </dgm:pt>
    <dgm:pt modelId="{0444CACE-347F-4E1C-B892-C8F5F38EB0CC}" type="pres">
      <dgm:prSet presAssocID="{74F915F4-4BD7-4978-8EA5-2BE745B3A50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280EEF-C238-4D43-B6D6-C456D12E3160}" type="pres">
      <dgm:prSet presAssocID="{92901ADC-75E8-4661-8C76-65D8414B4179}" presName="root" presStyleCnt="0">
        <dgm:presLayoutVars>
          <dgm:chMax/>
          <dgm:chPref val="4"/>
        </dgm:presLayoutVars>
      </dgm:prSet>
      <dgm:spPr/>
    </dgm:pt>
    <dgm:pt modelId="{E8A45736-39A3-49A8-BDF9-87D30B6F9DC8}" type="pres">
      <dgm:prSet presAssocID="{92901ADC-75E8-4661-8C76-65D8414B4179}" presName="rootComposite" presStyleCnt="0">
        <dgm:presLayoutVars/>
      </dgm:prSet>
      <dgm:spPr/>
    </dgm:pt>
    <dgm:pt modelId="{ABDA87F5-0673-4E40-B0A9-CF0B44F7811D}" type="pres">
      <dgm:prSet presAssocID="{92901ADC-75E8-4661-8C76-65D8414B4179}" presName="rootText" presStyleLbl="node0" presStyleIdx="0" presStyleCnt="1" custLinFactNeighborX="1821" custLinFactNeighborY="-379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76BA575-0666-4063-BB61-89671AD085BA}" type="pres">
      <dgm:prSet presAssocID="{92901ADC-75E8-4661-8C76-65D8414B4179}" presName="childShape" presStyleCnt="0">
        <dgm:presLayoutVars>
          <dgm:chMax val="0"/>
          <dgm:chPref val="0"/>
        </dgm:presLayoutVars>
      </dgm:prSet>
      <dgm:spPr/>
    </dgm:pt>
    <dgm:pt modelId="{F0145390-9840-40A0-B32F-076C6019D98E}" type="pres">
      <dgm:prSet presAssocID="{12B20EE2-CFBB-4E76-A960-9FE0CDAD96A0}" presName="childComposite" presStyleCnt="0">
        <dgm:presLayoutVars>
          <dgm:chMax val="0"/>
          <dgm:chPref val="0"/>
        </dgm:presLayoutVars>
      </dgm:prSet>
      <dgm:spPr/>
    </dgm:pt>
    <dgm:pt modelId="{0D054626-C279-4C3D-B90B-E36DD6D9E3CE}" type="pres">
      <dgm:prSet presAssocID="{12B20EE2-CFBB-4E76-A960-9FE0CDAD96A0}" presName="Image" presStyleLbl="node1" presStyleIdx="0" presStyleCnt="2" custLinFactNeighborX="-15116" custLinFactNeighborY="33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08B78FEB-9BB9-4D8C-96C2-2369C9FEFD7A}" type="pres">
      <dgm:prSet presAssocID="{12B20EE2-CFBB-4E76-A960-9FE0CDAD96A0}" presName="childText" presStyleLbl="lnNode1" presStyleIdx="0" presStyleCnt="2" custScaleX="105488" custLinFactNeighborX="3025" custLinFactNeighborY="-1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FA0DD-98F6-4301-AC74-668B289E4586}" type="pres">
      <dgm:prSet presAssocID="{580889C8-8231-46C6-847B-0FDE20B98BCE}" presName="childComposite" presStyleCnt="0">
        <dgm:presLayoutVars>
          <dgm:chMax val="0"/>
          <dgm:chPref val="0"/>
        </dgm:presLayoutVars>
      </dgm:prSet>
      <dgm:spPr/>
    </dgm:pt>
    <dgm:pt modelId="{D03DD72B-B5A6-4C83-893C-5F317379EF3A}" type="pres">
      <dgm:prSet presAssocID="{580889C8-8231-46C6-847B-0FDE20B98BCE}" presName="Image" presStyleLbl="node1" presStyleIdx="1" presStyleCnt="2" custScaleX="94925" custScaleY="95730" custLinFactNeighborX="-26832" custLinFactNeighborY="-77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7AFC47FE-5154-401B-99F7-41AED9409560}" type="pres">
      <dgm:prSet presAssocID="{580889C8-8231-46C6-847B-0FDE20B98BCE}" presName="childText" presStyleLbl="lnNode1" presStyleIdx="1" presStyleCnt="2" custScaleX="104789" custLinFactNeighborX="859" custLinFactNeighborY="8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F2A46A-5763-4EAE-BA9B-B758F428CB37}" type="presOf" srcId="{580889C8-8231-46C6-847B-0FDE20B98BCE}" destId="{7AFC47FE-5154-401B-99F7-41AED9409560}" srcOrd="0" destOrd="0" presId="urn:microsoft.com/office/officeart/2008/layout/PictureAccentList"/>
    <dgm:cxn modelId="{5A04E57B-7743-456B-ADDA-FDFC24A4E610}" srcId="{92901ADC-75E8-4661-8C76-65D8414B4179}" destId="{12B20EE2-CFBB-4E76-A960-9FE0CDAD96A0}" srcOrd="0" destOrd="0" parTransId="{D2F93714-D08A-4585-994D-85935D044BCE}" sibTransId="{09B7B4AF-DA39-49DC-A6E2-6AAC9BD8494C}"/>
    <dgm:cxn modelId="{E58FB80F-FD4A-4000-BC46-4469C9E0EE81}" srcId="{74F915F4-4BD7-4978-8EA5-2BE745B3A508}" destId="{92901ADC-75E8-4661-8C76-65D8414B4179}" srcOrd="0" destOrd="0" parTransId="{FBA408B5-F059-4D57-A852-AC4753C6E748}" sibTransId="{CAEB4674-F313-425F-83D2-FE28248FD0B8}"/>
    <dgm:cxn modelId="{0AD23709-CB8A-42BB-BAC7-D8337CA79318}" srcId="{92901ADC-75E8-4661-8C76-65D8414B4179}" destId="{580889C8-8231-46C6-847B-0FDE20B98BCE}" srcOrd="1" destOrd="0" parTransId="{FC94C362-F0D8-487F-B60E-46694AEE3403}" sibTransId="{25E5DD36-0463-4A70-97F7-131175E58EF7}"/>
    <dgm:cxn modelId="{62837BBE-FF04-4B13-8DC6-04B02011CA54}" type="presOf" srcId="{74F915F4-4BD7-4978-8EA5-2BE745B3A508}" destId="{0444CACE-347F-4E1C-B892-C8F5F38EB0CC}" srcOrd="0" destOrd="0" presId="urn:microsoft.com/office/officeart/2008/layout/PictureAccentList"/>
    <dgm:cxn modelId="{A44247D5-BA6F-418C-8337-DC80E7E30EEE}" type="presOf" srcId="{12B20EE2-CFBB-4E76-A960-9FE0CDAD96A0}" destId="{08B78FEB-9BB9-4D8C-96C2-2369C9FEFD7A}" srcOrd="0" destOrd="0" presId="urn:microsoft.com/office/officeart/2008/layout/PictureAccentList"/>
    <dgm:cxn modelId="{53D6F653-BAEC-4ADB-8A20-62E583D9D9E4}" type="presOf" srcId="{92901ADC-75E8-4661-8C76-65D8414B4179}" destId="{ABDA87F5-0673-4E40-B0A9-CF0B44F7811D}" srcOrd="0" destOrd="0" presId="urn:microsoft.com/office/officeart/2008/layout/PictureAccentList"/>
    <dgm:cxn modelId="{70EDAB59-ADF0-4D92-A8F5-645D570E4CFB}" type="presParOf" srcId="{0444CACE-347F-4E1C-B892-C8F5F38EB0CC}" destId="{4A280EEF-C238-4D43-B6D6-C456D12E3160}" srcOrd="0" destOrd="0" presId="urn:microsoft.com/office/officeart/2008/layout/PictureAccentList"/>
    <dgm:cxn modelId="{149BB374-AA9E-45DF-9AD9-7AC42BEC34DE}" type="presParOf" srcId="{4A280EEF-C238-4D43-B6D6-C456D12E3160}" destId="{E8A45736-39A3-49A8-BDF9-87D30B6F9DC8}" srcOrd="0" destOrd="0" presId="urn:microsoft.com/office/officeart/2008/layout/PictureAccentList"/>
    <dgm:cxn modelId="{74988649-39CB-4767-9D16-4C9F4E42CA5F}" type="presParOf" srcId="{E8A45736-39A3-49A8-BDF9-87D30B6F9DC8}" destId="{ABDA87F5-0673-4E40-B0A9-CF0B44F7811D}" srcOrd="0" destOrd="0" presId="urn:microsoft.com/office/officeart/2008/layout/PictureAccentList"/>
    <dgm:cxn modelId="{D0A03ACA-02D7-4F1D-9A59-2CB860A95C72}" type="presParOf" srcId="{4A280EEF-C238-4D43-B6D6-C456D12E3160}" destId="{676BA575-0666-4063-BB61-89671AD085BA}" srcOrd="1" destOrd="0" presId="urn:microsoft.com/office/officeart/2008/layout/PictureAccentList"/>
    <dgm:cxn modelId="{EAB74C10-8910-48BE-B48F-0AE24E56849B}" type="presParOf" srcId="{676BA575-0666-4063-BB61-89671AD085BA}" destId="{F0145390-9840-40A0-B32F-076C6019D98E}" srcOrd="0" destOrd="0" presId="urn:microsoft.com/office/officeart/2008/layout/PictureAccentList"/>
    <dgm:cxn modelId="{8BEE3514-D5E3-43C1-BC51-D88772F07B62}" type="presParOf" srcId="{F0145390-9840-40A0-B32F-076C6019D98E}" destId="{0D054626-C279-4C3D-B90B-E36DD6D9E3CE}" srcOrd="0" destOrd="0" presId="urn:microsoft.com/office/officeart/2008/layout/PictureAccentList"/>
    <dgm:cxn modelId="{0F9EC143-0740-4352-B6E7-A337B616C4FC}" type="presParOf" srcId="{F0145390-9840-40A0-B32F-076C6019D98E}" destId="{08B78FEB-9BB9-4D8C-96C2-2369C9FEFD7A}" srcOrd="1" destOrd="0" presId="urn:microsoft.com/office/officeart/2008/layout/PictureAccentList"/>
    <dgm:cxn modelId="{E2FF21B6-CF50-4B92-BE75-83A8609BD078}" type="presParOf" srcId="{676BA575-0666-4063-BB61-89671AD085BA}" destId="{5F9FA0DD-98F6-4301-AC74-668B289E4586}" srcOrd="1" destOrd="0" presId="urn:microsoft.com/office/officeart/2008/layout/PictureAccentList"/>
    <dgm:cxn modelId="{B38CCDA2-CC47-4988-927B-420B611D54EB}" type="presParOf" srcId="{5F9FA0DD-98F6-4301-AC74-668B289E4586}" destId="{D03DD72B-B5A6-4C83-893C-5F317379EF3A}" srcOrd="0" destOrd="0" presId="urn:microsoft.com/office/officeart/2008/layout/PictureAccentList"/>
    <dgm:cxn modelId="{6622D566-8669-4522-8823-CD848BBD031C}" type="presParOf" srcId="{5F9FA0DD-98F6-4301-AC74-668B289E4586}" destId="{7AFC47FE-5154-401B-99F7-41AED940956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915F4-4BD7-4978-8EA5-2BE745B3A50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901ADC-75E8-4661-8C76-65D8414B4179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Проверка объекта проводится повторно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408B5-F059-4D57-A852-AC4753C6E748}" type="parTrans" cxnId="{E58FB80F-FD4A-4000-BC46-4469C9E0EE81}">
      <dgm:prSet/>
      <dgm:spPr/>
      <dgm:t>
        <a:bodyPr/>
        <a:lstStyle/>
        <a:p>
          <a:endParaRPr lang="ru-RU"/>
        </a:p>
      </dgm:t>
    </dgm:pt>
    <dgm:pt modelId="{CAEB4674-F313-425F-83D2-FE28248FD0B8}" type="sibTrans" cxnId="{E58FB80F-FD4A-4000-BC46-4469C9E0EE81}">
      <dgm:prSet/>
      <dgm:spPr/>
      <dgm:t>
        <a:bodyPr/>
        <a:lstStyle/>
        <a:p>
          <a:endParaRPr lang="ru-RU"/>
        </a:p>
      </dgm:t>
    </dgm:pt>
    <dgm:pt modelId="{12B20EE2-CFBB-4E76-A960-9FE0CDAD96A0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о наименовании объекта проверки;</a:t>
          </a:r>
          <a:endParaRPr lang="ru-RU" dirty="0"/>
        </a:p>
      </dgm:t>
    </dgm:pt>
    <dgm:pt modelId="{D2F93714-D08A-4585-994D-85935D044BCE}" type="parTrans" cxnId="{5A04E57B-7743-456B-ADDA-FDFC24A4E610}">
      <dgm:prSet/>
      <dgm:spPr/>
      <dgm:t>
        <a:bodyPr/>
        <a:lstStyle/>
        <a:p>
          <a:endParaRPr lang="ru-RU"/>
        </a:p>
      </dgm:t>
    </dgm:pt>
    <dgm:pt modelId="{09B7B4AF-DA39-49DC-A6E2-6AAC9BD8494C}" type="sibTrans" cxnId="{5A04E57B-7743-456B-ADDA-FDFC24A4E610}">
      <dgm:prSet/>
      <dgm:spPr/>
      <dgm:t>
        <a:bodyPr/>
        <a:lstStyle/>
        <a:p>
          <a:endParaRPr lang="ru-RU"/>
        </a:p>
      </dgm:t>
    </dgm:pt>
    <dgm:pt modelId="{580889C8-8231-46C6-847B-0FDE20B98BCE}">
      <dgm:prSet phldrT="[Текст]" custT="1"/>
      <dgm:spPr/>
      <dgm:t>
        <a:bodyPr/>
        <a:lstStyle/>
        <a:p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о сумме средств федерального бюджета, выделенного объекту проверки;</a:t>
          </a:r>
        </a:p>
      </dgm:t>
    </dgm:pt>
    <dgm:pt modelId="{FC94C362-F0D8-487F-B60E-46694AEE3403}" type="parTrans" cxnId="{0AD23709-CB8A-42BB-BAC7-D8337CA79318}">
      <dgm:prSet/>
      <dgm:spPr/>
      <dgm:t>
        <a:bodyPr/>
        <a:lstStyle/>
        <a:p>
          <a:endParaRPr lang="ru-RU"/>
        </a:p>
      </dgm:t>
    </dgm:pt>
    <dgm:pt modelId="{25E5DD36-0463-4A70-97F7-131175E58EF7}" type="sibTrans" cxnId="{0AD23709-CB8A-42BB-BAC7-D8337CA79318}">
      <dgm:prSet/>
      <dgm:spPr/>
      <dgm:t>
        <a:bodyPr/>
        <a:lstStyle/>
        <a:p>
          <a:endParaRPr lang="ru-RU"/>
        </a:p>
      </dgm:t>
    </dgm:pt>
    <dgm:pt modelId="{0444CACE-347F-4E1C-B892-C8F5F38EB0CC}" type="pres">
      <dgm:prSet presAssocID="{74F915F4-4BD7-4978-8EA5-2BE745B3A50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280EEF-C238-4D43-B6D6-C456D12E3160}" type="pres">
      <dgm:prSet presAssocID="{92901ADC-75E8-4661-8C76-65D8414B4179}" presName="root" presStyleCnt="0">
        <dgm:presLayoutVars>
          <dgm:chMax/>
          <dgm:chPref val="4"/>
        </dgm:presLayoutVars>
      </dgm:prSet>
      <dgm:spPr/>
    </dgm:pt>
    <dgm:pt modelId="{E8A45736-39A3-49A8-BDF9-87D30B6F9DC8}" type="pres">
      <dgm:prSet presAssocID="{92901ADC-75E8-4661-8C76-65D8414B4179}" presName="rootComposite" presStyleCnt="0">
        <dgm:presLayoutVars/>
      </dgm:prSet>
      <dgm:spPr/>
    </dgm:pt>
    <dgm:pt modelId="{ABDA87F5-0673-4E40-B0A9-CF0B44F7811D}" type="pres">
      <dgm:prSet presAssocID="{92901ADC-75E8-4661-8C76-65D8414B4179}" presName="rootText" presStyleLbl="node0" presStyleIdx="0" presStyleCnt="1" custScaleY="141313" custLinFactNeighborX="262" custLinFactNeighborY="46674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76BA575-0666-4063-BB61-89671AD085BA}" type="pres">
      <dgm:prSet presAssocID="{92901ADC-75E8-4661-8C76-65D8414B4179}" presName="childShape" presStyleCnt="0">
        <dgm:presLayoutVars>
          <dgm:chMax val="0"/>
          <dgm:chPref val="0"/>
        </dgm:presLayoutVars>
      </dgm:prSet>
      <dgm:spPr/>
    </dgm:pt>
    <dgm:pt modelId="{F0145390-9840-40A0-B32F-076C6019D98E}" type="pres">
      <dgm:prSet presAssocID="{12B20EE2-CFBB-4E76-A960-9FE0CDAD96A0}" presName="childComposite" presStyleCnt="0">
        <dgm:presLayoutVars>
          <dgm:chMax val="0"/>
          <dgm:chPref val="0"/>
        </dgm:presLayoutVars>
      </dgm:prSet>
      <dgm:spPr/>
    </dgm:pt>
    <dgm:pt modelId="{0D054626-C279-4C3D-B90B-E36DD6D9E3CE}" type="pres">
      <dgm:prSet presAssocID="{12B20EE2-CFBB-4E76-A960-9FE0CDAD96A0}" presName="Image" presStyleLbl="node1" presStyleIdx="0" presStyleCnt="2" custLinFactNeighborX="3382" custLinFactNeighborY="2760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08B78FEB-9BB9-4D8C-96C2-2369C9FEFD7A}" type="pres">
      <dgm:prSet presAssocID="{12B20EE2-CFBB-4E76-A960-9FE0CDAD96A0}" presName="childText" presStyleLbl="lnNode1" presStyleIdx="0" presStyleCnt="2" custLinFactNeighborX="-642" custLinFactNeighborY="276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FA0DD-98F6-4301-AC74-668B289E4586}" type="pres">
      <dgm:prSet presAssocID="{580889C8-8231-46C6-847B-0FDE20B98BCE}" presName="childComposite" presStyleCnt="0">
        <dgm:presLayoutVars>
          <dgm:chMax val="0"/>
          <dgm:chPref val="0"/>
        </dgm:presLayoutVars>
      </dgm:prSet>
      <dgm:spPr/>
    </dgm:pt>
    <dgm:pt modelId="{D03DD72B-B5A6-4C83-893C-5F317379EF3A}" type="pres">
      <dgm:prSet presAssocID="{580889C8-8231-46C6-847B-0FDE20B98BCE}" presName="Image" presStyleLbl="node1" presStyleIdx="1" presStyleCnt="2" custLinFactNeighborX="4122" custLinFactNeighborY="203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7AFC47FE-5154-401B-99F7-41AED9409560}" type="pres">
      <dgm:prSet presAssocID="{580889C8-8231-46C6-847B-0FDE20B98BCE}" presName="childText" presStyleLbl="lnNode1" presStyleIdx="1" presStyleCnt="2" custScaleY="104163" custLinFactNeighborX="714" custLinFactNeighborY="513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99223E-66C2-4600-9C12-47A0BCFC5AEB}" type="presOf" srcId="{92901ADC-75E8-4661-8C76-65D8414B4179}" destId="{ABDA87F5-0673-4E40-B0A9-CF0B44F7811D}" srcOrd="0" destOrd="0" presId="urn:microsoft.com/office/officeart/2008/layout/PictureAccentList"/>
    <dgm:cxn modelId="{5A04E57B-7743-456B-ADDA-FDFC24A4E610}" srcId="{92901ADC-75E8-4661-8C76-65D8414B4179}" destId="{12B20EE2-CFBB-4E76-A960-9FE0CDAD96A0}" srcOrd="0" destOrd="0" parTransId="{D2F93714-D08A-4585-994D-85935D044BCE}" sibTransId="{09B7B4AF-DA39-49DC-A6E2-6AAC9BD8494C}"/>
    <dgm:cxn modelId="{E58FB80F-FD4A-4000-BC46-4469C9E0EE81}" srcId="{74F915F4-4BD7-4978-8EA5-2BE745B3A508}" destId="{92901ADC-75E8-4661-8C76-65D8414B4179}" srcOrd="0" destOrd="0" parTransId="{FBA408B5-F059-4D57-A852-AC4753C6E748}" sibTransId="{CAEB4674-F313-425F-83D2-FE28248FD0B8}"/>
    <dgm:cxn modelId="{0AD23709-CB8A-42BB-BAC7-D8337CA79318}" srcId="{92901ADC-75E8-4661-8C76-65D8414B4179}" destId="{580889C8-8231-46C6-847B-0FDE20B98BCE}" srcOrd="1" destOrd="0" parTransId="{FC94C362-F0D8-487F-B60E-46694AEE3403}" sibTransId="{25E5DD36-0463-4A70-97F7-131175E58EF7}"/>
    <dgm:cxn modelId="{F7264BEA-3970-4365-A7F5-38D54097BF68}" type="presOf" srcId="{580889C8-8231-46C6-847B-0FDE20B98BCE}" destId="{7AFC47FE-5154-401B-99F7-41AED9409560}" srcOrd="0" destOrd="0" presId="urn:microsoft.com/office/officeart/2008/layout/PictureAccentList"/>
    <dgm:cxn modelId="{57FE2ACE-4DA9-459E-8BC4-6A8C40897C43}" type="presOf" srcId="{12B20EE2-CFBB-4E76-A960-9FE0CDAD96A0}" destId="{08B78FEB-9BB9-4D8C-96C2-2369C9FEFD7A}" srcOrd="0" destOrd="0" presId="urn:microsoft.com/office/officeart/2008/layout/PictureAccentList"/>
    <dgm:cxn modelId="{010F843E-54E0-4EB5-BA7E-B60679E5DE41}" type="presOf" srcId="{74F915F4-4BD7-4978-8EA5-2BE745B3A508}" destId="{0444CACE-347F-4E1C-B892-C8F5F38EB0CC}" srcOrd="0" destOrd="0" presId="urn:microsoft.com/office/officeart/2008/layout/PictureAccentList"/>
    <dgm:cxn modelId="{7F6B2FB9-0AE5-48CD-8DCD-917F3C472184}" type="presParOf" srcId="{0444CACE-347F-4E1C-B892-C8F5F38EB0CC}" destId="{4A280EEF-C238-4D43-B6D6-C456D12E3160}" srcOrd="0" destOrd="0" presId="urn:microsoft.com/office/officeart/2008/layout/PictureAccentList"/>
    <dgm:cxn modelId="{A43F445B-3EC9-43AC-BD83-B580CA64029E}" type="presParOf" srcId="{4A280EEF-C238-4D43-B6D6-C456D12E3160}" destId="{E8A45736-39A3-49A8-BDF9-87D30B6F9DC8}" srcOrd="0" destOrd="0" presId="urn:microsoft.com/office/officeart/2008/layout/PictureAccentList"/>
    <dgm:cxn modelId="{A34279C0-DD8C-4A44-A413-A9B56505749A}" type="presParOf" srcId="{E8A45736-39A3-49A8-BDF9-87D30B6F9DC8}" destId="{ABDA87F5-0673-4E40-B0A9-CF0B44F7811D}" srcOrd="0" destOrd="0" presId="urn:microsoft.com/office/officeart/2008/layout/PictureAccentList"/>
    <dgm:cxn modelId="{6E279E52-E5B1-4D1E-9C05-D605CFC5FA0E}" type="presParOf" srcId="{4A280EEF-C238-4D43-B6D6-C456D12E3160}" destId="{676BA575-0666-4063-BB61-89671AD085BA}" srcOrd="1" destOrd="0" presId="urn:microsoft.com/office/officeart/2008/layout/PictureAccentList"/>
    <dgm:cxn modelId="{0BFD0222-A895-4C25-9734-F63F05F4F202}" type="presParOf" srcId="{676BA575-0666-4063-BB61-89671AD085BA}" destId="{F0145390-9840-40A0-B32F-076C6019D98E}" srcOrd="0" destOrd="0" presId="urn:microsoft.com/office/officeart/2008/layout/PictureAccentList"/>
    <dgm:cxn modelId="{C301C76A-A582-4B15-8302-251A40D07182}" type="presParOf" srcId="{F0145390-9840-40A0-B32F-076C6019D98E}" destId="{0D054626-C279-4C3D-B90B-E36DD6D9E3CE}" srcOrd="0" destOrd="0" presId="urn:microsoft.com/office/officeart/2008/layout/PictureAccentList"/>
    <dgm:cxn modelId="{8F296993-FCB8-4B4A-9194-4B4D91CDC203}" type="presParOf" srcId="{F0145390-9840-40A0-B32F-076C6019D98E}" destId="{08B78FEB-9BB9-4D8C-96C2-2369C9FEFD7A}" srcOrd="1" destOrd="0" presId="urn:microsoft.com/office/officeart/2008/layout/PictureAccentList"/>
    <dgm:cxn modelId="{C7576D23-EA1D-4D95-B656-46CB71F88762}" type="presParOf" srcId="{676BA575-0666-4063-BB61-89671AD085BA}" destId="{5F9FA0DD-98F6-4301-AC74-668B289E4586}" srcOrd="1" destOrd="0" presId="urn:microsoft.com/office/officeart/2008/layout/PictureAccentList"/>
    <dgm:cxn modelId="{AD415FC9-D219-4C09-ACB0-8DC7E2A51D7C}" type="presParOf" srcId="{5F9FA0DD-98F6-4301-AC74-668B289E4586}" destId="{D03DD72B-B5A6-4C83-893C-5F317379EF3A}" srcOrd="0" destOrd="0" presId="urn:microsoft.com/office/officeart/2008/layout/PictureAccentList"/>
    <dgm:cxn modelId="{DC386E7B-433A-40AE-9859-A304F27E87EF}" type="presParOf" srcId="{5F9FA0DD-98F6-4301-AC74-668B289E4586}" destId="{7AFC47FE-5154-401B-99F7-41AED940956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A48F5C-D9AF-485E-AD37-4309F0A834B7}" type="doc">
      <dgm:prSet loTypeId="urn:microsoft.com/office/officeart/2005/8/layout/process4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F4E9BF6-67A4-4406-A31D-1ACC8109D328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Экономия рабочего времени</a:t>
          </a:r>
        </a:p>
      </dgm:t>
    </dgm:pt>
    <dgm:pt modelId="{C5103065-67B2-48C2-87A9-2777E822FE50}" type="parTrans" cxnId="{21DA3F58-9963-43AB-9B8D-A23B4B65606F}">
      <dgm:prSet/>
      <dgm:spPr/>
      <dgm:t>
        <a:bodyPr/>
        <a:lstStyle/>
        <a:p>
          <a:endParaRPr lang="ru-RU"/>
        </a:p>
      </dgm:t>
    </dgm:pt>
    <dgm:pt modelId="{1CE854B4-BEF3-47F1-BD5E-075FD73A2AFA}" type="sibTrans" cxnId="{21DA3F58-9963-43AB-9B8D-A23B4B65606F}">
      <dgm:prSet/>
      <dgm:spPr/>
      <dgm:t>
        <a:bodyPr/>
        <a:lstStyle/>
        <a:p>
          <a:endParaRPr lang="ru-RU"/>
        </a:p>
      </dgm:t>
    </dgm:pt>
    <dgm:pt modelId="{6A409157-5D35-4ED4-9DAF-AD1A57A27104}">
      <dgm:prSet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Определение риск-ориентированных направлений расходования</a:t>
          </a:r>
        </a:p>
      </dgm:t>
    </dgm:pt>
    <dgm:pt modelId="{1A90DA7F-8304-40C2-B52E-04132B24D88B}" type="parTrans" cxnId="{60C6523A-73AD-4042-B836-E482803365F2}">
      <dgm:prSet/>
      <dgm:spPr/>
      <dgm:t>
        <a:bodyPr/>
        <a:lstStyle/>
        <a:p>
          <a:endParaRPr lang="ru-RU"/>
        </a:p>
      </dgm:t>
    </dgm:pt>
    <dgm:pt modelId="{1C9DC281-00FA-44F5-8C0A-9AA81937798B}" type="sibTrans" cxnId="{60C6523A-73AD-4042-B836-E482803365F2}">
      <dgm:prSet/>
      <dgm:spPr/>
      <dgm:t>
        <a:bodyPr/>
        <a:lstStyle/>
        <a:p>
          <a:endParaRPr lang="ru-RU"/>
        </a:p>
      </dgm:t>
    </dgm:pt>
    <dgm:pt modelId="{3475F388-1866-4719-A114-C97DF0E32621}">
      <dgm:prSet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3. </a:t>
          </a:r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раздела акта проверки (ревизии) «Общие сведения»</a:t>
          </a:r>
        </a:p>
      </dgm:t>
    </dgm:pt>
    <dgm:pt modelId="{60DCFEC9-CAD1-4701-B55A-9BAFD4469CA8}" type="parTrans" cxnId="{B92F4A29-2753-41BE-9171-18E79ADA74F6}">
      <dgm:prSet/>
      <dgm:spPr/>
      <dgm:t>
        <a:bodyPr/>
        <a:lstStyle/>
        <a:p>
          <a:endParaRPr lang="ru-RU"/>
        </a:p>
      </dgm:t>
    </dgm:pt>
    <dgm:pt modelId="{D01B259A-675D-4487-82CC-402D55229F67}" type="sibTrans" cxnId="{B92F4A29-2753-41BE-9171-18E79ADA74F6}">
      <dgm:prSet/>
      <dgm:spPr/>
      <dgm:t>
        <a:bodyPr/>
        <a:lstStyle/>
        <a:p>
          <a:endParaRPr lang="ru-RU"/>
        </a:p>
      </dgm:t>
    </dgm:pt>
    <dgm:pt modelId="{3C1D9FBA-DEDF-4F4C-B71A-9C0E41815EAB}">
      <dgm:prSet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Проверка актуальности и достоверности данных предоставленных </a:t>
          </a:r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«Электронный бюджет» </a:t>
          </a:r>
        </a:p>
      </dgm:t>
    </dgm:pt>
    <dgm:pt modelId="{9FD3E3CC-473C-4D86-872F-CF4CB0618028}" type="parTrans" cxnId="{799EEF0A-0C0A-422B-B249-3FC07B9A8DDD}">
      <dgm:prSet/>
      <dgm:spPr/>
      <dgm:t>
        <a:bodyPr/>
        <a:lstStyle/>
        <a:p>
          <a:endParaRPr lang="ru-RU"/>
        </a:p>
      </dgm:t>
    </dgm:pt>
    <dgm:pt modelId="{820646FE-3FC5-4F03-9431-567A2BDB2231}" type="sibTrans" cxnId="{799EEF0A-0C0A-422B-B249-3FC07B9A8DDD}">
      <dgm:prSet/>
      <dgm:spPr/>
      <dgm:t>
        <a:bodyPr/>
        <a:lstStyle/>
        <a:p>
          <a:endParaRPr lang="ru-RU"/>
        </a:p>
      </dgm:t>
    </dgm:pt>
    <dgm:pt modelId="{742062F3-F894-42E9-878F-55D2AD357FC5}" type="pres">
      <dgm:prSet presAssocID="{B2A48F5C-D9AF-485E-AD37-4309F0A834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07704-6678-49F8-BE3A-F04879DBC33B}" type="pres">
      <dgm:prSet presAssocID="{3C1D9FBA-DEDF-4F4C-B71A-9C0E41815EAB}" presName="boxAndChildren" presStyleCnt="0"/>
      <dgm:spPr/>
    </dgm:pt>
    <dgm:pt modelId="{2C64473D-9DBC-4868-86F6-62B065A60965}" type="pres">
      <dgm:prSet presAssocID="{3C1D9FBA-DEDF-4F4C-B71A-9C0E41815EAB}" presName="parentTextBox" presStyleLbl="node1" presStyleIdx="0" presStyleCnt="4"/>
      <dgm:spPr/>
      <dgm:t>
        <a:bodyPr/>
        <a:lstStyle/>
        <a:p>
          <a:endParaRPr lang="ru-RU"/>
        </a:p>
      </dgm:t>
    </dgm:pt>
    <dgm:pt modelId="{46EB9512-4819-4F04-943F-B8CD1BE76F19}" type="pres">
      <dgm:prSet presAssocID="{D01B259A-675D-4487-82CC-402D55229F67}" presName="sp" presStyleCnt="0"/>
      <dgm:spPr/>
    </dgm:pt>
    <dgm:pt modelId="{E44E9C2E-0FB3-4D2C-A594-8F6E430B703B}" type="pres">
      <dgm:prSet presAssocID="{3475F388-1866-4719-A114-C97DF0E32621}" presName="arrowAndChildren" presStyleCnt="0"/>
      <dgm:spPr/>
    </dgm:pt>
    <dgm:pt modelId="{A8DF217F-CCC0-40AB-9CF6-9874A1B52F79}" type="pres">
      <dgm:prSet presAssocID="{3475F388-1866-4719-A114-C97DF0E32621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CF665CB-C089-4DD8-8A2F-B61C046EEF1E}" type="pres">
      <dgm:prSet presAssocID="{1C9DC281-00FA-44F5-8C0A-9AA81937798B}" presName="sp" presStyleCnt="0"/>
      <dgm:spPr/>
    </dgm:pt>
    <dgm:pt modelId="{2C4DD31E-DB10-4D3F-A3ED-34C2B361FA43}" type="pres">
      <dgm:prSet presAssocID="{6A409157-5D35-4ED4-9DAF-AD1A57A27104}" presName="arrowAndChildren" presStyleCnt="0"/>
      <dgm:spPr/>
    </dgm:pt>
    <dgm:pt modelId="{0902D9A1-2F26-4DDF-994E-729C0B38C45C}" type="pres">
      <dgm:prSet presAssocID="{6A409157-5D35-4ED4-9DAF-AD1A57A2710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47DF738A-1BAB-4BDC-AC23-AF0D87FC7D6B}" type="pres">
      <dgm:prSet presAssocID="{1CE854B4-BEF3-47F1-BD5E-075FD73A2AFA}" presName="sp" presStyleCnt="0"/>
      <dgm:spPr/>
    </dgm:pt>
    <dgm:pt modelId="{94667DD4-243D-4D5D-99CF-E4DF0C332D59}" type="pres">
      <dgm:prSet presAssocID="{2F4E9BF6-67A4-4406-A31D-1ACC8109D328}" presName="arrowAndChildren" presStyleCnt="0"/>
      <dgm:spPr/>
    </dgm:pt>
    <dgm:pt modelId="{7C84FDFB-7A62-4611-816D-B5AAD75F1278}" type="pres">
      <dgm:prSet presAssocID="{2F4E9BF6-67A4-4406-A31D-1ACC8109D328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B92F4A29-2753-41BE-9171-18E79ADA74F6}" srcId="{B2A48F5C-D9AF-485E-AD37-4309F0A834B7}" destId="{3475F388-1866-4719-A114-C97DF0E32621}" srcOrd="2" destOrd="0" parTransId="{60DCFEC9-CAD1-4701-B55A-9BAFD4469CA8}" sibTransId="{D01B259A-675D-4487-82CC-402D55229F67}"/>
    <dgm:cxn modelId="{2FD9DC90-26E7-481F-A00A-F855E9AD70A3}" type="presOf" srcId="{3475F388-1866-4719-A114-C97DF0E32621}" destId="{A8DF217F-CCC0-40AB-9CF6-9874A1B52F79}" srcOrd="0" destOrd="0" presId="urn:microsoft.com/office/officeart/2005/8/layout/process4"/>
    <dgm:cxn modelId="{21DA3F58-9963-43AB-9B8D-A23B4B65606F}" srcId="{B2A48F5C-D9AF-485E-AD37-4309F0A834B7}" destId="{2F4E9BF6-67A4-4406-A31D-1ACC8109D328}" srcOrd="0" destOrd="0" parTransId="{C5103065-67B2-48C2-87A9-2777E822FE50}" sibTransId="{1CE854B4-BEF3-47F1-BD5E-075FD73A2AFA}"/>
    <dgm:cxn modelId="{FAD5A91E-9F52-4695-A696-B86911C563EE}" type="presOf" srcId="{6A409157-5D35-4ED4-9DAF-AD1A57A27104}" destId="{0902D9A1-2F26-4DDF-994E-729C0B38C45C}" srcOrd="0" destOrd="0" presId="urn:microsoft.com/office/officeart/2005/8/layout/process4"/>
    <dgm:cxn modelId="{60C6523A-73AD-4042-B836-E482803365F2}" srcId="{B2A48F5C-D9AF-485E-AD37-4309F0A834B7}" destId="{6A409157-5D35-4ED4-9DAF-AD1A57A27104}" srcOrd="1" destOrd="0" parTransId="{1A90DA7F-8304-40C2-B52E-04132B24D88B}" sibTransId="{1C9DC281-00FA-44F5-8C0A-9AA81937798B}"/>
    <dgm:cxn modelId="{799EEF0A-0C0A-422B-B249-3FC07B9A8DDD}" srcId="{B2A48F5C-D9AF-485E-AD37-4309F0A834B7}" destId="{3C1D9FBA-DEDF-4F4C-B71A-9C0E41815EAB}" srcOrd="3" destOrd="0" parTransId="{9FD3E3CC-473C-4D86-872F-CF4CB0618028}" sibTransId="{820646FE-3FC5-4F03-9431-567A2BDB2231}"/>
    <dgm:cxn modelId="{0D3A71B3-5890-4A2B-9C2E-335D813BF4CD}" type="presOf" srcId="{3C1D9FBA-DEDF-4F4C-B71A-9C0E41815EAB}" destId="{2C64473D-9DBC-4868-86F6-62B065A60965}" srcOrd="0" destOrd="0" presId="urn:microsoft.com/office/officeart/2005/8/layout/process4"/>
    <dgm:cxn modelId="{C7B016A4-9ED7-42D3-8F80-8DDF7F624AE2}" type="presOf" srcId="{B2A48F5C-D9AF-485E-AD37-4309F0A834B7}" destId="{742062F3-F894-42E9-878F-55D2AD357FC5}" srcOrd="0" destOrd="0" presId="urn:microsoft.com/office/officeart/2005/8/layout/process4"/>
    <dgm:cxn modelId="{BCDA7DBD-8A8B-44AA-9E0F-2AC7DCA2E6E6}" type="presOf" srcId="{2F4E9BF6-67A4-4406-A31D-1ACC8109D328}" destId="{7C84FDFB-7A62-4611-816D-B5AAD75F1278}" srcOrd="0" destOrd="0" presId="urn:microsoft.com/office/officeart/2005/8/layout/process4"/>
    <dgm:cxn modelId="{C64471C4-2916-4DF9-83E5-7BC98FAE82A2}" type="presParOf" srcId="{742062F3-F894-42E9-878F-55D2AD357FC5}" destId="{C8E07704-6678-49F8-BE3A-F04879DBC33B}" srcOrd="0" destOrd="0" presId="urn:microsoft.com/office/officeart/2005/8/layout/process4"/>
    <dgm:cxn modelId="{9F20AB04-B5C1-4546-ACA8-19D31EA15F07}" type="presParOf" srcId="{C8E07704-6678-49F8-BE3A-F04879DBC33B}" destId="{2C64473D-9DBC-4868-86F6-62B065A60965}" srcOrd="0" destOrd="0" presId="urn:microsoft.com/office/officeart/2005/8/layout/process4"/>
    <dgm:cxn modelId="{EDAF0F23-1549-4A78-A407-2BE6A68AF30F}" type="presParOf" srcId="{742062F3-F894-42E9-878F-55D2AD357FC5}" destId="{46EB9512-4819-4F04-943F-B8CD1BE76F19}" srcOrd="1" destOrd="0" presId="urn:microsoft.com/office/officeart/2005/8/layout/process4"/>
    <dgm:cxn modelId="{FA2CB7BA-5B3A-4491-BBA3-6222890E4339}" type="presParOf" srcId="{742062F3-F894-42E9-878F-55D2AD357FC5}" destId="{E44E9C2E-0FB3-4D2C-A594-8F6E430B703B}" srcOrd="2" destOrd="0" presId="urn:microsoft.com/office/officeart/2005/8/layout/process4"/>
    <dgm:cxn modelId="{87F8D046-9531-4F62-8CCB-8AD1438F148F}" type="presParOf" srcId="{E44E9C2E-0FB3-4D2C-A594-8F6E430B703B}" destId="{A8DF217F-CCC0-40AB-9CF6-9874A1B52F79}" srcOrd="0" destOrd="0" presId="urn:microsoft.com/office/officeart/2005/8/layout/process4"/>
    <dgm:cxn modelId="{C20B2144-6A43-4866-922D-38658EF9D5C9}" type="presParOf" srcId="{742062F3-F894-42E9-878F-55D2AD357FC5}" destId="{ECF665CB-C089-4DD8-8A2F-B61C046EEF1E}" srcOrd="3" destOrd="0" presId="urn:microsoft.com/office/officeart/2005/8/layout/process4"/>
    <dgm:cxn modelId="{1475681A-5FCF-4331-BF8C-C14CB6087454}" type="presParOf" srcId="{742062F3-F894-42E9-878F-55D2AD357FC5}" destId="{2C4DD31E-DB10-4D3F-A3ED-34C2B361FA43}" srcOrd="4" destOrd="0" presId="urn:microsoft.com/office/officeart/2005/8/layout/process4"/>
    <dgm:cxn modelId="{38D8CD3A-3240-4258-894E-BF63B7A897A5}" type="presParOf" srcId="{2C4DD31E-DB10-4D3F-A3ED-34C2B361FA43}" destId="{0902D9A1-2F26-4DDF-994E-729C0B38C45C}" srcOrd="0" destOrd="0" presId="urn:microsoft.com/office/officeart/2005/8/layout/process4"/>
    <dgm:cxn modelId="{C4E113D7-0F58-43E2-A3B7-BEC3AD1B7ACF}" type="presParOf" srcId="{742062F3-F894-42E9-878F-55D2AD357FC5}" destId="{47DF738A-1BAB-4BDC-AC23-AF0D87FC7D6B}" srcOrd="5" destOrd="0" presId="urn:microsoft.com/office/officeart/2005/8/layout/process4"/>
    <dgm:cxn modelId="{D7707F0A-9F39-4D9B-829B-25C43E0C5E9C}" type="presParOf" srcId="{742062F3-F894-42E9-878F-55D2AD357FC5}" destId="{94667DD4-243D-4D5D-99CF-E4DF0C332D59}" srcOrd="6" destOrd="0" presId="urn:microsoft.com/office/officeart/2005/8/layout/process4"/>
    <dgm:cxn modelId="{99A8BBB6-BAEA-4C79-816D-A8E5263FA7F6}" type="presParOf" srcId="{94667DD4-243D-4D5D-99CF-E4DF0C332D59}" destId="{7C84FDFB-7A62-4611-816D-B5AAD75F12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0C3D1A-B8D5-423F-9E35-F8325986A128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F75A2BD-98E6-47BD-95DC-87BFC4D2D9D3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формирования формализованных форм Представлений, Предписаний, Уведомлений;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4179B-1EAB-44A8-87A7-2D734D6C26FA}" type="parTrans" cxnId="{710F67D4-B97A-49CC-9BA4-C0E5A7989CC5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57BD4-3683-40F8-8950-D50F97E242D0}" type="sibTrans" cxnId="{710F67D4-B97A-49CC-9BA4-C0E5A7989CC5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468BB2-861F-44F6-A699-B879CD6DAA95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Отслеживание должностными 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лицами ФК сроков наступления сроков привлечения к АП за неисполнение Предписаний;</a:t>
          </a:r>
        </a:p>
      </dgm:t>
    </dgm:pt>
    <dgm:pt modelId="{48C2D433-B4AC-4202-8A94-EE0F01A3CDE8}" type="parTrans" cxnId="{BA998A6F-DA1F-4AB6-91CA-D5E66ECE086E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561411-EDB6-4E72-A56B-11027BC6AB26}" type="sibTrans" cxnId="{BA998A6F-DA1F-4AB6-91CA-D5E66ECE086E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237A0-F64D-4823-91BC-9082D206273D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Контроль полноты  выполнения требований Предписаний, Представлений, Уведомлений; </a:t>
          </a:r>
        </a:p>
      </dgm:t>
    </dgm:pt>
    <dgm:pt modelId="{E8A6D568-F3AF-4B16-BE91-F62253759713}" type="parTrans" cxnId="{6D072FCB-F0CA-4A75-85B3-39E48F73B5B7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65540-A4B5-4B4B-A61C-E98FF7E3D21B}" type="sibTrans" cxnId="{6D072FCB-F0CA-4A75-85B3-39E48F73B5B7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C18BA-490C-4BAF-ACD6-BED927635D0D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«Обратная связь» (возможность  Объекту контроля (при доступе к системе) ознакомления с информацией о рассмотрении  ФК мер  по исполнению ПП, ПС,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УоБМП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).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E9D4F-722D-401E-83DE-72D6C2EF34B4}" type="parTrans" cxnId="{A8B438F6-D22E-460C-AC2D-8CD9F4F8F6D2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1D4E0E-B96F-4869-877A-83292F86EE54}" type="sibTrans" cxnId="{A8B438F6-D22E-460C-AC2D-8CD9F4F8F6D2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90047E-A7EE-4013-8C60-1E441A5B68D2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Автоматизированное отслеживание сроков  направления Предписаний, Представлений, Уведомлений;</a:t>
          </a:r>
          <a:endParaRPr lang="ru-RU" sz="1600" dirty="0"/>
        </a:p>
      </dgm:t>
    </dgm:pt>
    <dgm:pt modelId="{FFD96570-BC08-46A6-9C89-668BC90AA00E}" type="sibTrans" cxnId="{5F0F05C0-5751-4DAA-9CD6-C9936A44BFA4}">
      <dgm:prSet/>
      <dgm:spPr/>
      <dgm:t>
        <a:bodyPr/>
        <a:lstStyle/>
        <a:p>
          <a:endParaRPr lang="ru-RU"/>
        </a:p>
      </dgm:t>
    </dgm:pt>
    <dgm:pt modelId="{2DD31F8D-5462-465B-BF03-170506173E7D}" type="parTrans" cxnId="{5F0F05C0-5751-4DAA-9CD6-C9936A44BFA4}">
      <dgm:prSet/>
      <dgm:spPr/>
      <dgm:t>
        <a:bodyPr/>
        <a:lstStyle/>
        <a:p>
          <a:endParaRPr lang="ru-RU"/>
        </a:p>
      </dgm:t>
    </dgm:pt>
    <dgm:pt modelId="{FCC913E9-53C0-4132-885E-5CC9FA2BD7EB}" type="pres">
      <dgm:prSet presAssocID="{130C3D1A-B8D5-423F-9E35-F8325986A1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0B5E0BD-4BA2-444A-8A3F-0A4E52084942}" type="pres">
      <dgm:prSet presAssocID="{130C3D1A-B8D5-423F-9E35-F8325986A128}" presName="Name1" presStyleCnt="0"/>
      <dgm:spPr/>
    </dgm:pt>
    <dgm:pt modelId="{2215195E-B298-4EFB-A4EF-4589CD5C4F75}" type="pres">
      <dgm:prSet presAssocID="{130C3D1A-B8D5-423F-9E35-F8325986A128}" presName="cycle" presStyleCnt="0"/>
      <dgm:spPr/>
    </dgm:pt>
    <dgm:pt modelId="{FA390EFA-30E3-495B-94A2-177458699D59}" type="pres">
      <dgm:prSet presAssocID="{130C3D1A-B8D5-423F-9E35-F8325986A128}" presName="srcNode" presStyleLbl="node1" presStyleIdx="0" presStyleCnt="5"/>
      <dgm:spPr/>
    </dgm:pt>
    <dgm:pt modelId="{5CD3FE73-FBB3-420F-A6B8-0CAEAB627C41}" type="pres">
      <dgm:prSet presAssocID="{130C3D1A-B8D5-423F-9E35-F8325986A128}" presName="conn" presStyleLbl="parChTrans1D2" presStyleIdx="0" presStyleCnt="1"/>
      <dgm:spPr/>
      <dgm:t>
        <a:bodyPr/>
        <a:lstStyle/>
        <a:p>
          <a:endParaRPr lang="ru-RU"/>
        </a:p>
      </dgm:t>
    </dgm:pt>
    <dgm:pt modelId="{6BB9F27A-D1DA-4DB5-B0F2-182069A1A52A}" type="pres">
      <dgm:prSet presAssocID="{130C3D1A-B8D5-423F-9E35-F8325986A128}" presName="extraNode" presStyleLbl="node1" presStyleIdx="0" presStyleCnt="5"/>
      <dgm:spPr/>
    </dgm:pt>
    <dgm:pt modelId="{4F243F77-D603-4F33-8CF7-6566A100F677}" type="pres">
      <dgm:prSet presAssocID="{130C3D1A-B8D5-423F-9E35-F8325986A128}" presName="dstNode" presStyleLbl="node1" presStyleIdx="0" presStyleCnt="5"/>
      <dgm:spPr/>
    </dgm:pt>
    <dgm:pt modelId="{7C89C093-BA7E-4CB2-9687-1DE80144D193}" type="pres">
      <dgm:prSet presAssocID="{2F75A2BD-98E6-47BD-95DC-87BFC4D2D9D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0890C-D0F2-4D2B-8086-ADF070562A95}" type="pres">
      <dgm:prSet presAssocID="{2F75A2BD-98E6-47BD-95DC-87BFC4D2D9D3}" presName="accent_1" presStyleCnt="0"/>
      <dgm:spPr/>
    </dgm:pt>
    <dgm:pt modelId="{74A6351A-A13E-4A85-8717-552333B027F2}" type="pres">
      <dgm:prSet presAssocID="{2F75A2BD-98E6-47BD-95DC-87BFC4D2D9D3}" presName="accentRepeatNode" presStyleLbl="solidFgAcc1" presStyleIdx="0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CA4A810D-27A0-4E70-9CD6-65DFA59DD074}" type="pres">
      <dgm:prSet presAssocID="{0890047E-A7EE-4013-8C60-1E441A5B68D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02D27-392C-4C8E-AFD4-7284721DAA05}" type="pres">
      <dgm:prSet presAssocID="{0890047E-A7EE-4013-8C60-1E441A5B68D2}" presName="accent_2" presStyleCnt="0"/>
      <dgm:spPr/>
    </dgm:pt>
    <dgm:pt modelId="{6DE4ABE7-3AA1-4D38-9915-4417291386D3}" type="pres">
      <dgm:prSet presAssocID="{0890047E-A7EE-4013-8C60-1E441A5B68D2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501E39-EE16-4C8F-8F40-4D1814020F4C}" type="pres">
      <dgm:prSet presAssocID="{FC468BB2-861F-44F6-A699-B879CD6DAA95}" presName="text_3" presStyleLbl="node1" presStyleIdx="2" presStyleCnt="5" custScaleY="169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6649A-BECB-4ED9-9B52-EC4F6A86742E}" type="pres">
      <dgm:prSet presAssocID="{FC468BB2-861F-44F6-A699-B879CD6DAA95}" presName="accent_3" presStyleCnt="0"/>
      <dgm:spPr/>
    </dgm:pt>
    <dgm:pt modelId="{4E90567F-1D83-4108-B875-A509C78B6683}" type="pres">
      <dgm:prSet presAssocID="{FC468BB2-861F-44F6-A699-B879CD6DAA95}" presName="accentRepeatNode" presStyleLbl="solidFgAcc1" presStyleIdx="2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57F75403-8757-4DFF-A142-A7213347E300}" type="pres">
      <dgm:prSet presAssocID="{8E5237A0-F64D-4823-91BC-9082D206273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49129-245A-4E5A-A86D-47CD268C6EB6}" type="pres">
      <dgm:prSet presAssocID="{8E5237A0-F64D-4823-91BC-9082D206273D}" presName="accent_4" presStyleCnt="0"/>
      <dgm:spPr/>
    </dgm:pt>
    <dgm:pt modelId="{40D5DB32-B1F1-4867-B3D6-E39DBB4F1542}" type="pres">
      <dgm:prSet presAssocID="{8E5237A0-F64D-4823-91BC-9082D206273D}" presName="accentRepeatNode" presStyleLbl="solidFgAcc1" presStyleIdx="3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A0FFE436-F77F-4DC1-B34E-01E645990906}" type="pres">
      <dgm:prSet presAssocID="{7BAC18BA-490C-4BAF-ACD6-BED927635D0D}" presName="text_5" presStyleLbl="node1" presStyleIdx="4" presStyleCnt="5" custScaleY="15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057B5-B2A0-47A5-8149-8F363EE8A4BD}" type="pres">
      <dgm:prSet presAssocID="{7BAC18BA-490C-4BAF-ACD6-BED927635D0D}" presName="accent_5" presStyleCnt="0"/>
      <dgm:spPr/>
    </dgm:pt>
    <dgm:pt modelId="{342C8446-D87E-4E2A-B538-94AEE29A0A6D}" type="pres">
      <dgm:prSet presAssocID="{7BAC18BA-490C-4BAF-ACD6-BED927635D0D}" presName="accentRepeatNode" presStyleLbl="solidFgAcc1" presStyleIdx="4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</dgm:ptLst>
  <dgm:cxnLst>
    <dgm:cxn modelId="{6D072FCB-F0CA-4A75-85B3-39E48F73B5B7}" srcId="{130C3D1A-B8D5-423F-9E35-F8325986A128}" destId="{8E5237A0-F64D-4823-91BC-9082D206273D}" srcOrd="3" destOrd="0" parTransId="{E8A6D568-F3AF-4B16-BE91-F62253759713}" sibTransId="{1E665540-A4B5-4B4B-A61C-E98FF7E3D21B}"/>
    <dgm:cxn modelId="{BA998A6F-DA1F-4AB6-91CA-D5E66ECE086E}" srcId="{130C3D1A-B8D5-423F-9E35-F8325986A128}" destId="{FC468BB2-861F-44F6-A699-B879CD6DAA95}" srcOrd="2" destOrd="0" parTransId="{48C2D433-B4AC-4202-8A94-EE0F01A3CDE8}" sibTransId="{C3561411-EDB6-4E72-A56B-11027BC6AB26}"/>
    <dgm:cxn modelId="{B2A5814B-FE76-4C70-B9A6-342C14CCE5A8}" type="presOf" srcId="{8E5237A0-F64D-4823-91BC-9082D206273D}" destId="{57F75403-8757-4DFF-A142-A7213347E300}" srcOrd="0" destOrd="0" presId="urn:microsoft.com/office/officeart/2008/layout/VerticalCurvedList"/>
    <dgm:cxn modelId="{A8B438F6-D22E-460C-AC2D-8CD9F4F8F6D2}" srcId="{130C3D1A-B8D5-423F-9E35-F8325986A128}" destId="{7BAC18BA-490C-4BAF-ACD6-BED927635D0D}" srcOrd="4" destOrd="0" parTransId="{11BE9D4F-722D-401E-83DE-72D6C2EF34B4}" sibTransId="{D81D4E0E-B96F-4869-877A-83292F86EE54}"/>
    <dgm:cxn modelId="{75EE53C7-65EF-4A1D-90D6-B551B9F4178B}" type="presOf" srcId="{FC468BB2-861F-44F6-A699-B879CD6DAA95}" destId="{5B501E39-EE16-4C8F-8F40-4D1814020F4C}" srcOrd="0" destOrd="0" presId="urn:microsoft.com/office/officeart/2008/layout/VerticalCurvedList"/>
    <dgm:cxn modelId="{3761F567-AF47-4F08-A10B-CF3CCF2B430B}" type="presOf" srcId="{2F75A2BD-98E6-47BD-95DC-87BFC4D2D9D3}" destId="{7C89C093-BA7E-4CB2-9687-1DE80144D193}" srcOrd="0" destOrd="0" presId="urn:microsoft.com/office/officeart/2008/layout/VerticalCurvedList"/>
    <dgm:cxn modelId="{5F0F05C0-5751-4DAA-9CD6-C9936A44BFA4}" srcId="{130C3D1A-B8D5-423F-9E35-F8325986A128}" destId="{0890047E-A7EE-4013-8C60-1E441A5B68D2}" srcOrd="1" destOrd="0" parTransId="{2DD31F8D-5462-465B-BF03-170506173E7D}" sibTransId="{FFD96570-BC08-46A6-9C89-668BC90AA00E}"/>
    <dgm:cxn modelId="{FCE73791-C9E0-49B3-9B30-066C42D854A8}" type="presOf" srcId="{90157BD4-3683-40F8-8950-D50F97E242D0}" destId="{5CD3FE73-FBB3-420F-A6B8-0CAEAB627C41}" srcOrd="0" destOrd="0" presId="urn:microsoft.com/office/officeart/2008/layout/VerticalCurvedList"/>
    <dgm:cxn modelId="{BC5E3749-E729-4718-ADAA-8E60D725FDF4}" type="presOf" srcId="{7BAC18BA-490C-4BAF-ACD6-BED927635D0D}" destId="{A0FFE436-F77F-4DC1-B34E-01E645990906}" srcOrd="0" destOrd="0" presId="urn:microsoft.com/office/officeart/2008/layout/VerticalCurvedList"/>
    <dgm:cxn modelId="{95B35AAC-B668-44A0-ADE8-B41E9DD6591B}" type="presOf" srcId="{130C3D1A-B8D5-423F-9E35-F8325986A128}" destId="{FCC913E9-53C0-4132-885E-5CC9FA2BD7EB}" srcOrd="0" destOrd="0" presId="urn:microsoft.com/office/officeart/2008/layout/VerticalCurvedList"/>
    <dgm:cxn modelId="{F127204F-6C06-413C-A924-33AFF34DEA0B}" type="presOf" srcId="{0890047E-A7EE-4013-8C60-1E441A5B68D2}" destId="{CA4A810D-27A0-4E70-9CD6-65DFA59DD074}" srcOrd="0" destOrd="0" presId="urn:microsoft.com/office/officeart/2008/layout/VerticalCurvedList"/>
    <dgm:cxn modelId="{710F67D4-B97A-49CC-9BA4-C0E5A7989CC5}" srcId="{130C3D1A-B8D5-423F-9E35-F8325986A128}" destId="{2F75A2BD-98E6-47BD-95DC-87BFC4D2D9D3}" srcOrd="0" destOrd="0" parTransId="{E494179B-1EAB-44A8-87A7-2D734D6C26FA}" sibTransId="{90157BD4-3683-40F8-8950-D50F97E242D0}"/>
    <dgm:cxn modelId="{BA4E0F91-F7A7-487B-B628-E4BAE6068CE6}" type="presParOf" srcId="{FCC913E9-53C0-4132-885E-5CC9FA2BD7EB}" destId="{A0B5E0BD-4BA2-444A-8A3F-0A4E52084942}" srcOrd="0" destOrd="0" presId="urn:microsoft.com/office/officeart/2008/layout/VerticalCurvedList"/>
    <dgm:cxn modelId="{4560DBFA-2948-4D8E-A4F7-70AEED311E6C}" type="presParOf" srcId="{A0B5E0BD-4BA2-444A-8A3F-0A4E52084942}" destId="{2215195E-B298-4EFB-A4EF-4589CD5C4F75}" srcOrd="0" destOrd="0" presId="urn:microsoft.com/office/officeart/2008/layout/VerticalCurvedList"/>
    <dgm:cxn modelId="{225B26E4-9A57-4ECE-A074-A1AAD9D6CAC9}" type="presParOf" srcId="{2215195E-B298-4EFB-A4EF-4589CD5C4F75}" destId="{FA390EFA-30E3-495B-94A2-177458699D59}" srcOrd="0" destOrd="0" presId="urn:microsoft.com/office/officeart/2008/layout/VerticalCurvedList"/>
    <dgm:cxn modelId="{6848DDA6-65F1-4A77-8FE5-6915AB0816E9}" type="presParOf" srcId="{2215195E-B298-4EFB-A4EF-4589CD5C4F75}" destId="{5CD3FE73-FBB3-420F-A6B8-0CAEAB627C41}" srcOrd="1" destOrd="0" presId="urn:microsoft.com/office/officeart/2008/layout/VerticalCurvedList"/>
    <dgm:cxn modelId="{7E68B23D-663C-490B-BDEA-8B09443CA79D}" type="presParOf" srcId="{2215195E-B298-4EFB-A4EF-4589CD5C4F75}" destId="{6BB9F27A-D1DA-4DB5-B0F2-182069A1A52A}" srcOrd="2" destOrd="0" presId="urn:microsoft.com/office/officeart/2008/layout/VerticalCurvedList"/>
    <dgm:cxn modelId="{EF4E9DA9-EBBE-4D9A-BE1E-1576FF659EFC}" type="presParOf" srcId="{2215195E-B298-4EFB-A4EF-4589CD5C4F75}" destId="{4F243F77-D603-4F33-8CF7-6566A100F677}" srcOrd="3" destOrd="0" presId="urn:microsoft.com/office/officeart/2008/layout/VerticalCurvedList"/>
    <dgm:cxn modelId="{3E59465E-021A-4D2C-9ED0-761F1E09740D}" type="presParOf" srcId="{A0B5E0BD-4BA2-444A-8A3F-0A4E52084942}" destId="{7C89C093-BA7E-4CB2-9687-1DE80144D193}" srcOrd="1" destOrd="0" presId="urn:microsoft.com/office/officeart/2008/layout/VerticalCurvedList"/>
    <dgm:cxn modelId="{350BB15C-781D-4B57-9AD5-FF02F05A57A4}" type="presParOf" srcId="{A0B5E0BD-4BA2-444A-8A3F-0A4E52084942}" destId="{DF10890C-D0F2-4D2B-8086-ADF070562A95}" srcOrd="2" destOrd="0" presId="urn:microsoft.com/office/officeart/2008/layout/VerticalCurvedList"/>
    <dgm:cxn modelId="{F7D9F83D-E152-4A09-BACD-593E2883E035}" type="presParOf" srcId="{DF10890C-D0F2-4D2B-8086-ADF070562A95}" destId="{74A6351A-A13E-4A85-8717-552333B027F2}" srcOrd="0" destOrd="0" presId="urn:microsoft.com/office/officeart/2008/layout/VerticalCurvedList"/>
    <dgm:cxn modelId="{84029123-DCD8-4638-80D0-1ED3143460C9}" type="presParOf" srcId="{A0B5E0BD-4BA2-444A-8A3F-0A4E52084942}" destId="{CA4A810D-27A0-4E70-9CD6-65DFA59DD074}" srcOrd="3" destOrd="0" presId="urn:microsoft.com/office/officeart/2008/layout/VerticalCurvedList"/>
    <dgm:cxn modelId="{1AA241DA-6D22-4F89-92F8-869B20C8182E}" type="presParOf" srcId="{A0B5E0BD-4BA2-444A-8A3F-0A4E52084942}" destId="{5C102D27-392C-4C8E-AFD4-7284721DAA05}" srcOrd="4" destOrd="0" presId="urn:microsoft.com/office/officeart/2008/layout/VerticalCurvedList"/>
    <dgm:cxn modelId="{301CA077-841D-4642-A8C8-18EB5C2CD45B}" type="presParOf" srcId="{5C102D27-392C-4C8E-AFD4-7284721DAA05}" destId="{6DE4ABE7-3AA1-4D38-9915-4417291386D3}" srcOrd="0" destOrd="0" presId="urn:microsoft.com/office/officeart/2008/layout/VerticalCurvedList"/>
    <dgm:cxn modelId="{445CDDFC-95B6-44AE-8757-11E6336DF7ED}" type="presParOf" srcId="{A0B5E0BD-4BA2-444A-8A3F-0A4E52084942}" destId="{5B501E39-EE16-4C8F-8F40-4D1814020F4C}" srcOrd="5" destOrd="0" presId="urn:microsoft.com/office/officeart/2008/layout/VerticalCurvedList"/>
    <dgm:cxn modelId="{B83FFAD5-E289-4166-8284-9FEFC26D08CA}" type="presParOf" srcId="{A0B5E0BD-4BA2-444A-8A3F-0A4E52084942}" destId="{F7A6649A-BECB-4ED9-9B52-EC4F6A86742E}" srcOrd="6" destOrd="0" presId="urn:microsoft.com/office/officeart/2008/layout/VerticalCurvedList"/>
    <dgm:cxn modelId="{F9E4CC0B-9BB1-4AA6-B393-CABE90E7558E}" type="presParOf" srcId="{F7A6649A-BECB-4ED9-9B52-EC4F6A86742E}" destId="{4E90567F-1D83-4108-B875-A509C78B6683}" srcOrd="0" destOrd="0" presId="urn:microsoft.com/office/officeart/2008/layout/VerticalCurvedList"/>
    <dgm:cxn modelId="{332A79FE-1BC9-49D4-9346-6193333ADA02}" type="presParOf" srcId="{A0B5E0BD-4BA2-444A-8A3F-0A4E52084942}" destId="{57F75403-8757-4DFF-A142-A7213347E300}" srcOrd="7" destOrd="0" presId="urn:microsoft.com/office/officeart/2008/layout/VerticalCurvedList"/>
    <dgm:cxn modelId="{D995CC19-B784-434E-882A-94B723AED127}" type="presParOf" srcId="{A0B5E0BD-4BA2-444A-8A3F-0A4E52084942}" destId="{26D49129-245A-4E5A-A86D-47CD268C6EB6}" srcOrd="8" destOrd="0" presId="urn:microsoft.com/office/officeart/2008/layout/VerticalCurvedList"/>
    <dgm:cxn modelId="{2DB9DADB-7880-4FC1-B2A5-76BFCB01C39F}" type="presParOf" srcId="{26D49129-245A-4E5A-A86D-47CD268C6EB6}" destId="{40D5DB32-B1F1-4867-B3D6-E39DBB4F1542}" srcOrd="0" destOrd="0" presId="urn:microsoft.com/office/officeart/2008/layout/VerticalCurvedList"/>
    <dgm:cxn modelId="{1C9172DA-D29A-456E-901B-FF1A66F4AF44}" type="presParOf" srcId="{A0B5E0BD-4BA2-444A-8A3F-0A4E52084942}" destId="{A0FFE436-F77F-4DC1-B34E-01E645990906}" srcOrd="9" destOrd="0" presId="urn:microsoft.com/office/officeart/2008/layout/VerticalCurvedList"/>
    <dgm:cxn modelId="{D80C9CFE-A122-4B03-B3CF-57AB0B03DA9F}" type="presParOf" srcId="{A0B5E0BD-4BA2-444A-8A3F-0A4E52084942}" destId="{2A1057B5-B2A0-47A5-8149-8F363EE8A4BD}" srcOrd="10" destOrd="0" presId="urn:microsoft.com/office/officeart/2008/layout/VerticalCurvedList"/>
    <dgm:cxn modelId="{2FE8B14A-61DA-48D0-A65C-19BF2CE37F8F}" type="presParOf" srcId="{2A1057B5-B2A0-47A5-8149-8F363EE8A4BD}" destId="{342C8446-D87E-4E2A-B538-94AEE29A0A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957AEB-6FA2-4F39-9856-63788DA6C4FE}" type="doc">
      <dgm:prSet loTypeId="urn:microsoft.com/office/officeart/2005/8/layout/hierarchy3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F166312-0D7B-4B5F-B88D-09A7F9AA4740}">
      <dgm:prSet phldrT="[Текст]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2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</a:gradFill>
      </dgm:spPr>
      <dgm:t>
        <a:bodyPr vert="horz"/>
        <a:lstStyle/>
        <a:p>
          <a:pPr algn="ctr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Классификатор нарушений</a:t>
          </a:r>
        </a:p>
      </dgm:t>
    </dgm:pt>
    <dgm:pt modelId="{15677292-FB54-49D5-8DBF-F1B20D54AA2C}" type="parTrans" cxnId="{04AF19A3-CD98-4B23-B270-EF03B22AEE02}">
      <dgm:prSet/>
      <dgm:spPr/>
      <dgm:t>
        <a:bodyPr/>
        <a:lstStyle/>
        <a:p>
          <a:endParaRPr lang="ru-RU"/>
        </a:p>
      </dgm:t>
    </dgm:pt>
    <dgm:pt modelId="{70AEE043-483A-470E-A351-5D31AFA64865}" type="sibTrans" cxnId="{04AF19A3-CD98-4B23-B270-EF03B22AEE02}">
      <dgm:prSet/>
      <dgm:spPr/>
      <dgm:t>
        <a:bodyPr/>
        <a:lstStyle/>
        <a:p>
          <a:endParaRPr lang="ru-RU"/>
        </a:p>
      </dgm:t>
    </dgm:pt>
    <dgm:pt modelId="{C8B5C20C-7505-4793-9288-2D38222C4F7D}">
      <dgm:prSet phldrT="[Текст]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 01 2 01 001 «Использование бюджетных средств на цели, не соответствующие целям, определенным утвержденным бюджетом, бюджетной росписью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gm:t>
    </dgm:pt>
    <dgm:pt modelId="{7120BC01-9926-4193-8CBC-25AF09B03E5E}" type="parTrans" cxnId="{399E3479-685B-4356-BBBA-CD7E6261574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1CE44-B58F-410C-ADC3-226BDCE710B6}" type="sibTrans" cxnId="{399E3479-685B-4356-BBBA-CD7E6261574A}">
      <dgm:prSet/>
      <dgm:spPr/>
      <dgm:t>
        <a:bodyPr/>
        <a:lstStyle/>
        <a:p>
          <a:endParaRPr lang="ru-RU"/>
        </a:p>
      </dgm:t>
    </dgm:pt>
    <dgm:pt modelId="{AF965D61-9343-45AB-8188-CB60A0DBBD2A}">
      <dgm:prSet phldrT="[Текст]" custT="1"/>
      <dgm:spPr>
        <a:solidFill>
          <a:srgbClr val="C0504D">
            <a:tint val="40000"/>
            <a:hueOff val="0"/>
            <a:satOff val="0"/>
            <a:lumOff val="0"/>
          </a:srgb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145" tIns="11430" rIns="17145" bIns="1143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ru-RU" sz="9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02 2 02 001 «Недостижение значений показателей результативности при предоставлении межбюджетных трансфертов</a:t>
          </a:r>
          <a:r>
            <a:rPr lang="ru-RU" sz="9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»</a:t>
          </a:r>
        </a:p>
      </dgm:t>
    </dgm:pt>
    <dgm:pt modelId="{99C15D46-7DA8-48CC-84F0-BB12C3AD65A5}" type="parTrans" cxnId="{7A334DD3-47D1-43AA-A033-9B82A971BEB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8F4E7D-55A0-4401-9886-1D93F8B862F6}" type="sibTrans" cxnId="{7A334DD3-47D1-43AA-A033-9B82A971BEB7}">
      <dgm:prSet/>
      <dgm:spPr/>
      <dgm:t>
        <a:bodyPr/>
        <a:lstStyle/>
        <a:p>
          <a:endParaRPr lang="ru-RU"/>
        </a:p>
      </dgm:t>
    </dgm:pt>
    <dgm:pt modelId="{7BD374CA-C1BC-442C-9DC7-3DD80B19CAF9}">
      <dgm:prSet phldrT="[Текст]" custT="1"/>
      <dgm:spPr>
        <a:solidFill>
          <a:srgbClr val="C0504D">
            <a:tint val="40000"/>
            <a:hueOff val="0"/>
            <a:satOff val="0"/>
            <a:lumOff val="0"/>
          </a:srgb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145" tIns="11430" rIns="17145" bIns="1143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ru-RU" sz="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02 2 05 005 «Нецелевое расходование бюджетных ассигнований Резервного фонда Правительства РФ» </a:t>
          </a:r>
        </a:p>
      </dgm:t>
    </dgm:pt>
    <dgm:pt modelId="{006B17B0-F766-47A8-9D88-0A7FA2F06475}" type="parTrans" cxnId="{BF0CA6A5-9BF9-4322-BB6D-A1C7E8B05EC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BFA59-B722-48ED-8AA3-226E8C2843A5}" type="sibTrans" cxnId="{BF0CA6A5-9BF9-4322-BB6D-A1C7E8B05EC2}">
      <dgm:prSet/>
      <dgm:spPr/>
      <dgm:t>
        <a:bodyPr/>
        <a:lstStyle/>
        <a:p>
          <a:endParaRPr lang="ru-RU"/>
        </a:p>
      </dgm:t>
    </dgm:pt>
    <dgm:pt modelId="{637599E3-DD5D-4291-9AEC-22157937A2CF}" type="pres">
      <dgm:prSet presAssocID="{8D957AEB-6FA2-4F39-9856-63788DA6C4F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B2FA38-68C6-4BFA-807B-02CD25D636F6}" type="pres">
      <dgm:prSet presAssocID="{1F166312-0D7B-4B5F-B88D-09A7F9AA4740}" presName="root" presStyleCnt="0"/>
      <dgm:spPr/>
    </dgm:pt>
    <dgm:pt modelId="{2964AD44-BE04-4EC7-90E4-C3D1E28AFEC0}" type="pres">
      <dgm:prSet presAssocID="{1F166312-0D7B-4B5F-B88D-09A7F9AA4740}" presName="rootComposite" presStyleCnt="0"/>
      <dgm:spPr/>
    </dgm:pt>
    <dgm:pt modelId="{B2192020-7523-4157-8368-B20BC6A1099B}" type="pres">
      <dgm:prSet presAssocID="{1F166312-0D7B-4B5F-B88D-09A7F9AA4740}" presName="rootText" presStyleLbl="node1" presStyleIdx="0" presStyleCnt="1" custScaleX="153768"/>
      <dgm:spPr/>
      <dgm:t>
        <a:bodyPr/>
        <a:lstStyle/>
        <a:p>
          <a:endParaRPr lang="ru-RU"/>
        </a:p>
      </dgm:t>
    </dgm:pt>
    <dgm:pt modelId="{4A90F96D-BBFA-42C5-AA25-A4F6D266FBB2}" type="pres">
      <dgm:prSet presAssocID="{1F166312-0D7B-4B5F-B88D-09A7F9AA4740}" presName="rootConnector" presStyleLbl="node1" presStyleIdx="0" presStyleCnt="1"/>
      <dgm:spPr/>
      <dgm:t>
        <a:bodyPr/>
        <a:lstStyle/>
        <a:p>
          <a:endParaRPr lang="ru-RU"/>
        </a:p>
      </dgm:t>
    </dgm:pt>
    <dgm:pt modelId="{B0765684-D0A5-45AB-97FC-55278E4A0CEC}" type="pres">
      <dgm:prSet presAssocID="{1F166312-0D7B-4B5F-B88D-09A7F9AA4740}" presName="childShape" presStyleCnt="0"/>
      <dgm:spPr/>
    </dgm:pt>
    <dgm:pt modelId="{D66E0D53-8121-4741-A79F-2FFF76333C9E}" type="pres">
      <dgm:prSet presAssocID="{7120BC01-9926-4193-8CBC-25AF09B03E5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34021AEB-0E3B-46D2-B401-8E7D29FD019E}" type="pres">
      <dgm:prSet presAssocID="{C8B5C20C-7505-4793-9288-2D38222C4F7D}" presName="childText" presStyleLbl="bgAcc1" presStyleIdx="0" presStyleCnt="3" custScaleX="285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B4A14-FDD7-4CD6-A791-70B754BC731B}" type="pres">
      <dgm:prSet presAssocID="{99C15D46-7DA8-48CC-84F0-BB12C3AD65A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5B98AA7-A2AF-4FD6-9152-898A59646123}" type="pres">
      <dgm:prSet presAssocID="{AF965D61-9343-45AB-8188-CB60A0DBBD2A}" presName="childText" presStyleLbl="bgAcc1" presStyleIdx="1" presStyleCnt="3" custScaleX="285266">
        <dgm:presLayoutVars>
          <dgm:bulletEnabled val="1"/>
        </dgm:presLayoutVars>
      </dgm:prSet>
      <dgm:spPr>
        <a:xfrm>
          <a:off x="523316" y="1483907"/>
          <a:ext cx="2708860" cy="59349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7B9B13A-3907-47CA-9050-114A2F6386E7}" type="pres">
      <dgm:prSet presAssocID="{006B17B0-F766-47A8-9D88-0A7FA2F0647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C9B4F701-3900-46BA-A0D3-5D23A4701B30}" type="pres">
      <dgm:prSet presAssocID="{7BD374CA-C1BC-442C-9DC7-3DD80B19CAF9}" presName="childText" presStyleLbl="bgAcc1" presStyleIdx="2" presStyleCnt="3" custScaleX="285266">
        <dgm:presLayoutVars>
          <dgm:bulletEnabled val="1"/>
        </dgm:presLayoutVars>
      </dgm:prSet>
      <dgm:spPr>
        <a:xfrm>
          <a:off x="523316" y="2225775"/>
          <a:ext cx="2708860" cy="59349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779A3ED7-2E5D-4650-83D3-1C9860FF50A3}" type="presOf" srcId="{AF965D61-9343-45AB-8188-CB60A0DBBD2A}" destId="{A5B98AA7-A2AF-4FD6-9152-898A59646123}" srcOrd="0" destOrd="0" presId="urn:microsoft.com/office/officeart/2005/8/layout/hierarchy3"/>
    <dgm:cxn modelId="{7A334DD3-47D1-43AA-A033-9B82A971BEB7}" srcId="{1F166312-0D7B-4B5F-B88D-09A7F9AA4740}" destId="{AF965D61-9343-45AB-8188-CB60A0DBBD2A}" srcOrd="1" destOrd="0" parTransId="{99C15D46-7DA8-48CC-84F0-BB12C3AD65A5}" sibTransId="{9C8F4E7D-55A0-4401-9886-1D93F8B862F6}"/>
    <dgm:cxn modelId="{108ED72F-84E8-43F5-A2FD-67822FA022DE}" type="presOf" srcId="{006B17B0-F766-47A8-9D88-0A7FA2F06475}" destId="{77B9B13A-3907-47CA-9050-114A2F6386E7}" srcOrd="0" destOrd="0" presId="urn:microsoft.com/office/officeart/2005/8/layout/hierarchy3"/>
    <dgm:cxn modelId="{8508DB54-D742-47B4-80D4-BDEE2B37FC50}" type="presOf" srcId="{1F166312-0D7B-4B5F-B88D-09A7F9AA4740}" destId="{4A90F96D-BBFA-42C5-AA25-A4F6D266FBB2}" srcOrd="1" destOrd="0" presId="urn:microsoft.com/office/officeart/2005/8/layout/hierarchy3"/>
    <dgm:cxn modelId="{04AF19A3-CD98-4B23-B270-EF03B22AEE02}" srcId="{8D957AEB-6FA2-4F39-9856-63788DA6C4FE}" destId="{1F166312-0D7B-4B5F-B88D-09A7F9AA4740}" srcOrd="0" destOrd="0" parTransId="{15677292-FB54-49D5-8DBF-F1B20D54AA2C}" sibTransId="{70AEE043-483A-470E-A351-5D31AFA64865}"/>
    <dgm:cxn modelId="{785A267E-4C68-401E-B30F-02CC1B0EAD44}" type="presOf" srcId="{7120BC01-9926-4193-8CBC-25AF09B03E5E}" destId="{D66E0D53-8121-4741-A79F-2FFF76333C9E}" srcOrd="0" destOrd="0" presId="urn:microsoft.com/office/officeart/2005/8/layout/hierarchy3"/>
    <dgm:cxn modelId="{B9B269FD-E710-4B9B-B6D3-9E524A6136C7}" type="presOf" srcId="{1F166312-0D7B-4B5F-B88D-09A7F9AA4740}" destId="{B2192020-7523-4157-8368-B20BC6A1099B}" srcOrd="0" destOrd="0" presId="urn:microsoft.com/office/officeart/2005/8/layout/hierarchy3"/>
    <dgm:cxn modelId="{CA967032-ED20-4D37-9DFB-A434B5A880FE}" type="presOf" srcId="{7BD374CA-C1BC-442C-9DC7-3DD80B19CAF9}" destId="{C9B4F701-3900-46BA-A0D3-5D23A4701B30}" srcOrd="0" destOrd="0" presId="urn:microsoft.com/office/officeart/2005/8/layout/hierarchy3"/>
    <dgm:cxn modelId="{F38B9426-3AC3-48C1-A64D-0E77F129CAD3}" type="presOf" srcId="{99C15D46-7DA8-48CC-84F0-BB12C3AD65A5}" destId="{261B4A14-FDD7-4CD6-A791-70B754BC731B}" srcOrd="0" destOrd="0" presId="urn:microsoft.com/office/officeart/2005/8/layout/hierarchy3"/>
    <dgm:cxn modelId="{BF0CA6A5-9BF9-4322-BB6D-A1C7E8B05EC2}" srcId="{1F166312-0D7B-4B5F-B88D-09A7F9AA4740}" destId="{7BD374CA-C1BC-442C-9DC7-3DD80B19CAF9}" srcOrd="2" destOrd="0" parTransId="{006B17B0-F766-47A8-9D88-0A7FA2F06475}" sibTransId="{D1DBFA59-B722-48ED-8AA3-226E8C2843A5}"/>
    <dgm:cxn modelId="{399E3479-685B-4356-BBBA-CD7E6261574A}" srcId="{1F166312-0D7B-4B5F-B88D-09A7F9AA4740}" destId="{C8B5C20C-7505-4793-9288-2D38222C4F7D}" srcOrd="0" destOrd="0" parTransId="{7120BC01-9926-4193-8CBC-25AF09B03E5E}" sibTransId="{9111CE44-B58F-410C-ADC3-226BDCE710B6}"/>
    <dgm:cxn modelId="{CA45C5BA-A404-40F3-99AE-1FB685408980}" type="presOf" srcId="{8D957AEB-6FA2-4F39-9856-63788DA6C4FE}" destId="{637599E3-DD5D-4291-9AEC-22157937A2CF}" srcOrd="0" destOrd="0" presId="urn:microsoft.com/office/officeart/2005/8/layout/hierarchy3"/>
    <dgm:cxn modelId="{52B8B2C3-8FA2-4F80-A7EB-3EF266A74811}" type="presOf" srcId="{C8B5C20C-7505-4793-9288-2D38222C4F7D}" destId="{34021AEB-0E3B-46D2-B401-8E7D29FD019E}" srcOrd="0" destOrd="0" presId="urn:microsoft.com/office/officeart/2005/8/layout/hierarchy3"/>
    <dgm:cxn modelId="{08F7CD3E-537A-4D39-AD8E-212EFC620BFD}" type="presParOf" srcId="{637599E3-DD5D-4291-9AEC-22157937A2CF}" destId="{38B2FA38-68C6-4BFA-807B-02CD25D636F6}" srcOrd="0" destOrd="0" presId="urn:microsoft.com/office/officeart/2005/8/layout/hierarchy3"/>
    <dgm:cxn modelId="{C7697F70-2A64-4D69-93FD-CD010C5396A8}" type="presParOf" srcId="{38B2FA38-68C6-4BFA-807B-02CD25D636F6}" destId="{2964AD44-BE04-4EC7-90E4-C3D1E28AFEC0}" srcOrd="0" destOrd="0" presId="urn:microsoft.com/office/officeart/2005/8/layout/hierarchy3"/>
    <dgm:cxn modelId="{F6CA3EBB-0DBE-44ED-AA0B-2F2C75D2A467}" type="presParOf" srcId="{2964AD44-BE04-4EC7-90E4-C3D1E28AFEC0}" destId="{B2192020-7523-4157-8368-B20BC6A1099B}" srcOrd="0" destOrd="0" presId="urn:microsoft.com/office/officeart/2005/8/layout/hierarchy3"/>
    <dgm:cxn modelId="{75C816B1-785E-4ECB-9D0D-EC944C3F5E9D}" type="presParOf" srcId="{2964AD44-BE04-4EC7-90E4-C3D1E28AFEC0}" destId="{4A90F96D-BBFA-42C5-AA25-A4F6D266FBB2}" srcOrd="1" destOrd="0" presId="urn:microsoft.com/office/officeart/2005/8/layout/hierarchy3"/>
    <dgm:cxn modelId="{0486B6BD-ED11-4275-9CA8-82F0D2310BAD}" type="presParOf" srcId="{38B2FA38-68C6-4BFA-807B-02CD25D636F6}" destId="{B0765684-D0A5-45AB-97FC-55278E4A0CEC}" srcOrd="1" destOrd="0" presId="urn:microsoft.com/office/officeart/2005/8/layout/hierarchy3"/>
    <dgm:cxn modelId="{2DBAC3DE-5B6D-41F9-9F15-FE54DF2E27DF}" type="presParOf" srcId="{B0765684-D0A5-45AB-97FC-55278E4A0CEC}" destId="{D66E0D53-8121-4741-A79F-2FFF76333C9E}" srcOrd="0" destOrd="0" presId="urn:microsoft.com/office/officeart/2005/8/layout/hierarchy3"/>
    <dgm:cxn modelId="{D9389E63-2709-494E-BA15-FC2A21C67B13}" type="presParOf" srcId="{B0765684-D0A5-45AB-97FC-55278E4A0CEC}" destId="{34021AEB-0E3B-46D2-B401-8E7D29FD019E}" srcOrd="1" destOrd="0" presId="urn:microsoft.com/office/officeart/2005/8/layout/hierarchy3"/>
    <dgm:cxn modelId="{9AAA07A7-F0D0-4AE5-8718-9C86DDDE1D3B}" type="presParOf" srcId="{B0765684-D0A5-45AB-97FC-55278E4A0CEC}" destId="{261B4A14-FDD7-4CD6-A791-70B754BC731B}" srcOrd="2" destOrd="0" presId="urn:microsoft.com/office/officeart/2005/8/layout/hierarchy3"/>
    <dgm:cxn modelId="{29F1DBEA-463A-4A54-B184-17A17DAD075D}" type="presParOf" srcId="{B0765684-D0A5-45AB-97FC-55278E4A0CEC}" destId="{A5B98AA7-A2AF-4FD6-9152-898A59646123}" srcOrd="3" destOrd="0" presId="urn:microsoft.com/office/officeart/2005/8/layout/hierarchy3"/>
    <dgm:cxn modelId="{694CB800-DD6E-489E-A918-22AE0045576D}" type="presParOf" srcId="{B0765684-D0A5-45AB-97FC-55278E4A0CEC}" destId="{77B9B13A-3907-47CA-9050-114A2F6386E7}" srcOrd="4" destOrd="0" presId="urn:microsoft.com/office/officeart/2005/8/layout/hierarchy3"/>
    <dgm:cxn modelId="{8615DAA1-9982-4AC9-BDA4-3B7E76EBDA03}" type="presParOf" srcId="{B0765684-D0A5-45AB-97FC-55278E4A0CEC}" destId="{C9B4F701-3900-46BA-A0D3-5D23A4701B30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34E641-574E-4570-A9F2-937AF6C71BF7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9ADC90F-4CBF-4675-8E9C-DF36673BF8D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Исковое заявление о возмещении объектом контроля</a:t>
          </a:r>
        </a:p>
      </dgm:t>
    </dgm:pt>
    <dgm:pt modelId="{6C50719A-3555-4B79-962F-8891AEB0E14C}" type="parTrans" cxnId="{DAEA579F-3583-4DF7-8AC8-7F9D83498040}">
      <dgm:prSet/>
      <dgm:spPr/>
      <dgm:t>
        <a:bodyPr/>
        <a:lstStyle/>
        <a:p>
          <a:endParaRPr lang="ru-RU"/>
        </a:p>
      </dgm:t>
    </dgm:pt>
    <dgm:pt modelId="{845794AB-B2B0-47FE-8801-8B2C5155C4CB}" type="sibTrans" cxnId="{DAEA579F-3583-4DF7-8AC8-7F9D83498040}">
      <dgm:prSet/>
      <dgm:spPr/>
      <dgm:t>
        <a:bodyPr/>
        <a:lstStyle/>
        <a:p>
          <a:endParaRPr lang="ru-RU"/>
        </a:p>
      </dgm:t>
    </dgm:pt>
    <dgm:pt modelId="{2D62B68D-532B-460A-BEF3-8E7BC8628CE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ru-RU" sz="800" dirty="0"/>
            <a:t> </a:t>
          </a:r>
          <a:r>
            <a: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Штраф за неисполнение Предписания</a:t>
          </a:r>
        </a:p>
      </dgm:t>
    </dgm:pt>
    <dgm:pt modelId="{B44F1251-A4CA-4422-8246-607D2836AC79}" type="parTrans" cxnId="{60C61D10-E293-46BF-A457-3E17CCBCAA3D}">
      <dgm:prSet/>
      <dgm:spPr/>
      <dgm:t>
        <a:bodyPr/>
        <a:lstStyle/>
        <a:p>
          <a:endParaRPr lang="ru-RU"/>
        </a:p>
      </dgm:t>
    </dgm:pt>
    <dgm:pt modelId="{B6F6B3F2-2AE6-46D3-820E-4374E9851753}" type="sibTrans" cxnId="{60C61D10-E293-46BF-A457-3E17CCBCAA3D}">
      <dgm:prSet/>
      <dgm:spPr/>
      <dgm:t>
        <a:bodyPr/>
        <a:lstStyle/>
        <a:p>
          <a:endParaRPr lang="ru-RU"/>
        </a:p>
      </dgm:t>
    </dgm:pt>
    <dgm:pt modelId="{9724D7EB-5481-4347-9B43-E6D03BBD66F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«Снято с контроля» - меры выполнены</a:t>
          </a:r>
        </a:p>
      </dgm:t>
    </dgm:pt>
    <dgm:pt modelId="{DDC17818-77C3-44B7-87E8-ECE879C93B5B}" type="parTrans" cxnId="{1E62D121-8FCA-402C-A480-55B1D49F5306}">
      <dgm:prSet/>
      <dgm:spPr/>
      <dgm:t>
        <a:bodyPr/>
        <a:lstStyle/>
        <a:p>
          <a:endParaRPr lang="ru-RU"/>
        </a:p>
      </dgm:t>
    </dgm:pt>
    <dgm:pt modelId="{EA4DDB4C-59BB-47B7-A543-56D93E231EAF}" type="sibTrans" cxnId="{1E62D121-8FCA-402C-A480-55B1D49F5306}">
      <dgm:prSet/>
      <dgm:spPr/>
      <dgm:t>
        <a:bodyPr/>
        <a:lstStyle/>
        <a:p>
          <a:endParaRPr lang="ru-RU"/>
        </a:p>
      </dgm:t>
    </dgm:pt>
    <dgm:pt modelId="{017F6BEA-3671-4AE8-9025-9B049707376F}" type="pres">
      <dgm:prSet presAssocID="{3C34E641-574E-4570-A9F2-937AF6C71B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CDCBB-9DDC-404B-90E5-335072A4D78E}" type="pres">
      <dgm:prSet presAssocID="{69ADC90F-4CBF-4675-8E9C-DF36673BF8DE}" presName="node" presStyleLbl="node1" presStyleIdx="0" presStyleCnt="3" custScaleX="225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F2595-24B7-44AB-AAC8-06809E0DDEE1}" type="pres">
      <dgm:prSet presAssocID="{845794AB-B2B0-47FE-8801-8B2C5155C4C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BDECA61-D902-4047-836B-75819CA750A8}" type="pres">
      <dgm:prSet presAssocID="{845794AB-B2B0-47FE-8801-8B2C5155C4C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FEC09C1-B29D-4C5C-82E2-DFD946AC2B65}" type="pres">
      <dgm:prSet presAssocID="{2D62B68D-532B-460A-BEF3-8E7BC8628CE6}" presName="node" presStyleLbl="node1" presStyleIdx="1" presStyleCnt="3" custScaleX="183063" custLinFactNeighborX="-34127" custLinFactNeighborY="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86B7-0AE1-4C52-8FEA-4AC2EB514F5A}" type="pres">
      <dgm:prSet presAssocID="{B6F6B3F2-2AE6-46D3-820E-4374E985175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1557259-1BDB-48BE-BE3A-FBA1215E488D}" type="pres">
      <dgm:prSet presAssocID="{B6F6B3F2-2AE6-46D3-820E-4374E985175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DF94F13-9D18-45C8-BCF1-5D4C075CE564}" type="pres">
      <dgm:prSet presAssocID="{9724D7EB-5481-4347-9B43-E6D03BBD66F4}" presName="node" presStyleLbl="node1" presStyleIdx="2" presStyleCnt="3" custScaleX="162300" custLinFactNeighborX="-59918" custLinFactNeighborY="-1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F12D3-A526-4480-9E10-3377ECFAFCFA}" type="presOf" srcId="{9724D7EB-5481-4347-9B43-E6D03BBD66F4}" destId="{9DF94F13-9D18-45C8-BCF1-5D4C075CE564}" srcOrd="0" destOrd="0" presId="urn:microsoft.com/office/officeart/2005/8/layout/process1"/>
    <dgm:cxn modelId="{1E62D121-8FCA-402C-A480-55B1D49F5306}" srcId="{3C34E641-574E-4570-A9F2-937AF6C71BF7}" destId="{9724D7EB-5481-4347-9B43-E6D03BBD66F4}" srcOrd="2" destOrd="0" parTransId="{DDC17818-77C3-44B7-87E8-ECE879C93B5B}" sibTransId="{EA4DDB4C-59BB-47B7-A543-56D93E231EAF}"/>
    <dgm:cxn modelId="{0982CB37-9BA4-498C-B800-99C41784D1D7}" type="presOf" srcId="{2D62B68D-532B-460A-BEF3-8E7BC8628CE6}" destId="{DFEC09C1-B29D-4C5C-82E2-DFD946AC2B65}" srcOrd="0" destOrd="0" presId="urn:microsoft.com/office/officeart/2005/8/layout/process1"/>
    <dgm:cxn modelId="{15038DEE-1A8A-4FB0-B1DE-D6E6F452CB7C}" type="presOf" srcId="{3C34E641-574E-4570-A9F2-937AF6C71BF7}" destId="{017F6BEA-3671-4AE8-9025-9B049707376F}" srcOrd="0" destOrd="0" presId="urn:microsoft.com/office/officeart/2005/8/layout/process1"/>
    <dgm:cxn modelId="{0AE0092F-1DBF-4705-8C22-33F4ABA0FDEF}" type="presOf" srcId="{69ADC90F-4CBF-4675-8E9C-DF36673BF8DE}" destId="{F56CDCBB-9DDC-404B-90E5-335072A4D78E}" srcOrd="0" destOrd="0" presId="urn:microsoft.com/office/officeart/2005/8/layout/process1"/>
    <dgm:cxn modelId="{60C61D10-E293-46BF-A457-3E17CCBCAA3D}" srcId="{3C34E641-574E-4570-A9F2-937AF6C71BF7}" destId="{2D62B68D-532B-460A-BEF3-8E7BC8628CE6}" srcOrd="1" destOrd="0" parTransId="{B44F1251-A4CA-4422-8246-607D2836AC79}" sibTransId="{B6F6B3F2-2AE6-46D3-820E-4374E9851753}"/>
    <dgm:cxn modelId="{6AA1CF79-9F0C-44A2-BFE3-EBD770DD4660}" type="presOf" srcId="{845794AB-B2B0-47FE-8801-8B2C5155C4CB}" destId="{1A0F2595-24B7-44AB-AAC8-06809E0DDEE1}" srcOrd="0" destOrd="0" presId="urn:microsoft.com/office/officeart/2005/8/layout/process1"/>
    <dgm:cxn modelId="{78669FBD-F008-4621-873D-7AA401111E98}" type="presOf" srcId="{B6F6B3F2-2AE6-46D3-820E-4374E9851753}" destId="{08E186B7-0AE1-4C52-8FEA-4AC2EB514F5A}" srcOrd="0" destOrd="0" presId="urn:microsoft.com/office/officeart/2005/8/layout/process1"/>
    <dgm:cxn modelId="{DAEA579F-3583-4DF7-8AC8-7F9D83498040}" srcId="{3C34E641-574E-4570-A9F2-937AF6C71BF7}" destId="{69ADC90F-4CBF-4675-8E9C-DF36673BF8DE}" srcOrd="0" destOrd="0" parTransId="{6C50719A-3555-4B79-962F-8891AEB0E14C}" sibTransId="{845794AB-B2B0-47FE-8801-8B2C5155C4CB}"/>
    <dgm:cxn modelId="{8693F012-B967-4A8A-8D0C-2A9F4212F2A7}" type="presOf" srcId="{845794AB-B2B0-47FE-8801-8B2C5155C4CB}" destId="{3BDECA61-D902-4047-836B-75819CA750A8}" srcOrd="1" destOrd="0" presId="urn:microsoft.com/office/officeart/2005/8/layout/process1"/>
    <dgm:cxn modelId="{B21417D3-5EDD-44AF-B653-2813703A820D}" type="presOf" srcId="{B6F6B3F2-2AE6-46D3-820E-4374E9851753}" destId="{71557259-1BDB-48BE-BE3A-FBA1215E488D}" srcOrd="1" destOrd="0" presId="urn:microsoft.com/office/officeart/2005/8/layout/process1"/>
    <dgm:cxn modelId="{80D27B11-565F-478C-9B3E-679B84015EA4}" type="presParOf" srcId="{017F6BEA-3671-4AE8-9025-9B049707376F}" destId="{F56CDCBB-9DDC-404B-90E5-335072A4D78E}" srcOrd="0" destOrd="0" presId="urn:microsoft.com/office/officeart/2005/8/layout/process1"/>
    <dgm:cxn modelId="{81EDDC58-8827-4793-A6B2-E92ECEDC95FB}" type="presParOf" srcId="{017F6BEA-3671-4AE8-9025-9B049707376F}" destId="{1A0F2595-24B7-44AB-AAC8-06809E0DDEE1}" srcOrd="1" destOrd="0" presId="urn:microsoft.com/office/officeart/2005/8/layout/process1"/>
    <dgm:cxn modelId="{9A979EBB-A140-4D00-A43E-359CED0969DD}" type="presParOf" srcId="{1A0F2595-24B7-44AB-AAC8-06809E0DDEE1}" destId="{3BDECA61-D902-4047-836B-75819CA750A8}" srcOrd="0" destOrd="0" presId="urn:microsoft.com/office/officeart/2005/8/layout/process1"/>
    <dgm:cxn modelId="{434A8F97-B958-4FB9-AEFA-E3C1EBDF1834}" type="presParOf" srcId="{017F6BEA-3671-4AE8-9025-9B049707376F}" destId="{DFEC09C1-B29D-4C5C-82E2-DFD946AC2B65}" srcOrd="2" destOrd="0" presId="urn:microsoft.com/office/officeart/2005/8/layout/process1"/>
    <dgm:cxn modelId="{0ACEE89F-8AB0-44DE-8EF3-50F22A7CE798}" type="presParOf" srcId="{017F6BEA-3671-4AE8-9025-9B049707376F}" destId="{08E186B7-0AE1-4C52-8FEA-4AC2EB514F5A}" srcOrd="3" destOrd="0" presId="urn:microsoft.com/office/officeart/2005/8/layout/process1"/>
    <dgm:cxn modelId="{66F47CA8-A744-4169-B4B8-6989A17A1D8C}" type="presParOf" srcId="{08E186B7-0AE1-4C52-8FEA-4AC2EB514F5A}" destId="{71557259-1BDB-48BE-BE3A-FBA1215E488D}" srcOrd="0" destOrd="0" presId="urn:microsoft.com/office/officeart/2005/8/layout/process1"/>
    <dgm:cxn modelId="{1CBF86D4-52DB-4AFF-AE5B-66DE8F736DD4}" type="presParOf" srcId="{017F6BEA-3671-4AE8-9025-9B049707376F}" destId="{9DF94F13-9D18-45C8-BCF1-5D4C075CE5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79BCC4-87FE-4074-864F-873A81128BFE}" type="doc">
      <dgm:prSet loTypeId="urn:microsoft.com/office/officeart/2008/layout/PictureAccent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9B1CBCE-96B1-4F41-86B7-129D246E3153}">
      <dgm:prSet phldrT="[Текст]"/>
      <dgm:spPr/>
      <dgm:t>
        <a:bodyPr/>
        <a:lstStyle/>
        <a:p>
          <a:r>
            <a: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Выгрузка данных из ГИС ЭБ в разделы ГИС ЕСГФК:</a:t>
          </a:r>
        </a:p>
      </dgm:t>
    </dgm:pt>
    <dgm:pt modelId="{0FE73A0A-C435-4888-8A63-5FFA6AF1A0F6}" type="parTrans" cxnId="{5BDBC861-2E7B-413C-B1DD-48F249812633}">
      <dgm:prSet/>
      <dgm:spPr/>
      <dgm:t>
        <a:bodyPr/>
        <a:lstStyle/>
        <a:p>
          <a:endParaRPr lang="ru-RU"/>
        </a:p>
      </dgm:t>
    </dgm:pt>
    <dgm:pt modelId="{AC887483-2BD4-4131-97E3-5EC3EF3FD8C9}" type="sibTrans" cxnId="{5BDBC861-2E7B-413C-B1DD-48F249812633}">
      <dgm:prSet/>
      <dgm:spPr/>
      <dgm:t>
        <a:bodyPr/>
        <a:lstStyle/>
        <a:p>
          <a:endParaRPr lang="ru-RU"/>
        </a:p>
      </dgm:t>
    </dgm:pt>
    <dgm:pt modelId="{A420D85C-4962-4A7E-9BF1-2BEE2397E21E}">
      <dgm:prSet phldrT="[Текст]" custT="1"/>
      <dgm:spPr/>
      <dgm:t>
        <a:bodyPr/>
        <a:lstStyle/>
        <a:p>
          <a:r>
            <a: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Планирование</a:t>
          </a:r>
        </a:p>
      </dgm:t>
    </dgm:pt>
    <dgm:pt modelId="{D320AE6E-7072-478B-8E74-7EDB5D301558}" type="parTrans" cxnId="{8092C456-7D8B-456C-B00F-C14184951576}">
      <dgm:prSet/>
      <dgm:spPr/>
      <dgm:t>
        <a:bodyPr/>
        <a:lstStyle/>
        <a:p>
          <a:endParaRPr lang="ru-RU"/>
        </a:p>
      </dgm:t>
    </dgm:pt>
    <dgm:pt modelId="{F51C1DE6-33F8-44FB-9D26-0DD90DCDE97E}" type="sibTrans" cxnId="{8092C456-7D8B-456C-B00F-C14184951576}">
      <dgm:prSet/>
      <dgm:spPr/>
      <dgm:t>
        <a:bodyPr/>
        <a:lstStyle/>
        <a:p>
          <a:endParaRPr lang="ru-RU"/>
        </a:p>
      </dgm:t>
    </dgm:pt>
    <dgm:pt modelId="{2E2121A5-C1DF-4861-B9AD-043A94D81C58}">
      <dgm:prSet phldrT="[Текст]" custT="1"/>
      <dgm:spPr/>
      <dgm:t>
        <a:bodyPr/>
        <a:lstStyle/>
        <a:p>
          <a:r>
            <a: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Результаты контрольного мероприятия</a:t>
          </a:r>
        </a:p>
      </dgm:t>
    </dgm:pt>
    <dgm:pt modelId="{53E77182-A824-401A-A249-7CAD888F612E}" type="parTrans" cxnId="{B90BE24D-22CA-4D4D-9A8F-B370C9068262}">
      <dgm:prSet/>
      <dgm:spPr/>
      <dgm:t>
        <a:bodyPr/>
        <a:lstStyle/>
        <a:p>
          <a:endParaRPr lang="ru-RU"/>
        </a:p>
      </dgm:t>
    </dgm:pt>
    <dgm:pt modelId="{57ADABCF-CFBA-40F2-96DB-F53965006160}" type="sibTrans" cxnId="{B90BE24D-22CA-4D4D-9A8F-B370C9068262}">
      <dgm:prSet/>
      <dgm:spPr/>
      <dgm:t>
        <a:bodyPr/>
        <a:lstStyle/>
        <a:p>
          <a:endParaRPr lang="ru-RU"/>
        </a:p>
      </dgm:t>
    </dgm:pt>
    <dgm:pt modelId="{26A319D0-E6F4-4C75-A6E9-F5C1A6EA46BB}" type="pres">
      <dgm:prSet presAssocID="{0579BCC4-87FE-4074-864F-873A81128BF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366EB5-CBE3-4699-9689-3C835EF76A59}" type="pres">
      <dgm:prSet presAssocID="{39B1CBCE-96B1-4F41-86B7-129D246E3153}" presName="root" presStyleCnt="0">
        <dgm:presLayoutVars>
          <dgm:chMax/>
          <dgm:chPref val="4"/>
        </dgm:presLayoutVars>
      </dgm:prSet>
      <dgm:spPr/>
    </dgm:pt>
    <dgm:pt modelId="{A93B60E2-7921-4E33-8ADB-1CC60EB4F105}" type="pres">
      <dgm:prSet presAssocID="{39B1CBCE-96B1-4F41-86B7-129D246E3153}" presName="rootComposite" presStyleCnt="0">
        <dgm:presLayoutVars/>
      </dgm:prSet>
      <dgm:spPr/>
    </dgm:pt>
    <dgm:pt modelId="{3F6524D3-C78F-4635-B672-9F4306A3E58F}" type="pres">
      <dgm:prSet presAssocID="{39B1CBCE-96B1-4F41-86B7-129D246E315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30F81B9-76CC-44C1-AE74-7219377AD869}" type="pres">
      <dgm:prSet presAssocID="{39B1CBCE-96B1-4F41-86B7-129D246E3153}" presName="childShape" presStyleCnt="0">
        <dgm:presLayoutVars>
          <dgm:chMax val="0"/>
          <dgm:chPref val="0"/>
        </dgm:presLayoutVars>
      </dgm:prSet>
      <dgm:spPr/>
    </dgm:pt>
    <dgm:pt modelId="{D5AF252A-6788-41C2-80C8-F024A71FEA18}" type="pres">
      <dgm:prSet presAssocID="{A420D85C-4962-4A7E-9BF1-2BEE2397E21E}" presName="childComposite" presStyleCnt="0">
        <dgm:presLayoutVars>
          <dgm:chMax val="0"/>
          <dgm:chPref val="0"/>
        </dgm:presLayoutVars>
      </dgm:prSet>
      <dgm:spPr/>
    </dgm:pt>
    <dgm:pt modelId="{2589C38C-6BDB-43A8-A793-BB8822EDA2DF}" type="pres">
      <dgm:prSet presAssocID="{A420D85C-4962-4A7E-9BF1-2BEE2397E21E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D236982D-CF27-4B71-8728-F54CDA5A08DA}" type="pres">
      <dgm:prSet presAssocID="{A420D85C-4962-4A7E-9BF1-2BEE2397E21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8400B-A4F5-4920-9D56-F3A066D5D46F}" type="pres">
      <dgm:prSet presAssocID="{2E2121A5-C1DF-4861-B9AD-043A94D81C58}" presName="childComposite" presStyleCnt="0">
        <dgm:presLayoutVars>
          <dgm:chMax val="0"/>
          <dgm:chPref val="0"/>
        </dgm:presLayoutVars>
      </dgm:prSet>
      <dgm:spPr/>
    </dgm:pt>
    <dgm:pt modelId="{669BD6A4-8B5C-4181-89A5-9F5A66A6B358}" type="pres">
      <dgm:prSet presAssocID="{2E2121A5-C1DF-4861-B9AD-043A94D81C58}" presName="Image" presStyleLbl="node1" presStyleIdx="1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35C3DE47-C1AB-475A-9364-BD0776EABF7C}" type="pres">
      <dgm:prSet presAssocID="{2E2121A5-C1DF-4861-B9AD-043A94D81C5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BE24D-22CA-4D4D-9A8F-B370C9068262}" srcId="{39B1CBCE-96B1-4F41-86B7-129D246E3153}" destId="{2E2121A5-C1DF-4861-B9AD-043A94D81C58}" srcOrd="1" destOrd="0" parTransId="{53E77182-A824-401A-A249-7CAD888F612E}" sibTransId="{57ADABCF-CFBA-40F2-96DB-F53965006160}"/>
    <dgm:cxn modelId="{F9506C56-75E5-4C3A-9D20-A3D9B8D937FA}" type="presOf" srcId="{A420D85C-4962-4A7E-9BF1-2BEE2397E21E}" destId="{D236982D-CF27-4B71-8728-F54CDA5A08DA}" srcOrd="0" destOrd="0" presId="urn:microsoft.com/office/officeart/2008/layout/PictureAccentList"/>
    <dgm:cxn modelId="{39F5ECE4-6833-4039-AA7D-41E1A3354AE7}" type="presOf" srcId="{0579BCC4-87FE-4074-864F-873A81128BFE}" destId="{26A319D0-E6F4-4C75-A6E9-F5C1A6EA46BB}" srcOrd="0" destOrd="0" presId="urn:microsoft.com/office/officeart/2008/layout/PictureAccentList"/>
    <dgm:cxn modelId="{AAD62CAF-5E88-45C7-B11A-06A70126C984}" type="presOf" srcId="{39B1CBCE-96B1-4F41-86B7-129D246E3153}" destId="{3F6524D3-C78F-4635-B672-9F4306A3E58F}" srcOrd="0" destOrd="0" presId="urn:microsoft.com/office/officeart/2008/layout/PictureAccentList"/>
    <dgm:cxn modelId="{74BAE724-5EDF-4034-9A72-AFD9E690BBE5}" type="presOf" srcId="{2E2121A5-C1DF-4861-B9AD-043A94D81C58}" destId="{35C3DE47-C1AB-475A-9364-BD0776EABF7C}" srcOrd="0" destOrd="0" presId="urn:microsoft.com/office/officeart/2008/layout/PictureAccentList"/>
    <dgm:cxn modelId="{8092C456-7D8B-456C-B00F-C14184951576}" srcId="{39B1CBCE-96B1-4F41-86B7-129D246E3153}" destId="{A420D85C-4962-4A7E-9BF1-2BEE2397E21E}" srcOrd="0" destOrd="0" parTransId="{D320AE6E-7072-478B-8E74-7EDB5D301558}" sibTransId="{F51C1DE6-33F8-44FB-9D26-0DD90DCDE97E}"/>
    <dgm:cxn modelId="{5BDBC861-2E7B-413C-B1DD-48F249812633}" srcId="{0579BCC4-87FE-4074-864F-873A81128BFE}" destId="{39B1CBCE-96B1-4F41-86B7-129D246E3153}" srcOrd="0" destOrd="0" parTransId="{0FE73A0A-C435-4888-8A63-5FFA6AF1A0F6}" sibTransId="{AC887483-2BD4-4131-97E3-5EC3EF3FD8C9}"/>
    <dgm:cxn modelId="{E5ADB7FC-CE9B-4549-9551-C7F193E1764E}" type="presParOf" srcId="{26A319D0-E6F4-4C75-A6E9-F5C1A6EA46BB}" destId="{32366EB5-CBE3-4699-9689-3C835EF76A59}" srcOrd="0" destOrd="0" presId="urn:microsoft.com/office/officeart/2008/layout/PictureAccentList"/>
    <dgm:cxn modelId="{2FC5EE51-CE62-4423-BD0B-CBF698857090}" type="presParOf" srcId="{32366EB5-CBE3-4699-9689-3C835EF76A59}" destId="{A93B60E2-7921-4E33-8ADB-1CC60EB4F105}" srcOrd="0" destOrd="0" presId="urn:microsoft.com/office/officeart/2008/layout/PictureAccentList"/>
    <dgm:cxn modelId="{412E4B28-AD66-4D7C-A27D-CA07AE0F2C44}" type="presParOf" srcId="{A93B60E2-7921-4E33-8ADB-1CC60EB4F105}" destId="{3F6524D3-C78F-4635-B672-9F4306A3E58F}" srcOrd="0" destOrd="0" presId="urn:microsoft.com/office/officeart/2008/layout/PictureAccentList"/>
    <dgm:cxn modelId="{0ADEED3C-C376-4304-B729-0E20079135DD}" type="presParOf" srcId="{32366EB5-CBE3-4699-9689-3C835EF76A59}" destId="{030F81B9-76CC-44C1-AE74-7219377AD869}" srcOrd="1" destOrd="0" presId="urn:microsoft.com/office/officeart/2008/layout/PictureAccentList"/>
    <dgm:cxn modelId="{686103BB-D530-4876-9D46-14B1CA5AC39D}" type="presParOf" srcId="{030F81B9-76CC-44C1-AE74-7219377AD869}" destId="{D5AF252A-6788-41C2-80C8-F024A71FEA18}" srcOrd="0" destOrd="0" presId="urn:microsoft.com/office/officeart/2008/layout/PictureAccentList"/>
    <dgm:cxn modelId="{75597690-A2B7-4432-AA45-C24DB0ABB297}" type="presParOf" srcId="{D5AF252A-6788-41C2-80C8-F024A71FEA18}" destId="{2589C38C-6BDB-43A8-A793-BB8822EDA2DF}" srcOrd="0" destOrd="0" presId="urn:microsoft.com/office/officeart/2008/layout/PictureAccentList"/>
    <dgm:cxn modelId="{2FBA808A-7686-416F-9A5E-29B4395D53FA}" type="presParOf" srcId="{D5AF252A-6788-41C2-80C8-F024A71FEA18}" destId="{D236982D-CF27-4B71-8728-F54CDA5A08DA}" srcOrd="1" destOrd="0" presId="urn:microsoft.com/office/officeart/2008/layout/PictureAccentList"/>
    <dgm:cxn modelId="{B703466B-C50B-4553-93EA-E385CACC15B7}" type="presParOf" srcId="{030F81B9-76CC-44C1-AE74-7219377AD869}" destId="{8368400B-A4F5-4920-9D56-F3A066D5D46F}" srcOrd="1" destOrd="0" presId="urn:microsoft.com/office/officeart/2008/layout/PictureAccentList"/>
    <dgm:cxn modelId="{45414118-B461-4DBF-A34C-C8BAC02A9F9B}" type="presParOf" srcId="{8368400B-A4F5-4920-9D56-F3A066D5D46F}" destId="{669BD6A4-8B5C-4181-89A5-9F5A66A6B358}" srcOrd="0" destOrd="0" presId="urn:microsoft.com/office/officeart/2008/layout/PictureAccentList"/>
    <dgm:cxn modelId="{081EBF7C-D6CD-433F-AAB2-C7F3F38838FF}" type="presParOf" srcId="{8368400B-A4F5-4920-9D56-F3A066D5D46F}" destId="{35C3DE47-C1AB-475A-9364-BD0776EABF7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46984D-0D68-4F08-A3C9-A35DC92A7219}">
      <dsp:nvSpPr>
        <dsp:cNvPr id="0" name=""/>
        <dsp:cNvSpPr/>
      </dsp:nvSpPr>
      <dsp:spPr>
        <a:xfrm>
          <a:off x="654379" y="2124236"/>
          <a:ext cx="426722" cy="1771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361" y="0"/>
              </a:lnTo>
              <a:lnTo>
                <a:pt x="213361" y="1771846"/>
              </a:lnTo>
              <a:lnTo>
                <a:pt x="426722" y="177184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822178" y="2964596"/>
        <a:ext cx="91125" cy="91125"/>
      </dsp:txXfrm>
    </dsp:sp>
    <dsp:sp modelId="{415972B5-9E2E-41BA-A05C-757259C00C3A}">
      <dsp:nvSpPr>
        <dsp:cNvPr id="0" name=""/>
        <dsp:cNvSpPr/>
      </dsp:nvSpPr>
      <dsp:spPr>
        <a:xfrm>
          <a:off x="654379" y="2124236"/>
          <a:ext cx="426722" cy="123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361" y="0"/>
              </a:lnTo>
              <a:lnTo>
                <a:pt x="213361" y="1231154"/>
              </a:lnTo>
              <a:lnTo>
                <a:pt x="426722" y="123115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35166" y="2707237"/>
        <a:ext cx="65150" cy="65150"/>
      </dsp:txXfrm>
    </dsp:sp>
    <dsp:sp modelId="{5A683ACF-6387-4E2E-92C0-B7A5ACD0BA26}">
      <dsp:nvSpPr>
        <dsp:cNvPr id="0" name=""/>
        <dsp:cNvSpPr/>
      </dsp:nvSpPr>
      <dsp:spPr>
        <a:xfrm>
          <a:off x="654379" y="2124236"/>
          <a:ext cx="426722" cy="702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361" y="0"/>
              </a:lnTo>
              <a:lnTo>
                <a:pt x="213361" y="702521"/>
              </a:lnTo>
              <a:lnTo>
                <a:pt x="426722" y="70252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7192" y="2454947"/>
        <a:ext cx="41098" cy="41098"/>
      </dsp:txXfrm>
    </dsp:sp>
    <dsp:sp modelId="{C169BCA0-8B98-4623-A731-70F66338D5BC}">
      <dsp:nvSpPr>
        <dsp:cNvPr id="0" name=""/>
        <dsp:cNvSpPr/>
      </dsp:nvSpPr>
      <dsp:spPr>
        <a:xfrm>
          <a:off x="654379" y="2078516"/>
          <a:ext cx="4267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3361" y="45720"/>
              </a:lnTo>
              <a:lnTo>
                <a:pt x="213361" y="112860"/>
              </a:lnTo>
              <a:lnTo>
                <a:pt x="426722" y="11286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56941" y="2113436"/>
        <a:ext cx="21598" cy="21598"/>
      </dsp:txXfrm>
    </dsp:sp>
    <dsp:sp modelId="{E3FD540B-E12F-4250-8856-CA63B63B97D0}">
      <dsp:nvSpPr>
        <dsp:cNvPr id="0" name=""/>
        <dsp:cNvSpPr/>
      </dsp:nvSpPr>
      <dsp:spPr>
        <a:xfrm>
          <a:off x="654379" y="1593522"/>
          <a:ext cx="426722" cy="530713"/>
        </a:xfrm>
        <a:custGeom>
          <a:avLst/>
          <a:gdLst/>
          <a:ahLst/>
          <a:cxnLst/>
          <a:rect l="0" t="0" r="0" b="0"/>
          <a:pathLst>
            <a:path>
              <a:moveTo>
                <a:pt x="0" y="530713"/>
              </a:moveTo>
              <a:lnTo>
                <a:pt x="213361" y="530713"/>
              </a:lnTo>
              <a:lnTo>
                <a:pt x="213361" y="0"/>
              </a:lnTo>
              <a:lnTo>
                <a:pt x="426722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50716" y="1841854"/>
        <a:ext cx="34049" cy="34049"/>
      </dsp:txXfrm>
    </dsp:sp>
    <dsp:sp modelId="{799C9EA9-7072-4810-8115-75441F5208BB}">
      <dsp:nvSpPr>
        <dsp:cNvPr id="0" name=""/>
        <dsp:cNvSpPr/>
      </dsp:nvSpPr>
      <dsp:spPr>
        <a:xfrm>
          <a:off x="654379" y="994828"/>
          <a:ext cx="426722" cy="1129407"/>
        </a:xfrm>
        <a:custGeom>
          <a:avLst/>
          <a:gdLst/>
          <a:ahLst/>
          <a:cxnLst/>
          <a:rect l="0" t="0" r="0" b="0"/>
          <a:pathLst>
            <a:path>
              <a:moveTo>
                <a:pt x="0" y="1129407"/>
              </a:moveTo>
              <a:lnTo>
                <a:pt x="213361" y="1129407"/>
              </a:lnTo>
              <a:lnTo>
                <a:pt x="213361" y="0"/>
              </a:lnTo>
              <a:lnTo>
                <a:pt x="426722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37557" y="1529348"/>
        <a:ext cx="60366" cy="60366"/>
      </dsp:txXfrm>
    </dsp:sp>
    <dsp:sp modelId="{A740E668-3854-43FF-AE56-B5352ECA63D7}">
      <dsp:nvSpPr>
        <dsp:cNvPr id="0" name=""/>
        <dsp:cNvSpPr/>
      </dsp:nvSpPr>
      <dsp:spPr>
        <a:xfrm>
          <a:off x="654379" y="349468"/>
          <a:ext cx="426722" cy="1774767"/>
        </a:xfrm>
        <a:custGeom>
          <a:avLst/>
          <a:gdLst/>
          <a:ahLst/>
          <a:cxnLst/>
          <a:rect l="0" t="0" r="0" b="0"/>
          <a:pathLst>
            <a:path>
              <a:moveTo>
                <a:pt x="0" y="1774767"/>
              </a:moveTo>
              <a:lnTo>
                <a:pt x="213361" y="1774767"/>
              </a:lnTo>
              <a:lnTo>
                <a:pt x="213361" y="0"/>
              </a:lnTo>
              <a:lnTo>
                <a:pt x="426722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822107" y="1191218"/>
        <a:ext cx="91267" cy="91267"/>
      </dsp:txXfrm>
    </dsp:sp>
    <dsp:sp modelId="{7EC84710-D400-4EDB-9D0E-D1B80EAEF1E9}">
      <dsp:nvSpPr>
        <dsp:cNvPr id="0" name=""/>
        <dsp:cNvSpPr/>
      </dsp:nvSpPr>
      <dsp:spPr>
        <a:xfrm rot="16200000">
          <a:off x="-1382688" y="1798989"/>
          <a:ext cx="3423643" cy="650492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/>
            <a:t>Приказ ФК от 30.12.2016     № 532</a:t>
          </a:r>
        </a:p>
      </dsp:txBody>
      <dsp:txXfrm rot="16200000">
        <a:off x="-1382688" y="1798989"/>
        <a:ext cx="3423643" cy="650492"/>
      </dsp:txXfrm>
    </dsp:sp>
    <dsp:sp modelId="{EC6018A6-136D-45E4-A986-D2695DB6B4A6}">
      <dsp:nvSpPr>
        <dsp:cNvPr id="0" name=""/>
        <dsp:cNvSpPr/>
      </dsp:nvSpPr>
      <dsp:spPr>
        <a:xfrm>
          <a:off x="1081102" y="145949"/>
          <a:ext cx="5899785" cy="407039"/>
        </a:xfrm>
        <a:prstGeom prst="rect">
          <a:avLst/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 Black" panose="020B0A04020102020204" pitchFamily="34" charset="0"/>
            </a:rPr>
            <a:t>Данные, направляемые ФК в адрес УФК, в отношении централизованных заданий</a:t>
          </a:r>
        </a:p>
      </dsp:txBody>
      <dsp:txXfrm>
        <a:off x="1081102" y="145949"/>
        <a:ext cx="5899785" cy="407039"/>
      </dsp:txXfrm>
    </dsp:sp>
    <dsp:sp modelId="{5957FF74-B552-43B6-97A7-8E253FFAA90B}">
      <dsp:nvSpPr>
        <dsp:cNvPr id="0" name=""/>
        <dsp:cNvSpPr/>
      </dsp:nvSpPr>
      <dsp:spPr>
        <a:xfrm>
          <a:off x="1081102" y="715611"/>
          <a:ext cx="5820073" cy="558434"/>
        </a:xfrm>
        <a:prstGeom prst="rect">
          <a:avLst/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 Black" panose="020B0A04020102020204" pitchFamily="34" charset="0"/>
            </a:rPr>
            <a:t>Информация из реестра участников бюджетного процесса, а также ЮЛ, не являющихся участниками бюджетного процесса</a:t>
          </a:r>
        </a:p>
      </dsp:txBody>
      <dsp:txXfrm>
        <a:off x="1081102" y="715611"/>
        <a:ext cx="5820073" cy="558434"/>
      </dsp:txXfrm>
    </dsp:sp>
    <dsp:sp modelId="{994D0F51-AF07-48CE-A088-5161C66750B2}">
      <dsp:nvSpPr>
        <dsp:cNvPr id="0" name=""/>
        <dsp:cNvSpPr/>
      </dsp:nvSpPr>
      <dsp:spPr>
        <a:xfrm>
          <a:off x="1081102" y="1436668"/>
          <a:ext cx="5730504" cy="313706"/>
        </a:xfrm>
        <a:prstGeom prst="rect">
          <a:avLst/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 Black" panose="020B0A04020102020204" pitchFamily="34" charset="0"/>
            </a:rPr>
            <a:t>Сведения о средствах ФБ, предоставленных бюджетам субъектов РФ</a:t>
          </a:r>
        </a:p>
      </dsp:txBody>
      <dsp:txXfrm>
        <a:off x="1081102" y="1436668"/>
        <a:ext cx="5730504" cy="313706"/>
      </dsp:txXfrm>
    </dsp:sp>
    <dsp:sp modelId="{1AB79358-9D6F-4C6E-89AF-950093461177}">
      <dsp:nvSpPr>
        <dsp:cNvPr id="0" name=""/>
        <dsp:cNvSpPr/>
      </dsp:nvSpPr>
      <dsp:spPr>
        <a:xfrm>
          <a:off x="1081102" y="1912998"/>
          <a:ext cx="5874374" cy="556756"/>
        </a:xfrm>
        <a:prstGeom prst="rect">
          <a:avLst/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 Black" panose="020B0A04020102020204" pitchFamily="34" charset="0"/>
            </a:rPr>
            <a:t>Бюджетная (бухгалтерская) отчетность, представленная главными распорядителями средств ФБ, финансовыми органами  субъектов РФ</a:t>
          </a:r>
        </a:p>
      </dsp:txBody>
      <dsp:txXfrm>
        <a:off x="1081102" y="1912998"/>
        <a:ext cx="5874374" cy="556756"/>
      </dsp:txXfrm>
    </dsp:sp>
    <dsp:sp modelId="{4238A815-2160-41B8-A65F-E21E33163B0C}">
      <dsp:nvSpPr>
        <dsp:cNvPr id="0" name=""/>
        <dsp:cNvSpPr/>
      </dsp:nvSpPr>
      <dsp:spPr>
        <a:xfrm>
          <a:off x="1081102" y="2632377"/>
          <a:ext cx="5782948" cy="388760"/>
        </a:xfrm>
        <a:prstGeom prst="rect">
          <a:avLst/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 Black" panose="020B0A04020102020204" pitchFamily="34" charset="0"/>
            </a:rPr>
            <a:t>Сведения о принятых(принимаемых)  бюджетных (денежных) обязательствах</a:t>
          </a:r>
        </a:p>
      </dsp:txBody>
      <dsp:txXfrm>
        <a:off x="1081102" y="2632377"/>
        <a:ext cx="5782948" cy="388760"/>
      </dsp:txXfrm>
    </dsp:sp>
    <dsp:sp modelId="{42B7FF51-71BC-4BC4-9975-950E0C89A572}">
      <dsp:nvSpPr>
        <dsp:cNvPr id="0" name=""/>
        <dsp:cNvSpPr/>
      </dsp:nvSpPr>
      <dsp:spPr>
        <a:xfrm>
          <a:off x="1081102" y="3183761"/>
          <a:ext cx="5782266" cy="343258"/>
        </a:xfrm>
        <a:prstGeom prst="rect">
          <a:avLst/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 Black" panose="020B0A04020102020204" pitchFamily="34" charset="0"/>
            </a:rPr>
            <a:t>Реестры направленных платежей, платежные поручения</a:t>
          </a:r>
        </a:p>
      </dsp:txBody>
      <dsp:txXfrm>
        <a:off x="1081102" y="3183761"/>
        <a:ext cx="5782266" cy="343258"/>
      </dsp:txXfrm>
    </dsp:sp>
    <dsp:sp modelId="{B68A153F-6393-401D-9192-444579AA6CBA}">
      <dsp:nvSpPr>
        <dsp:cNvPr id="0" name=""/>
        <dsp:cNvSpPr/>
      </dsp:nvSpPr>
      <dsp:spPr>
        <a:xfrm>
          <a:off x="1081102" y="3689642"/>
          <a:ext cx="5782266" cy="412880"/>
        </a:xfrm>
        <a:prstGeom prst="rect">
          <a:avLst/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 Black" panose="020B0A04020102020204" pitchFamily="34" charset="0"/>
            </a:rPr>
            <a:t>Отчеты об использовании целевых межбюджетных трансфертов</a:t>
          </a:r>
        </a:p>
      </dsp:txBody>
      <dsp:txXfrm>
        <a:off x="1081102" y="3689642"/>
        <a:ext cx="5782266" cy="412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DA87F5-0673-4E40-B0A9-CF0B44F7811D}">
      <dsp:nvSpPr>
        <dsp:cNvPr id="0" name=""/>
        <dsp:cNvSpPr/>
      </dsp:nvSpPr>
      <dsp:spPr>
        <a:xfrm>
          <a:off x="129002" y="187198"/>
          <a:ext cx="5154955" cy="516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Проверка объекта проводится впервые:</a:t>
          </a:r>
        </a:p>
      </dsp:txBody>
      <dsp:txXfrm>
        <a:off x="129002" y="187198"/>
        <a:ext cx="5154955" cy="516922"/>
      </dsp:txXfrm>
    </dsp:sp>
    <dsp:sp modelId="{0D054626-C279-4C3D-B90B-E36DD6D9E3CE}">
      <dsp:nvSpPr>
        <dsp:cNvPr id="0" name=""/>
        <dsp:cNvSpPr/>
      </dsp:nvSpPr>
      <dsp:spPr>
        <a:xfrm>
          <a:off x="0" y="834334"/>
          <a:ext cx="516922" cy="51692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78FEB-9BB9-4D8C-96C2-2369C9FEFD7A}">
      <dsp:nvSpPr>
        <dsp:cNvPr id="0" name=""/>
        <dsp:cNvSpPr/>
      </dsp:nvSpPr>
      <dsp:spPr>
        <a:xfrm>
          <a:off x="424108" y="806808"/>
          <a:ext cx="4859849" cy="5169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о наименовании объекта проверки;</a:t>
          </a:r>
        </a:p>
      </dsp:txBody>
      <dsp:txXfrm>
        <a:off x="424108" y="806808"/>
        <a:ext cx="4859849" cy="516922"/>
      </dsp:txXfrm>
    </dsp:sp>
    <dsp:sp modelId="{D03DD72B-B5A6-4C83-893C-5F317379EF3A}">
      <dsp:nvSpPr>
        <dsp:cNvPr id="0" name=""/>
        <dsp:cNvSpPr/>
      </dsp:nvSpPr>
      <dsp:spPr>
        <a:xfrm>
          <a:off x="0" y="1402773"/>
          <a:ext cx="490689" cy="4948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C47FE-5154-401B-99F7-41AED9409560}">
      <dsp:nvSpPr>
        <dsp:cNvPr id="0" name=""/>
        <dsp:cNvSpPr/>
      </dsp:nvSpPr>
      <dsp:spPr>
        <a:xfrm>
          <a:off x="456311" y="1400297"/>
          <a:ext cx="4827646" cy="5169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о сумме средств федерального бюджета, выделенного объекту проверки</a:t>
          </a:r>
          <a:r>
            <a:rPr lang="ru-RU" sz="1100" kern="1200" dirty="0"/>
            <a:t>;</a:t>
          </a:r>
        </a:p>
      </dsp:txBody>
      <dsp:txXfrm>
        <a:off x="456311" y="1400297"/>
        <a:ext cx="4827646" cy="5169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DA87F5-0673-4E40-B0A9-CF0B44F7811D}">
      <dsp:nvSpPr>
        <dsp:cNvPr id="0" name=""/>
        <dsp:cNvSpPr/>
      </dsp:nvSpPr>
      <dsp:spPr>
        <a:xfrm>
          <a:off x="0" y="312277"/>
          <a:ext cx="5400600" cy="748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Проверка объекта проводится повторно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2277"/>
        <a:ext cx="5400600" cy="748759"/>
      </dsp:txXfrm>
    </dsp:sp>
    <dsp:sp modelId="{0D054626-C279-4C3D-B90B-E36DD6D9E3CE}">
      <dsp:nvSpPr>
        <dsp:cNvPr id="0" name=""/>
        <dsp:cNvSpPr/>
      </dsp:nvSpPr>
      <dsp:spPr>
        <a:xfrm>
          <a:off x="17919" y="1055389"/>
          <a:ext cx="529858" cy="52985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78FEB-9BB9-4D8C-96C2-2369C9FEFD7A}">
      <dsp:nvSpPr>
        <dsp:cNvPr id="0" name=""/>
        <dsp:cNvSpPr/>
      </dsp:nvSpPr>
      <dsp:spPr>
        <a:xfrm>
          <a:off x="530584" y="1055389"/>
          <a:ext cx="4838949" cy="5298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 наименовании объекта проверки;</a:t>
          </a:r>
          <a:endParaRPr lang="ru-RU" sz="1600" kern="1200" dirty="0"/>
        </a:p>
      </dsp:txBody>
      <dsp:txXfrm>
        <a:off x="530584" y="1055389"/>
        <a:ext cx="4838949" cy="529858"/>
      </dsp:txXfrm>
    </dsp:sp>
    <dsp:sp modelId="{D03DD72B-B5A6-4C83-893C-5F317379EF3A}">
      <dsp:nvSpPr>
        <dsp:cNvPr id="0" name=""/>
        <dsp:cNvSpPr/>
      </dsp:nvSpPr>
      <dsp:spPr>
        <a:xfrm>
          <a:off x="21840" y="1589577"/>
          <a:ext cx="529858" cy="52985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C47FE-5154-401B-99F7-41AED9409560}">
      <dsp:nvSpPr>
        <dsp:cNvPr id="0" name=""/>
        <dsp:cNvSpPr/>
      </dsp:nvSpPr>
      <dsp:spPr>
        <a:xfrm>
          <a:off x="561650" y="1567518"/>
          <a:ext cx="4838949" cy="5519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о сумме средств федерального бюджета, выделенного объекту проверки;</a:t>
          </a:r>
        </a:p>
      </dsp:txBody>
      <dsp:txXfrm>
        <a:off x="561650" y="1567518"/>
        <a:ext cx="4838949" cy="5519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64473D-9DBC-4868-86F6-62B065A60965}">
      <dsp:nvSpPr>
        <dsp:cNvPr id="0" name=""/>
        <dsp:cNvSpPr/>
      </dsp:nvSpPr>
      <dsp:spPr>
        <a:xfrm>
          <a:off x="0" y="1479375"/>
          <a:ext cx="5184576" cy="3236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Проверка актуальности и достоверности данных предоставленных 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«Электронный бюджет» </a:t>
          </a:r>
        </a:p>
      </dsp:txBody>
      <dsp:txXfrm>
        <a:off x="0" y="1479375"/>
        <a:ext cx="5184576" cy="323651"/>
      </dsp:txXfrm>
    </dsp:sp>
    <dsp:sp modelId="{A8DF217F-CCC0-40AB-9CF6-9874A1B52F79}">
      <dsp:nvSpPr>
        <dsp:cNvPr id="0" name=""/>
        <dsp:cNvSpPr/>
      </dsp:nvSpPr>
      <dsp:spPr>
        <a:xfrm rot="10800000">
          <a:off x="0" y="986454"/>
          <a:ext cx="5184576" cy="49777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3. </a:t>
          </a: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раздела акта проверки (ревизии) «Общие сведения»</a:t>
          </a:r>
        </a:p>
      </dsp:txBody>
      <dsp:txXfrm rot="10800000">
        <a:off x="0" y="986454"/>
        <a:ext cx="5184576" cy="497775"/>
      </dsp:txXfrm>
    </dsp:sp>
    <dsp:sp modelId="{0902D9A1-2F26-4DDF-994E-729C0B38C45C}">
      <dsp:nvSpPr>
        <dsp:cNvPr id="0" name=""/>
        <dsp:cNvSpPr/>
      </dsp:nvSpPr>
      <dsp:spPr>
        <a:xfrm rot="10800000">
          <a:off x="0" y="493533"/>
          <a:ext cx="5184576" cy="49777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Определение риск-ориентированных направлений расходования</a:t>
          </a:r>
        </a:p>
      </dsp:txBody>
      <dsp:txXfrm rot="10800000">
        <a:off x="0" y="493533"/>
        <a:ext cx="5184576" cy="497775"/>
      </dsp:txXfrm>
    </dsp:sp>
    <dsp:sp modelId="{7C84FDFB-7A62-4611-816D-B5AAD75F1278}">
      <dsp:nvSpPr>
        <dsp:cNvPr id="0" name=""/>
        <dsp:cNvSpPr/>
      </dsp:nvSpPr>
      <dsp:spPr>
        <a:xfrm rot="10800000">
          <a:off x="0" y="613"/>
          <a:ext cx="5184576" cy="49777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Экономия рабочего времени</a:t>
          </a:r>
        </a:p>
      </dsp:txBody>
      <dsp:txXfrm rot="10800000">
        <a:off x="0" y="613"/>
        <a:ext cx="5184576" cy="4977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D3FE73-FBB3-420F-A6B8-0CAEAB627C41}">
      <dsp:nvSpPr>
        <dsp:cNvPr id="0" name=""/>
        <dsp:cNvSpPr/>
      </dsp:nvSpPr>
      <dsp:spPr>
        <a:xfrm>
          <a:off x="-2684861" y="-414117"/>
          <a:ext cx="3204498" cy="3204498"/>
        </a:xfrm>
        <a:prstGeom prst="blockArc">
          <a:avLst>
            <a:gd name="adj1" fmla="val 18900000"/>
            <a:gd name="adj2" fmla="val 2700000"/>
            <a:gd name="adj3" fmla="val 674"/>
          </a:avLst>
        </a:prstGeom>
        <a:noFill/>
        <a:ln w="425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9C093-BA7E-4CB2-9687-1DE80144D193}">
      <dsp:nvSpPr>
        <dsp:cNvPr id="0" name=""/>
        <dsp:cNvSpPr/>
      </dsp:nvSpPr>
      <dsp:spPr>
        <a:xfrm>
          <a:off x="228581" y="148468"/>
          <a:ext cx="10400072" cy="29712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8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формирования формализованных форм Представлений, Предписаний, Уведомлений;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581" y="148468"/>
        <a:ext cx="10400072" cy="297128"/>
      </dsp:txXfrm>
    </dsp:sp>
    <dsp:sp modelId="{74A6351A-A13E-4A85-8717-552333B027F2}">
      <dsp:nvSpPr>
        <dsp:cNvPr id="0" name=""/>
        <dsp:cNvSpPr/>
      </dsp:nvSpPr>
      <dsp:spPr>
        <a:xfrm>
          <a:off x="42876" y="111327"/>
          <a:ext cx="371410" cy="37141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 l="-11000" r="-11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A4A810D-27A0-4E70-9CD6-65DFA59DD074}">
      <dsp:nvSpPr>
        <dsp:cNvPr id="0" name=""/>
        <dsp:cNvSpPr/>
      </dsp:nvSpPr>
      <dsp:spPr>
        <a:xfrm>
          <a:off x="441494" y="594018"/>
          <a:ext cx="10187158" cy="29712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8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Автоматизированное отслеживание сроков  направления Предписаний, Представлений, Уведомлений;</a:t>
          </a:r>
          <a:endParaRPr lang="ru-RU" sz="1600" kern="1200" dirty="0"/>
        </a:p>
      </dsp:txBody>
      <dsp:txXfrm>
        <a:off x="441494" y="594018"/>
        <a:ext cx="10187158" cy="297128"/>
      </dsp:txXfrm>
    </dsp:sp>
    <dsp:sp modelId="{6DE4ABE7-3AA1-4D38-9915-4417291386D3}">
      <dsp:nvSpPr>
        <dsp:cNvPr id="0" name=""/>
        <dsp:cNvSpPr/>
      </dsp:nvSpPr>
      <dsp:spPr>
        <a:xfrm>
          <a:off x="255789" y="556877"/>
          <a:ext cx="371410" cy="3714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B501E39-EE16-4C8F-8F40-4D1814020F4C}">
      <dsp:nvSpPr>
        <dsp:cNvPr id="0" name=""/>
        <dsp:cNvSpPr/>
      </dsp:nvSpPr>
      <dsp:spPr>
        <a:xfrm>
          <a:off x="506841" y="936105"/>
          <a:ext cx="10121811" cy="5040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8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Отслеживание должностными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лицами ФК сроков наступления сроков привлечения к АП за неисполнение Предписаний;</a:t>
          </a:r>
        </a:p>
      </dsp:txBody>
      <dsp:txXfrm>
        <a:off x="506841" y="936105"/>
        <a:ext cx="10121811" cy="504053"/>
      </dsp:txXfrm>
    </dsp:sp>
    <dsp:sp modelId="{4E90567F-1D83-4108-B875-A509C78B6683}">
      <dsp:nvSpPr>
        <dsp:cNvPr id="0" name=""/>
        <dsp:cNvSpPr/>
      </dsp:nvSpPr>
      <dsp:spPr>
        <a:xfrm>
          <a:off x="321136" y="1002426"/>
          <a:ext cx="371410" cy="37141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 l="-11000" r="-11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7F75403-8757-4DFF-A142-A7213347E300}">
      <dsp:nvSpPr>
        <dsp:cNvPr id="0" name=""/>
        <dsp:cNvSpPr/>
      </dsp:nvSpPr>
      <dsp:spPr>
        <a:xfrm>
          <a:off x="441494" y="1485117"/>
          <a:ext cx="10187158" cy="29712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8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Контроль полноты  выполнения требований Предписаний, Представлений, Уведомлений; </a:t>
          </a:r>
        </a:p>
      </dsp:txBody>
      <dsp:txXfrm>
        <a:off x="441494" y="1485117"/>
        <a:ext cx="10187158" cy="297128"/>
      </dsp:txXfrm>
    </dsp:sp>
    <dsp:sp modelId="{40D5DB32-B1F1-4867-B3D6-E39DBB4F1542}">
      <dsp:nvSpPr>
        <dsp:cNvPr id="0" name=""/>
        <dsp:cNvSpPr/>
      </dsp:nvSpPr>
      <dsp:spPr>
        <a:xfrm>
          <a:off x="255789" y="1447976"/>
          <a:ext cx="371410" cy="37141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 l="-11000" r="-11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FFE436-F77F-4DC1-B34E-01E645990906}">
      <dsp:nvSpPr>
        <dsp:cNvPr id="0" name=""/>
        <dsp:cNvSpPr/>
      </dsp:nvSpPr>
      <dsp:spPr>
        <a:xfrm>
          <a:off x="228581" y="1854205"/>
          <a:ext cx="10400072" cy="45005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8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«Обратная связь» (возможность  Объекту контроля (при доступе к системе) ознакомления с информацией о рассмотрении  ФК мер  по исполнению ПП, ПС,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УоБМП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).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581" y="1854205"/>
        <a:ext cx="10400072" cy="450050"/>
      </dsp:txXfrm>
    </dsp:sp>
    <dsp:sp modelId="{342C8446-D87E-4E2A-B538-94AEE29A0A6D}">
      <dsp:nvSpPr>
        <dsp:cNvPr id="0" name=""/>
        <dsp:cNvSpPr/>
      </dsp:nvSpPr>
      <dsp:spPr>
        <a:xfrm>
          <a:off x="42876" y="1893525"/>
          <a:ext cx="371410" cy="37141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 l="-11000" r="-11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92020-7523-4157-8368-B20BC6A1099B}">
      <dsp:nvSpPr>
        <dsp:cNvPr id="0" name=""/>
        <dsp:cNvSpPr/>
      </dsp:nvSpPr>
      <dsp:spPr>
        <a:xfrm>
          <a:off x="158274" y="171"/>
          <a:ext cx="1825209" cy="593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2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Классификатор нарушений</a:t>
          </a:r>
        </a:p>
      </dsp:txBody>
      <dsp:txXfrm>
        <a:off x="158274" y="171"/>
        <a:ext cx="1825209" cy="593494"/>
      </dsp:txXfrm>
    </dsp:sp>
    <dsp:sp modelId="{D66E0D53-8121-4741-A79F-2FFF76333C9E}">
      <dsp:nvSpPr>
        <dsp:cNvPr id="0" name=""/>
        <dsp:cNvSpPr/>
      </dsp:nvSpPr>
      <dsp:spPr>
        <a:xfrm>
          <a:off x="340795" y="593666"/>
          <a:ext cx="182520" cy="445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20"/>
              </a:lnTo>
              <a:lnTo>
                <a:pt x="182520" y="445120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21AEB-0E3B-46D2-B401-8E7D29FD019E}">
      <dsp:nvSpPr>
        <dsp:cNvPr id="0" name=""/>
        <dsp:cNvSpPr/>
      </dsp:nvSpPr>
      <dsp:spPr>
        <a:xfrm>
          <a:off x="523316" y="742039"/>
          <a:ext cx="2708860" cy="5934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 01 2 01 001 «Использование бюджетных средств на цели, не соответствующие целям, определенным утвержденным бюджетом, бюджетной росписью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sp:txBody>
      <dsp:txXfrm>
        <a:off x="523316" y="742039"/>
        <a:ext cx="2708860" cy="593494"/>
      </dsp:txXfrm>
    </dsp:sp>
    <dsp:sp modelId="{261B4A14-FDD7-4CD6-A791-70B754BC731B}">
      <dsp:nvSpPr>
        <dsp:cNvPr id="0" name=""/>
        <dsp:cNvSpPr/>
      </dsp:nvSpPr>
      <dsp:spPr>
        <a:xfrm>
          <a:off x="340795" y="593666"/>
          <a:ext cx="182520" cy="1186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988"/>
              </a:lnTo>
              <a:lnTo>
                <a:pt x="182520" y="1186988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8AA7-A2AF-4FD6-9152-898A59646123}">
      <dsp:nvSpPr>
        <dsp:cNvPr id="0" name=""/>
        <dsp:cNvSpPr/>
      </dsp:nvSpPr>
      <dsp:spPr>
        <a:xfrm>
          <a:off x="523316" y="1483907"/>
          <a:ext cx="2708860" cy="593494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</a:srgb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ru-RU" sz="9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02 2 02 001 «Недостижение значений показателей результативности при предоставлении межбюджетных трансфертов</a:t>
          </a:r>
          <a:r>
            <a:rPr lang="ru-RU" sz="9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»</a:t>
          </a:r>
        </a:p>
      </dsp:txBody>
      <dsp:txXfrm>
        <a:off x="523316" y="1483907"/>
        <a:ext cx="2708860" cy="593494"/>
      </dsp:txXfrm>
    </dsp:sp>
    <dsp:sp modelId="{77B9B13A-3907-47CA-9050-114A2F6386E7}">
      <dsp:nvSpPr>
        <dsp:cNvPr id="0" name=""/>
        <dsp:cNvSpPr/>
      </dsp:nvSpPr>
      <dsp:spPr>
        <a:xfrm>
          <a:off x="340795" y="593666"/>
          <a:ext cx="182520" cy="192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857"/>
              </a:lnTo>
              <a:lnTo>
                <a:pt x="182520" y="1928857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4F701-3900-46BA-A0D3-5D23A4701B30}">
      <dsp:nvSpPr>
        <dsp:cNvPr id="0" name=""/>
        <dsp:cNvSpPr/>
      </dsp:nvSpPr>
      <dsp:spPr>
        <a:xfrm>
          <a:off x="523316" y="2225775"/>
          <a:ext cx="2708860" cy="593494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</a:srgb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ru-RU" sz="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02 2 05 005 «Нецелевое расходование бюджетных ассигнований Резервного фонда Правительства РФ» </a:t>
          </a:r>
        </a:p>
      </dsp:txBody>
      <dsp:txXfrm>
        <a:off x="523316" y="2225775"/>
        <a:ext cx="2708860" cy="59349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6CDCBB-9DDC-404B-90E5-335072A4D78E}">
      <dsp:nvSpPr>
        <dsp:cNvPr id="0" name=""/>
        <dsp:cNvSpPr/>
      </dsp:nvSpPr>
      <dsp:spPr>
        <a:xfrm>
          <a:off x="4312" y="619787"/>
          <a:ext cx="1273902" cy="8712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softEdge rad="31750"/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Исковое заявление о возмещении объектом контроля</a:t>
          </a:r>
        </a:p>
      </dsp:txBody>
      <dsp:txXfrm>
        <a:off x="4312" y="619787"/>
        <a:ext cx="1273902" cy="871237"/>
      </dsp:txXfrm>
    </dsp:sp>
    <dsp:sp modelId="{1A0F2595-24B7-44AB-AAC8-06809E0DDEE1}">
      <dsp:nvSpPr>
        <dsp:cNvPr id="0" name=""/>
        <dsp:cNvSpPr/>
      </dsp:nvSpPr>
      <dsp:spPr>
        <a:xfrm rot="4580">
          <a:off x="1315350" y="986453"/>
          <a:ext cx="78726" cy="139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4580">
        <a:off x="1315350" y="986453"/>
        <a:ext cx="78726" cy="139807"/>
      </dsp:txXfrm>
    </dsp:sp>
    <dsp:sp modelId="{DFEC09C1-B29D-4C5C-82E2-DFD946AC2B65}">
      <dsp:nvSpPr>
        <dsp:cNvPr id="0" name=""/>
        <dsp:cNvSpPr/>
      </dsp:nvSpPr>
      <dsp:spPr>
        <a:xfrm>
          <a:off x="1426755" y="621521"/>
          <a:ext cx="1031996" cy="8712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softEdge rad="31750"/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 </a:t>
          </a:r>
          <a:r>
            <a:rPr lang="ru-RU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Штраф за неисполнение Предписания</a:t>
          </a:r>
        </a:p>
      </dsp:txBody>
      <dsp:txXfrm>
        <a:off x="1426755" y="621521"/>
        <a:ext cx="1031996" cy="871237"/>
      </dsp:txXfrm>
    </dsp:sp>
    <dsp:sp modelId="{08E186B7-0AE1-4C52-8FEA-4AC2EB514F5A}">
      <dsp:nvSpPr>
        <dsp:cNvPr id="0" name=""/>
        <dsp:cNvSpPr/>
      </dsp:nvSpPr>
      <dsp:spPr>
        <a:xfrm rot="21565582">
          <a:off x="2500584" y="981207"/>
          <a:ext cx="88693" cy="139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565582">
        <a:off x="2500584" y="981207"/>
        <a:ext cx="88693" cy="139807"/>
      </dsp:txXfrm>
    </dsp:sp>
    <dsp:sp modelId="{9DF94F13-9D18-45C8-BCF1-5D4C075CE564}">
      <dsp:nvSpPr>
        <dsp:cNvPr id="0" name=""/>
        <dsp:cNvSpPr/>
      </dsp:nvSpPr>
      <dsp:spPr>
        <a:xfrm>
          <a:off x="2626090" y="610099"/>
          <a:ext cx="914947" cy="8712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softEdge rad="31750"/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«Снято с контроля» - меры выполнены</a:t>
          </a:r>
        </a:p>
      </dsp:txBody>
      <dsp:txXfrm>
        <a:off x="2626090" y="610099"/>
        <a:ext cx="914947" cy="87123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6524D3-C78F-4635-B672-9F4306A3E58F}">
      <dsp:nvSpPr>
        <dsp:cNvPr id="0" name=""/>
        <dsp:cNvSpPr/>
      </dsp:nvSpPr>
      <dsp:spPr>
        <a:xfrm>
          <a:off x="0" y="107111"/>
          <a:ext cx="4752528" cy="306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Выгрузка данных из ГИС ЭБ в разделы ГИС ЕСГФК:</a:t>
          </a:r>
        </a:p>
      </dsp:txBody>
      <dsp:txXfrm>
        <a:off x="0" y="107111"/>
        <a:ext cx="4752528" cy="306034"/>
      </dsp:txXfrm>
    </dsp:sp>
    <dsp:sp modelId="{2589C38C-6BDB-43A8-A793-BB8822EDA2DF}">
      <dsp:nvSpPr>
        <dsp:cNvPr id="0" name=""/>
        <dsp:cNvSpPr/>
      </dsp:nvSpPr>
      <dsp:spPr>
        <a:xfrm>
          <a:off x="0" y="468232"/>
          <a:ext cx="306034" cy="30603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36982D-CF27-4B71-8728-F54CDA5A08DA}">
      <dsp:nvSpPr>
        <dsp:cNvPr id="0" name=""/>
        <dsp:cNvSpPr/>
      </dsp:nvSpPr>
      <dsp:spPr>
        <a:xfrm>
          <a:off x="324396" y="468232"/>
          <a:ext cx="4428131" cy="3060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Планирование</a:t>
          </a:r>
        </a:p>
      </dsp:txBody>
      <dsp:txXfrm>
        <a:off x="324396" y="468232"/>
        <a:ext cx="4428131" cy="306034"/>
      </dsp:txXfrm>
    </dsp:sp>
    <dsp:sp modelId="{669BD6A4-8B5C-4181-89A5-9F5A66A6B358}">
      <dsp:nvSpPr>
        <dsp:cNvPr id="0" name=""/>
        <dsp:cNvSpPr/>
      </dsp:nvSpPr>
      <dsp:spPr>
        <a:xfrm>
          <a:off x="0" y="810990"/>
          <a:ext cx="306034" cy="30603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C3DE47-C1AB-475A-9364-BD0776EABF7C}">
      <dsp:nvSpPr>
        <dsp:cNvPr id="0" name=""/>
        <dsp:cNvSpPr/>
      </dsp:nvSpPr>
      <dsp:spPr>
        <a:xfrm>
          <a:off x="324396" y="810990"/>
          <a:ext cx="4428131" cy="3060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Результаты контрольного мероприятия</a:t>
          </a:r>
        </a:p>
      </dsp:txBody>
      <dsp:txXfrm>
        <a:off x="324396" y="810990"/>
        <a:ext cx="4428131" cy="30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6A8EB-916D-45D5-A028-95BA0799ADD5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597"/>
            <a:ext cx="5438775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3E785-0A64-466A-A811-FC2C5CD00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13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3E785-0A64-466A-A811-FC2C5CD0098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246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3E785-0A64-466A-A811-FC2C5CD0098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30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Вариант 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3E785-0A64-466A-A811-FC2C5CD0098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54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Вариант 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3E785-0A64-466A-A811-FC2C5CD0098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0990-41F5-4999-B4E9-B4C1F79B03EA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019B-E138-4D61-A820-2A1CDC5CB3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1872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64AA-1D63-4E6F-9E7D-310EACA5311D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6AD84-FF5A-471A-AF2F-5949CB499B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394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A971-A14A-4B08-AB5D-8D65F227F139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ED290-C501-4A30-B5FE-48929F5227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795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E80E-1DB8-49B0-85A4-22A3FAA81969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7D756-D0F6-4EC1-818F-5D284DDDAE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284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1C41-B09B-4864-8D31-E8EE6654CC6C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E718A-EF8C-4918-8530-8D62AC9EF3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438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31791-CF5B-40CB-A0C1-8B888AEADAD1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F36F-A9E2-47AC-981F-B055B16EAB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619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D260-BDBC-4495-B124-448A9B843BBA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D060-0651-4182-96C1-5EADF9F933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4490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D841-FF60-4E18-A783-4216E306C785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B27CA-C44B-43C8-B7AC-D6885DBEB7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121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805C-1211-48AE-9545-7726DA669CDE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B6FF8-449F-41A8-9A8F-C15F52E5F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770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DC950-7C69-4772-8F4A-B8863EA71221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ABDE3-7F98-4F33-AA9C-1EB718AD7A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750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0A6F-767D-42E8-B79C-D5FDA592086C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3A94A-6F1B-417A-A2E2-A4E27B42B9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4970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80EB99-653B-4940-BAF6-BB56170053ED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F686365-81AC-469B-A0C2-F89789DDFB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7.jpeg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1"/>
          <p:cNvSpPr>
            <a:spLocks noChangeArrowheads="1"/>
          </p:cNvSpPr>
          <p:nvPr/>
        </p:nvSpPr>
        <p:spPr bwMode="auto">
          <a:xfrm>
            <a:off x="11796713" y="6453336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59496" y="1340768"/>
            <a:ext cx="91090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«Актуальные вопросы организации и осуществления внутреннего государственного финансового контроля»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34292" y="6016348"/>
            <a:ext cx="1159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Барнаул</a:t>
            </a:r>
          </a:p>
          <a:p>
            <a:pPr algn="ctr"/>
            <a:r>
              <a:rPr lang="ru-RU" b="1" dirty="0">
                <a:latin typeface="Book Antiqua" panose="02040602050305030304" pitchFamily="18" charset="0"/>
              </a:rPr>
              <a:t>2017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25342" y="4996652"/>
            <a:ext cx="302433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Руководитель УФК по Краснодарскому краю</a:t>
            </a:r>
          </a:p>
          <a:p>
            <a:r>
              <a:rPr lang="ru-RU" dirty="0">
                <a:solidFill>
                  <a:schemeClr val="tx1"/>
                </a:solidFill>
              </a:rPr>
              <a:t>Т.О. Бадякина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424" y="332656"/>
            <a:ext cx="109079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2.1. Автоматизация 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камерального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этапа проведения проверки в виде формирования паспорта контрольного мероприятия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9376" y="969478"/>
            <a:ext cx="11246732" cy="432048"/>
          </a:xfrm>
          <a:prstGeom prst="roundRect">
            <a:avLst/>
          </a:prstGeom>
          <a:ln w="952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данном этапе в соответствии с Планом контрольных мероприятий создается Паспорт объекта контроля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(сбор, накопление, обновление и актуализация информации)</a:t>
            </a:r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="" xmlns:a16="http://schemas.microsoft.com/office/drawing/2014/main" id="{77FABDAD-A270-4C0F-ADD0-C8C0B53AF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63757916"/>
              </p:ext>
            </p:extLst>
          </p:nvPr>
        </p:nvGraphicFramePr>
        <p:xfrm>
          <a:off x="6744072" y="5054360"/>
          <a:ext cx="5184576" cy="180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509669" y="1615949"/>
            <a:ext cx="4464496" cy="432048"/>
          </a:xfrm>
          <a:prstGeom prst="roundRect">
            <a:avLst/>
          </a:prstGeom>
          <a:ln w="952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/>
              <a:t>Регистрационные данные Объекта контроля (Коды ОКВЭД, ИНН, адрес)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9669" y="2260657"/>
            <a:ext cx="4464496" cy="432048"/>
          </a:xfrm>
          <a:prstGeom prst="roundRect">
            <a:avLst/>
          </a:prstGeom>
          <a:ln w="952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Функции, задачи, виды деятельности Объекта контроля (Устав, Положение)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9669" y="2888426"/>
            <a:ext cx="4464496" cy="432048"/>
          </a:xfrm>
          <a:prstGeom prst="roundRect">
            <a:avLst/>
          </a:prstGeom>
          <a:ln w="952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ФИО руководителя (директора)</a:t>
            </a:r>
            <a:endParaRPr lang="ru-RU" sz="1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9669" y="3530317"/>
            <a:ext cx="4464496" cy="432048"/>
          </a:xfrm>
          <a:prstGeom prst="roundRect">
            <a:avLst/>
          </a:prstGeom>
          <a:ln w="952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Сведения об объеме и направлениях расходования полученных средств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3352" y="4155811"/>
            <a:ext cx="1728192" cy="1306134"/>
          </a:xfrm>
          <a:prstGeom prst="roundRect">
            <a:avLst>
              <a:gd name="adj" fmla="val 0"/>
            </a:avLst>
          </a:prstGeom>
          <a:ln w="952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Для получателей МБТ:</a:t>
            </a:r>
          </a:p>
          <a:p>
            <a:pPr marL="171450" lvl="0" indent="-171450">
              <a:buFontTx/>
              <a:buChar char="-"/>
            </a:pPr>
            <a:r>
              <a:rPr lang="ru-RU" sz="1000" dirty="0"/>
              <a:t>Соглашение о предоставлении (данные о финансировании, фактический расход)</a:t>
            </a:r>
          </a:p>
          <a:p>
            <a:pPr marL="171450" lvl="0" indent="-171450">
              <a:buFontTx/>
              <a:buChar char="-"/>
            </a:pPr>
            <a:r>
              <a:rPr lang="ru-RU" sz="1000" dirty="0"/>
              <a:t>Отчет о достижении результативности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7355" y="5697252"/>
            <a:ext cx="4464496" cy="432048"/>
          </a:xfrm>
          <a:prstGeom prst="roundRect">
            <a:avLst/>
          </a:prstGeom>
          <a:ln w="952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Бюджетная и бухгалтерская отчетность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7355" y="6309320"/>
            <a:ext cx="4566542" cy="432048"/>
          </a:xfrm>
          <a:prstGeom prst="roundRect">
            <a:avLst/>
          </a:prstGeom>
          <a:ln w="952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Сведения о предыдущих проверках, результаты исполнения мер по устранению выявленных нарушений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752184" y="4645648"/>
            <a:ext cx="3744416" cy="290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Arial Black" panose="020B0A04020102020204" pitchFamily="34" charset="0"/>
              </a:rPr>
              <a:t>Достигаемый результат!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181755" y="4172208"/>
            <a:ext cx="2853208" cy="1306134"/>
          </a:xfrm>
          <a:prstGeom prst="rect">
            <a:avLst/>
          </a:prstGeom>
          <a:ln w="952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Для  бюджетных, казенных и автономных учреждений:</a:t>
            </a:r>
          </a:p>
          <a:p>
            <a:pPr marL="171450" indent="-171450" algn="ctr">
              <a:buFontTx/>
              <a:buChar char="-"/>
            </a:pPr>
            <a:r>
              <a:rPr lang="ru-RU" sz="1100" dirty="0"/>
              <a:t>Соглашение о предоставлении  субсидий и Смета расходов (предоставлении (данные о финансировании, фактический расход)</a:t>
            </a:r>
          </a:p>
          <a:p>
            <a:pPr algn="ctr"/>
            <a:r>
              <a:rPr lang="ru-RU" sz="1100" dirty="0"/>
              <a:t>- Отчетность о достижении, об исполнении Сметы)</a:t>
            </a:r>
            <a:r>
              <a:rPr lang="ru-RU" sz="1100" u="sng" dirty="0"/>
              <a:t> 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752184" y="1455294"/>
            <a:ext cx="3459252" cy="4353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Разделы Электронного бюджета/Справочники</a:t>
            </a:r>
            <a:r>
              <a:rPr lang="ru-RU" sz="1600" b="1" dirty="0"/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11907" y="3582312"/>
            <a:ext cx="4104456" cy="380053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Управление расходами/ Реестр соглашений/ Сведения о соглашении и БО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57070" y="2039022"/>
            <a:ext cx="4104456" cy="342038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Данные из Сводного реестра Электронного бюджета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498915" y="2545372"/>
            <a:ext cx="4104456" cy="814061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Дело клиента.</a:t>
            </a:r>
          </a:p>
          <a:p>
            <a:pPr algn="ctr"/>
            <a:r>
              <a:rPr lang="ru-RU" sz="1300" b="1" dirty="0"/>
              <a:t>Для бюджетных и автономных учреждений  </a:t>
            </a:r>
            <a:r>
              <a:rPr lang="ru-RU" sz="1300" b="1" dirty="0" smtClean="0"/>
              <a:t>bus.gov.ru </a:t>
            </a:r>
            <a:r>
              <a:rPr lang="ru-RU" sz="1300" b="1" dirty="0"/>
              <a:t>(актуально если лицевые счета не открыты в </a:t>
            </a:r>
            <a:r>
              <a:rPr lang="ru-RU" sz="1300" b="1" dirty="0" err="1"/>
              <a:t>ОрФК</a:t>
            </a:r>
            <a:r>
              <a:rPr lang="ru-RU" sz="1300" b="1" dirty="0"/>
              <a:t>)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392144" y="4155811"/>
            <a:ext cx="4104456" cy="342038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Учет и Отчетность</a:t>
            </a: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="" xmlns:a16="http://schemas.microsoft.com/office/drawing/2014/main" id="{2DB3795B-393D-45E1-9094-EFCD9AA74F3B}"/>
              </a:ext>
            </a:extLst>
          </p:cNvPr>
          <p:cNvCxnSpPr>
            <a:cxnSpLocks/>
          </p:cNvCxnSpPr>
          <p:nvPr/>
        </p:nvCxnSpPr>
        <p:spPr>
          <a:xfrm>
            <a:off x="5034963" y="1844824"/>
            <a:ext cx="2429189" cy="360040"/>
          </a:xfrm>
          <a:prstGeom prst="bentConnector3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: уступ 6">
            <a:extLst>
              <a:ext uri="{FF2B5EF4-FFF2-40B4-BE49-F238E27FC236}">
                <a16:creationId xmlns="" xmlns:a16="http://schemas.microsoft.com/office/drawing/2014/main" id="{68890009-2488-47AA-9074-AD8AF86A2138}"/>
              </a:ext>
            </a:extLst>
          </p:cNvPr>
          <p:cNvCxnSpPr/>
          <p:nvPr/>
        </p:nvCxnSpPr>
        <p:spPr>
          <a:xfrm>
            <a:off x="5087888" y="2492896"/>
            <a:ext cx="2304256" cy="216024"/>
          </a:xfrm>
          <a:prstGeom prst="bentConnector3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CC55BCC4-CDF5-4274-AE11-F6DA765F3796}"/>
              </a:ext>
            </a:extLst>
          </p:cNvPr>
          <p:cNvCxnSpPr>
            <a:cxnSpLocks/>
          </p:cNvCxnSpPr>
          <p:nvPr/>
        </p:nvCxnSpPr>
        <p:spPr>
          <a:xfrm>
            <a:off x="5087888" y="3140968"/>
            <a:ext cx="2304256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4025C995-1902-42A1-A79F-32A8BD1A0272}"/>
              </a:ext>
            </a:extLst>
          </p:cNvPr>
          <p:cNvCxnSpPr/>
          <p:nvPr/>
        </p:nvCxnSpPr>
        <p:spPr>
          <a:xfrm>
            <a:off x="5034963" y="3789040"/>
            <a:ext cx="2376264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="" xmlns:a16="http://schemas.microsoft.com/office/drawing/2014/main" id="{A94282AF-0BF7-41FB-B92A-07E5C6B388B6}"/>
              </a:ext>
            </a:extLst>
          </p:cNvPr>
          <p:cNvCxnSpPr>
            <a:cxnSpLocks/>
          </p:cNvCxnSpPr>
          <p:nvPr/>
        </p:nvCxnSpPr>
        <p:spPr>
          <a:xfrm flipV="1">
            <a:off x="4943897" y="4283106"/>
            <a:ext cx="2448247" cy="1666174"/>
          </a:xfrm>
          <a:prstGeom prst="bentConnector3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="" xmlns:a16="http://schemas.microsoft.com/office/drawing/2014/main" id="{8B0C1578-3C65-4148-B7E9-2150D20F8736}"/>
              </a:ext>
            </a:extLst>
          </p:cNvPr>
          <p:cNvCxnSpPr/>
          <p:nvPr/>
        </p:nvCxnSpPr>
        <p:spPr>
          <a:xfrm flipV="1">
            <a:off x="4943897" y="4437112"/>
            <a:ext cx="2448247" cy="2088232"/>
          </a:xfrm>
          <a:prstGeom prst="bentConnector3">
            <a:avLst>
              <a:gd name="adj1" fmla="val 57675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16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C84FDFB-7A62-4611-816D-B5AAD75F1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2">
                                            <p:graphicEl>
                                              <a:dgm id="{7C84FDFB-7A62-4611-816D-B5AAD75F1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902D9A1-2F26-4DDF-994E-729C0B38C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22">
                                            <p:graphicEl>
                                              <a:dgm id="{0902D9A1-2F26-4DDF-994E-729C0B38C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8DF217F-CCC0-40AB-9CF6-9874A1B52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2">
                                            <p:graphicEl>
                                              <a:dgm id="{A8DF217F-CCC0-40AB-9CF6-9874A1B52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C64473D-9DBC-4868-86F6-62B065A6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22">
                                            <p:graphicEl>
                                              <a:dgm id="{2C64473D-9DBC-4868-86F6-62B065A60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lvlOne"/>
        </p:bldSub>
      </p:bldGraphic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8156" y="1092187"/>
            <a:ext cx="6624736" cy="535531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Паспорт контрольного </a:t>
            </a:r>
            <a:r>
              <a:rPr lang="ru-RU" b="1" u="sng" dirty="0" smtClean="0"/>
              <a:t>мероприятия</a:t>
            </a:r>
          </a:p>
          <a:p>
            <a:pPr algn="ctr"/>
            <a:r>
              <a:rPr lang="ru-RU" b="1" u="sng" dirty="0" smtClean="0"/>
              <a:t>Закладка «Общие сведения»</a:t>
            </a:r>
            <a:endParaRPr lang="ru-RU" b="1" u="sng" dirty="0"/>
          </a:p>
          <a:p>
            <a:r>
              <a:rPr lang="ru-RU" dirty="0"/>
              <a:t>Коды</a:t>
            </a:r>
          </a:p>
          <a:p>
            <a:r>
              <a:rPr lang="ru-RU" dirty="0"/>
              <a:t>ИНН	</a:t>
            </a:r>
          </a:p>
          <a:p>
            <a:r>
              <a:rPr lang="ru-RU" dirty="0"/>
              <a:t>ОКВЭД	</a:t>
            </a:r>
          </a:p>
          <a:p>
            <a:r>
              <a:rPr lang="ru-RU" u="sng" dirty="0"/>
              <a:t>Наименование объекта проверки</a:t>
            </a:r>
            <a:r>
              <a:rPr lang="ru-RU" dirty="0"/>
              <a:t>____________________________________</a:t>
            </a:r>
          </a:p>
          <a:p>
            <a:r>
              <a:rPr lang="ru-RU" u="sng" dirty="0"/>
              <a:t>Адрес:</a:t>
            </a:r>
            <a:r>
              <a:rPr lang="ru-RU" dirty="0"/>
              <a:t>_______________________________________</a:t>
            </a:r>
          </a:p>
          <a:p>
            <a:r>
              <a:rPr lang="ru-RU" u="sng" dirty="0"/>
              <a:t>Руководитель</a:t>
            </a:r>
            <a:r>
              <a:rPr lang="ru-RU" dirty="0"/>
              <a:t>_________________________________</a:t>
            </a:r>
          </a:p>
          <a:p>
            <a:r>
              <a:rPr lang="ru-RU" dirty="0"/>
              <a:t>Функции, задачи______________________________________</a:t>
            </a:r>
          </a:p>
          <a:p>
            <a:r>
              <a:rPr lang="ru-RU" dirty="0"/>
              <a:t>Сведения об объеме полученных федеральных средств в ____</a:t>
            </a:r>
            <a:r>
              <a:rPr lang="ru-RU" dirty="0" err="1"/>
              <a:t>году______рублей</a:t>
            </a:r>
            <a:r>
              <a:rPr lang="ru-RU" dirty="0"/>
              <a:t>__</a:t>
            </a:r>
          </a:p>
          <a:p>
            <a:r>
              <a:rPr lang="ru-RU" dirty="0"/>
              <a:t>Бухгалтерская и бюджетная отчетность:________________________________</a:t>
            </a:r>
          </a:p>
          <a:p>
            <a:r>
              <a:rPr lang="ru-RU" dirty="0"/>
              <a:t>Сведения о результатах предыдущих проверок_______________________________</a:t>
            </a:r>
          </a:p>
          <a:p>
            <a:r>
              <a:rPr lang="ru-RU" dirty="0"/>
              <a:t>Результаты исполнения мер по устранению выявленных нарушений_____________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0136" y="4869160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Файл отчета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583832" y="5506199"/>
            <a:ext cx="4608512" cy="3231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0" dirty="0">
                <a:solidFill>
                  <a:prstClr val="black"/>
                </a:solidFill>
                <a:cs typeface="Arial" pitchFamily="34" charset="0"/>
              </a:rPr>
              <a:t>Сведения из классификатора нарушений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7102" y="1797463"/>
            <a:ext cx="223635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Сведения из Справочника «Сводный реестр»</a:t>
            </a:r>
          </a:p>
        </p:txBody>
      </p:sp>
      <p:cxnSp>
        <p:nvCxnSpPr>
          <p:cNvPr id="4" name="Прямая со стрелкой 3"/>
          <p:cNvCxnSpPr>
            <a:stCxn id="14" idx="1"/>
          </p:cNvCxnSpPr>
          <p:nvPr/>
        </p:nvCxnSpPr>
        <p:spPr>
          <a:xfrm flipH="1" flipV="1">
            <a:off x="4134748" y="2013487"/>
            <a:ext cx="4172354" cy="245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4" idx="1"/>
          </p:cNvCxnSpPr>
          <p:nvPr/>
        </p:nvCxnSpPr>
        <p:spPr>
          <a:xfrm flipH="1">
            <a:off x="4270381" y="2259128"/>
            <a:ext cx="4036721" cy="132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4" idx="1"/>
          </p:cNvCxnSpPr>
          <p:nvPr/>
        </p:nvCxnSpPr>
        <p:spPr>
          <a:xfrm flipH="1">
            <a:off x="5926565" y="2259128"/>
            <a:ext cx="2380537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4" idx="1"/>
          </p:cNvCxnSpPr>
          <p:nvPr/>
        </p:nvCxnSpPr>
        <p:spPr>
          <a:xfrm flipH="1">
            <a:off x="5422509" y="2259128"/>
            <a:ext cx="2884593" cy="99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34026" y="450221"/>
            <a:ext cx="1115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2.1. Автоматизация проведения камерального этапа в виде формирования паспорта контрольного мероприятия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1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1424" y="1052736"/>
            <a:ext cx="10873208" cy="5616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2639616" y="2735342"/>
            <a:ext cx="8174746" cy="553998"/>
          </a:xfrm>
          <a:prstGeom prst="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i="1" dirty="0">
                <a:latin typeface="Trebuchet MS" panose="020B0603020202020204" pitchFamily="34" charset="0"/>
              </a:rPr>
              <a:t>Дополнение раздела «Справочники» Классификатором нарушений (рисков),</a:t>
            </a:r>
          </a:p>
          <a:p>
            <a:r>
              <a:rPr lang="ru-RU" sz="1500" b="1" i="1" dirty="0">
                <a:latin typeface="Trebuchet MS" panose="020B0603020202020204" pitchFamily="34" charset="0"/>
              </a:rPr>
              <a:t>выявляемых в ходе осуществления контроля в финансово-бюджетной сфере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9656" y="3429000"/>
            <a:ext cx="4902619" cy="2575674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0456" y="2707779"/>
            <a:ext cx="1038260" cy="1297825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stCxn id="8" idx="2"/>
          </p:cNvCxnSpPr>
          <p:nvPr/>
        </p:nvCxnSpPr>
        <p:spPr>
          <a:xfrm flipH="1" flipV="1">
            <a:off x="1847528" y="4005604"/>
            <a:ext cx="1152128" cy="7112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418058"/>
          </a:xfrm>
        </p:spPr>
        <p:txBody>
          <a:bodyPr/>
          <a:lstStyle/>
          <a:p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Результаты контрольного мероприятия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0506" y="3938748"/>
            <a:ext cx="38164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rgbClr val="FF0000"/>
                </a:solidFill>
              </a:rPr>
              <a:t> </a:t>
            </a:r>
            <a:r>
              <a:rPr lang="ru-RU" sz="1600" b="1" u="sng" dirty="0" smtClean="0">
                <a:solidFill>
                  <a:srgbClr val="FF0000"/>
                </a:solidFill>
              </a:rPr>
              <a:t>Достигаемые </a:t>
            </a:r>
            <a:r>
              <a:rPr lang="ru-RU" sz="1600" b="1" u="sng" dirty="0">
                <a:solidFill>
                  <a:srgbClr val="FF0000"/>
                </a:solidFill>
              </a:rPr>
              <a:t>результаты:  </a:t>
            </a:r>
          </a:p>
          <a:p>
            <a:endParaRPr lang="ru-RU" sz="500" u="sng" dirty="0">
              <a:solidFill>
                <a:srgbClr val="FF0000"/>
              </a:solidFill>
            </a:endParaRPr>
          </a:p>
          <a:p>
            <a:r>
              <a:rPr lang="ru-RU" sz="1200" i="1" dirty="0"/>
              <a:t>- </a:t>
            </a:r>
            <a:r>
              <a:rPr lang="ru-RU" sz="1400" i="1" dirty="0"/>
              <a:t>классификация нарушений по единому подобию;</a:t>
            </a:r>
          </a:p>
          <a:p>
            <a:r>
              <a:rPr lang="ru-RU" sz="1400" i="1" dirty="0"/>
              <a:t>- выбор вида нарушений в соответствии с классификацией  при заполнении паспорта контрольного мероприятия;</a:t>
            </a:r>
          </a:p>
          <a:p>
            <a:r>
              <a:rPr lang="ru-RU" sz="1400" i="1" dirty="0"/>
              <a:t>- предоставление отчетности в соответствии </a:t>
            </a:r>
          </a:p>
          <a:p>
            <a:r>
              <a:rPr lang="ru-RU" sz="1400" i="1" dirty="0"/>
              <a:t>с утвержденной классификацией.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6962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>
          <a:xfrm>
            <a:off x="611186" y="332656"/>
            <a:ext cx="10972800" cy="31704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контрольного мероприятия </a:t>
            </a:r>
          </a:p>
        </p:txBody>
      </p:sp>
      <p:graphicFrame>
        <p:nvGraphicFramePr>
          <p:cNvPr id="36" name="Схема 35">
            <a:extLst>
              <a:ext uri="{FF2B5EF4-FFF2-40B4-BE49-F238E27FC236}">
                <a16:creationId xmlns="" xmlns:a16="http://schemas.microsoft.com/office/drawing/2014/main" id="{B6B1A8F4-39DC-437C-881C-63A01822C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80583429"/>
              </p:ext>
            </p:extLst>
          </p:nvPr>
        </p:nvGraphicFramePr>
        <p:xfrm>
          <a:off x="695400" y="4149080"/>
          <a:ext cx="1065718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396E17F8-5802-4D43-A617-DEBF451D4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8915331"/>
              </p:ext>
            </p:extLst>
          </p:nvPr>
        </p:nvGraphicFramePr>
        <p:xfrm>
          <a:off x="695400" y="649697"/>
          <a:ext cx="10657184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184">
                  <a:extLst>
                    <a:ext uri="{9D8B030D-6E8A-4147-A177-3AD203B41FA5}">
                      <a16:colId xmlns="" xmlns:a16="http://schemas.microsoft.com/office/drawing/2014/main" val="15281073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Паспорт контрольного мероприятия</a:t>
                      </a:r>
                    </a:p>
                    <a:p>
                      <a:pPr algn="ctr"/>
                      <a:r>
                        <a:rPr lang="ru-RU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Закладка «Результаты контрольных мероприятий»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644226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 контроля___________________</a:t>
                      </a:r>
                    </a:p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Новый Раздел 1 «Выявленные нарушения»</a:t>
                      </a:r>
                    </a:p>
                    <a:p>
                      <a:pPr lvl="0"/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- 01 2 000 «___________________» - 153 000,0 рублей.</a:t>
                      </a:r>
                    </a:p>
                    <a:p>
                      <a:pPr lvl="0"/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- 02 2 02 001 «_________________» - 250 000,0 рублей.</a:t>
                      </a:r>
                    </a:p>
                    <a:p>
                      <a:pPr lvl="0"/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- 02 2 05 005 </a:t>
                      </a:r>
                      <a:r>
                        <a:rPr lang="ru-RU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«_________________» - 12 260 000,0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рублей.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82765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Новый Раздел 2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«Реализация контрольного мероприятия»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Предусматривает подразделы: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</a:t>
                      </a:r>
                      <a:r>
                        <a:rPr lang="ru-RU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«Направление Представлений, предписаний, уведомлений о применении БМП»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 «Возбуждение Административного делопроизводства  (полномочия ФК)»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ru-RU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«Передача материалов в  госорганы  при выявлении фактов, свидетельствующих  о признаках нарушений, относящихся к их компетенции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437296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Новый Раздел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об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исполнении предписаний, представлений, уведомлений о применении БМП»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89854507"/>
                  </a:ext>
                </a:extLst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5611795" y="1255651"/>
            <a:ext cx="360040" cy="1014474"/>
          </a:xfrm>
          <a:prstGeom prst="rightBrace">
            <a:avLst>
              <a:gd name="adj1" fmla="val 8333"/>
              <a:gd name="adj2" fmla="val 51618"/>
            </a:avLst>
          </a:prstGeom>
          <a:ln w="28575">
            <a:solidFill>
              <a:srgbClr val="A2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07021" y="1455111"/>
            <a:ext cx="4084606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Справочники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Классификатор нарушений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8431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5CD3FE73-FBB3-420F-A6B8-0CAEAB627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6">
                                            <p:graphicEl>
                                              <a:dgm id="{5CD3FE73-FBB3-420F-A6B8-0CAEAB627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74A6351A-A13E-4A85-8717-552333B02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6">
                                            <p:graphicEl>
                                              <a:dgm id="{74A6351A-A13E-4A85-8717-552333B02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7C89C093-BA7E-4CB2-9687-1DE80144D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>
                                            <p:graphicEl>
                                              <a:dgm id="{7C89C093-BA7E-4CB2-9687-1DE80144D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6DE4ABE7-3AA1-4D38-9915-441729138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6">
                                            <p:graphicEl>
                                              <a:dgm id="{6DE4ABE7-3AA1-4D38-9915-441729138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CA4A810D-27A0-4E70-9CD6-65DFA59DD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6">
                                            <p:graphicEl>
                                              <a:dgm id="{CA4A810D-27A0-4E70-9CD6-65DFA59DD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E90567F-1D83-4108-B875-A509C78B6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6">
                                            <p:graphicEl>
                                              <a:dgm id="{4E90567F-1D83-4108-B875-A509C78B6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5B501E39-EE16-4C8F-8F40-4D1814020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36">
                                            <p:graphicEl>
                                              <a:dgm id="{5B501E39-EE16-4C8F-8F40-4D1814020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0D5DB32-B1F1-4867-B3D6-E39DBB4F1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36">
                                            <p:graphicEl>
                                              <a:dgm id="{40D5DB32-B1F1-4867-B3D6-E39DBB4F1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57F75403-8757-4DFF-A142-A7213347E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36">
                                            <p:graphicEl>
                                              <a:dgm id="{57F75403-8757-4DFF-A142-A7213347E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342C8446-D87E-4E2A-B538-94AEE29A0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36">
                                            <p:graphicEl>
                                              <a:dgm id="{342C8446-D87E-4E2A-B538-94AEE29A0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A0FFE436-F77F-4DC1-B34E-01E645990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6">
                                            <p:graphicEl>
                                              <a:dgm id="{A0FFE436-F77F-4DC1-B34E-01E645990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3">
            <a:extLst>
              <a:ext uri="{FF2B5EF4-FFF2-40B4-BE49-F238E27FC236}">
                <a16:creationId xmlns="" xmlns:a16="http://schemas.microsoft.com/office/drawing/2014/main" id="{32BD37CC-6BDC-4197-AD6A-B9FC7FAAF938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396" y="980728"/>
            <a:ext cx="10873208" cy="5616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609600" y="433158"/>
            <a:ext cx="10972800" cy="31704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3.2.1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контрольного 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 Новый Раздел 1 «Выявленные нарушения»</a:t>
            </a:r>
          </a:p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69D95A48-C89E-4FFF-A88D-AAD502858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784" y="3284984"/>
            <a:ext cx="4902619" cy="2575674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036764186"/>
              </p:ext>
            </p:extLst>
          </p:nvPr>
        </p:nvGraphicFramePr>
        <p:xfrm>
          <a:off x="3071664" y="2939823"/>
          <a:ext cx="3390451" cy="281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623552AB-97D0-40C9-BD40-A40902F80B4D}"/>
              </a:ext>
            </a:extLst>
          </p:cNvPr>
          <p:cNvCxnSpPr>
            <a:cxnSpLocks/>
          </p:cNvCxnSpPr>
          <p:nvPr/>
        </p:nvCxnSpPr>
        <p:spPr>
          <a:xfrm flipH="1">
            <a:off x="6312025" y="3218261"/>
            <a:ext cx="1316010" cy="714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="" xmlns:a16="http://schemas.microsoft.com/office/drawing/2014/main" id="{008EDD9F-550D-4A27-B9FD-E72F64F0760B}"/>
              </a:ext>
            </a:extLst>
          </p:cNvPr>
          <p:cNvCxnSpPr/>
          <p:nvPr/>
        </p:nvCxnSpPr>
        <p:spPr>
          <a:xfrm flipH="1">
            <a:off x="6312024" y="3229210"/>
            <a:ext cx="1316011" cy="1495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="" xmlns:a16="http://schemas.microsoft.com/office/drawing/2014/main" id="{87E048FD-8CFF-4B71-B54D-2049E110E5DC}"/>
              </a:ext>
            </a:extLst>
          </p:cNvPr>
          <p:cNvCxnSpPr/>
          <p:nvPr/>
        </p:nvCxnSpPr>
        <p:spPr>
          <a:xfrm flipH="1">
            <a:off x="6312024" y="3235786"/>
            <a:ext cx="1316011" cy="22452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719736" y="1176943"/>
            <a:ext cx="4896543" cy="112126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Закладка «Результаты контрольных мероприятий»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Раздел 1 «Выявленные нарушения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86051" y="2391123"/>
            <a:ext cx="3744416" cy="832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Нарушения бюджетного законодательства Российской Федерации и иных нормативных правовых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актов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12" idx="1"/>
            <a:endCxn id="11" idx="1"/>
          </p:cNvCxnSpPr>
          <p:nvPr/>
        </p:nvCxnSpPr>
        <p:spPr>
          <a:xfrm flipH="1">
            <a:off x="794895" y="1737577"/>
            <a:ext cx="2924841" cy="30595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4895" y="4689430"/>
            <a:ext cx="1930521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+mj-lt"/>
              </a:rPr>
              <a:t>Результаты контрольных мероприятий</a:t>
            </a:r>
            <a:endParaRPr lang="ru-RU" sz="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92020-7523-4157-8368-B20BC6A10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2192020-7523-4157-8368-B20BC6A10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6E0D53-8121-4741-A79F-2FFF76333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D66E0D53-8121-4741-A79F-2FFF76333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021AEB-0E3B-46D2-B401-8E7D29FD0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4021AEB-0E3B-46D2-B401-8E7D29FD0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1B4A14-FDD7-4CD6-A791-70B754BC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261B4A14-FDD7-4CD6-A791-70B754BC7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B98AA7-A2AF-4FD6-9152-898A59646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5B98AA7-A2AF-4FD6-9152-898A59646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B9B13A-3907-47CA-9050-114A2F638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7B9B13A-3907-47CA-9050-114A2F638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4F701-3900-46BA-A0D3-5D23A4701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9B4F701-3900-46BA-A0D3-5D23A4701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 tmFilter="0, 0; .2, .5; .8, .5; 1, 0"/>
                                        <p:tgtEl>
                                          <p:spTgt spid="4">
                                            <p:graphicEl>
                                              <a:dgm id="{B2192020-7523-4157-8368-B20BC6A10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25" autoRev="1" fill="hold"/>
                                        <p:tgtEl>
                                          <p:spTgt spid="4">
                                            <p:graphicEl>
                                              <a:dgm id="{B2192020-7523-4157-8368-B20BC6A1099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4">
                                            <p:graphicEl>
                                              <a:dgm id="{D66E0D53-8121-4741-A79F-2FFF76333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4">
                                            <p:graphicEl>
                                              <a:dgm id="{D66E0D53-8121-4741-A79F-2FFF76333C9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4">
                                            <p:graphicEl>
                                              <a:dgm id="{34021AEB-0E3B-46D2-B401-8E7D29FD0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4">
                                            <p:graphicEl>
                                              <a:dgm id="{34021AEB-0E3B-46D2-B401-8E7D29FD019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 tmFilter="0, 0; .2, .5; .8, .5; 1, 0"/>
                                        <p:tgtEl>
                                          <p:spTgt spid="4">
                                            <p:graphicEl>
                                              <a:dgm id="{261B4A14-FDD7-4CD6-A791-70B754BC7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25" autoRev="1" fill="hold"/>
                                        <p:tgtEl>
                                          <p:spTgt spid="4">
                                            <p:graphicEl>
                                              <a:dgm id="{261B4A14-FDD7-4CD6-A791-70B754BC731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 tmFilter="0, 0; .2, .5; .8, .5; 1, 0"/>
                                        <p:tgtEl>
                                          <p:spTgt spid="4">
                                            <p:graphicEl>
                                              <a:dgm id="{A5B98AA7-A2AF-4FD6-9152-898A59646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25" autoRev="1" fill="hold"/>
                                        <p:tgtEl>
                                          <p:spTgt spid="4">
                                            <p:graphicEl>
                                              <a:dgm id="{A5B98AA7-A2AF-4FD6-9152-898A5964612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 tmFilter="0, 0; .2, .5; .8, .5; 1, 0"/>
                                        <p:tgtEl>
                                          <p:spTgt spid="4">
                                            <p:graphicEl>
                                              <a:dgm id="{77B9B13A-3907-47CA-9050-114A2F638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25" autoRev="1" fill="hold"/>
                                        <p:tgtEl>
                                          <p:spTgt spid="4">
                                            <p:graphicEl>
                                              <a:dgm id="{77B9B13A-3907-47CA-9050-114A2F6386E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 tmFilter="0, 0; .2, .5; .8, .5; 1, 0"/>
                                        <p:tgtEl>
                                          <p:spTgt spid="4">
                                            <p:graphicEl>
                                              <a:dgm id="{C9B4F701-3900-46BA-A0D3-5D23A4701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25" autoRev="1" fill="hold"/>
                                        <p:tgtEl>
                                          <p:spTgt spid="4">
                                            <p:graphicEl>
                                              <a:dgm id="{C9B4F701-3900-46BA-A0D3-5D23A4701B3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369175"/>
            <a:ext cx="119286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3.2.2. Реализация формирования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формализованных форм Представлений, 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Предписаний для отслеживания сроков исполнения</a:t>
            </a:r>
            <a:endParaRPr lang="ru-RU" sz="1700" b="1" dirty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11" y="1028110"/>
            <a:ext cx="5008369" cy="569386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Руководителю________</a:t>
            </a:r>
          </a:p>
          <a:p>
            <a:pPr algn="ctr"/>
            <a:r>
              <a:rPr lang="ru-RU" sz="1400" dirty="0" smtClean="0"/>
              <a:t>Ф.И.О.______________</a:t>
            </a:r>
          </a:p>
          <a:p>
            <a:pPr algn="ctr"/>
            <a:r>
              <a:rPr lang="ru-RU" sz="1200" b="1" dirty="0" smtClean="0"/>
              <a:t>Адрес__________________</a:t>
            </a:r>
            <a:endParaRPr lang="ru-RU" sz="1200" b="1" dirty="0"/>
          </a:p>
          <a:p>
            <a:pPr algn="ctr"/>
            <a:endParaRPr lang="ru-RU" b="1" u="sng" dirty="0" smtClean="0"/>
          </a:p>
          <a:p>
            <a:pPr algn="ctr"/>
            <a:r>
              <a:rPr lang="ru-RU" b="1" u="sng" dirty="0" smtClean="0"/>
              <a:t>Представление</a:t>
            </a:r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623552AB-97D0-40C9-BD40-A40902F80B4D}"/>
              </a:ext>
            </a:extLst>
          </p:cNvPr>
          <p:cNvCxnSpPr>
            <a:cxnSpLocks/>
          </p:cNvCxnSpPr>
          <p:nvPr/>
        </p:nvCxnSpPr>
        <p:spPr>
          <a:xfrm flipH="1">
            <a:off x="2927648" y="836712"/>
            <a:ext cx="936104" cy="36004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2231286"/>
              </p:ext>
            </p:extLst>
          </p:nvPr>
        </p:nvGraphicFramePr>
        <p:xfrm>
          <a:off x="130012" y="2541673"/>
          <a:ext cx="4752528" cy="3789397"/>
        </p:xfrm>
        <a:graphic>
          <a:graphicData uri="http://schemas.openxmlformats.org/drawingml/2006/table">
            <a:tbl>
              <a:tblPr firstRow="1" firstCol="1" bandRow="1"/>
              <a:tblGrid>
                <a:gridCol w="3394663"/>
                <a:gridCol w="1357865"/>
              </a:tblGrid>
              <a:tr h="294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Содержание нарушения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Нарушения в денежном выражении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 (период) совершения</a:t>
                      </a:r>
                      <a:r>
                        <a:rPr lang="ru-RU" sz="1600" baseline="0" dirty="0" smtClean="0"/>
                        <a:t> нарушения</a:t>
                      </a:r>
                      <a:endParaRPr lang="ru-RU" sz="16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5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КАЛЕНДАРЬ</a:t>
                      </a:r>
                      <a:endParaRPr lang="ru-RU" sz="15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Нарушенные положения нормативных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правовых актов и иных документов, являющихся правовым основанием представления  бюджетных средств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Документы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подтверждающие нарушения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 исполнения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представления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5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КАЛЕНДАРЬ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323959" y="994639"/>
            <a:ext cx="5496826" cy="569386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                              Руководителю___________</a:t>
            </a:r>
          </a:p>
          <a:p>
            <a:pPr algn="ctr"/>
            <a:r>
              <a:rPr lang="ru-RU" sz="1400" dirty="0" smtClean="0"/>
              <a:t>                               Ф.И.О.__________________</a:t>
            </a:r>
          </a:p>
          <a:p>
            <a:pPr algn="ctr"/>
            <a:r>
              <a:rPr lang="ru-RU" sz="1200" b="1" dirty="0" smtClean="0"/>
              <a:t>                                    Адрес______________________</a:t>
            </a:r>
            <a:endParaRPr lang="ru-RU" sz="1200" b="1" dirty="0"/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5940" y="2507855"/>
            <a:ext cx="4754562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614440" y="1708890"/>
            <a:ext cx="388299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Сведения из  Паспорта контрольного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Закладка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«Результаты контрольных мероприятий»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2594" y="6309444"/>
            <a:ext cx="778377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Заблаговременное оповещение об истечени</a:t>
            </a:r>
            <a:r>
              <a:rPr lang="ru-RU" dirty="0"/>
              <a:t>и</a:t>
            </a:r>
            <a:r>
              <a:rPr lang="ru-RU" dirty="0" smtClean="0"/>
              <a:t> срока исполнения документов</a:t>
            </a:r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159896" y="2552597"/>
            <a:ext cx="0" cy="588371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447928" y="2552597"/>
            <a:ext cx="0" cy="590485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447928" y="2780928"/>
            <a:ext cx="3816424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447928" y="3143082"/>
            <a:ext cx="3816424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/>
          <p:nvPr/>
        </p:nvCxnSpPr>
        <p:spPr>
          <a:xfrm flipH="1">
            <a:off x="4151784" y="2708920"/>
            <a:ext cx="1008112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/>
          <p:nvPr/>
        </p:nvCxnSpPr>
        <p:spPr>
          <a:xfrm flipH="1">
            <a:off x="4151784" y="3140968"/>
            <a:ext cx="1008112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>
            <a:off x="5348888" y="2558007"/>
            <a:ext cx="1" cy="3003187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/>
          <p:nvPr/>
        </p:nvCxnSpPr>
        <p:spPr>
          <a:xfrm>
            <a:off x="5351702" y="5561194"/>
            <a:ext cx="3912650" cy="14023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>
            <a:off x="5231904" y="2558007"/>
            <a:ext cx="0" cy="2985067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/>
          <p:nvPr/>
        </p:nvCxnSpPr>
        <p:spPr>
          <a:xfrm flipH="1">
            <a:off x="4151784" y="5543074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9264352" y="691973"/>
            <a:ext cx="285564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Дополнение раздела «Справочники» подразделом «Нормативно-правовые акты»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из него нормативно-правовых актов, которые нарушены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453871" y="1838727"/>
            <a:ext cx="171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/>
              <a:t>Предписание</a:t>
            </a:r>
            <a:endParaRPr lang="ru-RU" b="1" u="sng" dirty="0"/>
          </a:p>
        </p:txBody>
      </p:sp>
      <p:cxnSp>
        <p:nvCxnSpPr>
          <p:cNvPr id="97" name="Прямая со стрелкой 96">
            <a:extLst>
              <a:ext uri="{FF2B5EF4-FFF2-40B4-BE49-F238E27FC236}">
                <a16:creationId xmlns="" xmlns:a16="http://schemas.microsoft.com/office/drawing/2014/main" id="{623552AB-97D0-40C9-BD40-A40902F80B4D}"/>
              </a:ext>
            </a:extLst>
          </p:cNvPr>
          <p:cNvCxnSpPr>
            <a:cxnSpLocks/>
          </p:cNvCxnSpPr>
          <p:nvPr/>
        </p:nvCxnSpPr>
        <p:spPr>
          <a:xfrm>
            <a:off x="7248128" y="825725"/>
            <a:ext cx="1064921" cy="29901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>
            <a:extLst>
              <a:ext uri="{FF2B5EF4-FFF2-40B4-BE49-F238E27FC236}">
                <a16:creationId xmlns="" xmlns:a16="http://schemas.microsoft.com/office/drawing/2014/main" id="{623552AB-97D0-40C9-BD40-A40902F80B4D}"/>
              </a:ext>
            </a:extLst>
          </p:cNvPr>
          <p:cNvCxnSpPr>
            <a:cxnSpLocks/>
          </p:cNvCxnSpPr>
          <p:nvPr/>
        </p:nvCxnSpPr>
        <p:spPr>
          <a:xfrm flipH="1">
            <a:off x="4331804" y="2539887"/>
            <a:ext cx="6048672" cy="206550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="" xmlns:a16="http://schemas.microsoft.com/office/drawing/2014/main" id="{623552AB-97D0-40C9-BD40-A40902F80B4D}"/>
              </a:ext>
            </a:extLst>
          </p:cNvPr>
          <p:cNvCxnSpPr>
            <a:cxnSpLocks/>
          </p:cNvCxnSpPr>
          <p:nvPr/>
        </p:nvCxnSpPr>
        <p:spPr>
          <a:xfrm flipH="1">
            <a:off x="9480376" y="2507855"/>
            <a:ext cx="1440161" cy="185724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863752" y="724100"/>
            <a:ext cx="338437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Сведения 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контрольного мероприятия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Закладка «Общие сведения»</a:t>
            </a:r>
          </a:p>
        </p:txBody>
      </p:sp>
      <p:sp>
        <p:nvSpPr>
          <p:cNvPr id="115" name="Выгнутая влево стрелка 114"/>
          <p:cNvSpPr/>
          <p:nvPr/>
        </p:nvSpPr>
        <p:spPr>
          <a:xfrm flipV="1">
            <a:off x="1155319" y="6081654"/>
            <a:ext cx="1327275" cy="5232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6" name="Выгнутая влево стрелка 115"/>
          <p:cNvSpPr/>
          <p:nvPr/>
        </p:nvSpPr>
        <p:spPr>
          <a:xfrm flipH="1" flipV="1">
            <a:off x="10260472" y="6072827"/>
            <a:ext cx="1279632" cy="5148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6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" y="676275"/>
            <a:ext cx="12134850" cy="6181725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635561" y="359234"/>
            <a:ext cx="10972800" cy="31704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3.2.2 Результаты контрольного </a:t>
            </a:r>
            <a:r>
              <a:rPr lang="ru-RU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 Новые Разделы 2 и 3 </a:t>
            </a:r>
          </a:p>
          <a:p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03226" y="4112595"/>
            <a:ext cx="3794110" cy="5601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Представлений, предписаний, уведомлений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 БМП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03226" y="5397480"/>
            <a:ext cx="3799737" cy="6923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2.3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Передача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материалов в  госорганы 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признаками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нарушений, относящихся к их компетенции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6746934" y="5013875"/>
            <a:ext cx="1324811" cy="8125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ответа на передачу материала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6016" y="4753976"/>
            <a:ext cx="3802634" cy="5197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Возбуждение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Административного делопроизводства  (полномочия ФК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22016" y="3910250"/>
            <a:ext cx="2022255" cy="9666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штрафов и их фактического поступления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32854" y="2804526"/>
            <a:ext cx="4248472" cy="759493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сроках исполнении предписаний, представлений и уведомлений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применении БМП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751957" y="3614007"/>
            <a:ext cx="2520280" cy="601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Автоматизированный анализ исполнения полноты и своевременности</a:t>
            </a: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xmlns="" val="2016561531"/>
              </p:ext>
            </p:extLst>
          </p:nvPr>
        </p:nvGraphicFramePr>
        <p:xfrm>
          <a:off x="8211235" y="4230210"/>
          <a:ext cx="3680463" cy="211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4" name="Соединитель: уступ 33">
            <a:extLst>
              <a:ext uri="{FF2B5EF4-FFF2-40B4-BE49-F238E27FC236}">
                <a16:creationId xmlns="" xmlns:a16="http://schemas.microsoft.com/office/drawing/2014/main" id="{D6810A80-F7AE-42C5-B800-325C33DFFEC8}"/>
              </a:ext>
            </a:extLst>
          </p:cNvPr>
          <p:cNvCxnSpPr>
            <a:cxnSpLocks/>
            <a:stCxn id="13" idx="3"/>
            <a:endCxn id="14" idx="2"/>
          </p:cNvCxnSpPr>
          <p:nvPr/>
        </p:nvCxnSpPr>
        <p:spPr>
          <a:xfrm flipV="1">
            <a:off x="6202963" y="5420136"/>
            <a:ext cx="543971" cy="323517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="" xmlns:a16="http://schemas.microsoft.com/office/drawing/2014/main" id="{64EC3ED2-2EA4-4172-8EE6-A6E32C8885BE}"/>
              </a:ext>
            </a:extLst>
          </p:cNvPr>
          <p:cNvCxnSpPr>
            <a:cxnSpLocks/>
            <a:stCxn id="15" idx="3"/>
            <a:endCxn id="17" idx="7"/>
          </p:cNvCxnSpPr>
          <p:nvPr/>
        </p:nvCxnSpPr>
        <p:spPr>
          <a:xfrm flipV="1">
            <a:off x="6218650" y="4051811"/>
            <a:ext cx="2029469" cy="962064"/>
          </a:xfrm>
          <a:prstGeom prst="bentConnector4">
            <a:avLst>
              <a:gd name="adj1" fmla="val 7474"/>
              <a:gd name="adj2" fmla="val 138476"/>
            </a:avLst>
          </a:prstGeom>
          <a:ln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0A998474-D711-4C81-9A09-35930B826BD4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 flipV="1">
            <a:off x="6197336" y="3184273"/>
            <a:ext cx="1535518" cy="12084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31838DFC-7CB3-4CFD-8C7B-74389BD98471}"/>
              </a:ext>
            </a:extLst>
          </p:cNvPr>
          <p:cNvCxnSpPr>
            <a:cxnSpLocks/>
            <a:stCxn id="33" idx="0"/>
          </p:cNvCxnSpPr>
          <p:nvPr/>
        </p:nvCxnSpPr>
        <p:spPr>
          <a:xfrm flipH="1">
            <a:off x="8994896" y="4230210"/>
            <a:ext cx="1056570" cy="5732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6224EC52-DBCA-404C-9FE3-B03BDBB1D401}"/>
              </a:ext>
            </a:extLst>
          </p:cNvPr>
          <p:cNvCxnSpPr>
            <a:cxnSpLocks/>
          </p:cNvCxnSpPr>
          <p:nvPr/>
        </p:nvCxnSpPr>
        <p:spPr>
          <a:xfrm>
            <a:off x="10051466" y="4215140"/>
            <a:ext cx="0" cy="58834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FC185DF9-ECDB-4F5B-BA2A-AE45D84830D7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0012097" y="4215140"/>
            <a:ext cx="1260140" cy="5909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480867" y="2730852"/>
            <a:ext cx="3798811" cy="977053"/>
          </a:xfrm>
          <a:prstGeom prst="roundRect">
            <a:avLst/>
          </a:prstGeom>
          <a:solidFill>
            <a:srgbClr val="99CC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Раздел 2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контрольного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469776" y="1358379"/>
            <a:ext cx="4542301" cy="1113848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Раздел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исполнении предписаний, представлений,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уведомлений о БМП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66563" y="2473242"/>
            <a:ext cx="3687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В Разделе консолидируется </a:t>
            </a:r>
            <a:r>
              <a:rPr lang="ru-RU" sz="1400" dirty="0" smtClean="0">
                <a:cs typeface="Arial" panose="020B0604020202020204" pitchFamily="34" charset="0"/>
              </a:rPr>
              <a:t>информация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0590" y="1361047"/>
            <a:ext cx="3456383" cy="11212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Закладка </a:t>
            </a:r>
            <a:r>
              <a:rPr lang="ru-RU" sz="1600" b="1" u="sng" dirty="0">
                <a:solidFill>
                  <a:schemeClr val="tx1"/>
                </a:solidFill>
                <a:cs typeface="Arial" panose="020B0604020202020204" pitchFamily="34" charset="0"/>
              </a:rPr>
              <a:t>«Результаты контрольных мероприятий</a:t>
            </a:r>
            <a:r>
              <a:rPr lang="ru-RU" sz="1600" b="1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предлагается два новых раздела: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92855" y="4698401"/>
            <a:ext cx="2255872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800" b="1" dirty="0"/>
              <a:t>Результаты контрольных мероприятий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44216" y="4858209"/>
            <a:ext cx="23198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 smtClean="0">
                <a:cs typeface="Arial" panose="020B0604020202020204" pitchFamily="34" charset="0"/>
              </a:rPr>
              <a:t>- </a:t>
            </a:r>
            <a:r>
              <a:rPr lang="ru-RU" sz="800" b="1" dirty="0" smtClean="0">
                <a:cs typeface="Arial" panose="020B0604020202020204" pitchFamily="34" charset="0"/>
              </a:rPr>
              <a:t>Реализация </a:t>
            </a:r>
            <a:r>
              <a:rPr lang="ru-RU" sz="800" b="1" dirty="0">
                <a:cs typeface="Arial" panose="020B0604020202020204" pitchFamily="34" charset="0"/>
              </a:rPr>
              <a:t>контрольного мероприятия </a:t>
            </a:r>
            <a:endParaRPr lang="ru-RU" sz="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62293" y="5281988"/>
            <a:ext cx="2219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cs typeface="Arial" panose="020B0604020202020204" pitchFamily="34" charset="0"/>
              </a:rPr>
              <a:t>- </a:t>
            </a:r>
            <a:r>
              <a:rPr lang="ru-RU" sz="800" b="1" dirty="0" smtClean="0">
                <a:cs typeface="Arial" panose="020B0604020202020204" pitchFamily="34" charset="0"/>
              </a:rPr>
              <a:t>Информация </a:t>
            </a:r>
            <a:r>
              <a:rPr lang="ru-RU" sz="800" b="1" dirty="0">
                <a:cs typeface="Arial" panose="020B0604020202020204" pitchFamily="34" charset="0"/>
              </a:rPr>
              <a:t>об исполнении </a:t>
            </a:r>
            <a:r>
              <a:rPr lang="ru-RU" sz="800" b="1" dirty="0" smtClean="0">
                <a:cs typeface="Arial" panose="020B0604020202020204" pitchFamily="34" charset="0"/>
              </a:rPr>
              <a:t>предписаний,</a:t>
            </a:r>
          </a:p>
          <a:p>
            <a:pPr algn="ctr"/>
            <a:r>
              <a:rPr lang="ru-RU" sz="800" b="1" dirty="0" smtClean="0">
                <a:cs typeface="Arial" panose="020B0604020202020204" pitchFamily="34" charset="0"/>
              </a:rPr>
              <a:t>представлений</a:t>
            </a:r>
            <a:r>
              <a:rPr lang="ru-RU" sz="800" b="1" dirty="0">
                <a:cs typeface="Arial" panose="020B0604020202020204" pitchFamily="34" charset="0"/>
              </a:rPr>
              <a:t>, уведомлений о БМП</a:t>
            </a:r>
          </a:p>
        </p:txBody>
      </p:sp>
      <p:cxnSp>
        <p:nvCxnSpPr>
          <p:cNvPr id="87" name="Прямая со стрелкой 86"/>
          <p:cNvCxnSpPr/>
          <p:nvPr/>
        </p:nvCxnSpPr>
        <p:spPr>
          <a:xfrm flipH="1">
            <a:off x="479376" y="2267647"/>
            <a:ext cx="1144554" cy="2430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3575720" y="1410845"/>
            <a:ext cx="72008" cy="32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Стрелка вниз 109"/>
          <p:cNvSpPr/>
          <p:nvPr/>
        </p:nvSpPr>
        <p:spPr>
          <a:xfrm>
            <a:off x="4192212" y="3766234"/>
            <a:ext cx="188060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713351" y="1861866"/>
            <a:ext cx="3756425" cy="347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endCxn id="7" idx="0"/>
          </p:cNvCxnSpPr>
          <p:nvPr/>
        </p:nvCxnSpPr>
        <p:spPr>
          <a:xfrm>
            <a:off x="3713351" y="1878549"/>
            <a:ext cx="666922" cy="8523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91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F56CDCBB-9DDC-404B-90E5-335072A4D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>
                                            <p:graphicEl>
                                              <a:dgm id="{F56CDCBB-9DDC-404B-90E5-335072A4D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A0F2595-24B7-44AB-AAC8-06809E0DD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>
                                            <p:graphicEl>
                                              <a:dgm id="{1A0F2595-24B7-44AB-AAC8-06809E0DD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FEC09C1-B29D-4C5C-82E2-DFD946AC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>
                                            <p:graphicEl>
                                              <a:dgm id="{DFEC09C1-B29D-4C5C-82E2-DFD946AC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08E186B7-0AE1-4C52-8FEA-4AC2EB514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>
                                            <p:graphicEl>
                                              <a:dgm id="{08E186B7-0AE1-4C52-8FEA-4AC2EB514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9DF94F13-9D18-45C8-BCF1-5D4C075CE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>
                                            <p:graphicEl>
                                              <a:dgm id="{9DF94F13-9D18-45C8-BCF1-5D4C075CE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582661"/>
            <a:ext cx="11233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4.1. Оптимизация представления отчетности о результатах осуществления полномочий по контролю в финансово-бюджетной сфере</a:t>
            </a:r>
          </a:p>
          <a:p>
            <a:pPr algn="ctr"/>
            <a:endParaRPr lang="ru-RU" sz="14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Ситуация в настоящее время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9576" y="1318675"/>
            <a:ext cx="77048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отчетности ТОФК ежеквартально по приказу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Федерального казначейства от 26.12.2016 г. № 494: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0" y="1196752"/>
            <a:ext cx="1039763" cy="10397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3352" y="2265328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Отчет о результатах осуществления полномочий </a:t>
            </a:r>
          </a:p>
          <a:p>
            <a:pPr algn="ctr"/>
            <a:r>
              <a:rPr lang="ru-RU" sz="1400" dirty="0"/>
              <a:t>по контролю в финансово-бюджетной сфере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75467" y="2215976"/>
            <a:ext cx="487595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/>
              <a:t>Отчет о результатах проведения контрольных мероприятий </a:t>
            </a:r>
          </a:p>
          <a:p>
            <a:r>
              <a:rPr lang="ru-RU" sz="1300" dirty="0"/>
              <a:t>(форма и порядок представления утверждены приказом </a:t>
            </a:r>
          </a:p>
          <a:p>
            <a:r>
              <a:rPr lang="ru-RU" sz="1300" dirty="0"/>
              <a:t>Минфина России от 18.05.2017 г. № 67 н)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99656" y="2995572"/>
            <a:ext cx="55056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+mn-lt"/>
              </a:rPr>
              <a:t>!!!</a:t>
            </a:r>
            <a:r>
              <a:rPr lang="ru-RU" sz="1600" dirty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Данные идентичны</a:t>
            </a:r>
            <a:r>
              <a:rPr lang="ru-RU" b="1" dirty="0">
                <a:latin typeface="+mn-lt"/>
              </a:rPr>
              <a:t>, содержат дублирующие сведения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7848" y="3789040"/>
            <a:ext cx="19239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>
                <a:solidFill>
                  <a:srgbClr val="FF0000"/>
                </a:solidFill>
                <a:cs typeface="Arial" panose="020B0604020202020204" pitchFamily="34" charset="0"/>
              </a:rPr>
              <a:t>Предложения: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03999" y="458998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или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5400" y="4589988"/>
            <a:ext cx="4184798" cy="21390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Отчета о результатах проведения контрольных мероприятий ежегодно, как регламентировано приказом Минфина России от 18.05.2017 г. № 67 н), а не ежеквартально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7923" y="4589988"/>
            <a:ext cx="536871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Уточнение положений порядка, утв. Приказом Минфина РФ №67н,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ключив ежеквартальное предоставление отчета в ЦА ФК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>
            <a:stCxn id="25" idx="3"/>
          </p:cNvCxnSpPr>
          <p:nvPr/>
        </p:nvCxnSpPr>
        <p:spPr>
          <a:xfrm flipV="1">
            <a:off x="6651773" y="3973707"/>
            <a:ext cx="1244427" cy="76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896200" y="3973706"/>
            <a:ext cx="0" cy="5354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25" idx="1"/>
          </p:cNvCxnSpPr>
          <p:nvPr/>
        </p:nvCxnSpPr>
        <p:spPr>
          <a:xfrm flipH="1" flipV="1">
            <a:off x="3215680" y="3979179"/>
            <a:ext cx="1512168" cy="22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215680" y="3979178"/>
            <a:ext cx="0" cy="5354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4472" y="5790317"/>
            <a:ext cx="1624102" cy="920038"/>
          </a:xfrm>
          <a:prstGeom prst="rect">
            <a:avLst/>
          </a:prstGeom>
        </p:spPr>
      </p:pic>
      <p:cxnSp>
        <p:nvCxnSpPr>
          <p:cNvPr id="55" name="Прямая со стрелкой 54"/>
          <p:cNvCxnSpPr>
            <a:cxnSpLocks/>
          </p:cNvCxnSpPr>
          <p:nvPr/>
        </p:nvCxnSpPr>
        <p:spPr>
          <a:xfrm>
            <a:off x="4202776" y="2665580"/>
            <a:ext cx="2585043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43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1" y="466799"/>
            <a:ext cx="1180931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4.2. Отчетность о результатах осуществления полномочий по контролю в финансово-бюджетной сфере</a:t>
            </a:r>
          </a:p>
        </p:txBody>
      </p:sp>
      <p:pic>
        <p:nvPicPr>
          <p:cNvPr id="3" name="Объект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319" y="806202"/>
            <a:ext cx="11138023" cy="5894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007883" y="2289913"/>
            <a:ext cx="7949613" cy="815608"/>
          </a:xfrm>
          <a:prstGeom prst="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i="1" dirty="0">
                <a:latin typeface="Trebuchet MS" panose="020B0603020202020204" pitchFamily="34" charset="0"/>
              </a:rPr>
              <a:t>Дополнение раздела «Учет и отчетность» </a:t>
            </a:r>
            <a:endParaRPr lang="ru-RU" sz="500" b="1" i="1" dirty="0">
              <a:latin typeface="Trebuchet MS" panose="020B0603020202020204" pitchFamily="34" charset="0"/>
            </a:endParaRPr>
          </a:p>
          <a:p>
            <a:pPr algn="ctr"/>
            <a:endParaRPr lang="ru-RU" sz="500" b="1" i="1" dirty="0">
              <a:latin typeface="Trebuchet MS" panose="020B0603020202020204" pitchFamily="34" charset="0"/>
            </a:endParaRPr>
          </a:p>
          <a:p>
            <a:pPr algn="ctr"/>
            <a:r>
              <a:rPr lang="ru-RU" sz="1400" b="1" i="1" dirty="0">
                <a:latin typeface="Trebuchet MS" panose="020B0603020202020204" pitchFamily="34" charset="0"/>
              </a:rPr>
              <a:t>подразделом «Отчетность о результатах осуществления полномочий по контролю </a:t>
            </a:r>
          </a:p>
          <a:p>
            <a:pPr algn="ctr"/>
            <a:r>
              <a:rPr lang="ru-RU" sz="1400" b="1" i="1" dirty="0">
                <a:latin typeface="Trebuchet MS" panose="020B0603020202020204" pitchFamily="34" charset="0"/>
              </a:rPr>
              <a:t>в финансово-бюджетной сфере»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09776" y="3105521"/>
            <a:ext cx="1107206" cy="5711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7848" y="198884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FF0000"/>
                </a:solidFill>
              </a:rPr>
              <a:t>Предложения: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5447928" y="3105521"/>
            <a:ext cx="1728192" cy="50482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9383" y="3105521"/>
            <a:ext cx="1451780" cy="13501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22130" y="3634185"/>
            <a:ext cx="7800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/>
              <a:t>На основании заполненных Паспортов контрольных мероприятий формировать: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1297" y="4104654"/>
            <a:ext cx="2448272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ежеквартальную ведомственную отчетность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4744" y="4204680"/>
            <a:ext cx="4192559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сведения по ведомствам, отраслям, по группам</a:t>
            </a:r>
          </a:p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нарушений, по периодам совершения</a:t>
            </a:r>
          </a:p>
        </p:txBody>
      </p:sp>
      <p:sp>
        <p:nvSpPr>
          <p:cNvPr id="22" name="Прямоугольник 35"/>
          <p:cNvSpPr>
            <a:spLocks noChangeArrowheads="1"/>
          </p:cNvSpPr>
          <p:nvPr/>
        </p:nvSpPr>
        <p:spPr bwMode="auto">
          <a:xfrm>
            <a:off x="3116982" y="4643263"/>
            <a:ext cx="6723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данного предложения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17282" y="4993283"/>
            <a:ext cx="6810967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Позволит избежать необходимости работы в двух ППО: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dirty="0">
                <a:cs typeface="Arial" panose="020B0604020202020204" pitchFamily="34" charset="0"/>
              </a:rPr>
              <a:t>АСП Росфиннадзора  (планирование, результаты КМ, формирование отчетности);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dirty="0">
                <a:cs typeface="Arial" panose="020B0604020202020204" pitchFamily="34" charset="0"/>
              </a:rPr>
              <a:t>СВОД-СМАРТ (представление отчетности в ФК).</a:t>
            </a:r>
          </a:p>
          <a:p>
            <a:r>
              <a:rPr lang="ru-RU" sz="1400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Сокращение трудозатрат </a:t>
            </a:r>
            <a:r>
              <a:rPr lang="ru-RU" sz="1400" u="sng" dirty="0">
                <a:solidFill>
                  <a:srgbClr val="FF0000"/>
                </a:solidFill>
                <a:cs typeface="Arial" panose="020B0604020202020204" pitchFamily="34" charset="0"/>
              </a:rPr>
              <a:t>и </a:t>
            </a:r>
            <a:r>
              <a:rPr lang="ru-RU" sz="1400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экономия рабочего времени!! </a:t>
            </a:r>
            <a:endParaRPr lang="ru-RU" sz="1400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ru-RU" sz="1300" dirty="0">
                <a:cs typeface="Arial" panose="020B0604020202020204" pitchFamily="34" charset="0"/>
              </a:rPr>
              <a:t>а также </a:t>
            </a:r>
            <a:r>
              <a:rPr lang="ru-RU" sz="1300" dirty="0" smtClean="0">
                <a:cs typeface="Arial" panose="020B0604020202020204" pitchFamily="34" charset="0"/>
              </a:rPr>
              <a:t>- финансовых затрат </a:t>
            </a:r>
            <a:r>
              <a:rPr lang="ru-RU" sz="1300" dirty="0">
                <a:cs typeface="Arial" panose="020B0604020202020204" pitchFamily="34" charset="0"/>
              </a:rPr>
              <a:t>на обслуживание </a:t>
            </a:r>
            <a:r>
              <a:rPr lang="ru-RU" sz="1300" dirty="0" smtClean="0">
                <a:cs typeface="Arial" panose="020B0604020202020204" pitchFamily="34" charset="0"/>
              </a:rPr>
              <a:t>двух  </a:t>
            </a:r>
            <a:r>
              <a:rPr lang="ru-RU" sz="1300" dirty="0">
                <a:cs typeface="Arial" panose="020B0604020202020204" pitchFamily="34" charset="0"/>
              </a:rPr>
              <a:t>программных </a:t>
            </a:r>
            <a:r>
              <a:rPr lang="ru-RU" sz="1300" dirty="0" smtClean="0">
                <a:cs typeface="Arial" panose="020B0604020202020204" pitchFamily="34" charset="0"/>
              </a:rPr>
              <a:t>продуктов!!</a:t>
            </a:r>
            <a:endParaRPr lang="ru-RU" sz="1300" dirty="0"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>
            <a:stCxn id="20" idx="1"/>
          </p:cNvCxnSpPr>
          <p:nvPr/>
        </p:nvCxnSpPr>
        <p:spPr>
          <a:xfrm flipH="1" flipV="1">
            <a:off x="2783633" y="4335488"/>
            <a:ext cx="207664" cy="115415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783632" y="4335487"/>
            <a:ext cx="0" cy="615553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208911" y="5180666"/>
            <a:ext cx="3863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cs typeface="Arial" panose="020B0604020202020204" pitchFamily="34" charset="0"/>
              </a:rPr>
              <a:t> </a:t>
            </a:r>
            <a:r>
              <a:rPr lang="ru-RU" sz="1400" dirty="0">
                <a:cs typeface="Arial" panose="020B0604020202020204" pitchFamily="34" charset="0"/>
              </a:rPr>
              <a:t>вырабатывать предложения </a:t>
            </a:r>
          </a:p>
          <a:p>
            <a:r>
              <a:rPr lang="ru-RU" sz="1400" dirty="0">
                <a:cs typeface="Arial" panose="020B0604020202020204" pitchFamily="34" charset="0"/>
              </a:rPr>
              <a:t>о внесении изменений в нормативно-правовые акты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>
                <a:cs typeface="Arial" panose="020B0604020202020204" pitchFamily="34" charset="0"/>
              </a:rPr>
              <a:t>принимать административные решения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10943471" y="4560636"/>
            <a:ext cx="207665" cy="1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1208568" y="4566319"/>
            <a:ext cx="0" cy="615553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27448" y="3780598"/>
            <a:ext cx="100811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51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623392" y="548680"/>
            <a:ext cx="10972800" cy="57606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Синхронизация государственных информационных систем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48128" y="3573016"/>
            <a:ext cx="4601106" cy="290891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82" y="1700808"/>
            <a:ext cx="4248472" cy="30243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303647971"/>
              </p:ext>
            </p:extLst>
          </p:nvPr>
        </p:nvGraphicFramePr>
        <p:xfrm>
          <a:off x="6744072" y="1556792"/>
          <a:ext cx="475252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8118" y="3248397"/>
            <a:ext cx="4697023" cy="2368082"/>
          </a:xfrm>
          <a:prstGeom prst="rect">
            <a:avLst/>
          </a:prstGeom>
        </p:spPr>
      </p:pic>
      <p:sp>
        <p:nvSpPr>
          <p:cNvPr id="2" name="Выгнутая вниз стрелка 1"/>
          <p:cNvSpPr/>
          <p:nvPr/>
        </p:nvSpPr>
        <p:spPr>
          <a:xfrm>
            <a:off x="839416" y="4149080"/>
            <a:ext cx="7344816" cy="2016224"/>
          </a:xfrm>
          <a:prstGeom prst="curved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6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7888" y="3597809"/>
            <a:ext cx="244853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Цели предложений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35621" y="600584"/>
            <a:ext cx="4968555" cy="2215991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Автоматизации контрольно-надзорной функции в единой автоматизированной системе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Отсутствие необходимости работы                         в двух ППО:                                                            1. АСП Росфиннадзора                             (планирование и результаты КМ);                                               2. СВОД-СМАРТ (отчетность)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8048" y="924492"/>
            <a:ext cx="5256584" cy="17851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 рабочего времени по сбору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в разных государственных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 системах при подготовке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контрольному мероприятию и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оформлении акта проверки</a:t>
            </a:r>
          </a:p>
          <a:p>
            <a:pPr algn="ctr"/>
            <a:endParaRPr lang="ru-RU" sz="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391" y="5157192"/>
            <a:ext cx="4968555" cy="12003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Аккумуляция информации,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образующейся в ходе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исполнения функции контроля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финансово-бюджетной сфере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392" y="3115436"/>
            <a:ext cx="3647728" cy="19082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500" dirty="0"/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объектами контроля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информации, размещаемой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ГИИС «Электронный бюджет» в целях  предупреждения (предотвращения) нарушений </a:t>
            </a:r>
          </a:p>
          <a:p>
            <a:pPr algn="ctr"/>
            <a:endParaRPr lang="ru-RU" sz="500" dirty="0"/>
          </a:p>
        </p:txBody>
      </p:sp>
      <p:sp>
        <p:nvSpPr>
          <p:cNvPr id="2" name="TextBox 1"/>
          <p:cNvSpPr txBox="1"/>
          <p:nvPr/>
        </p:nvSpPr>
        <p:spPr>
          <a:xfrm>
            <a:off x="8103147" y="3459309"/>
            <a:ext cx="3650950" cy="64633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Синхронизация государственных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информационных систем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8442" y="4603195"/>
            <a:ext cx="4635884" cy="2031325"/>
          </a:xfrm>
          <a:prstGeom prst="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Анализ накопленной информации о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выявленных нарушениях законодательства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РФ (по ведомствам, группам нарушений,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периодам совершения) с целью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редложений по внесению изменений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нормативные правовые акты,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принятия административных решений</a:t>
            </a:r>
          </a:p>
        </p:txBody>
      </p:sp>
      <p:cxnSp>
        <p:nvCxnSpPr>
          <p:cNvPr id="37" name="Прямая со стрелкой 36"/>
          <p:cNvCxnSpPr>
            <a:cxnSpLocks noChangeShapeType="1"/>
          </p:cNvCxnSpPr>
          <p:nvPr/>
        </p:nvCxnSpPr>
        <p:spPr bwMode="auto">
          <a:xfrm flipV="1">
            <a:off x="7505570" y="2709596"/>
            <a:ext cx="1326734" cy="888213"/>
          </a:xfrm>
          <a:prstGeom prst="straightConnector1">
            <a:avLst/>
          </a:prstGeom>
          <a:ln w="508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55"/>
          <p:cNvCxnSpPr>
            <a:cxnSpLocks noChangeShapeType="1"/>
          </p:cNvCxnSpPr>
          <p:nvPr/>
        </p:nvCxnSpPr>
        <p:spPr bwMode="auto">
          <a:xfrm flipH="1" flipV="1">
            <a:off x="4007768" y="2693464"/>
            <a:ext cx="1080120" cy="904345"/>
          </a:xfrm>
          <a:prstGeom prst="straightConnector1">
            <a:avLst/>
          </a:prstGeom>
          <a:ln w="508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55"/>
          <p:cNvCxnSpPr>
            <a:cxnSpLocks noChangeShapeType="1"/>
          </p:cNvCxnSpPr>
          <p:nvPr/>
        </p:nvCxnSpPr>
        <p:spPr bwMode="auto">
          <a:xfrm>
            <a:off x="7534120" y="3967141"/>
            <a:ext cx="1514208" cy="636054"/>
          </a:xfrm>
          <a:prstGeom prst="straightConnector1">
            <a:avLst/>
          </a:prstGeom>
          <a:ln w="508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 стрелкой 55"/>
          <p:cNvCxnSpPr>
            <a:cxnSpLocks noChangeShapeType="1"/>
          </p:cNvCxnSpPr>
          <p:nvPr/>
        </p:nvCxnSpPr>
        <p:spPr bwMode="auto">
          <a:xfrm flipH="1">
            <a:off x="4151784" y="3967141"/>
            <a:ext cx="936104" cy="1190051"/>
          </a:xfrm>
          <a:prstGeom prst="straightConnector1">
            <a:avLst/>
          </a:prstGeom>
          <a:ln w="508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я со стрелкой 55"/>
          <p:cNvCxnSpPr>
            <a:cxnSpLocks noChangeShapeType="1"/>
            <a:stCxn id="6" idx="1"/>
          </p:cNvCxnSpPr>
          <p:nvPr/>
        </p:nvCxnSpPr>
        <p:spPr bwMode="auto">
          <a:xfrm flipH="1">
            <a:off x="4271120" y="3782475"/>
            <a:ext cx="816768" cy="0"/>
          </a:xfrm>
          <a:prstGeom prst="straightConnector1">
            <a:avLst/>
          </a:prstGeom>
          <a:ln w="508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Прямая со стрелкой 55"/>
          <p:cNvCxnSpPr>
            <a:cxnSpLocks noChangeShapeType="1"/>
          </p:cNvCxnSpPr>
          <p:nvPr/>
        </p:nvCxnSpPr>
        <p:spPr bwMode="auto">
          <a:xfrm>
            <a:off x="7534120" y="3782475"/>
            <a:ext cx="634817" cy="0"/>
          </a:xfrm>
          <a:prstGeom prst="straightConnector1">
            <a:avLst/>
          </a:prstGeom>
          <a:ln w="508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24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692696"/>
            <a:ext cx="109728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6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11803965" y="6453336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xmlns="" val="17154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387" y="836712"/>
            <a:ext cx="1139049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по автоматизации контрольно-надзорной функции в ГИИС «Электронный бюджет»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1623283"/>
            <a:ext cx="273630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контрольных мероприятий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1704" y="1638673"/>
            <a:ext cx="211977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Камеральный этап проверки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5498" y="1638673"/>
            <a:ext cx="273630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контрольного мероприятия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0296" y="1599857"/>
            <a:ext cx="316835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Отчетность о результатах осуществления полномочий по контролю в финансово-</a:t>
            </a:r>
          </a:p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бюджетной сфере </a:t>
            </a:r>
          </a:p>
        </p:txBody>
      </p:sp>
      <p:cxnSp>
        <p:nvCxnSpPr>
          <p:cNvPr id="14" name="Прямая соединительная линия 13"/>
          <p:cNvCxnSpPr>
            <a:stCxn id="4" idx="2"/>
          </p:cNvCxnSpPr>
          <p:nvPr/>
        </p:nvCxnSpPr>
        <p:spPr>
          <a:xfrm>
            <a:off x="6022632" y="1206044"/>
            <a:ext cx="0" cy="2067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95499" y="1412776"/>
            <a:ext cx="45769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775519" y="1412776"/>
            <a:ext cx="3919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5" idx="0"/>
          </p:cNvCxnSpPr>
          <p:nvPr/>
        </p:nvCxnSpPr>
        <p:spPr>
          <a:xfrm>
            <a:off x="1775519" y="1412776"/>
            <a:ext cx="1" cy="2105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0"/>
          </p:cNvCxnSpPr>
          <p:nvPr/>
        </p:nvCxnSpPr>
        <p:spPr>
          <a:xfrm flipV="1">
            <a:off x="4491593" y="1412777"/>
            <a:ext cx="0" cy="2258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0"/>
          </p:cNvCxnSpPr>
          <p:nvPr/>
        </p:nvCxnSpPr>
        <p:spPr>
          <a:xfrm flipH="1" flipV="1">
            <a:off x="7063649" y="1412776"/>
            <a:ext cx="1" cy="2258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272464" y="1412776"/>
            <a:ext cx="0" cy="1867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47528" y="2708920"/>
            <a:ext cx="878943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/>
              <a:t>Предложения: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59709" y="3388350"/>
            <a:ext cx="2083962" cy="1569660"/>
          </a:xfrm>
          <a:prstGeom prst="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№ 1: Автоматизация этапа планирования контрольных мероприятий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11424" y="2223448"/>
            <a:ext cx="0" cy="153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11424" y="3757682"/>
            <a:ext cx="148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22595" y="3420616"/>
            <a:ext cx="2119778" cy="2554545"/>
          </a:xfrm>
          <a:prstGeom prst="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№ 2: Реализация  проведения камерального </a:t>
            </a:r>
          </a:p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этапа проверки. Применение унифицированного Документа- Паспорт контрольного мероприятия. </a:t>
            </a:r>
          </a:p>
        </p:txBody>
      </p:sp>
      <p:cxnSp>
        <p:nvCxnSpPr>
          <p:cNvPr id="44" name="Прямая соединительная линия 43"/>
          <p:cNvCxnSpPr>
            <a:stCxn id="7" idx="2"/>
          </p:cNvCxnSpPr>
          <p:nvPr/>
        </p:nvCxnSpPr>
        <p:spPr>
          <a:xfrm>
            <a:off x="4491593" y="2223448"/>
            <a:ext cx="0" cy="485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2" idx="0"/>
          </p:cNvCxnSpPr>
          <p:nvPr/>
        </p:nvCxnSpPr>
        <p:spPr>
          <a:xfrm flipV="1">
            <a:off x="4482484" y="3110518"/>
            <a:ext cx="0" cy="310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95499" y="3429000"/>
            <a:ext cx="2736302" cy="2800767"/>
          </a:xfrm>
          <a:prstGeom prst="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№ 3: Автоматизированный контроль за реализацией результатов контрольного мероприятия (сроки, полнота исполнения представлений и предписаний, применения БМП)</a:t>
            </a:r>
          </a:p>
        </p:txBody>
      </p:sp>
      <p:cxnSp>
        <p:nvCxnSpPr>
          <p:cNvPr id="55" name="Прямая соединительная линия 54"/>
          <p:cNvCxnSpPr>
            <a:stCxn id="8" idx="2"/>
          </p:cNvCxnSpPr>
          <p:nvPr/>
        </p:nvCxnSpPr>
        <p:spPr>
          <a:xfrm flipH="1">
            <a:off x="7063649" y="2223448"/>
            <a:ext cx="1" cy="485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53" idx="0"/>
          </p:cNvCxnSpPr>
          <p:nvPr/>
        </p:nvCxnSpPr>
        <p:spPr>
          <a:xfrm>
            <a:off x="7063650" y="3078252"/>
            <a:ext cx="0" cy="35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760296" y="3414618"/>
            <a:ext cx="2625501" cy="2554545"/>
          </a:xfrm>
          <a:prstGeom prst="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№ 4: Автоматизация составления и представления отчетности о результатах осуществления полномочий по контролю в финансово-бюджетной сфере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640616" y="2615520"/>
            <a:ext cx="0" cy="114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11352584" y="375768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72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ГИИС ЭЛЕКТРОННЫЙ БЮДЖЕТ «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Подсистема: Контроль в финансово-бюджетной сфере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918" y="1412776"/>
            <a:ext cx="10388772" cy="4968552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1342456" y="4941168"/>
            <a:ext cx="4248472" cy="2923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300" b="1" dirty="0"/>
              <a:t>Контроль в финансово-бюджетной сфере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0056" y="4571836"/>
            <a:ext cx="28083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0056" y="5233556"/>
            <a:ext cx="46085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контрольного мероприятия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5015880" y="4756502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015880" y="475650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015880" y="52335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12" idx="1"/>
          </p:cNvCxnSpPr>
          <p:nvPr/>
        </p:nvCxnSpPr>
        <p:spPr>
          <a:xfrm>
            <a:off x="5015880" y="541822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чита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4052" y="3966922"/>
            <a:ext cx="1584176" cy="126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99560" y="3643756"/>
            <a:ext cx="671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Подсистему «Контроль в финансово-бюджетной сфере»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дополнить разделами: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137931" y="2780928"/>
            <a:ext cx="7114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Дополнить ГИИС «Электронный бюджет» </a:t>
            </a:r>
          </a:p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подсистемой «Контроль в финансово-бюджетной сфере»</a:t>
            </a:r>
          </a:p>
        </p:txBody>
      </p:sp>
    </p:spTree>
    <p:extLst>
      <p:ext uri="{BB962C8B-B14F-4D97-AF65-F5344CB8AC3E}">
        <p14:creationId xmlns:p14="http://schemas.microsoft.com/office/powerpoint/2010/main" xmlns="" val="35148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504056"/>
          </a:xfrm>
        </p:spPr>
        <p:txBody>
          <a:bodyPr/>
          <a:lstStyle/>
          <a:p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Автоматизация отбора объектов контроля при планирования контрольных мероприятий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3392" y="1052737"/>
            <a:ext cx="9937104" cy="57606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sz="2400" b="1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Формирование плана контрольных мероприятий</a:t>
            </a:r>
          </a:p>
          <a:p>
            <a:pPr marL="0" indent="0" algn="ctr">
              <a:buNone/>
            </a:pPr>
            <a:endParaRPr lang="ru-RU" sz="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Сведения, учитываемые при формировании Плана контрольных мероприятий:  </a:t>
            </a: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3178909961"/>
              </p:ext>
            </p:extLst>
          </p:nvPr>
        </p:nvGraphicFramePr>
        <p:xfrm>
          <a:off x="551384" y="1988841"/>
          <a:ext cx="69847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Выгнутая влево стрелка 30"/>
          <p:cNvSpPr/>
          <p:nvPr/>
        </p:nvSpPr>
        <p:spPr>
          <a:xfrm>
            <a:off x="119336" y="1412776"/>
            <a:ext cx="432048" cy="33123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авая фигурная скобка 31"/>
          <p:cNvSpPr/>
          <p:nvPr/>
        </p:nvSpPr>
        <p:spPr>
          <a:xfrm>
            <a:off x="7464152" y="2924944"/>
            <a:ext cx="864096" cy="2952328"/>
          </a:xfrm>
          <a:prstGeom prst="rightBrace">
            <a:avLst/>
          </a:prstGeom>
          <a:ln w="28575">
            <a:solidFill>
              <a:srgbClr val="A2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645024"/>
            <a:ext cx="3312368" cy="132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8328248" y="3212976"/>
            <a:ext cx="3744416" cy="2147678"/>
          </a:xfrm>
          <a:prstGeom prst="roundRect">
            <a:avLst/>
          </a:prstGeom>
          <a:noFill/>
          <a:ln>
            <a:solidFill>
              <a:srgbClr val="A2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600" y="5929789"/>
            <a:ext cx="1495904" cy="883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232" y="5360654"/>
            <a:ext cx="1307802" cy="131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4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4765" y="1146090"/>
            <a:ext cx="85689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Формирование в ГИИС «Электронный бюджет» отчета, содержащего сведения</a:t>
            </a:r>
            <a:r>
              <a:rPr lang="en-US" dirty="0"/>
              <a:t>:</a:t>
            </a:r>
            <a:r>
              <a:rPr lang="ru-RU" dirty="0"/>
              <a:t> 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785432809"/>
              </p:ext>
            </p:extLst>
          </p:nvPr>
        </p:nvGraphicFramePr>
        <p:xfrm>
          <a:off x="314345" y="1522172"/>
          <a:ext cx="5283958" cy="211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81143" y="5805264"/>
            <a:ext cx="9289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Данные сведения позволят отобрать объекты контроля в План контрольных мероприятий, применив риск-ориентированный критерий планирования, </a:t>
            </a: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регламентированны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й</a:t>
            </a: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приказом ФК от 30.09.2016 № 356, </a:t>
            </a: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рассчитать нагрузку по трудовым, временным и финансовым ресурсам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177743631"/>
              </p:ext>
            </p:extLst>
          </p:nvPr>
        </p:nvGraphicFramePr>
        <p:xfrm>
          <a:off x="6293290" y="1316523"/>
          <a:ext cx="5400600" cy="211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1631504" y="4110753"/>
            <a:ext cx="2592288" cy="1775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25083" y="3373470"/>
            <a:ext cx="529858" cy="529858"/>
          </a:xfrm>
          <a:prstGeom prst="roundRect">
            <a:avLst>
              <a:gd name="adj" fmla="val 16670"/>
            </a:avLst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Группа 19"/>
          <p:cNvGrpSpPr/>
          <p:nvPr/>
        </p:nvGrpSpPr>
        <p:grpSpPr>
          <a:xfrm>
            <a:off x="6854941" y="3941705"/>
            <a:ext cx="4862244" cy="529858"/>
            <a:chOff x="544295" y="1665829"/>
            <a:chExt cx="4862244" cy="52985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44295" y="1665829"/>
              <a:ext cx="4838949" cy="52985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 useBgFill="1">
          <p:nvSpPr>
            <p:cNvPr id="22" name="Скругленный прямоугольник 4"/>
            <p:cNvSpPr/>
            <p:nvPr/>
          </p:nvSpPr>
          <p:spPr>
            <a:xfrm>
              <a:off x="563982" y="1691699"/>
              <a:ext cx="4842557" cy="478118"/>
            </a:xfrm>
            <a:prstGeom prst="rect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rgbClr val="FF0000"/>
                  </a:solidFill>
                </a:rPr>
                <a:t>!</a:t>
              </a:r>
              <a:r>
                <a:rPr lang="ru-RU" sz="1300" b="1" dirty="0" smtClean="0">
                  <a:solidFill>
                    <a:schemeClr val="tx1"/>
                  </a:solidFill>
                </a:rPr>
                <a:t> о</a:t>
              </a:r>
              <a:r>
                <a:rPr lang="ru-RU" sz="13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1300" b="1" kern="1200" dirty="0">
                  <a:solidFill>
                    <a:schemeClr val="tx1"/>
                  </a:solidFill>
                </a:rPr>
                <a:t>дате проведения предыдущего контрольного мероприятия в отношении данного </a:t>
              </a:r>
              <a:r>
                <a:rPr lang="ru-RU" sz="1300" b="1" dirty="0">
                  <a:solidFill>
                    <a:schemeClr val="tx1"/>
                  </a:solidFill>
                </a:rPr>
                <a:t>объекта </a:t>
              </a:r>
              <a:endParaRPr lang="ru-RU" sz="13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371491" y="4007035"/>
            <a:ext cx="529858" cy="529858"/>
          </a:xfrm>
          <a:prstGeom prst="roundRect">
            <a:avLst>
              <a:gd name="adj" fmla="val 16670"/>
            </a:avLst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" name="Группа 23"/>
          <p:cNvGrpSpPr/>
          <p:nvPr/>
        </p:nvGrpSpPr>
        <p:grpSpPr>
          <a:xfrm>
            <a:off x="6769365" y="4536893"/>
            <a:ext cx="5002817" cy="529858"/>
            <a:chOff x="487142" y="2190193"/>
            <a:chExt cx="5002817" cy="52985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43991" y="2190193"/>
              <a:ext cx="4838949" cy="52985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 useBgFill="1">
          <p:nvSpPr>
            <p:cNvPr id="26" name="Скругленный прямоугольник 4"/>
            <p:cNvSpPr/>
            <p:nvPr/>
          </p:nvSpPr>
          <p:spPr>
            <a:xfrm>
              <a:off x="487142" y="2197099"/>
              <a:ext cx="5002817" cy="522952"/>
            </a:xfrm>
            <a:prstGeom prst="rect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/>
                <a:t>!!!! ! </a:t>
              </a:r>
              <a:r>
                <a:rPr lang="ru-RU" sz="1300" dirty="0" smtClean="0"/>
                <a:t>! </a:t>
              </a:r>
              <a:r>
                <a:rPr lang="ru-RU" b="1" dirty="0">
                  <a:solidFill>
                    <a:srgbClr val="FF0000"/>
                  </a:solidFill>
                </a:rPr>
                <a:t>!</a:t>
              </a:r>
              <a:r>
                <a:rPr lang="ru-RU" sz="1300" b="1" dirty="0">
                  <a:solidFill>
                    <a:schemeClr val="tx1"/>
                  </a:solidFill>
                </a:rPr>
                <a:t> о</a:t>
              </a:r>
              <a:r>
                <a:rPr lang="ru-RU" sz="13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1300" b="1" kern="1200" dirty="0">
                  <a:solidFill>
                    <a:schemeClr val="tx1"/>
                  </a:solidFill>
                </a:rPr>
                <a:t>сумме нарушений, выявленной по результатам проведенного мероприятия  и  предыдущего контрольного мероприятия</a:t>
              </a:r>
            </a:p>
          </p:txBody>
        </p:sp>
      </p:grpSp>
      <p:sp>
        <p:nvSpPr>
          <p:cNvPr id="27" name="Стрелка вниз 26"/>
          <p:cNvSpPr/>
          <p:nvPr/>
        </p:nvSpPr>
        <p:spPr>
          <a:xfrm>
            <a:off x="8040215" y="5157192"/>
            <a:ext cx="2123635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13916" y="433954"/>
            <a:ext cx="111521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1.2. Автоматизация этапа планирования контрольных мероприятий при применении риск-ориентированного подхода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836526" y="3638399"/>
            <a:ext cx="4780913" cy="529858"/>
            <a:chOff x="-2296481" y="1881663"/>
            <a:chExt cx="4838949" cy="52985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-2296481" y="1881663"/>
              <a:ext cx="4838949" cy="52985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-2292253" y="1881663"/>
              <a:ext cx="4787209" cy="47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о коде 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и наименовании главного распорядителя средств бюджета , учредителя (при наличии)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378676" y="3675018"/>
            <a:ext cx="457850" cy="456621"/>
          </a:xfrm>
          <a:prstGeom prst="roundRect">
            <a:avLst>
              <a:gd name="adj" fmla="val 16670"/>
            </a:avLst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Скругленный прямоугольник 32"/>
          <p:cNvSpPr/>
          <p:nvPr/>
        </p:nvSpPr>
        <p:spPr>
          <a:xfrm>
            <a:off x="6439222" y="4550772"/>
            <a:ext cx="459247" cy="515979"/>
          </a:xfrm>
          <a:prstGeom prst="roundRect">
            <a:avLst>
              <a:gd name="adj" fmla="val 16670"/>
            </a:avLst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Скругленный прямоугольник 4"/>
          <p:cNvSpPr/>
          <p:nvPr/>
        </p:nvSpPr>
        <p:spPr>
          <a:xfrm>
            <a:off x="6636420" y="3196900"/>
            <a:ext cx="4787209" cy="478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300" kern="1200" dirty="0"/>
              <a:t>о коде </a:t>
            </a:r>
            <a:r>
              <a:rPr lang="ru-RU" sz="1300" dirty="0"/>
              <a:t>и наименовании главного распорядителя средств бюджета (при наличии);</a:t>
            </a:r>
            <a:endParaRPr lang="ru-RU" sz="1300" kern="12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78236" y="3435959"/>
            <a:ext cx="4838949" cy="529858"/>
          </a:xfrm>
          <a:prstGeom prst="roundRect">
            <a:avLst>
              <a:gd name="adj" fmla="val 166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00" dirty="0"/>
              <a:t>о коде и наименовании главного распорядителя средств федерального бюджета (при наличии);</a:t>
            </a:r>
          </a:p>
        </p:txBody>
      </p:sp>
    </p:spTree>
    <p:extLst>
      <p:ext uri="{BB962C8B-B14F-4D97-AF65-F5344CB8AC3E}">
        <p14:creationId xmlns:p14="http://schemas.microsoft.com/office/powerpoint/2010/main" xmlns="" val="26063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1424" y="443518"/>
            <a:ext cx="11089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1.3. Формирование отчета для проведения выборки объектов контроля подлежащих включению в План контрольных мероприятий (далее – Отчет)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4000071"/>
              </p:ext>
            </p:extLst>
          </p:nvPr>
        </p:nvGraphicFramePr>
        <p:xfrm>
          <a:off x="6456040" y="836712"/>
          <a:ext cx="5544615" cy="50842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82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68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21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0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6823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Код ГРБС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Главный распорядитель средств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Наименование организации получателей средств ФБ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ЛБО/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Поступления 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(тыс. рублей)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Год последней проверки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Сумма нарушений, выявленная в ходе предыдущей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</a:rPr>
                        <a:t> проверки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44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Сочинская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таможня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373 434, 6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5 917, 9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2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188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</a:t>
                      </a:r>
                    </a:p>
                    <a:p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внутренних дел</a:t>
                      </a:r>
                    </a:p>
                    <a:p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внутренних дел по г. Сочи Главного управления Министерства внутренних дел Российской Федерации по Краснодарскому краю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1 491 138, 9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92 654,1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4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69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67889" y="5949280"/>
            <a:ext cx="5232767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Выделение объектов с наивысшем приоритетом </a:t>
            </a:r>
          </a:p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для включения в План контрольных мероприятий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4721" y="2996058"/>
            <a:ext cx="14423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74721" y="2564904"/>
            <a:ext cx="14423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54086" y="5297832"/>
            <a:ext cx="14423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54086" y="5661248"/>
            <a:ext cx="14423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3353" y="1437268"/>
            <a:ext cx="2016223" cy="784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Колонка «Наименование организаций»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9696" y="1575000"/>
            <a:ext cx="2880320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Справочники/ Лицевые счета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2420" y="1067196"/>
            <a:ext cx="3962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Сведения из ГИИС «Электронный бюджет»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352" y="1066998"/>
            <a:ext cx="2106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Сведения для Отчета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352" y="2583964"/>
            <a:ext cx="2016223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Колонка «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ЛБО/Поступления»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353" y="3864677"/>
            <a:ext cx="2160237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Колонка «Год последней проверки»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0038" y="3429000"/>
            <a:ext cx="593778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 noChangeShapeType="1"/>
          </p:cNvCxnSpPr>
          <p:nvPr/>
        </p:nvCxnSpPr>
        <p:spPr bwMode="auto">
          <a:xfrm>
            <a:off x="2279576" y="1728888"/>
            <a:ext cx="1080120" cy="0"/>
          </a:xfrm>
          <a:prstGeom prst="straightConnector1">
            <a:avLst/>
          </a:prstGeom>
          <a:ln w="508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3354" y="4941168"/>
            <a:ext cx="2160238" cy="1246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Колонка «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нарушений, выявленная в ходе предыдущей проверки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59697" y="2564904"/>
            <a:ext cx="288032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Справочники/ Лицевые счета/</a:t>
            </a:r>
          </a:p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Карточка по лицевому счету</a:t>
            </a:r>
          </a:p>
        </p:txBody>
      </p:sp>
      <p:cxnSp>
        <p:nvCxnSpPr>
          <p:cNvPr id="27" name="Прямая со стрелкой 26"/>
          <p:cNvCxnSpPr>
            <a:cxnSpLocks noChangeShapeType="1"/>
          </p:cNvCxnSpPr>
          <p:nvPr/>
        </p:nvCxnSpPr>
        <p:spPr bwMode="auto">
          <a:xfrm>
            <a:off x="2279576" y="2806457"/>
            <a:ext cx="1080120" cy="0"/>
          </a:xfrm>
          <a:prstGeom prst="straightConnector1">
            <a:avLst/>
          </a:prstGeom>
          <a:ln w="508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авая фигурная скобка 28"/>
          <p:cNvSpPr/>
          <p:nvPr/>
        </p:nvSpPr>
        <p:spPr>
          <a:xfrm>
            <a:off x="2423590" y="4126287"/>
            <a:ext cx="516607" cy="1394574"/>
          </a:xfrm>
          <a:prstGeom prst="rightBrace">
            <a:avLst/>
          </a:prstGeom>
          <a:ln w="28575">
            <a:solidFill>
              <a:srgbClr val="A2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940196" y="4310719"/>
            <a:ext cx="346729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формируется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 раздела «Результаты контрольного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мероприятия»  подсистемы «Контроль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финансово-бюджетной сфере»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1643" flipH="1">
            <a:off x="6339958" y="3222445"/>
            <a:ext cx="758003" cy="296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06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04" y="470274"/>
            <a:ext cx="1104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1.4. Интеграция сведений из Отчета в форму Плана контрольных мероприятий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3109178"/>
              </p:ext>
            </p:extLst>
          </p:nvPr>
        </p:nvGraphicFramePr>
        <p:xfrm>
          <a:off x="119336" y="1008027"/>
          <a:ext cx="4968552" cy="2846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8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22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98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90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81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00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68230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ГРБС</a:t>
                      </a:r>
                    </a:p>
                  </a:txBody>
                  <a:tcPr marL="7990" marR="7990" marT="7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Главный распорядитель средств бюджета</a:t>
                      </a:r>
                    </a:p>
                  </a:txBody>
                  <a:tcPr marL="7990" marR="7990" marT="7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Наименова-ние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организации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ЛБО/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Поступления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(тыс. рублей)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Год последней проверки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Сумма нарушений, выявленная в ходе предыдущей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</a:rPr>
                        <a:t> проверки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448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Сочинская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таможня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373 434, 6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5 917 904,0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22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внутренних дел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УВД по г. Сочи ГУ МВД РФ по 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1 491 138, 9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92 654 152,0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69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1344" y="2002954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386" y="3126507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2838" y="3477766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3309" y="3789040"/>
            <a:ext cx="4997177" cy="2262158"/>
          </a:xfrm>
          <a:prstGeom prst="rect">
            <a:avLst/>
          </a:prstGeom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300" b="1" u="sng" dirty="0">
              <a:solidFill>
                <a:srgbClr val="FF0000"/>
              </a:solidFill>
            </a:endParaRPr>
          </a:p>
          <a:p>
            <a:pPr algn="ctr"/>
            <a:r>
              <a:rPr lang="ru-RU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При выборе объекта контроля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автоматическое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помещение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форму Плана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контрольных мероприятий;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из отчета используется для заполнения графы 2 раздела -обоснование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включения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контрольного мероприятия.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42" y="2488405"/>
            <a:ext cx="268104" cy="22051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3756917"/>
              </p:ext>
            </p:extLst>
          </p:nvPr>
        </p:nvGraphicFramePr>
        <p:xfrm>
          <a:off x="5303912" y="905049"/>
          <a:ext cx="6696745" cy="2950938"/>
        </p:xfrm>
        <a:graphic>
          <a:graphicData uri="http://schemas.openxmlformats.org/drawingml/2006/table">
            <a:tbl>
              <a:tblPr/>
              <a:tblGrid>
                <a:gridCol w="214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21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09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72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61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601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8696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План контрольных мероприятий на 20__ год</a:t>
                      </a:r>
                    </a:p>
                  </a:txBody>
                  <a:tcPr marL="7990" marR="7990" marT="79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0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пункта Плана ФК*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ГРБС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Главный распорядитель средств бюджета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 контрольного мероприятия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контрольного мероприятия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Проверяемый период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Сроки проведения контрольного мероприятия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(квартал)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Ответственный исполнитель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(структурное подразделение)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990" marR="7990" marT="7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788">
                <a:tc gridSpan="9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I. Контрольные мероприятия по централизованным заданиям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7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7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788">
                <a:tc gridSpan="9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II. Контрольные мероприятия по предложениям территориального органа Федерального казначейства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7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188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Министерство внутренних дел Российской Федерации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УВД по г. Сочи ГУ МВД РФ по КК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финансово-хозяйственной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квартал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КРО в сфере национальной безопасности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7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7747738"/>
              </p:ext>
            </p:extLst>
          </p:nvPr>
        </p:nvGraphicFramePr>
        <p:xfrm>
          <a:off x="5303912" y="4149080"/>
          <a:ext cx="6710538" cy="2024496"/>
        </p:xfrm>
        <a:graphic>
          <a:graphicData uri="http://schemas.openxmlformats.org/drawingml/2006/table">
            <a:tbl>
              <a:tblPr/>
              <a:tblGrid>
                <a:gridCol w="262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37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25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42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43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17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316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552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0130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52281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Обоснования включения контрольных мероприятий в План КМ на 20__ год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</a:t>
                      </a:r>
                    </a:p>
                  </a:txBody>
                  <a:tcPr marL="8441" marR="8441" marT="84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пункта Плана ФК*</a:t>
                      </a: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ГРБС</a:t>
                      </a: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Главный распорядитель средств бюджета</a:t>
                      </a: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 контрольного мероприятия</a:t>
                      </a: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контрольного мероприятия</a:t>
                      </a: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Проверяемый период</a:t>
                      </a: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Сроки проведения КМ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квартал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Обоснова-ние включе-ния КМ</a:t>
                      </a: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Ответствен-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ный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исполнитель</a:t>
                      </a: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Реализуемое полномочие</a:t>
                      </a:r>
                    </a:p>
                  </a:txBody>
                  <a:tcPr marL="8441" marR="8441" marT="8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041">
                <a:tc gridSpan="12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I. Контрольные мероприятия по централизованным заданиям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5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491">
                <a:tc gridSpan="12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II. Контрольные мероприятия по предложениям территориального органа Федерального казначейства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5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188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МВД РФ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УВД по г. Сочи ГУ МВД РФ по КК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финансово-хозяйственной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7990" marR="7990" marT="7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квартал</a:t>
                      </a:r>
                    </a:p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КРО в сфере национальной безопасности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05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41" marR="8441" marT="84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Правая фигурная скобка 14"/>
          <p:cNvSpPr/>
          <p:nvPr/>
        </p:nvSpPr>
        <p:spPr>
          <a:xfrm rot="5400000">
            <a:off x="3791583" y="2003982"/>
            <a:ext cx="288032" cy="1224136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Соединитель: уступ 8"/>
          <p:cNvCxnSpPr>
            <a:cxnSpLocks/>
          </p:cNvCxnSpPr>
          <p:nvPr/>
        </p:nvCxnSpPr>
        <p:spPr>
          <a:xfrm>
            <a:off x="3935599" y="2770360"/>
            <a:ext cx="6408873" cy="2962896"/>
          </a:xfrm>
          <a:prstGeom prst="bentConnector3">
            <a:avLst>
              <a:gd name="adj1" fmla="val 15966"/>
            </a:avLst>
          </a:prstGeom>
          <a:ln w="22225">
            <a:solidFill>
              <a:srgbClr val="C00000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421446" y="2852936"/>
            <a:ext cx="5602546" cy="50405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204682" y="3126507"/>
            <a:ext cx="992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204682" y="3126507"/>
            <a:ext cx="0" cy="2390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204682" y="5517232"/>
            <a:ext cx="60328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41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pressure_sign_paper_500_clr_9238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153" y="4941168"/>
            <a:ext cx="2626413" cy="1459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4047" y="3461748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/>
              <a:t>План КМ</a:t>
            </a:r>
          </a:p>
        </p:txBody>
      </p:sp>
      <p:pic>
        <p:nvPicPr>
          <p:cNvPr id="8" name="Объект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741" y="1821538"/>
            <a:ext cx="2664296" cy="1884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71813" y="1768124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ПЛАН КМ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8962" y="1121218"/>
            <a:ext cx="42898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Федеральное казначейство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0274" y="4164924"/>
            <a:ext cx="40526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Управления федерального казначейства </a:t>
            </a:r>
          </a:p>
          <a:p>
            <a:pPr algn="ctr"/>
            <a:r>
              <a:rPr lang="ru-RU" sz="1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 субъектам РФ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7968" y="936680"/>
            <a:ext cx="5804852" cy="1769715"/>
          </a:xfrm>
          <a:prstGeom prst="rect">
            <a:avLst/>
          </a:prstGeom>
          <a:ln/>
          <a:effectLst>
            <a:outerShdw blurRad="65500" dist="381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Предложения: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Формирование Плана контрольных мероприятий в структурированном виде (с возможностью формирования печатной формы);</a:t>
            </a:r>
          </a:p>
          <a:p>
            <a:r>
              <a:rPr lang="ru-RU" sz="15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- Согласование и утверждение  Плана КМ в ГИИС «Электронный бюджет» с применением электронной </a:t>
            </a:r>
            <a:r>
              <a:rPr lang="ru-RU" sz="15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подписи</a:t>
            </a:r>
            <a:endParaRPr lang="ru-RU" sz="15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flipH="1" flipV="1">
            <a:off x="4709730" y="1141655"/>
            <a:ext cx="646300" cy="30437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99605" y="1353186"/>
            <a:ext cx="576064" cy="29203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820" y="1805190"/>
            <a:ext cx="461665" cy="20163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4444" y="1877536"/>
            <a:ext cx="461665" cy="17281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943" y="5301208"/>
            <a:ext cx="726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/>
              <a:t>План КМ</a:t>
            </a:r>
          </a:p>
        </p:txBody>
      </p:sp>
      <p:sp>
        <p:nvSpPr>
          <p:cNvPr id="18" name="Прямоугольник 35"/>
          <p:cNvSpPr>
            <a:spLocks noChangeArrowheads="1"/>
          </p:cNvSpPr>
          <p:nvPr/>
        </p:nvSpPr>
        <p:spPr bwMode="auto">
          <a:xfrm>
            <a:off x="5951984" y="3290205"/>
            <a:ext cx="5832648" cy="35086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данных предложений: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Сократит временные затраты на формирование форм документов и согласование Плана КМ;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Позволит в дальнейшем из структурированного плана КМ формировать паспорт контрольного мероприятия для оформления акта проверки и занесения информации о выявленных нарушениях и реализации результатов контрольного мероприятия;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Предотвратит допущение ошибок при оформлении форм (поскольку автоматически данные переносятся из одной формы в другую) остается только добавлять произвольные сведения;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Повысит эффективность использования трудовых 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и временных ресурсов</a:t>
            </a: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7910429" y="2475563"/>
            <a:ext cx="1728192" cy="814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4850" y="533957"/>
            <a:ext cx="8880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1.5. Согласование и утверждение Плана контрольных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29821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10416</TotalTime>
  <Words>2194</Words>
  <Application>Microsoft Office PowerPoint</Application>
  <PresentationFormat>Произвольный</PresentationFormat>
  <Paragraphs>486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ГИИС ЭЛЕКТРОННЫЙ БЮДЖЕТ «Подсистема: Контроль в финансово-бюджетной сфере»</vt:lpstr>
      <vt:lpstr>1.1. Автоматизация отбора объектов контроля при планирования контрольных мероприятий </vt:lpstr>
      <vt:lpstr>Слайд 6</vt:lpstr>
      <vt:lpstr>Слайд 7</vt:lpstr>
      <vt:lpstr>Слайд 8</vt:lpstr>
      <vt:lpstr>Слайд 9</vt:lpstr>
      <vt:lpstr>Слайд 10</vt:lpstr>
      <vt:lpstr>Слайд 11</vt:lpstr>
      <vt:lpstr>3.1. Результаты контрольного мероприятия </vt:lpstr>
      <vt:lpstr>Слайд 13</vt:lpstr>
      <vt:lpstr>Слайд 14</vt:lpstr>
      <vt:lpstr>Слайд 15</vt:lpstr>
      <vt:lpstr>Слайд 16</vt:lpstr>
      <vt:lpstr>Слайд 17</vt:lpstr>
      <vt:lpstr>Слайд 18</vt:lpstr>
      <vt:lpstr>Синхронизация государственных информационных систем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МирошниченкоНМ</dc:creator>
  <cp:lastModifiedBy>Oleg</cp:lastModifiedBy>
  <cp:revision>939</cp:revision>
  <cp:lastPrinted>2017-06-19T08:52:31Z</cp:lastPrinted>
  <dcterms:modified xsi:type="dcterms:W3CDTF">2017-06-22T08:08:41Z</dcterms:modified>
</cp:coreProperties>
</file>