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90" r:id="rId4"/>
    <p:sldId id="274" r:id="rId5"/>
    <p:sldId id="257" r:id="rId6"/>
    <p:sldId id="275" r:id="rId7"/>
    <p:sldId id="276" r:id="rId8"/>
    <p:sldId id="277" r:id="rId9"/>
    <p:sldId id="278" r:id="rId10"/>
    <p:sldId id="281" r:id="rId11"/>
    <p:sldId id="284" r:id="rId12"/>
    <p:sldId id="286" r:id="rId13"/>
    <p:sldId id="289" r:id="rId14"/>
    <p:sldId id="288" r:id="rId15"/>
    <p:sldId id="272" r:id="rId16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F53819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02" autoAdjust="0"/>
    <p:restoredTop sz="94660"/>
  </p:normalViewPr>
  <p:slideViewPr>
    <p:cSldViewPr>
      <p:cViewPr>
        <p:scale>
          <a:sx n="80" d="100"/>
          <a:sy n="80" d="100"/>
        </p:scale>
        <p:origin x="-984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4225C4-0E17-4588-AD8E-48BEFBF8964A}" type="doc">
      <dgm:prSet loTypeId="urn:microsoft.com/office/officeart/2005/8/layout/process1" loCatId="process" qsTypeId="urn:microsoft.com/office/officeart/2005/8/quickstyle/simple1#1" qsCatId="simple" csTypeId="urn:microsoft.com/office/officeart/2005/8/colors/colorful2" csCatId="colorful" phldr="1"/>
      <dgm:spPr/>
    </dgm:pt>
    <dgm:pt modelId="{665827A3-4A78-429D-8FE8-E8E0B276A35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Полномасштабный электронный документооборот с применением резервных способов взаимодействия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8D0D73C-3C5B-48A6-9B6A-C963185E01AE}" type="parTrans" cxnId="{B48D6AAF-790A-4BB7-A5F5-AFF289B9BD7D}">
      <dgm:prSet/>
      <dgm:spPr/>
      <dgm:t>
        <a:bodyPr/>
        <a:lstStyle/>
        <a:p>
          <a:endParaRPr lang="ru-RU"/>
        </a:p>
      </dgm:t>
    </dgm:pt>
    <dgm:pt modelId="{C9AF9410-914E-4233-A2B1-B0A8132F3D1E}" type="sibTrans" cxnId="{B48D6AAF-790A-4BB7-A5F5-AFF289B9BD7D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A3007634-99E9-4844-B738-BC384088949F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Оперативность и исключение привязки </a:t>
          </a:r>
          <a:r>
            <a:rPr lang="ru-RU" sz="1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ТерО</a:t>
          </a:r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 и клиентов (возможность выполнения операций любым подразделением УФК) 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D64CDBE-B4B5-43A3-89C4-69A905974D84}" type="parTrans" cxnId="{7409EB26-597D-4B8F-9DD0-BEBA6F10BF62}">
      <dgm:prSet/>
      <dgm:spPr/>
      <dgm:t>
        <a:bodyPr/>
        <a:lstStyle/>
        <a:p>
          <a:endParaRPr lang="ru-RU"/>
        </a:p>
      </dgm:t>
    </dgm:pt>
    <dgm:pt modelId="{63FA2C8C-81A2-490D-ACF6-9FF098EAC1AB}" type="sibTrans" cxnId="{7409EB26-597D-4B8F-9DD0-BEBA6F10BF62}">
      <dgm:prSet/>
      <dgm:spPr/>
      <dgm:t>
        <a:bodyPr/>
        <a:lstStyle/>
        <a:p>
          <a:endParaRPr lang="ru-RU"/>
        </a:p>
      </dgm:t>
    </dgm:pt>
    <dgm:pt modelId="{8194956B-251E-457D-83C3-0101239B966A}" type="pres">
      <dgm:prSet presAssocID="{B04225C4-0E17-4588-AD8E-48BEFBF8964A}" presName="Name0" presStyleCnt="0">
        <dgm:presLayoutVars>
          <dgm:dir/>
          <dgm:resizeHandles val="exact"/>
        </dgm:presLayoutVars>
      </dgm:prSet>
      <dgm:spPr/>
    </dgm:pt>
    <dgm:pt modelId="{F92F05E4-A32D-4607-9C59-16A84ECB83E7}" type="pres">
      <dgm:prSet presAssocID="{665827A3-4A78-429D-8FE8-E8E0B276A359}" presName="node" presStyleLbl="node1" presStyleIdx="0" presStyleCnt="2" custScaleY="35334" custLinFactNeighborX="51306" custLinFactNeighborY="-1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D6B6E-3038-4728-BCEE-24836430DDB1}" type="pres">
      <dgm:prSet presAssocID="{C9AF9410-914E-4233-A2B1-B0A8132F3D1E}" presName="sibTrans" presStyleLbl="sibTrans2D1" presStyleIdx="0" presStyleCnt="1" custScaleX="175489" custScaleY="40922" custLinFactNeighborX="-9361" custLinFactNeighborY="-2885"/>
      <dgm:spPr/>
      <dgm:t>
        <a:bodyPr/>
        <a:lstStyle/>
        <a:p>
          <a:endParaRPr lang="ru-RU"/>
        </a:p>
      </dgm:t>
    </dgm:pt>
    <dgm:pt modelId="{51CB5107-A81E-45B6-9138-4819D9F085EA}" type="pres">
      <dgm:prSet presAssocID="{C9AF9410-914E-4233-A2B1-B0A8132F3D1E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A065576F-2C7E-47D1-8FCE-08B70D4134D8}" type="pres">
      <dgm:prSet presAssocID="{A3007634-99E9-4844-B738-BC384088949F}" presName="node" presStyleLbl="node1" presStyleIdx="1" presStyleCnt="2" custScaleX="94567" custScaleY="41450" custLinFactNeighborX="21057" custLinFactNeighborY="-2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ECD6A1-ACB2-4E2B-855C-5CE3AB5BF231}" type="presOf" srcId="{665827A3-4A78-429D-8FE8-E8E0B276A359}" destId="{F92F05E4-A32D-4607-9C59-16A84ECB83E7}" srcOrd="0" destOrd="0" presId="urn:microsoft.com/office/officeart/2005/8/layout/process1"/>
    <dgm:cxn modelId="{7409EB26-597D-4B8F-9DD0-BEBA6F10BF62}" srcId="{B04225C4-0E17-4588-AD8E-48BEFBF8964A}" destId="{A3007634-99E9-4844-B738-BC384088949F}" srcOrd="1" destOrd="0" parTransId="{6D64CDBE-B4B5-43A3-89C4-69A905974D84}" sibTransId="{63FA2C8C-81A2-490D-ACF6-9FF098EAC1AB}"/>
    <dgm:cxn modelId="{25657F5C-23A4-4211-B0A6-3599B959558A}" type="presOf" srcId="{B04225C4-0E17-4588-AD8E-48BEFBF8964A}" destId="{8194956B-251E-457D-83C3-0101239B966A}" srcOrd="0" destOrd="0" presId="urn:microsoft.com/office/officeart/2005/8/layout/process1"/>
    <dgm:cxn modelId="{80301501-2CFF-490A-BCB3-4E5D201AF0B5}" type="presOf" srcId="{C9AF9410-914E-4233-A2B1-B0A8132F3D1E}" destId="{51CB5107-A81E-45B6-9138-4819D9F085EA}" srcOrd="1" destOrd="0" presId="urn:microsoft.com/office/officeart/2005/8/layout/process1"/>
    <dgm:cxn modelId="{ECD9698F-4BC1-4A0C-9821-26594552B890}" type="presOf" srcId="{C9AF9410-914E-4233-A2B1-B0A8132F3D1E}" destId="{3C7D6B6E-3038-4728-BCEE-24836430DDB1}" srcOrd="0" destOrd="0" presId="urn:microsoft.com/office/officeart/2005/8/layout/process1"/>
    <dgm:cxn modelId="{B48D6AAF-790A-4BB7-A5F5-AFF289B9BD7D}" srcId="{B04225C4-0E17-4588-AD8E-48BEFBF8964A}" destId="{665827A3-4A78-429D-8FE8-E8E0B276A359}" srcOrd="0" destOrd="0" parTransId="{68D0D73C-3C5B-48A6-9B6A-C963185E01AE}" sibTransId="{C9AF9410-914E-4233-A2B1-B0A8132F3D1E}"/>
    <dgm:cxn modelId="{C1533FC8-77AB-4C0B-8D02-EE01582E4CCA}" type="presOf" srcId="{A3007634-99E9-4844-B738-BC384088949F}" destId="{A065576F-2C7E-47D1-8FCE-08B70D4134D8}" srcOrd="0" destOrd="0" presId="urn:microsoft.com/office/officeart/2005/8/layout/process1"/>
    <dgm:cxn modelId="{F85DD3B1-AD65-47AD-8273-D219954233F9}" type="presParOf" srcId="{8194956B-251E-457D-83C3-0101239B966A}" destId="{F92F05E4-A32D-4607-9C59-16A84ECB83E7}" srcOrd="0" destOrd="0" presId="urn:microsoft.com/office/officeart/2005/8/layout/process1"/>
    <dgm:cxn modelId="{31484922-E41F-4812-94EA-883863740E3E}" type="presParOf" srcId="{8194956B-251E-457D-83C3-0101239B966A}" destId="{3C7D6B6E-3038-4728-BCEE-24836430DDB1}" srcOrd="1" destOrd="0" presId="urn:microsoft.com/office/officeart/2005/8/layout/process1"/>
    <dgm:cxn modelId="{058EE789-1AEE-4AAF-8A33-EB0F330D783E}" type="presParOf" srcId="{3C7D6B6E-3038-4728-BCEE-24836430DDB1}" destId="{51CB5107-A81E-45B6-9138-4819D9F085EA}" srcOrd="0" destOrd="0" presId="urn:microsoft.com/office/officeart/2005/8/layout/process1"/>
    <dgm:cxn modelId="{42917320-BB87-4B36-BE05-D7769D559B15}" type="presParOf" srcId="{8194956B-251E-457D-83C3-0101239B966A}" destId="{A065576F-2C7E-47D1-8FCE-08B70D4134D8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03ADC-91AE-4299-A72D-CBBB905FF6F8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ED5CC-F290-40CE-90A8-4655B9B96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913EB-BD94-424C-BDC6-839B0DD2232F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749A-5DC5-4395-843C-CDF5AD111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E9357-1FE3-4F10-BD3B-671A9940CF28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2D82B-10B9-408E-9417-BE20B3A37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9D127-9F9A-403D-A06E-290D72801A70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D44FE-4FAE-4553-9EA8-754EBD744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EA70-11E5-40AE-9144-3F259F0CB706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2E9B6-3A4C-41B1-8839-0AB981498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FB70C-629D-4565-B5F5-5E6A72EE961C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1146B-9681-4934-B59C-C516F1763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5626A-768C-4C7B-9EE9-88D4495F6A9E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1CA1-BADC-498A-ABA8-38D366D98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D25F7-E6BE-4A72-ACB3-9A03165EA91B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1679F-3AFE-42C7-9F04-8C284FBDC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74DC-E33C-48F3-81AE-5633A15AEFA8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54B45-37B0-49AC-AA3F-34DF6E111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83ACB-BE9B-44BB-8E8E-5DEEA26B2226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0216E-157E-4799-8446-C4958C863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6B262-252A-4201-B590-91562493B4D6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511A-E2BE-4454-A3F0-41A29AF09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BC5EDE-142F-490F-8612-637A3DF58152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8784DF-6946-412C-BE09-90B25F25F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krasnodar.roskazna.ru/CitizensFeedback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9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11188" y="1470025"/>
            <a:ext cx="80645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</a:rPr>
              <a:t>Тема: «О возможности повышения оперативности взаимодействия клиентов и территориальных органов Федерального казначейства, включая возможность полного исключения бумажного документооборота»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987675" y="4941888"/>
            <a:ext cx="3098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i="1">
                <a:cs typeface="Arial" charset="0"/>
              </a:rPr>
              <a:t>Докладчик:</a:t>
            </a:r>
          </a:p>
          <a:p>
            <a:pPr algn="ctr"/>
            <a:r>
              <a:rPr lang="ru-RU" i="1">
                <a:cs typeface="Arial" charset="0"/>
              </a:rPr>
              <a:t>Руководитель Управления</a:t>
            </a:r>
          </a:p>
          <a:p>
            <a:pPr algn="ctr"/>
            <a:r>
              <a:rPr lang="ru-RU" i="1">
                <a:cs typeface="Arial" charset="0"/>
              </a:rPr>
              <a:t>А.В. Скляр</a:t>
            </a:r>
            <a:endParaRPr lang="ru-RU">
              <a:cs typeface="Arial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276600" y="6027738"/>
            <a:ext cx="2590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cs typeface="Arial" charset="0"/>
              </a:rPr>
              <a:t>Краснодар</a:t>
            </a:r>
            <a:endParaRPr lang="en-US" sz="2000" b="1">
              <a:cs typeface="Arial" charset="0"/>
            </a:endParaRPr>
          </a:p>
          <a:p>
            <a:pPr algn="ctr"/>
            <a:r>
              <a:rPr lang="ru-RU" sz="2000" b="1">
                <a:cs typeface="Arial" charset="0"/>
              </a:rPr>
              <a:t>201</a:t>
            </a:r>
            <a:r>
              <a:rPr lang="en-US" sz="2000" b="1">
                <a:cs typeface="Arial" charset="0"/>
              </a:rPr>
              <a:t>2</a:t>
            </a:r>
            <a:endParaRPr lang="ru-RU" sz="2000" b="1">
              <a:cs typeface="Arial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8748713" y="6521450"/>
            <a:ext cx="395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1</a:t>
            </a:r>
          </a:p>
        </p:txBody>
      </p:sp>
      <p:pic>
        <p:nvPicPr>
          <p:cNvPr id="13318" name="Picture 8" descr="C:\Documents and Settings\MiroshnichenkoNM\Рабочий стол\шапочка без ww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4" grpId="0"/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50825" y="515938"/>
            <a:ext cx="87137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>
              <a:spcAft>
                <a:spcPts val="600"/>
              </a:spcAft>
              <a:defRPr/>
            </a:pPr>
            <a:r>
              <a:rPr lang="ru-RU" sz="1600" b="1" dirty="0"/>
              <a:t>2.9. Применение резервного способа </a:t>
            </a:r>
            <a:r>
              <a:rPr lang="ru-RU" sz="1600" b="1" dirty="0"/>
              <a:t>взаимодействия </a:t>
            </a:r>
            <a:r>
              <a:rPr lang="ru-RU" sz="1600" b="1" dirty="0" err="1"/>
              <a:t>ТОрФК</a:t>
            </a:r>
            <a:r>
              <a:rPr lang="ru-RU" sz="1600" b="1" dirty="0"/>
              <a:t> с клиентами </a:t>
            </a:r>
            <a:r>
              <a:rPr lang="ru-RU" sz="1600" b="1" dirty="0"/>
              <a:t>при невозможности использования </a:t>
            </a:r>
            <a:r>
              <a:rPr lang="ru-RU" sz="1600" b="1" dirty="0" err="1"/>
              <a:t>СУФД-портал</a:t>
            </a:r>
            <a:r>
              <a:rPr lang="ru-RU" sz="1600" b="1" dirty="0"/>
              <a:t> (ППО СЭД).</a:t>
            </a:r>
            <a:endParaRPr lang="ru-RU" sz="1600" b="1" dirty="0"/>
          </a:p>
          <a:p>
            <a:pPr indent="355600" algn="just"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sz="1600" b="1" dirty="0"/>
              <a:t> </a:t>
            </a:r>
            <a:r>
              <a:rPr lang="ru-RU" sz="1600" dirty="0"/>
              <a:t>– бесперебойное </a:t>
            </a:r>
            <a:r>
              <a:rPr lang="ru-RU" sz="1600" dirty="0"/>
              <a:t>взаимодействие при выходе из строя </a:t>
            </a:r>
            <a:r>
              <a:rPr lang="ru-RU" sz="1600" dirty="0" err="1"/>
              <a:t>СУФД-портал</a:t>
            </a:r>
            <a:r>
              <a:rPr lang="ru-RU" sz="1600" dirty="0"/>
              <a:t>.</a:t>
            </a:r>
            <a:endParaRPr lang="ru-RU" sz="1600" dirty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8748713" y="6521450"/>
            <a:ext cx="395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9</a:t>
            </a:r>
          </a:p>
        </p:txBody>
      </p:sp>
      <p:pic>
        <p:nvPicPr>
          <p:cNvPr id="22531" name="Picture 8" descr="C:\Documents and Settings\MiroshnichenkoNM\Рабочий стол\шапочка без ww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412875"/>
            <a:ext cx="3787775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5"/>
          <p:cNvSpPr>
            <a:spLocks noChangeArrowheads="1"/>
          </p:cNvSpPr>
          <p:nvPr/>
        </p:nvSpPr>
        <p:spPr bwMode="auto">
          <a:xfrm>
            <a:off x="323850" y="1484313"/>
            <a:ext cx="40322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/>
            <a:r>
              <a:rPr lang="ru-RU" sz="1400"/>
              <a:t>В качестве резерва используется  </a:t>
            </a:r>
            <a:r>
              <a:rPr lang="en-US" sz="1400"/>
              <a:t>Microsoft Outlook</a:t>
            </a:r>
            <a:r>
              <a:rPr lang="ru-RU" sz="1400"/>
              <a:t> 2003, 2007 с использованием сертификатов электронных подписей, выданных УЦ Федерального казначейства.</a:t>
            </a:r>
          </a:p>
          <a:p>
            <a:pPr indent="355600" algn="just"/>
            <a:r>
              <a:rPr lang="ru-RU" sz="1400"/>
              <a:t>При этом необходимо выполнение  условия получения клиентом сертификата, выданного УЦ Федерального казначейства с простановкой роли (политики) «Защита электронной почты» (E-Mail Protection ) и «ЭЦП программных компонентов» (Code Signing). </a:t>
            </a:r>
          </a:p>
          <a:p>
            <a:pPr indent="355600" algn="just"/>
            <a:endParaRPr lang="ru-RU" sz="1600"/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430213" y="5157788"/>
            <a:ext cx="87137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                                    </a:t>
            </a:r>
            <a:r>
              <a:rPr lang="ru-RU" sz="1600"/>
              <a:t>Результат проверки реквизитов подписи</a:t>
            </a:r>
          </a:p>
        </p:txBody>
      </p:sp>
      <p:pic>
        <p:nvPicPr>
          <p:cNvPr id="22535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429125"/>
            <a:ext cx="738822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Line 4"/>
          <p:cNvSpPr>
            <a:spLocks noChangeShapeType="1"/>
          </p:cNvSpPr>
          <p:nvPr/>
        </p:nvSpPr>
        <p:spPr bwMode="auto">
          <a:xfrm>
            <a:off x="1547813" y="4652963"/>
            <a:ext cx="1663700" cy="673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7" name="Oval 2"/>
          <p:cNvSpPr>
            <a:spLocks noChangeArrowheads="1"/>
          </p:cNvSpPr>
          <p:nvPr/>
        </p:nvSpPr>
        <p:spPr bwMode="auto">
          <a:xfrm>
            <a:off x="1763713" y="5229225"/>
            <a:ext cx="5545137" cy="1152525"/>
          </a:xfrm>
          <a:prstGeom prst="ellipse">
            <a:avLst/>
          </a:prstGeom>
          <a:solidFill>
            <a:srgbClr val="FF0000">
              <a:alpha val="10196"/>
            </a:srgbClr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8748713" y="6521450"/>
            <a:ext cx="395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10</a:t>
            </a:r>
            <a:endParaRPr lang="ru-RU" sz="16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pic>
        <p:nvPicPr>
          <p:cNvPr id="23554" name="Picture 8" descr="C:\Documents and Settings\MiroshnichenkoNM\Рабочий стол\шапочка без ww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92150"/>
            <a:ext cx="86360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5795963" y="692150"/>
            <a:ext cx="584200" cy="5302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57" name="Oval 2"/>
          <p:cNvSpPr>
            <a:spLocks noChangeArrowheads="1"/>
          </p:cNvSpPr>
          <p:nvPr/>
        </p:nvSpPr>
        <p:spPr bwMode="auto">
          <a:xfrm>
            <a:off x="6443663" y="1125538"/>
            <a:ext cx="647700" cy="647700"/>
          </a:xfrm>
          <a:prstGeom prst="ellipse">
            <a:avLst/>
          </a:prstGeom>
          <a:solidFill>
            <a:srgbClr val="FF0000">
              <a:alpha val="10196"/>
            </a:srgbClr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58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357563"/>
            <a:ext cx="87852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Oval 2"/>
          <p:cNvSpPr>
            <a:spLocks noChangeArrowheads="1"/>
          </p:cNvSpPr>
          <p:nvPr/>
        </p:nvSpPr>
        <p:spPr bwMode="auto">
          <a:xfrm>
            <a:off x="8388350" y="4437063"/>
            <a:ext cx="576263" cy="576262"/>
          </a:xfrm>
          <a:prstGeom prst="ellipse">
            <a:avLst/>
          </a:prstGeom>
          <a:solidFill>
            <a:srgbClr val="FF0000">
              <a:alpha val="10196"/>
            </a:srgbClr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0" name="Line 4"/>
          <p:cNvSpPr>
            <a:spLocks noChangeShapeType="1"/>
          </p:cNvSpPr>
          <p:nvPr/>
        </p:nvSpPr>
        <p:spPr bwMode="auto">
          <a:xfrm>
            <a:off x="7812088" y="3933825"/>
            <a:ext cx="582612" cy="5286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9750" y="5732463"/>
            <a:ext cx="7920038" cy="4778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50" b="1" u="sng" dirty="0">
                <a:solidFill>
                  <a:srgbClr val="0070C0"/>
                </a:solidFill>
              </a:rPr>
              <a:t>Примечание: </a:t>
            </a:r>
            <a:r>
              <a:rPr lang="ru-RU" sz="1250" dirty="0"/>
              <a:t>сертификат ЭП содержащий эти роли (политики), может быть использован только для подписи писем, отправленных с адреса указанного при генерации </a:t>
            </a:r>
            <a:endParaRPr lang="ru-RU" sz="12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8748713" y="6521450"/>
            <a:ext cx="395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11</a:t>
            </a:r>
            <a:endParaRPr lang="ru-RU" sz="16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pic>
        <p:nvPicPr>
          <p:cNvPr id="24578" name="Picture 8" descr="C:\Documents and Settings\MiroshnichenkoNM\Рабочий стол\шапочка без ww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30213" y="620713"/>
            <a:ext cx="8462962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>
              <a:spcAft>
                <a:spcPts val="0"/>
              </a:spcAft>
              <a:defRPr/>
            </a:pPr>
            <a:r>
              <a:rPr lang="ru-RU" sz="1600" b="1" dirty="0"/>
              <a:t>2.10.</a:t>
            </a:r>
            <a:r>
              <a:rPr lang="ru-RU" sz="1600" dirty="0"/>
              <a:t> </a:t>
            </a:r>
            <a:r>
              <a:rPr lang="ru-RU" sz="1600" b="1" dirty="0"/>
              <a:t>Установка приоритетов на исполнение запросов в АСФК (очередность обработки задач по формированию документов, отчетов и др. информации).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indent="355600" algn="just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sz="1600" dirty="0"/>
              <a:t>обеспечение выполнения прикладным программным обеспечением в 1-ю очередь более приоритетных запросов по сравнению с менее приоритетными.</a:t>
            </a:r>
          </a:p>
          <a:p>
            <a:pPr indent="355600" algn="just">
              <a:spcAft>
                <a:spcPts val="0"/>
              </a:spcAft>
              <a:defRPr/>
            </a:pPr>
            <a:r>
              <a:rPr lang="ru-RU" sz="1600" dirty="0"/>
              <a:t>Вариант решения – разделение не несколько категорий (от 2-х до 4-х) задач в АСФК с присвоением каждой категории вида приоритета.</a:t>
            </a:r>
          </a:p>
          <a:p>
            <a:pPr indent="355600" algn="just">
              <a:spcAft>
                <a:spcPts val="0"/>
              </a:spcAft>
              <a:defRPr/>
            </a:pPr>
            <a:endParaRPr lang="ru-RU" sz="1600" dirty="0"/>
          </a:p>
          <a:p>
            <a:pPr indent="355600" algn="just">
              <a:spcAft>
                <a:spcPts val="0"/>
              </a:spcAft>
              <a:defRPr/>
            </a:pPr>
            <a:r>
              <a:rPr lang="ru-RU" sz="1400" b="1" u="sng" dirty="0">
                <a:solidFill>
                  <a:srgbClr val="0070C0"/>
                </a:solidFill>
              </a:rPr>
              <a:t>Примечание: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/>
              <a:t>например, при находящейся в один период времени 2-х задач, относящихся к различным приоритетам (формирование ежедневной выписки из лицевого счета клиента и бухгалтерской квартальной отчетности) в 1-ую очередь выполнится операция по формированию выписки из лицевого счета.</a:t>
            </a:r>
            <a:endParaRPr lang="ru-RU" sz="1400" b="1" u="sng" dirty="0">
              <a:solidFill>
                <a:srgbClr val="0070C0"/>
              </a:solidFill>
            </a:endParaRPr>
          </a:p>
          <a:p>
            <a:pPr indent="355600" algn="just">
              <a:spcAft>
                <a:spcPts val="0"/>
              </a:spcAft>
              <a:defRPr/>
            </a:pPr>
            <a:endParaRPr lang="ru-RU" sz="1600" dirty="0"/>
          </a:p>
          <a:p>
            <a:pPr indent="355600" algn="just">
              <a:spcAft>
                <a:spcPts val="0"/>
              </a:spcAft>
              <a:defRPr/>
            </a:pPr>
            <a:endParaRPr lang="ru-RU" sz="1600" b="1" dirty="0"/>
          </a:p>
          <a:p>
            <a:pPr indent="355600" algn="just">
              <a:spcAft>
                <a:spcPts val="0"/>
              </a:spcAft>
              <a:defRPr/>
            </a:pPr>
            <a:r>
              <a:rPr lang="ru-RU" sz="1600" b="1" dirty="0"/>
              <a:t>2.11. Организация ежедневного контроля своевременности формирования выписок и другой необходимой информации для клиентов.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indent="355600" algn="just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sz="1600" dirty="0"/>
              <a:t>обеспечение единого качества взаимодействия между всеми подразделениями </a:t>
            </a:r>
            <a:r>
              <a:rPr lang="ru-RU" sz="1600" dirty="0" err="1"/>
              <a:t>ТОрФК</a:t>
            </a:r>
            <a:r>
              <a:rPr lang="ru-RU" sz="1600" dirty="0"/>
              <a:t> и клиентами.</a:t>
            </a:r>
          </a:p>
          <a:p>
            <a:pPr indent="355600" algn="just">
              <a:spcAft>
                <a:spcPts val="0"/>
              </a:spcAft>
              <a:defRPr/>
            </a:pPr>
            <a:r>
              <a:rPr lang="ru-RU" sz="1600" b="1" u="sng" dirty="0">
                <a:solidFill>
                  <a:srgbClr val="0070C0"/>
                </a:solidFill>
              </a:rPr>
              <a:t>Примечание:</a:t>
            </a:r>
            <a:r>
              <a:rPr lang="ru-RU" sz="1600" dirty="0"/>
              <a:t> </a:t>
            </a:r>
            <a:r>
              <a:rPr lang="ru-RU" sz="1400" dirty="0"/>
              <a:t>в настоящее время осуществляется ручным образом, целесообразно автоматизировать процесс. </a:t>
            </a:r>
            <a:endParaRPr lang="ru-RU" sz="1400" b="1" dirty="0"/>
          </a:p>
          <a:p>
            <a:pPr indent="355600" algn="just">
              <a:spcAft>
                <a:spcPts val="0"/>
              </a:spcAft>
              <a:defRPr/>
            </a:pPr>
            <a:endParaRPr lang="ru-RU" sz="1600" b="1" dirty="0"/>
          </a:p>
          <a:p>
            <a:pPr indent="355600" algn="just">
              <a:spcAft>
                <a:spcPts val="0"/>
              </a:spcAft>
              <a:defRPr/>
            </a:pPr>
            <a:endParaRPr lang="ru-RU" sz="1600" b="1" dirty="0"/>
          </a:p>
          <a:p>
            <a:pPr indent="355600" algn="just">
              <a:spcAft>
                <a:spcPts val="0"/>
              </a:spcAft>
              <a:defRPr/>
            </a:pPr>
            <a:endParaRPr lang="ru-RU" sz="1600" b="1" dirty="0"/>
          </a:p>
          <a:p>
            <a:pPr indent="355600" algn="just">
              <a:spcAft>
                <a:spcPts val="0"/>
              </a:spcAft>
              <a:defRPr/>
            </a:pPr>
            <a:endParaRPr lang="ru-RU" sz="1600" b="1" dirty="0"/>
          </a:p>
          <a:p>
            <a:pPr indent="355600" algn="just">
              <a:spcAft>
                <a:spcPts val="0"/>
              </a:spcAft>
              <a:defRPr/>
            </a:pP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79388" y="476250"/>
            <a:ext cx="89646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>
              <a:spcAft>
                <a:spcPts val="0"/>
              </a:spcAft>
              <a:defRPr/>
            </a:pPr>
            <a:r>
              <a:rPr lang="ru-RU" sz="1600" b="1" dirty="0"/>
              <a:t>2.12.</a:t>
            </a:r>
            <a:r>
              <a:rPr lang="ru-RU" sz="1600" dirty="0"/>
              <a:t> </a:t>
            </a:r>
            <a:r>
              <a:rPr lang="ru-RU" sz="1600" b="1" dirty="0"/>
              <a:t>Организация передачи </a:t>
            </a:r>
            <a:r>
              <a:rPr lang="ru-RU" sz="1600" b="1" dirty="0"/>
              <a:t>полученных </a:t>
            </a:r>
            <a:r>
              <a:rPr lang="ru-RU" sz="1600" b="1" dirty="0" err="1"/>
              <a:t>ТОрФК</a:t>
            </a:r>
            <a:r>
              <a:rPr lang="ru-RU" sz="1600" b="1" dirty="0"/>
              <a:t> </a:t>
            </a:r>
            <a:r>
              <a:rPr lang="ru-RU" sz="1600" b="1" dirty="0"/>
              <a:t>от ТУ Банка России платежных документов </a:t>
            </a:r>
            <a:r>
              <a:rPr lang="ru-RU" sz="1600" b="1" dirty="0"/>
              <a:t>в </a:t>
            </a:r>
            <a:r>
              <a:rPr lang="ru-RU" sz="1600" b="1" dirty="0"/>
              <a:t>адрес АДБ в день перечисления денежных средств </a:t>
            </a:r>
            <a:r>
              <a:rPr lang="ru-RU" sz="1600" b="1" dirty="0"/>
              <a:t>плательщиками (в день списания денежных средств с расчетного счета плательщика).</a:t>
            </a:r>
            <a:endParaRPr lang="ru-RU" sz="1600" b="1" dirty="0"/>
          </a:p>
          <a:p>
            <a:pPr indent="355600" algn="just">
              <a:spcAft>
                <a:spcPts val="0"/>
              </a:spcAft>
              <a:defRPr/>
            </a:pP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sz="1500" b="1" dirty="0"/>
              <a:t> </a:t>
            </a:r>
            <a:r>
              <a:rPr lang="ru-RU" sz="1500" dirty="0"/>
              <a:t>– </a:t>
            </a:r>
            <a:r>
              <a:rPr lang="ru-RU" sz="1400" dirty="0"/>
              <a:t>сокращение сроков передачи информации ТОрФК о перечисляемых плательщиками налогов и других платежей в адрес </a:t>
            </a:r>
            <a:r>
              <a:rPr lang="ru-RU" sz="1400" dirty="0"/>
              <a:t>АДБ на </a:t>
            </a:r>
            <a:r>
              <a:rPr lang="ru-RU" sz="1400" dirty="0"/>
              <a:t>два рабочих дня.</a:t>
            </a:r>
          </a:p>
          <a:p>
            <a:pPr indent="355600" algn="just">
              <a:spcAft>
                <a:spcPts val="0"/>
              </a:spcAft>
              <a:defRPr/>
            </a:pPr>
            <a:r>
              <a:rPr lang="ru-RU" sz="1400" dirty="0"/>
              <a:t>В настоящее время АДБ получают </a:t>
            </a:r>
            <a:r>
              <a:rPr lang="ru-RU" sz="1400" dirty="0" err="1"/>
              <a:t>п\п</a:t>
            </a:r>
            <a:r>
              <a:rPr lang="ru-RU" sz="1400" dirty="0"/>
              <a:t> </a:t>
            </a:r>
            <a:r>
              <a:rPr lang="ru-RU" sz="1400" dirty="0"/>
              <a:t>не ранее </a:t>
            </a:r>
            <a:r>
              <a:rPr lang="ru-RU" sz="1400" dirty="0"/>
              <a:t>2-х рабочих дней </a:t>
            </a:r>
            <a:r>
              <a:rPr lang="ru-RU" sz="1400" dirty="0"/>
              <a:t>со дня перечисления </a:t>
            </a:r>
            <a:r>
              <a:rPr lang="ru-RU" sz="1400" dirty="0"/>
              <a:t>денежных средств плательщиками. При этом платежные документы по денежным средствам, зачисляемым </a:t>
            </a:r>
            <a:r>
              <a:rPr lang="ru-RU" sz="1400" dirty="0"/>
              <a:t>на </a:t>
            </a:r>
            <a:r>
              <a:rPr lang="ru-RU" sz="1400" dirty="0"/>
              <a:t>счет УФК </a:t>
            </a:r>
            <a:r>
              <a:rPr lang="ru-RU" sz="1400" dirty="0"/>
              <a:t>40101, передаются в адрес УФК в течение операционного дня в электронном виде уже в день перечисления денежных средств плательщиками.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8748713" y="6521450"/>
            <a:ext cx="395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12</a:t>
            </a:r>
            <a:endParaRPr lang="ru-RU" sz="16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pic>
        <p:nvPicPr>
          <p:cNvPr id="25603" name="Picture 8" descr="C:\Documents and Settings\MiroshnichenkoNM\Рабочий стол\шапочка без ww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4" name="Группа 47"/>
          <p:cNvGrpSpPr>
            <a:grpSpLocks/>
          </p:cNvGrpSpPr>
          <p:nvPr/>
        </p:nvGrpSpPr>
        <p:grpSpPr bwMode="auto">
          <a:xfrm>
            <a:off x="179388" y="2708275"/>
            <a:ext cx="8748712" cy="3168650"/>
            <a:chOff x="34925" y="1196752"/>
            <a:chExt cx="9072563" cy="3770217"/>
          </a:xfrm>
        </p:grpSpPr>
        <p:sp>
          <p:nvSpPr>
            <p:cNvPr id="25606" name="Прямоугольник 41"/>
            <p:cNvSpPr>
              <a:spLocks noChangeArrowheads="1"/>
            </p:cNvSpPr>
            <p:nvPr/>
          </p:nvSpPr>
          <p:spPr bwMode="auto">
            <a:xfrm>
              <a:off x="6588125" y="3023096"/>
              <a:ext cx="1436866" cy="1113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900">
                <a:cs typeface="Arial" charset="0"/>
              </a:endParaRPr>
            </a:p>
            <a:p>
              <a:pPr algn="ctr"/>
              <a:r>
                <a:rPr lang="ru-RU" sz="900">
                  <a:cs typeface="Arial" charset="0"/>
                </a:rPr>
                <a:t>Передача отчетности</a:t>
              </a:r>
            </a:p>
            <a:p>
              <a:pPr algn="ctr"/>
              <a:endParaRPr lang="ru-RU" sz="1000">
                <a:cs typeface="Arial" charset="0"/>
              </a:endParaRPr>
            </a:p>
            <a:p>
              <a:pPr algn="ctr"/>
              <a:r>
                <a:rPr lang="ru-RU" sz="900">
                  <a:cs typeface="Arial" charset="0"/>
                </a:rPr>
                <a:t>п/п с неклассифицирован-ными поступлениями</a:t>
              </a:r>
            </a:p>
          </p:txBody>
        </p:sp>
        <p:sp>
          <p:nvSpPr>
            <p:cNvPr id="25607" name="Прямоугольник 41"/>
            <p:cNvSpPr>
              <a:spLocks noChangeArrowheads="1"/>
            </p:cNvSpPr>
            <p:nvPr/>
          </p:nvSpPr>
          <p:spPr bwMode="auto">
            <a:xfrm>
              <a:off x="6394450" y="1582937"/>
              <a:ext cx="1854562" cy="1113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>
                  <a:cs typeface="Arial" charset="0"/>
                </a:rPr>
                <a:t>Передача отчетности о распределении доходов АДБ</a:t>
              </a:r>
            </a:p>
            <a:p>
              <a:pPr algn="ctr"/>
              <a:endParaRPr lang="ru-RU" sz="1000">
                <a:cs typeface="Arial" charset="0"/>
              </a:endParaRPr>
            </a:p>
            <a:p>
              <a:pPr algn="ctr"/>
              <a:endParaRPr lang="ru-RU" sz="900">
                <a:cs typeface="Arial" charset="0"/>
              </a:endParaRPr>
            </a:p>
            <a:p>
              <a:pPr algn="ctr"/>
              <a:r>
                <a:rPr lang="ru-RU" sz="900">
                  <a:cs typeface="Arial" charset="0"/>
                </a:rPr>
                <a:t>Передача платежных документов плательщиков</a:t>
              </a:r>
            </a:p>
          </p:txBody>
        </p:sp>
        <p:pic>
          <p:nvPicPr>
            <p:cNvPr id="8" name="Picture 285" descr="66666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chemeClr val="bg2">
                  <a:lumMod val="75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797845" y="1710871"/>
              <a:ext cx="808689" cy="8542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Прямоугольник 8"/>
            <p:cNvSpPr/>
            <p:nvPr/>
          </p:nvSpPr>
          <p:spPr>
            <a:xfrm>
              <a:off x="2947166" y="1710529"/>
              <a:ext cx="507049" cy="3078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Банк</a:t>
              </a:r>
            </a:p>
          </p:txBody>
        </p:sp>
        <p:pic>
          <p:nvPicPr>
            <p:cNvPr id="25610" name="Picture 8" descr="C:\Documents and Settings\MiroshnichenkoNM\Рабочий стол\Stock Vector - Various Icons Collection 8\Various Icons Collection 86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lum contrast="-10000"/>
            </a:blip>
            <a:srcRect l="75812" t="33563" r="1920" b="37747"/>
            <a:stretch>
              <a:fillRect/>
            </a:stretch>
          </p:blipFill>
          <p:spPr bwMode="auto">
            <a:xfrm>
              <a:off x="258946" y="1453019"/>
              <a:ext cx="608134" cy="768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1" name="Прямоугольник 20"/>
            <p:cNvSpPr>
              <a:spLocks noChangeArrowheads="1"/>
            </p:cNvSpPr>
            <p:nvPr/>
          </p:nvSpPr>
          <p:spPr bwMode="auto">
            <a:xfrm>
              <a:off x="1036638" y="1725811"/>
              <a:ext cx="1368425" cy="602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>
                  <a:cs typeface="Arial" charset="0"/>
                </a:rPr>
                <a:t>Оплата налогов и сборов на счет УФК 40101</a:t>
              </a:r>
            </a:p>
          </p:txBody>
        </p:sp>
        <p:pic>
          <p:nvPicPr>
            <p:cNvPr id="12" name="Picture 285" descr="6666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37542" y="1589640"/>
              <a:ext cx="819840" cy="90288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613" name="Прямоугольник 23"/>
            <p:cNvSpPr>
              <a:spLocks noChangeArrowheads="1"/>
            </p:cNvSpPr>
            <p:nvPr/>
          </p:nvSpPr>
          <p:spPr bwMode="auto">
            <a:xfrm>
              <a:off x="5459413" y="1676921"/>
              <a:ext cx="469127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b="1">
                  <a:cs typeface="Arial" charset="0"/>
                </a:rPr>
                <a:t>УФК</a:t>
              </a: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flipV="1">
              <a:off x="1230113" y="2392418"/>
              <a:ext cx="1428958" cy="5666"/>
            </a:xfrm>
            <a:prstGeom prst="straightConnector1">
              <a:avLst/>
            </a:prstGeom>
            <a:ln w="63500"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V="1">
              <a:off x="3923402" y="2199751"/>
              <a:ext cx="1297256" cy="3778"/>
            </a:xfrm>
            <a:prstGeom prst="straightConnector1">
              <a:avLst/>
            </a:prstGeom>
            <a:ln w="63500"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5616" name="Прямоугольник 37"/>
            <p:cNvSpPr>
              <a:spLocks noChangeArrowheads="1"/>
            </p:cNvSpPr>
            <p:nvPr/>
          </p:nvSpPr>
          <p:spPr bwMode="auto">
            <a:xfrm>
              <a:off x="3995936" y="1776240"/>
              <a:ext cx="1044575" cy="438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>
                  <a:cs typeface="Arial" charset="0"/>
                </a:rPr>
                <a:t>Выписка по сч. 40101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180412" y="1797950"/>
              <a:ext cx="903748" cy="307776"/>
            </a:xfrm>
            <a:prstGeom prst="rect">
              <a:avLst/>
            </a:prstGeom>
            <a:solidFill>
              <a:srgbClr val="0066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АДБ</a:t>
              </a: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 flipV="1">
              <a:off x="6606813" y="2135529"/>
              <a:ext cx="1331827" cy="5666"/>
            </a:xfrm>
            <a:prstGeom prst="straightConnector1">
              <a:avLst/>
            </a:prstGeom>
            <a:ln w="63500"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 flipV="1">
              <a:off x="3816394" y="1196752"/>
              <a:ext cx="26340" cy="37588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0" name="Прямоугольник 19"/>
            <p:cNvSpPr>
              <a:spLocks noChangeArrowheads="1"/>
            </p:cNvSpPr>
            <p:nvPr/>
          </p:nvSpPr>
          <p:spPr bwMode="auto">
            <a:xfrm>
              <a:off x="1187624" y="1196752"/>
              <a:ext cx="1809476" cy="307777"/>
            </a:xfrm>
            <a:prstGeom prst="rect">
              <a:avLst/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 рабочий день</a:t>
              </a:r>
            </a:p>
          </p:txBody>
        </p:sp>
        <p:sp>
          <p:nvSpPr>
            <p:cNvPr id="21" name="Прямоугольник 20"/>
            <p:cNvSpPr>
              <a:spLocks noChangeArrowheads="1"/>
            </p:cNvSpPr>
            <p:nvPr/>
          </p:nvSpPr>
          <p:spPr bwMode="auto">
            <a:xfrm>
              <a:off x="4188020" y="1196752"/>
              <a:ext cx="1809476" cy="307777"/>
            </a:xfrm>
            <a:prstGeom prst="rect">
              <a:avLst/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 рабочий день</a:t>
              </a:r>
            </a:p>
          </p:txBody>
        </p:sp>
        <p:sp>
          <p:nvSpPr>
            <p:cNvPr id="22" name="Прямоугольник 21"/>
            <p:cNvSpPr>
              <a:spLocks noChangeArrowheads="1"/>
            </p:cNvSpPr>
            <p:nvPr/>
          </p:nvSpPr>
          <p:spPr bwMode="auto">
            <a:xfrm>
              <a:off x="6902664" y="1196752"/>
              <a:ext cx="1809476" cy="307777"/>
            </a:xfrm>
            <a:prstGeom prst="rect">
              <a:avLst/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 рабочий день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4925" y="2310679"/>
              <a:ext cx="1080120" cy="30777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Плательщик</a:t>
              </a: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34925" y="2925084"/>
              <a:ext cx="907256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5" name="Прямоугольник 37"/>
            <p:cNvSpPr>
              <a:spLocks noChangeArrowheads="1"/>
            </p:cNvSpPr>
            <p:nvPr/>
          </p:nvSpPr>
          <p:spPr bwMode="auto">
            <a:xfrm>
              <a:off x="5075787" y="2420750"/>
              <a:ext cx="1295610" cy="50055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Распределение доходов</a:t>
              </a:r>
            </a:p>
          </p:txBody>
        </p:sp>
        <p:pic>
          <p:nvPicPr>
            <p:cNvPr id="26" name="Picture 285" descr="66666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prstClr val="black"/>
                <a:schemeClr val="bg2">
                  <a:lumMod val="75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824830" y="2969543"/>
              <a:ext cx="800874" cy="8753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637" name="Прямоугольник 18"/>
            <p:cNvSpPr>
              <a:spLocks noChangeArrowheads="1"/>
            </p:cNvSpPr>
            <p:nvPr/>
          </p:nvSpPr>
          <p:spPr bwMode="auto">
            <a:xfrm>
              <a:off x="2965450" y="3073598"/>
              <a:ext cx="507360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b="1">
                  <a:cs typeface="Arial" charset="0"/>
                </a:rPr>
                <a:t>Банк</a:t>
              </a:r>
            </a:p>
          </p:txBody>
        </p:sp>
        <p:pic>
          <p:nvPicPr>
            <p:cNvPr id="25638" name="Picture 8" descr="C:\Documents and Settings\MiroshnichenkoNM\Рабочий стол\Stock Vector - Various Icons Collection 8\Various Icons Collection 86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lum contrast="-10000"/>
            </a:blip>
            <a:srcRect l="75812" t="33563" r="1920" b="37747"/>
            <a:stretch>
              <a:fillRect/>
            </a:stretch>
          </p:blipFill>
          <p:spPr bwMode="auto">
            <a:xfrm>
              <a:off x="179389" y="3071322"/>
              <a:ext cx="602272" cy="76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39" name="Прямоугольник 20"/>
            <p:cNvSpPr>
              <a:spLocks noChangeArrowheads="1"/>
            </p:cNvSpPr>
            <p:nvPr/>
          </p:nvSpPr>
          <p:spPr bwMode="auto">
            <a:xfrm>
              <a:off x="822325" y="3111698"/>
              <a:ext cx="1368425" cy="692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>
                  <a:cs typeface="Arial" charset="0"/>
                </a:rPr>
                <a:t>Оплата налогов и сборов на счет УФК 40101</a:t>
              </a:r>
            </a:p>
          </p:txBody>
        </p:sp>
        <p:pic>
          <p:nvPicPr>
            <p:cNvPr id="30" name="Picture 285" descr="6666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411625" y="3040305"/>
              <a:ext cx="821485" cy="8972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641" name="Прямоугольник 23"/>
            <p:cNvSpPr>
              <a:spLocks noChangeArrowheads="1"/>
            </p:cNvSpPr>
            <p:nvPr/>
          </p:nvSpPr>
          <p:spPr bwMode="auto">
            <a:xfrm>
              <a:off x="5578400" y="3148211"/>
              <a:ext cx="469127" cy="30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b="1">
                  <a:cs typeface="Arial" charset="0"/>
                </a:rPr>
                <a:t>УФК</a:t>
              </a: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 flipV="1">
              <a:off x="894275" y="3112083"/>
              <a:ext cx="1499746" cy="3778"/>
            </a:xfrm>
            <a:prstGeom prst="straightConnector1">
              <a:avLst/>
            </a:prstGeom>
            <a:ln w="63500"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4036993" y="3714638"/>
              <a:ext cx="1438835" cy="1888"/>
            </a:xfrm>
            <a:prstGeom prst="straightConnector1">
              <a:avLst/>
            </a:prstGeom>
            <a:ln w="63500"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5644" name="Прямоугольник 37"/>
            <p:cNvSpPr>
              <a:spLocks noChangeArrowheads="1"/>
            </p:cNvSpPr>
            <p:nvPr/>
          </p:nvSpPr>
          <p:spPr bwMode="auto">
            <a:xfrm>
              <a:off x="4037012" y="3120132"/>
              <a:ext cx="1368425" cy="438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00">
                  <a:cs typeface="Arial" charset="0"/>
                </a:rPr>
                <a:t>Получение выписки по сч. 40101</a:t>
              </a: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 flipV="1">
              <a:off x="6608459" y="3540860"/>
              <a:ext cx="1295611" cy="5666"/>
            </a:xfrm>
            <a:prstGeom prst="straightConnector1">
              <a:avLst/>
            </a:prstGeom>
            <a:ln w="63500"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 flipV="1">
              <a:off x="6443832" y="1196752"/>
              <a:ext cx="13170" cy="37588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37" name="Picture 285" descr="6666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9796" y="4149082"/>
              <a:ext cx="750697" cy="774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648" name="Прямоугольник 34"/>
            <p:cNvSpPr>
              <a:spLocks noChangeArrowheads="1"/>
            </p:cNvSpPr>
            <p:nvPr/>
          </p:nvSpPr>
          <p:spPr bwMode="auto">
            <a:xfrm>
              <a:off x="322387" y="4220518"/>
              <a:ext cx="555625" cy="30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>
                  <a:cs typeface="Arial" charset="0"/>
                </a:rPr>
                <a:t>УФК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843808" y="4293825"/>
              <a:ext cx="792000" cy="307777"/>
            </a:xfrm>
            <a:prstGeom prst="rect">
              <a:avLst/>
            </a:prstGeom>
            <a:solidFill>
              <a:srgbClr val="0066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АДБ</a:t>
              </a:r>
            </a:p>
          </p:txBody>
        </p:sp>
        <p:sp>
          <p:nvSpPr>
            <p:cNvPr id="25652" name="Прямоугольник 56"/>
            <p:cNvSpPr>
              <a:spLocks noChangeArrowheads="1"/>
            </p:cNvSpPr>
            <p:nvPr/>
          </p:nvSpPr>
          <p:spPr bwMode="auto">
            <a:xfrm>
              <a:off x="1393825" y="4364535"/>
              <a:ext cx="1738313" cy="602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900">
                  <a:cs typeface="Arial" charset="0"/>
                </a:rPr>
                <a:t>п/п с классифицированными поступлениями </a:t>
              </a:r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 rot="10800000" flipV="1">
              <a:off x="1035854" y="3255638"/>
              <a:ext cx="1428958" cy="1142777"/>
            </a:xfrm>
            <a:prstGeom prst="straightConnector1">
              <a:avLst/>
            </a:prstGeom>
            <a:ln w="63500"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>
              <a:cxnSpLocks noChangeShapeType="1"/>
            </p:cNvCxnSpPr>
            <p:nvPr/>
          </p:nvCxnSpPr>
          <p:spPr bwMode="auto">
            <a:xfrm>
              <a:off x="1332181" y="4364415"/>
              <a:ext cx="1438835" cy="0"/>
            </a:xfrm>
            <a:prstGeom prst="straightConnector1">
              <a:avLst/>
            </a:prstGeom>
            <a:noFill/>
            <a:ln w="63500" algn="ctr">
              <a:solidFill>
                <a:srgbClr val="4BACC6"/>
              </a:solidFill>
              <a:round/>
              <a:headEnd/>
              <a:tailEnd type="triangle" w="med" len="med"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</p:cxnSp>
        <p:sp>
          <p:nvSpPr>
            <p:cNvPr id="43" name="Прямоугольник 42"/>
            <p:cNvSpPr/>
            <p:nvPr/>
          </p:nvSpPr>
          <p:spPr>
            <a:xfrm>
              <a:off x="8108974" y="3326732"/>
              <a:ext cx="903748" cy="307776"/>
            </a:xfrm>
            <a:prstGeom prst="rect">
              <a:avLst/>
            </a:prstGeom>
            <a:solidFill>
              <a:srgbClr val="0066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АДБ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6512" y="3887470"/>
              <a:ext cx="1080120" cy="30777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Плательщик</a:t>
              </a:r>
            </a:p>
          </p:txBody>
        </p:sp>
        <p:sp>
          <p:nvSpPr>
            <p:cNvPr id="45" name="Прямоугольник 37"/>
            <p:cNvSpPr>
              <a:spLocks noChangeArrowheads="1"/>
            </p:cNvSpPr>
            <p:nvPr/>
          </p:nvSpPr>
          <p:spPr bwMode="auto">
            <a:xfrm>
              <a:off x="5075787" y="4005526"/>
              <a:ext cx="1295610" cy="50055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Распределение доходов</a:t>
              </a:r>
            </a:p>
          </p:txBody>
        </p:sp>
        <p:sp>
          <p:nvSpPr>
            <p:cNvPr id="46" name="Oval 42"/>
            <p:cNvSpPr>
              <a:spLocks noChangeArrowheads="1"/>
            </p:cNvSpPr>
            <p:nvPr/>
          </p:nvSpPr>
          <p:spPr bwMode="auto">
            <a:xfrm>
              <a:off x="107361" y="3682526"/>
              <a:ext cx="3600380" cy="1273109"/>
            </a:xfrm>
            <a:prstGeom prst="ellipse">
              <a:avLst/>
            </a:prstGeom>
            <a:noFill/>
            <a:ln w="38100">
              <a:prstDash val="sysDash"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sz="1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63" name="Прямоугольник 30"/>
            <p:cNvSpPr>
              <a:spLocks noChangeArrowheads="1"/>
            </p:cNvSpPr>
            <p:nvPr/>
          </p:nvSpPr>
          <p:spPr bwMode="auto">
            <a:xfrm>
              <a:off x="1679575" y="3683198"/>
              <a:ext cx="1296988" cy="50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>
                  <a:cs typeface="Arial" charset="0"/>
                </a:rPr>
                <a:t>Передача п/п в течение дня</a:t>
              </a:r>
            </a:p>
          </p:txBody>
        </p:sp>
      </p:grpSp>
      <p:sp>
        <p:nvSpPr>
          <p:cNvPr id="25605" name="Прямоугольник 23"/>
          <p:cNvSpPr>
            <a:spLocks noChangeArrowheads="1"/>
          </p:cNvSpPr>
          <p:nvPr/>
        </p:nvSpPr>
        <p:spPr bwMode="auto">
          <a:xfrm>
            <a:off x="395288" y="6021388"/>
            <a:ext cx="8280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u="sng">
                <a:solidFill>
                  <a:srgbClr val="0070C0"/>
                </a:solidFill>
              </a:rPr>
              <a:t>Примечание: </a:t>
            </a:r>
            <a:r>
              <a:rPr lang="ru-RU" sz="1200"/>
              <a:t>при необходимости данный порядок передачи платежных документов может применяться для повышения оперативности получения информации финансовыми органами к счетам 40201/40204. </a:t>
            </a:r>
            <a:endParaRPr lang="ru-RU" sz="1200" b="1" u="sng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ChangeArrowheads="1"/>
          </p:cNvSpPr>
          <p:nvPr/>
        </p:nvSpPr>
        <p:spPr bwMode="auto">
          <a:xfrm>
            <a:off x="0" y="836613"/>
            <a:ext cx="8893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/>
            <a:r>
              <a:rPr lang="ru-RU" sz="1600" b="1"/>
              <a:t>3.1.</a:t>
            </a:r>
            <a:r>
              <a:rPr lang="ru-RU" sz="1600"/>
              <a:t> </a:t>
            </a:r>
            <a:r>
              <a:rPr lang="ru-RU" sz="1600" b="1"/>
              <a:t>Отдельные</a:t>
            </a:r>
            <a:r>
              <a:rPr lang="ru-RU" sz="1600"/>
              <a:t> </a:t>
            </a:r>
            <a:r>
              <a:rPr lang="ru-RU" sz="1600" b="1"/>
              <a:t>параметры операционного дня УФК по Краснодарскому краю.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8748713" y="6521450"/>
            <a:ext cx="395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1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  <a:endParaRPr lang="ru-RU" sz="16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pic>
        <p:nvPicPr>
          <p:cNvPr id="26627" name="Picture 8" descr="C:\Documents and Settings\MiroshnichenkoNM\Рабочий стол\шапочка без ww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Прямоугольник 47"/>
          <p:cNvSpPr/>
          <p:nvPr/>
        </p:nvSpPr>
        <p:spPr>
          <a:xfrm>
            <a:off x="2192338" y="476250"/>
            <a:ext cx="45497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 algn="just">
              <a:spcAft>
                <a:spcPts val="1200"/>
              </a:spcAft>
              <a:defRPr/>
            </a:pP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Результаты и предложения</a:t>
            </a:r>
            <a:endParaRPr lang="ru-RU" sz="2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850" y="1196975"/>
          <a:ext cx="8496300" cy="312102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688632"/>
                <a:gridCol w="2808312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Наименование операции</a:t>
                      </a:r>
                      <a:endParaRPr lang="ru-RU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Время выполнения/приема/обработки</a:t>
                      </a:r>
                      <a:endParaRPr lang="ru-RU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latin typeface="Arial" pitchFamily="34" charset="0"/>
                          <a:cs typeface="Arial" pitchFamily="34" charset="0"/>
                        </a:rPr>
                        <a:t>Прием </a:t>
                      </a:r>
                      <a:r>
                        <a:rPr lang="ru-RU" sz="1150" dirty="0" smtClean="0">
                          <a:latin typeface="Arial" pitchFamily="34" charset="0"/>
                          <a:cs typeface="Arial" pitchFamily="34" charset="0"/>
                        </a:rPr>
                        <a:t>УФК </a:t>
                      </a:r>
                      <a:r>
                        <a:rPr lang="ru-RU" sz="1150" dirty="0">
                          <a:latin typeface="Arial" pitchFamily="34" charset="0"/>
                          <a:cs typeface="Arial" pitchFamily="34" charset="0"/>
                        </a:rPr>
                        <a:t>выписки </a:t>
                      </a:r>
                      <a:r>
                        <a:rPr lang="ru-RU" sz="1150" dirty="0" smtClean="0">
                          <a:latin typeface="Arial" pitchFamily="34" charset="0"/>
                          <a:cs typeface="Arial" pitchFamily="34" charset="0"/>
                        </a:rPr>
                        <a:t>банка от ТУ Банка России </a:t>
                      </a:r>
                      <a:r>
                        <a:rPr lang="ru-RU" sz="1150" dirty="0">
                          <a:latin typeface="Arial" pitchFamily="34" charset="0"/>
                          <a:cs typeface="Arial" pitchFamily="34" charset="0"/>
                        </a:rPr>
                        <a:t>по счетам </a:t>
                      </a:r>
                      <a:endParaRPr lang="ru-RU" sz="11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latin typeface="Arial" pitchFamily="34" charset="0"/>
                          <a:cs typeface="Arial" pitchFamily="34" charset="0"/>
                        </a:rPr>
                        <a:t>8-00-8-30 </a:t>
                      </a:r>
                      <a:endParaRPr lang="ru-RU" sz="11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latin typeface="Arial" pitchFamily="34" charset="0"/>
                          <a:cs typeface="Arial" pitchFamily="34" charset="0"/>
                        </a:rPr>
                        <a:t>Обработка </a:t>
                      </a:r>
                      <a:r>
                        <a:rPr lang="ru-RU" sz="1150" dirty="0" err="1">
                          <a:latin typeface="Arial" pitchFamily="34" charset="0"/>
                          <a:cs typeface="Arial" pitchFamily="34" charset="0"/>
                        </a:rPr>
                        <a:t>невыверенных</a:t>
                      </a:r>
                      <a:r>
                        <a:rPr lang="ru-RU" sz="1150" dirty="0">
                          <a:latin typeface="Arial" pitchFamily="34" charset="0"/>
                          <a:cs typeface="Arial" pitchFamily="34" charset="0"/>
                        </a:rPr>
                        <a:t> поступлений, объявлений на взнос наличными и др</a:t>
                      </a:r>
                      <a:r>
                        <a:rPr lang="ru-RU" sz="1150" dirty="0" smtClean="0">
                          <a:latin typeface="Arial" pitchFamily="34" charset="0"/>
                          <a:cs typeface="Arial" pitchFamily="34" charset="0"/>
                        </a:rPr>
                        <a:t>. документов</a:t>
                      </a:r>
                      <a:endParaRPr lang="ru-RU" sz="11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latin typeface="Arial" pitchFamily="34" charset="0"/>
                          <a:cs typeface="Arial" pitchFamily="34" charset="0"/>
                        </a:rPr>
                        <a:t>8-30-10-30</a:t>
                      </a:r>
                      <a:endParaRPr lang="ru-RU" sz="11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latin typeface="Arial" pitchFamily="34" charset="0"/>
                          <a:cs typeface="Arial" pitchFamily="34" charset="0"/>
                        </a:rPr>
                        <a:t>Формирование и предоставление выписок </a:t>
                      </a:r>
                      <a:r>
                        <a:rPr lang="ru-RU" sz="1150" dirty="0" smtClean="0">
                          <a:latin typeface="Arial" pitchFamily="34" charset="0"/>
                          <a:cs typeface="Arial" pitchFamily="34" charset="0"/>
                        </a:rPr>
                        <a:t>по лицевым счетам клиентам</a:t>
                      </a:r>
                      <a:endParaRPr lang="ru-RU" sz="11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latin typeface="Arial" pitchFamily="34" charset="0"/>
                          <a:cs typeface="Arial" pitchFamily="34" charset="0"/>
                        </a:rPr>
                        <a:t>10-30-11-30</a:t>
                      </a:r>
                      <a:endParaRPr lang="ru-RU" sz="11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latin typeface="Arial" pitchFamily="34" charset="0"/>
                          <a:cs typeface="Arial" pitchFamily="34" charset="0"/>
                        </a:rPr>
                        <a:t>Передача </a:t>
                      </a:r>
                      <a:r>
                        <a:rPr lang="ru-RU" sz="1150" dirty="0" smtClean="0">
                          <a:latin typeface="Arial" pitchFamily="34" charset="0"/>
                          <a:cs typeface="Arial" pitchFamily="34" charset="0"/>
                        </a:rPr>
                        <a:t>при необходимости выписок финансовым </a:t>
                      </a:r>
                      <a:r>
                        <a:rPr lang="ru-RU" sz="1150" dirty="0">
                          <a:latin typeface="Arial" pitchFamily="34" charset="0"/>
                          <a:cs typeface="Arial" pitchFamily="34" charset="0"/>
                        </a:rPr>
                        <a:t>органам по </a:t>
                      </a:r>
                      <a:r>
                        <a:rPr lang="ru-RU" sz="1150" dirty="0" smtClean="0">
                          <a:latin typeface="Arial" pitchFamily="34" charset="0"/>
                          <a:cs typeface="Arial" pitchFamily="34" charset="0"/>
                        </a:rPr>
                        <a:t>20-тизначным балансовым счетам 40201/40204</a:t>
                      </a:r>
                      <a:endParaRPr lang="ru-RU" sz="11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latin typeface="Arial" pitchFamily="34" charset="0"/>
                          <a:cs typeface="Arial" pitchFamily="34" charset="0"/>
                        </a:rPr>
                        <a:t>До 9-00</a:t>
                      </a:r>
                      <a:endParaRPr lang="ru-RU" sz="115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latin typeface="Arial" pitchFamily="34" charset="0"/>
                          <a:cs typeface="Arial" pitchFamily="34" charset="0"/>
                        </a:rPr>
                        <a:t>Передача платежных </a:t>
                      </a:r>
                      <a:r>
                        <a:rPr lang="ru-RU" sz="1150" dirty="0" smtClean="0">
                          <a:latin typeface="Arial" pitchFamily="34" charset="0"/>
                          <a:cs typeface="Arial" pitchFamily="34" charset="0"/>
                        </a:rPr>
                        <a:t>документов </a:t>
                      </a:r>
                      <a:r>
                        <a:rPr lang="ru-RU" sz="1150" dirty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150" dirty="0" smtClean="0">
                          <a:latin typeface="Arial" pitchFamily="34" charset="0"/>
                          <a:cs typeface="Arial" pitchFamily="34" charset="0"/>
                        </a:rPr>
                        <a:t>поступлений </a:t>
                      </a:r>
                      <a:r>
                        <a:rPr lang="ru-RU" sz="1150" dirty="0">
                          <a:latin typeface="Arial" pitchFamily="34" charset="0"/>
                          <a:cs typeface="Arial" pitchFamily="34" charset="0"/>
                        </a:rPr>
                        <a:t>на счета 40101, 40201, 40204 и др</a:t>
                      </a:r>
                      <a:r>
                        <a:rPr lang="ru-RU" sz="1150" dirty="0" smtClean="0">
                          <a:latin typeface="Arial" pitchFamily="34" charset="0"/>
                          <a:cs typeface="Arial" pitchFamily="34" charset="0"/>
                        </a:rPr>
                        <a:t>.) клиентам, в т.ч. администраторам поступлений, финансовым</a:t>
                      </a:r>
                      <a:r>
                        <a:rPr lang="ru-RU" sz="1150" baseline="0" dirty="0" smtClean="0">
                          <a:latin typeface="Arial" pitchFamily="34" charset="0"/>
                          <a:cs typeface="Arial" pitchFamily="34" charset="0"/>
                        </a:rPr>
                        <a:t> органам</a:t>
                      </a:r>
                      <a:endParaRPr lang="ru-RU" sz="11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 smtClean="0">
                          <a:latin typeface="Arial" pitchFamily="34" charset="0"/>
                          <a:cs typeface="Arial" pitchFamily="34" charset="0"/>
                        </a:rPr>
                        <a:t>В течение </a:t>
                      </a:r>
                      <a:r>
                        <a:rPr lang="ru-RU" sz="1150" dirty="0">
                          <a:latin typeface="Arial" pitchFamily="34" charset="0"/>
                          <a:cs typeface="Arial" pitchFamily="34" charset="0"/>
                        </a:rPr>
                        <a:t>дня в день перечисления средств плательщиком</a:t>
                      </a:r>
                      <a:endParaRPr lang="ru-RU" sz="11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 smtClean="0">
                          <a:latin typeface="Arial" pitchFamily="34" charset="0"/>
                          <a:cs typeface="Arial" pitchFamily="34" charset="0"/>
                        </a:rPr>
                        <a:t>Обработка УФК </a:t>
                      </a:r>
                      <a:r>
                        <a:rPr lang="ru-RU" sz="1150" dirty="0">
                          <a:latin typeface="Arial" pitchFamily="34" charset="0"/>
                          <a:cs typeface="Arial" pitchFamily="34" charset="0"/>
                        </a:rPr>
                        <a:t>расходных </a:t>
                      </a:r>
                      <a:r>
                        <a:rPr lang="ru-RU" sz="1150" dirty="0" smtClean="0">
                          <a:latin typeface="Arial" pitchFamily="34" charset="0"/>
                          <a:cs typeface="Arial" pitchFamily="34" charset="0"/>
                        </a:rPr>
                        <a:t>расписаний, поступающих от ФК, ГРБС, РБС, ФО </a:t>
                      </a:r>
                      <a:r>
                        <a:rPr lang="ru-RU" sz="1150" dirty="0">
                          <a:latin typeface="Arial" pitchFamily="34" charset="0"/>
                          <a:cs typeface="Arial" pitchFamily="34" charset="0"/>
                        </a:rPr>
                        <a:t>текущим операционным днем</a:t>
                      </a:r>
                      <a:endParaRPr lang="ru-RU" sz="11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latin typeface="Arial" pitchFamily="34" charset="0"/>
                          <a:cs typeface="Arial" pitchFamily="34" charset="0"/>
                        </a:rPr>
                        <a:t>Поступившие до 16-00</a:t>
                      </a:r>
                      <a:endParaRPr lang="ru-RU" sz="11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Передача УФК</a:t>
                      </a:r>
                      <a:r>
                        <a:rPr lang="ru-RU" sz="115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в адрес клиентов </a:t>
                      </a:r>
                      <a:r>
                        <a:rPr lang="ru-RU" sz="115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полученных расходных расписаний от ФК, ГРБС, РБС </a:t>
                      </a:r>
                      <a:endParaRPr lang="ru-RU" sz="11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день их получения УФК </a:t>
                      </a:r>
                      <a:endParaRPr lang="ru-RU" sz="11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1331640" y="4437112"/>
          <a:ext cx="756084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659" name="Прямоугольник 9"/>
          <p:cNvSpPr>
            <a:spLocks noChangeArrowheads="1"/>
          </p:cNvSpPr>
          <p:nvPr/>
        </p:nvSpPr>
        <p:spPr bwMode="auto">
          <a:xfrm>
            <a:off x="179388" y="5300663"/>
            <a:ext cx="87852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3.3. Предложения: </a:t>
            </a:r>
          </a:p>
          <a:p>
            <a:r>
              <a:rPr lang="ru-RU" sz="1600" b="1"/>
              <a:t> </a:t>
            </a:r>
            <a:r>
              <a:rPr lang="ru-RU" sz="1400" u="sng"/>
              <a:t>-  разработка типового операционного дня выполнения операций всеми ТОрФК, который обеспечит единое качество деятельности ТОрФК в части сроков выполнения процедур, в том числе и при взаимодействии с клиентами; </a:t>
            </a:r>
          </a:p>
          <a:p>
            <a:r>
              <a:rPr lang="ru-RU" sz="1400" u="sng"/>
              <a:t>  - выполнение доработок ППО для повышения оперативности выполнения операций ТОрФК. </a:t>
            </a:r>
          </a:p>
          <a:p>
            <a:r>
              <a:rPr lang="ru-RU" sz="1400"/>
              <a:t>  </a:t>
            </a:r>
          </a:p>
        </p:txBody>
      </p:sp>
      <p:sp>
        <p:nvSpPr>
          <p:cNvPr id="26660" name="Прямоугольник 12"/>
          <p:cNvSpPr>
            <a:spLocks noChangeArrowheads="1"/>
          </p:cNvSpPr>
          <p:nvPr/>
        </p:nvSpPr>
        <p:spPr bwMode="auto">
          <a:xfrm>
            <a:off x="179388" y="4581525"/>
            <a:ext cx="15351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3.2.Результат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6"/>
          <p:cNvSpPr>
            <a:spLocks noChangeArrowheads="1"/>
          </p:cNvSpPr>
          <p:nvPr/>
        </p:nvSpPr>
        <p:spPr bwMode="auto">
          <a:xfrm>
            <a:off x="1331913" y="2628900"/>
            <a:ext cx="653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БЛАГОДАРЮ ЗА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ВНИМАНИЕ! </a:t>
            </a:r>
          </a:p>
        </p:txBody>
      </p:sp>
      <p:sp>
        <p:nvSpPr>
          <p:cNvPr id="18436" name="Прямоугольник 7"/>
          <p:cNvSpPr>
            <a:spLocks noChangeArrowheads="1"/>
          </p:cNvSpPr>
          <p:nvPr/>
        </p:nvSpPr>
        <p:spPr bwMode="auto">
          <a:xfrm>
            <a:off x="7151688" y="6237288"/>
            <a:ext cx="1828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А.В. Скляр</a:t>
            </a:r>
          </a:p>
        </p:txBody>
      </p:sp>
      <p:pic>
        <p:nvPicPr>
          <p:cNvPr id="27651" name="Picture 8" descr="C:\Documents and Settings\MiroshnichenkoNM\Рабочий стол\шапочка без ww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95288" y="1428750"/>
            <a:ext cx="82804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>
              <a:spcAft>
                <a:spcPts val="1200"/>
              </a:spcAft>
              <a:buFontTx/>
              <a:buAutoNum type="arabicPeriod"/>
              <a:defRPr/>
            </a:pPr>
            <a:endParaRPr lang="ru-RU" sz="1650" b="1" dirty="0"/>
          </a:p>
          <a:p>
            <a:pPr indent="355600" algn="just">
              <a:spcAft>
                <a:spcPts val="1200"/>
              </a:spcAft>
              <a:buFontTx/>
              <a:buAutoNum type="arabicPeriod"/>
              <a:defRPr/>
            </a:pPr>
            <a:r>
              <a:rPr lang="ru-RU" sz="1650" b="1" dirty="0"/>
              <a:t>Исключение возможности нарушений </a:t>
            </a:r>
            <a:r>
              <a:rPr lang="ru-RU" sz="1650" b="1" dirty="0" err="1"/>
              <a:t>ТОрФК</a:t>
            </a:r>
            <a:r>
              <a:rPr lang="ru-RU" sz="1650" b="1" dirty="0"/>
              <a:t> положений нормативных правовых актов, действующих в настоящее время.</a:t>
            </a:r>
          </a:p>
          <a:p>
            <a:pPr indent="355600" algn="just">
              <a:spcAft>
                <a:spcPts val="1200"/>
              </a:spcAft>
              <a:buFontTx/>
              <a:buAutoNum type="arabicPeriod"/>
              <a:defRPr/>
            </a:pPr>
            <a:endParaRPr lang="ru-RU" sz="1650" b="1" dirty="0"/>
          </a:p>
          <a:p>
            <a:pPr indent="355600" algn="just">
              <a:spcAft>
                <a:spcPts val="1200"/>
              </a:spcAft>
              <a:buFontTx/>
              <a:buAutoNum type="arabicPeriod"/>
              <a:defRPr/>
            </a:pPr>
            <a:endParaRPr lang="ru-RU" sz="1650" b="1" dirty="0"/>
          </a:p>
          <a:p>
            <a:pPr indent="355600" algn="just">
              <a:spcAft>
                <a:spcPts val="1200"/>
              </a:spcAft>
              <a:buFontTx/>
              <a:buAutoNum type="arabicPeriod"/>
              <a:defRPr/>
            </a:pPr>
            <a:r>
              <a:rPr lang="ru-RU" sz="1650" b="1" dirty="0"/>
              <a:t>Отсутствие необходимости доработки прикладного программного обеспечения,</a:t>
            </a:r>
            <a:r>
              <a:rPr lang="en-US" sz="1650" b="1" dirty="0"/>
              <a:t> </a:t>
            </a:r>
            <a:r>
              <a:rPr lang="ru-RU" sz="1650" b="1" dirty="0"/>
              <a:t>обеспечение сопровождения которого осуществляется Федеральным казначейством.</a:t>
            </a:r>
          </a:p>
          <a:p>
            <a:pPr indent="355600" algn="just">
              <a:spcAft>
                <a:spcPts val="1200"/>
              </a:spcAft>
              <a:buFontTx/>
              <a:buAutoNum type="arabicPeriod"/>
              <a:defRPr/>
            </a:pPr>
            <a:endParaRPr lang="ru-RU" sz="1650" b="1" dirty="0"/>
          </a:p>
          <a:p>
            <a:pPr indent="355600" algn="just">
              <a:spcAft>
                <a:spcPts val="1200"/>
              </a:spcAft>
              <a:buFontTx/>
              <a:buAutoNum type="arabicPeriod"/>
              <a:defRPr/>
            </a:pPr>
            <a:endParaRPr lang="ru-RU" sz="1650" b="1" dirty="0"/>
          </a:p>
          <a:p>
            <a:pPr indent="355600" algn="just">
              <a:spcAft>
                <a:spcPts val="1200"/>
              </a:spcAft>
              <a:buFontTx/>
              <a:buAutoNum type="arabicPeriod"/>
              <a:defRPr/>
            </a:pPr>
            <a:r>
              <a:rPr lang="ru-RU" sz="1650" b="1" dirty="0"/>
              <a:t>Возможность организации аппаратной инфраструктуры в </a:t>
            </a:r>
            <a:r>
              <a:rPr lang="ru-RU" sz="1650" b="1" dirty="0" err="1"/>
              <a:t>ТОрФК</a:t>
            </a:r>
            <a:r>
              <a:rPr lang="ru-RU" sz="1650" b="1" dirty="0"/>
              <a:t> для решения приведенных способов повышения оперативности и бесперебойности взаимодействия </a:t>
            </a:r>
            <a:r>
              <a:rPr lang="ru-RU" sz="1650" b="1" dirty="0" err="1"/>
              <a:t>ТОрФК</a:t>
            </a:r>
            <a:r>
              <a:rPr lang="ru-RU" sz="1650" b="1" dirty="0"/>
              <a:t> с клиентами.</a:t>
            </a:r>
            <a:endParaRPr lang="ru-RU" sz="1650" b="1" dirty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8748713" y="6521450"/>
            <a:ext cx="395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2</a:t>
            </a:r>
            <a:endParaRPr lang="ru-RU" sz="16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pic>
        <p:nvPicPr>
          <p:cNvPr id="14339" name="Picture 8" descr="C:\Documents and Settings\MiroshnichenkoNM\Рабочий стол\шапочка без ww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549275"/>
            <a:ext cx="9144000" cy="6238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just">
              <a:spcAft>
                <a:spcPts val="1200"/>
              </a:spcAft>
              <a:defRPr/>
            </a:pPr>
            <a:r>
              <a:rPr lang="ru-RU" sz="1740" b="1" i="1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разработки УФК по Краснодарскому краю направлений повышения оперативности и бесперебойности взаимодействия </a:t>
            </a:r>
            <a:r>
              <a:rPr lang="ru-RU" sz="1740" b="1" i="1" dirty="0" err="1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ТОрФК</a:t>
            </a:r>
            <a:r>
              <a:rPr lang="ru-RU" sz="1740" b="1" i="1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клиентами.  </a:t>
            </a:r>
            <a:endParaRPr lang="ru-RU" sz="1740" i="1" dirty="0">
              <a:solidFill>
                <a:srgbClr val="66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88" y="3214688"/>
            <a:ext cx="8534400" cy="1223962"/>
          </a:xfrm>
          <a:prstGeom prst="roundRect">
            <a:avLst/>
          </a:prstGeom>
          <a:solidFill>
            <a:schemeClr val="accent1">
              <a:alpha val="13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88" y="1571625"/>
            <a:ext cx="8501062" cy="1223963"/>
          </a:xfrm>
          <a:prstGeom prst="roundRect">
            <a:avLst/>
          </a:prstGeom>
          <a:solidFill>
            <a:schemeClr val="accent1">
              <a:alpha val="13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88" y="4786313"/>
            <a:ext cx="8496300" cy="1223962"/>
          </a:xfrm>
          <a:prstGeom prst="roundRect">
            <a:avLst/>
          </a:prstGeom>
          <a:solidFill>
            <a:schemeClr val="accent1">
              <a:alpha val="13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42875" y="1428750"/>
            <a:ext cx="8856663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>
              <a:spcAft>
                <a:spcPts val="1200"/>
              </a:spcAft>
              <a:defRPr/>
            </a:pPr>
            <a:r>
              <a:rPr lang="ru-RU" sz="1650" b="1" dirty="0"/>
              <a:t>1.1</a:t>
            </a:r>
            <a:r>
              <a:rPr lang="ru-RU" sz="1650" b="1" dirty="0"/>
              <a:t>. максимальная степень автоматизации выполняемых операций </a:t>
            </a:r>
            <a:r>
              <a:rPr lang="ru-RU" sz="1650" b="1" dirty="0" err="1"/>
              <a:t>ТОрФК</a:t>
            </a:r>
            <a:r>
              <a:rPr lang="ru-RU" sz="1650" b="1" dirty="0"/>
              <a:t> (сокращение ручной и визуальной работы);</a:t>
            </a:r>
            <a:endParaRPr lang="ru-RU" sz="1650" b="1" dirty="0"/>
          </a:p>
          <a:p>
            <a:pPr indent="355600" algn="just">
              <a:spcAft>
                <a:spcPts val="1200"/>
              </a:spcAft>
              <a:defRPr/>
            </a:pPr>
            <a:r>
              <a:rPr lang="ru-RU" sz="1650" b="1" dirty="0"/>
              <a:t>1.2. </a:t>
            </a:r>
            <a:r>
              <a:rPr lang="ru-RU" sz="1650" b="1" dirty="0"/>
              <a:t>полномасштабный электронный документооборот </a:t>
            </a:r>
            <a:r>
              <a:rPr lang="ru-RU" sz="1650" b="1" dirty="0" err="1"/>
              <a:t>ТОрФК</a:t>
            </a:r>
            <a:r>
              <a:rPr lang="ru-RU" sz="1650" b="1" dirty="0"/>
              <a:t> </a:t>
            </a:r>
            <a:r>
              <a:rPr lang="ru-RU" sz="1650" b="1" dirty="0"/>
              <a:t>с</a:t>
            </a:r>
            <a:r>
              <a:rPr lang="ru-RU" sz="1650" b="1" dirty="0"/>
              <a:t> </a:t>
            </a:r>
            <a:r>
              <a:rPr lang="ru-RU" sz="1650" b="1" dirty="0"/>
              <a:t>клиентами (за исключением </a:t>
            </a:r>
            <a:r>
              <a:rPr lang="ru-RU" sz="1650" b="1" dirty="0"/>
              <a:t>процедур по открытию/переоформлению лицевых счетов);</a:t>
            </a:r>
            <a:endParaRPr lang="ru-RU" sz="1650" b="1" dirty="0"/>
          </a:p>
          <a:p>
            <a:pPr indent="355600" algn="just">
              <a:spcAft>
                <a:spcPts val="1200"/>
              </a:spcAft>
              <a:defRPr/>
            </a:pPr>
            <a:r>
              <a:rPr lang="ru-RU" sz="1650" b="1" dirty="0"/>
              <a:t>1.3. </a:t>
            </a:r>
            <a:r>
              <a:rPr lang="ru-RU" sz="1650" b="1" dirty="0"/>
              <a:t>полное </a:t>
            </a:r>
            <a:r>
              <a:rPr lang="ru-RU" sz="1650" b="1" dirty="0"/>
              <a:t>исключение бумажного документооборота </a:t>
            </a:r>
            <a:r>
              <a:rPr lang="ru-RU" sz="1650" b="1" dirty="0"/>
              <a:t>при взаимодействии </a:t>
            </a:r>
            <a:r>
              <a:rPr lang="ru-RU" sz="1650" b="1" dirty="0" err="1"/>
              <a:t>ТОрФК</a:t>
            </a:r>
            <a:r>
              <a:rPr lang="ru-RU" sz="1650" b="1" dirty="0"/>
              <a:t> </a:t>
            </a:r>
            <a:r>
              <a:rPr lang="ru-RU" sz="1650" b="1" dirty="0"/>
              <a:t>и </a:t>
            </a:r>
            <a:r>
              <a:rPr lang="ru-RU" sz="1650" b="1" dirty="0"/>
              <a:t>кредитных учреждений по </a:t>
            </a:r>
            <a:r>
              <a:rPr lang="ru-RU" sz="1650" b="1" dirty="0" err="1"/>
              <a:t>сч</a:t>
            </a:r>
            <a:r>
              <a:rPr lang="ru-RU" sz="1650" b="1" dirty="0"/>
              <a:t>. 40116 (расширение сфер применения перечня обмена документов при электронном обмене);</a:t>
            </a:r>
            <a:endParaRPr lang="ru-RU" sz="1650" b="1" dirty="0"/>
          </a:p>
          <a:p>
            <a:pPr indent="355600" algn="just">
              <a:spcAft>
                <a:spcPts val="1200"/>
              </a:spcAft>
              <a:defRPr/>
            </a:pPr>
            <a:r>
              <a:rPr lang="ru-RU" sz="1650" b="1" dirty="0"/>
              <a:t>1.4. сокращение сроков выполнения операций в процессе кассового обслуживания исполнения </a:t>
            </a:r>
            <a:r>
              <a:rPr lang="ru-RU" sz="1650" b="1" dirty="0"/>
              <a:t>бюджетов, в том числе сокращение сроков предоставления </a:t>
            </a:r>
            <a:r>
              <a:rPr lang="ru-RU" sz="1650" b="1" dirty="0" err="1"/>
              <a:t>ТОрФК</a:t>
            </a:r>
            <a:r>
              <a:rPr lang="ru-RU" sz="1650" b="1" dirty="0"/>
              <a:t> информации для клиентов;</a:t>
            </a:r>
            <a:endParaRPr lang="ru-RU" sz="1650" b="1" dirty="0"/>
          </a:p>
          <a:p>
            <a:pPr indent="355600" algn="just">
              <a:spcAft>
                <a:spcPts val="1200"/>
              </a:spcAft>
              <a:defRPr/>
            </a:pPr>
            <a:r>
              <a:rPr lang="ru-RU" sz="1650" b="1" dirty="0"/>
              <a:t>1.5. </a:t>
            </a:r>
            <a:r>
              <a:rPr lang="ru-RU" sz="1650" b="1" dirty="0"/>
              <a:t>организация оформления </a:t>
            </a:r>
            <a:r>
              <a:rPr lang="ru-RU" sz="1650" b="1" dirty="0"/>
              <a:t>документов в электронном виде и </a:t>
            </a:r>
            <a:r>
              <a:rPr lang="ru-RU" sz="1650" b="1" dirty="0"/>
              <a:t>электронный документооборот (без </a:t>
            </a:r>
            <a:r>
              <a:rPr lang="ru-RU" sz="1650" b="1" dirty="0"/>
              <a:t>дублирования на бумажных </a:t>
            </a:r>
            <a:r>
              <a:rPr lang="ru-RU" sz="1650" b="1" dirty="0"/>
              <a:t>носителях) </a:t>
            </a:r>
            <a:r>
              <a:rPr lang="ru-RU" sz="1650" b="1" dirty="0"/>
              <a:t>в рамках внутренней деятельности непосредственно ТОрФК;</a:t>
            </a:r>
          </a:p>
          <a:p>
            <a:pPr indent="355600">
              <a:spcAft>
                <a:spcPts val="1200"/>
              </a:spcAft>
              <a:defRPr/>
            </a:pPr>
            <a:r>
              <a:rPr lang="ru-RU" sz="1650" b="1" dirty="0"/>
              <a:t>1.6. </a:t>
            </a:r>
            <a:r>
              <a:rPr lang="ru-RU" sz="1650" b="1" dirty="0"/>
              <a:t>организация резервных способов </a:t>
            </a:r>
            <a:r>
              <a:rPr lang="ru-RU" sz="1650" b="1" dirty="0"/>
              <a:t>электронного документооборота </a:t>
            </a:r>
            <a:r>
              <a:rPr lang="ru-RU" sz="1650" b="1" dirty="0"/>
              <a:t>при взаимодействии:                                                                                                                               - </a:t>
            </a:r>
            <a:r>
              <a:rPr lang="ru-RU" sz="1650" b="1" dirty="0" err="1"/>
              <a:t>ТОрФК</a:t>
            </a:r>
            <a:r>
              <a:rPr lang="ru-RU" sz="1650" b="1" dirty="0"/>
              <a:t> </a:t>
            </a:r>
            <a:r>
              <a:rPr lang="ru-RU" sz="1650" b="1" dirty="0"/>
              <a:t>и </a:t>
            </a:r>
            <a:r>
              <a:rPr lang="ru-RU" sz="1650" b="1" dirty="0"/>
              <a:t>клиентов;                                                                                                               - непосредственно между </a:t>
            </a:r>
            <a:r>
              <a:rPr lang="ru-RU" sz="1650" b="1" dirty="0"/>
              <a:t>структурными подразделениями ТОрФК.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8748713" y="6521450"/>
            <a:ext cx="395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2</a:t>
            </a:r>
            <a:endParaRPr lang="ru-RU" sz="16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pic>
        <p:nvPicPr>
          <p:cNvPr id="15363" name="Picture 8" descr="C:\Documents and Settings\MiroshnichenkoNM\Рабочий стол\шапочка без ww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75" y="500063"/>
            <a:ext cx="90011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just">
              <a:spcAft>
                <a:spcPts val="1200"/>
              </a:spcAft>
              <a:buFontTx/>
              <a:buAutoNum type="arabicPeriod"/>
              <a:defRPr/>
            </a:pPr>
            <a:r>
              <a:rPr lang="ru-RU" b="1" i="1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</a:t>
            </a:r>
            <a:r>
              <a:rPr lang="ru-RU" b="1" i="1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решения </a:t>
            </a:r>
            <a:r>
              <a:rPr lang="ru-RU" b="1" i="1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повышения оперативности взаимодействия</a:t>
            </a:r>
            <a:r>
              <a:rPr lang="en-US" b="1" i="1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основании действующих в настоящее время НПА и </a:t>
            </a:r>
            <a:r>
              <a:rPr lang="ru-RU" b="1" i="1" dirty="0" err="1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ИТ-систем</a:t>
            </a:r>
            <a:r>
              <a:rPr lang="ru-RU" b="1" i="1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ТОрФК</a:t>
            </a:r>
            <a:r>
              <a:rPr lang="ru-RU" b="1" i="1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i="1" dirty="0">
              <a:solidFill>
                <a:srgbClr val="66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трелка углом 36"/>
          <p:cNvSpPr/>
          <p:nvPr/>
        </p:nvSpPr>
        <p:spPr>
          <a:xfrm rot="16200000" flipH="1" flipV="1">
            <a:off x="3264581" y="4082648"/>
            <a:ext cx="603743" cy="725210"/>
          </a:xfrm>
          <a:prstGeom prst="ben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Стрелка углом 39"/>
          <p:cNvSpPr/>
          <p:nvPr/>
        </p:nvSpPr>
        <p:spPr>
          <a:xfrm rot="16200000" flipH="1">
            <a:off x="1007604" y="4113077"/>
            <a:ext cx="648071" cy="720078"/>
          </a:xfrm>
          <a:prstGeom prst="ben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7544" y="4797152"/>
            <a:ext cx="1512168" cy="648072"/>
          </a:xfrm>
          <a:prstGeom prst="roundRect">
            <a:avLst/>
          </a:prstGeom>
          <a:solidFill>
            <a:srgbClr val="6666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" name="Picture 285" descr="666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50" y="4786313"/>
            <a:ext cx="334963" cy="3667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1619672" y="3933056"/>
            <a:ext cx="1656184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14313" y="1125538"/>
            <a:ext cx="892968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>
              <a:spcAft>
                <a:spcPts val="600"/>
              </a:spcAft>
              <a:defRPr/>
            </a:pPr>
            <a:r>
              <a:rPr lang="ru-RU" sz="1600" b="1" dirty="0"/>
              <a:t> </a:t>
            </a:r>
            <a:r>
              <a:rPr lang="ru-RU" sz="1500" b="1" dirty="0"/>
              <a:t>2.1. Применение 1-го вида </a:t>
            </a:r>
            <a:r>
              <a:rPr lang="ru-RU" sz="1500" b="1" dirty="0" err="1"/>
              <a:t>ИТ-системы</a:t>
            </a:r>
            <a:r>
              <a:rPr lang="ru-RU" sz="1500" b="1" dirty="0"/>
              <a:t> </a:t>
            </a:r>
            <a:r>
              <a:rPr lang="ru-RU" sz="1500" b="1" dirty="0"/>
              <a:t>для организации электронного документооборота </a:t>
            </a:r>
            <a:r>
              <a:rPr lang="ru-RU" sz="1500" b="1" dirty="0" err="1"/>
              <a:t>ТОрФК</a:t>
            </a:r>
            <a:r>
              <a:rPr lang="ru-RU" sz="1500" b="1" dirty="0"/>
              <a:t> с </a:t>
            </a:r>
            <a:r>
              <a:rPr lang="ru-RU" sz="1500" b="1" dirty="0"/>
              <a:t>клиентами – СУФД-портал.</a:t>
            </a:r>
          </a:p>
          <a:p>
            <a:pPr indent="355600" algn="just">
              <a:spcAft>
                <a:spcPts val="600"/>
              </a:spcAft>
              <a:defRPr/>
            </a:pP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реализации:</a:t>
            </a:r>
          </a:p>
          <a:p>
            <a:pPr indent="355600" algn="just">
              <a:spcAft>
                <a:spcPts val="600"/>
              </a:spcAft>
              <a:defRPr/>
            </a:pPr>
            <a:r>
              <a:rPr lang="ru-RU" sz="1500" b="1" dirty="0"/>
              <a:t> -</a:t>
            </a:r>
            <a:r>
              <a:rPr lang="ru-RU" sz="1500" dirty="0"/>
              <a:t> организация </a:t>
            </a:r>
            <a:r>
              <a:rPr lang="ru-RU" sz="1500" dirty="0"/>
              <a:t>аппаратно-технического обеспечения только на уровне </a:t>
            </a:r>
            <a:r>
              <a:rPr lang="ru-RU" sz="1500" dirty="0"/>
              <a:t>Управления, таким образом, отсутствие серверного оборудования в территориальных отделах;</a:t>
            </a:r>
          </a:p>
          <a:p>
            <a:pPr indent="355600" algn="just">
              <a:spcAft>
                <a:spcPts val="600"/>
              </a:spcAft>
              <a:buFontTx/>
              <a:buChar char="-"/>
              <a:defRPr/>
            </a:pPr>
            <a:r>
              <a:rPr lang="ru-RU" sz="1500" dirty="0"/>
              <a:t>значительное </a:t>
            </a:r>
            <a:r>
              <a:rPr lang="ru-RU" sz="1500" dirty="0"/>
              <a:t>сокращение сроков обработки </a:t>
            </a:r>
            <a:r>
              <a:rPr lang="ru-RU" sz="1500" dirty="0"/>
              <a:t>и приема-передачи документов в </a:t>
            </a:r>
            <a:r>
              <a:rPr lang="ru-RU" sz="1500" dirty="0" err="1"/>
              <a:t>ТОрФК</a:t>
            </a:r>
            <a:r>
              <a:rPr lang="ru-RU" sz="1500" dirty="0"/>
              <a:t> при взаимодействии с клиентами.</a:t>
            </a:r>
          </a:p>
          <a:p>
            <a:pPr indent="355600" algn="just">
              <a:spcAft>
                <a:spcPts val="600"/>
              </a:spcAft>
              <a:defRPr/>
            </a:pPr>
            <a:r>
              <a:rPr lang="ru-RU" sz="1500" b="1" u="sng" dirty="0">
                <a:solidFill>
                  <a:srgbClr val="C00000"/>
                </a:solidFill>
              </a:rPr>
              <a:t>Предложение:  </a:t>
            </a:r>
            <a:r>
              <a:rPr lang="ru-RU" sz="1500" dirty="0"/>
              <a:t>организация в ближайшее время  перехода на применение всеми </a:t>
            </a:r>
            <a:r>
              <a:rPr lang="ru-RU" sz="1500" dirty="0" err="1"/>
              <a:t>ТОрФК</a:t>
            </a:r>
            <a:r>
              <a:rPr lang="ru-RU" sz="1500" dirty="0"/>
              <a:t> при взаимодействии с клиентами только </a:t>
            </a:r>
            <a:r>
              <a:rPr lang="ru-RU" sz="1500" dirty="0" err="1"/>
              <a:t>ИТ-системы</a:t>
            </a:r>
            <a:r>
              <a:rPr lang="ru-RU" sz="1500" dirty="0"/>
              <a:t> </a:t>
            </a:r>
            <a:r>
              <a:rPr lang="ru-RU" sz="1500" dirty="0" err="1"/>
              <a:t>СУФД-портал</a:t>
            </a:r>
            <a:r>
              <a:rPr lang="ru-RU" sz="1500" dirty="0"/>
              <a:t>.</a:t>
            </a:r>
            <a:endParaRPr lang="ru-RU" sz="1500" u="sng" dirty="0">
              <a:solidFill>
                <a:srgbClr val="C00000"/>
              </a:solidFill>
            </a:endParaRPr>
          </a:p>
          <a:p>
            <a:pPr indent="355600" algn="just">
              <a:spcAft>
                <a:spcPts val="600"/>
              </a:spcAft>
              <a:buFontTx/>
              <a:buChar char="-"/>
              <a:defRPr/>
            </a:pPr>
            <a:endParaRPr lang="ru-RU" sz="1500" dirty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8748713" y="6521450"/>
            <a:ext cx="395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3</a:t>
            </a:r>
          </a:p>
        </p:txBody>
      </p:sp>
      <p:pic>
        <p:nvPicPr>
          <p:cNvPr id="16400" name="Picture 8" descr="C:\Documents and Settings\MiroshnichenkoNM\Рабочий стол\шапочка без ww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9750" y="476250"/>
            <a:ext cx="83534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Способы решения </a:t>
            </a:r>
            <a:r>
              <a:rPr lang="ru-RU" b="1" i="1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повышения оперативности и бесперебойности взаимодействия </a:t>
            </a:r>
            <a:r>
              <a:rPr lang="ru-RU" b="1" i="1" dirty="0" err="1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ТОрФК</a:t>
            </a:r>
            <a:r>
              <a:rPr lang="ru-RU" b="1" i="1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клиентов</a:t>
            </a:r>
            <a:endParaRPr lang="ru-RU" i="1" dirty="0">
              <a:solidFill>
                <a:srgbClr val="66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787900" y="3644900"/>
            <a:ext cx="0" cy="32131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" name="Picture 285" descr="666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860800"/>
            <a:ext cx="388938" cy="4254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404" name="Прямоугольник 23"/>
          <p:cNvSpPr>
            <a:spLocks noChangeArrowheads="1"/>
          </p:cNvSpPr>
          <p:nvPr/>
        </p:nvSpPr>
        <p:spPr bwMode="auto">
          <a:xfrm>
            <a:off x="2124075" y="3860800"/>
            <a:ext cx="55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/>
              <a:t>УФК</a:t>
            </a:r>
          </a:p>
        </p:txBody>
      </p:sp>
      <p:pic>
        <p:nvPicPr>
          <p:cNvPr id="16405" name="Picture 2" descr="C:\Documents and Settings\MiroshnichenkoNM\Рабочий стол\ХЛАМ\СКЛЯРУ\БАДЯКИНОЙ\1326053833_server_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3929063"/>
            <a:ext cx="884237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6" name="Прямоугольник 23"/>
          <p:cNvSpPr>
            <a:spLocks noChangeArrowheads="1"/>
          </p:cNvSpPr>
          <p:nvPr/>
        </p:nvSpPr>
        <p:spPr bwMode="auto">
          <a:xfrm>
            <a:off x="1857375" y="4221163"/>
            <a:ext cx="7032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100" b="1"/>
              <a:t>Сервер</a:t>
            </a:r>
          </a:p>
          <a:p>
            <a:pPr algn="ctr"/>
            <a:r>
              <a:rPr lang="ru-RU" sz="1100" b="1"/>
              <a:t>УФК</a:t>
            </a:r>
          </a:p>
        </p:txBody>
      </p:sp>
      <p:pic>
        <p:nvPicPr>
          <p:cNvPr id="16407" name="Picture 8" descr="C:\Documents and Settings\MiroshnichenkoNM\Рабочий стол\Stock Vector - Various Icons Collection 8\Various Icons Collection 8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-10000"/>
          </a:blip>
          <a:srcRect l="75812" t="33563" r="1920" b="37747"/>
          <a:stretch>
            <a:fillRect/>
          </a:stretch>
        </p:blipFill>
        <p:spPr bwMode="auto">
          <a:xfrm>
            <a:off x="539750" y="6092825"/>
            <a:ext cx="3603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95536" y="6479758"/>
            <a:ext cx="1367012" cy="261610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Клиенты ТерО 1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11" name="Прямоугольник 23"/>
          <p:cNvSpPr>
            <a:spLocks noChangeArrowheads="1"/>
          </p:cNvSpPr>
          <p:nvPr/>
        </p:nvSpPr>
        <p:spPr bwMode="auto">
          <a:xfrm>
            <a:off x="755650" y="4724400"/>
            <a:ext cx="865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/>
              <a:t>ТерО</a:t>
            </a:r>
            <a:r>
              <a:rPr lang="ru-RU" sz="1400" b="1"/>
              <a:t> 1</a:t>
            </a:r>
          </a:p>
        </p:txBody>
      </p:sp>
      <p:pic>
        <p:nvPicPr>
          <p:cNvPr id="16412" name="Picture 2" descr="C:\Documents and Settings\MiroshnichenkoNM\Рабочий стол\ХЛАМ\СКЛЯРУ\БАДЯКИНОЙ\1326053833_server_icon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58888" y="4724400"/>
            <a:ext cx="7842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6" name="Прямоугольник 23"/>
          <p:cNvSpPr>
            <a:spLocks noChangeArrowheads="1"/>
          </p:cNvSpPr>
          <p:nvPr/>
        </p:nvSpPr>
        <p:spPr bwMode="auto">
          <a:xfrm>
            <a:off x="684213" y="5013325"/>
            <a:ext cx="809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0" b="1" dirty="0"/>
              <a:t>Сервер </a:t>
            </a:r>
            <a:r>
              <a:rPr lang="ru-RU" sz="1050" b="1" dirty="0" err="1"/>
              <a:t>ТерО</a:t>
            </a:r>
            <a:r>
              <a:rPr lang="ru-RU" sz="1050" b="1" dirty="0"/>
              <a:t> 1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15816" y="4797152"/>
            <a:ext cx="1512168" cy="648072"/>
          </a:xfrm>
          <a:prstGeom prst="roundRect">
            <a:avLst/>
          </a:prstGeom>
          <a:solidFill>
            <a:srgbClr val="6666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" name="Picture 285" descr="6666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0" y="4827588"/>
            <a:ext cx="355600" cy="3873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418" name="Прямоугольник 23"/>
          <p:cNvSpPr>
            <a:spLocks noChangeArrowheads="1"/>
          </p:cNvSpPr>
          <p:nvPr/>
        </p:nvSpPr>
        <p:spPr bwMode="auto">
          <a:xfrm>
            <a:off x="3203575" y="4724400"/>
            <a:ext cx="8636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/>
              <a:t>ТерО</a:t>
            </a:r>
            <a:r>
              <a:rPr lang="ru-RU" sz="1400" b="1"/>
              <a:t> </a:t>
            </a:r>
            <a:r>
              <a:rPr lang="en-US" sz="1400" b="1"/>
              <a:t>i</a:t>
            </a:r>
            <a:endParaRPr lang="ru-RU" sz="1400" b="1"/>
          </a:p>
        </p:txBody>
      </p:sp>
      <p:pic>
        <p:nvPicPr>
          <p:cNvPr id="16419" name="Picture 2" descr="C:\Documents and Settings\MiroshnichenkoNM\Рабочий стол\ХЛАМ\СКЛЯРУ\БАДЯКИНОЙ\1326053833_server_icon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08400" y="4868863"/>
            <a:ext cx="7826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3" name="Прямоугольник 23"/>
          <p:cNvSpPr>
            <a:spLocks noChangeArrowheads="1"/>
          </p:cNvSpPr>
          <p:nvPr/>
        </p:nvSpPr>
        <p:spPr bwMode="auto">
          <a:xfrm>
            <a:off x="3059113" y="5013325"/>
            <a:ext cx="809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0" b="1" dirty="0"/>
              <a:t>Сервер </a:t>
            </a:r>
            <a:r>
              <a:rPr lang="ru-RU" sz="1050" b="1" dirty="0" err="1"/>
              <a:t>ТерО</a:t>
            </a:r>
            <a:r>
              <a:rPr lang="ru-RU" sz="1050" b="1" dirty="0"/>
              <a:t> </a:t>
            </a:r>
            <a:r>
              <a:rPr lang="en-US" sz="1050" b="1" dirty="0" err="1"/>
              <a:t>i</a:t>
            </a:r>
            <a:endParaRPr lang="ru-RU" sz="1050" b="1" dirty="0"/>
          </a:p>
        </p:txBody>
      </p:sp>
      <p:pic>
        <p:nvPicPr>
          <p:cNvPr id="16421" name="Picture 8" descr="C:\Documents and Settings\MiroshnichenkoNM\Рабочий стол\Stock Vector - Various Icons Collection 8\Various Icons Collection 8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-10000"/>
          </a:blip>
          <a:srcRect l="75812" t="33563" r="1920" b="37747"/>
          <a:stretch>
            <a:fillRect/>
          </a:stretch>
        </p:blipFill>
        <p:spPr bwMode="auto">
          <a:xfrm>
            <a:off x="900113" y="6021388"/>
            <a:ext cx="35877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2" name="Picture 8" descr="C:\Documents and Settings\MiroshnichenkoNM\Рабочий стол\Stock Vector - Various Icons Collection 8\Various Icons Collection 8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-10000"/>
          </a:blip>
          <a:srcRect l="75812" t="33563" r="1920" b="37747"/>
          <a:stretch>
            <a:fillRect/>
          </a:stretch>
        </p:blipFill>
        <p:spPr bwMode="auto">
          <a:xfrm>
            <a:off x="1258888" y="6092825"/>
            <a:ext cx="3603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Стрелка вниз 32"/>
          <p:cNvSpPr/>
          <p:nvPr/>
        </p:nvSpPr>
        <p:spPr>
          <a:xfrm>
            <a:off x="827584" y="5445224"/>
            <a:ext cx="468000" cy="54636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3419872" y="5445224"/>
            <a:ext cx="468000" cy="54636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429" name="Picture 8" descr="C:\Documents and Settings\MiroshnichenkoNM\Рабочий стол\Stock Vector - Various Icons Collection 8\Various Icons Collection 8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-10000"/>
          </a:blip>
          <a:srcRect l="75812" t="33563" r="1920" b="37747"/>
          <a:stretch>
            <a:fillRect/>
          </a:stretch>
        </p:blipFill>
        <p:spPr bwMode="auto">
          <a:xfrm>
            <a:off x="3059113" y="6021388"/>
            <a:ext cx="36036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2915816" y="6479758"/>
            <a:ext cx="1367012" cy="261610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Клиенты ТерО </a:t>
            </a:r>
            <a:r>
              <a:rPr lang="en-US" sz="1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433" name="Picture 8" descr="C:\Documents and Settings\MiroshnichenkoNM\Рабочий стол\Stock Vector - Various Icons Collection 8\Various Icons Collection 8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-10000"/>
          </a:blip>
          <a:srcRect l="75812" t="33563" r="1920" b="37747"/>
          <a:stretch>
            <a:fillRect/>
          </a:stretch>
        </p:blipFill>
        <p:spPr bwMode="auto">
          <a:xfrm>
            <a:off x="3419475" y="6021388"/>
            <a:ext cx="36036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34" name="Picture 8" descr="C:\Documents and Settings\MiroshnichenkoNM\Рабочий стол\Stock Vector - Various Icons Collection 8\Various Icons Collection 8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-10000"/>
          </a:blip>
          <a:srcRect l="75812" t="33563" r="1920" b="37747"/>
          <a:stretch>
            <a:fillRect/>
          </a:stretch>
        </p:blipFill>
        <p:spPr bwMode="auto">
          <a:xfrm>
            <a:off x="3779838" y="6021388"/>
            <a:ext cx="36036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35" name="Прямоугольник 23"/>
          <p:cNvSpPr>
            <a:spLocks noChangeArrowheads="1"/>
          </p:cNvSpPr>
          <p:nvPr/>
        </p:nvSpPr>
        <p:spPr bwMode="auto">
          <a:xfrm>
            <a:off x="2124075" y="4797425"/>
            <a:ext cx="5683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/>
              <a:t>…</a:t>
            </a:r>
            <a:endParaRPr lang="ru-RU" sz="3000" b="1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228184" y="4725144"/>
            <a:ext cx="792016" cy="504056"/>
          </a:xfrm>
          <a:prstGeom prst="roundRect">
            <a:avLst/>
          </a:prstGeom>
          <a:solidFill>
            <a:srgbClr val="6666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2" name="Picture 285" descr="6666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4913" y="4643438"/>
            <a:ext cx="325437" cy="357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Скругленный прямоугольник 42"/>
          <p:cNvSpPr/>
          <p:nvPr/>
        </p:nvSpPr>
        <p:spPr>
          <a:xfrm>
            <a:off x="6300192" y="3933056"/>
            <a:ext cx="1656184" cy="65035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4" name="Picture 285" descr="6666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27763" y="3860800"/>
            <a:ext cx="431800" cy="431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444" name="Прямоугольник 23"/>
          <p:cNvSpPr>
            <a:spLocks noChangeArrowheads="1"/>
          </p:cNvSpPr>
          <p:nvPr/>
        </p:nvSpPr>
        <p:spPr bwMode="auto">
          <a:xfrm>
            <a:off x="6659563" y="3860800"/>
            <a:ext cx="55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/>
              <a:t>УФК</a:t>
            </a:r>
          </a:p>
        </p:txBody>
      </p:sp>
      <p:pic>
        <p:nvPicPr>
          <p:cNvPr id="16445" name="Picture 2" descr="C:\Documents and Settings\MiroshnichenkoNM\Рабочий стол\ХЛАМ\СКЛЯРУ\БАДЯКИНОЙ\1326053833_server_ic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3860800"/>
            <a:ext cx="785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46" name="Прямоугольник 23"/>
          <p:cNvSpPr>
            <a:spLocks noChangeArrowheads="1"/>
          </p:cNvSpPr>
          <p:nvPr/>
        </p:nvSpPr>
        <p:spPr bwMode="auto">
          <a:xfrm>
            <a:off x="6659563" y="4149725"/>
            <a:ext cx="7048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100" b="1"/>
              <a:t>Сервер</a:t>
            </a:r>
          </a:p>
          <a:p>
            <a:pPr algn="ctr"/>
            <a:r>
              <a:rPr lang="ru-RU" sz="1100" b="1"/>
              <a:t>УФК</a:t>
            </a:r>
          </a:p>
        </p:txBody>
      </p:sp>
      <p:pic>
        <p:nvPicPr>
          <p:cNvPr id="16447" name="Picture 8" descr="C:\Documents and Settings\MiroshnichenkoNM\Рабочий стол\Stock Vector - Various Icons Collection 8\Various Icons Collection 8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-10000"/>
          </a:blip>
          <a:srcRect l="75812" t="33563" r="1920" b="37747"/>
          <a:stretch>
            <a:fillRect/>
          </a:stretch>
        </p:blipFill>
        <p:spPr bwMode="auto">
          <a:xfrm>
            <a:off x="6518275" y="5300663"/>
            <a:ext cx="3603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6373340" y="5687570"/>
            <a:ext cx="1367012" cy="261610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Клиенты ТерО 1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51" name="Прямоугольник 23"/>
          <p:cNvSpPr>
            <a:spLocks noChangeArrowheads="1"/>
          </p:cNvSpPr>
          <p:nvPr/>
        </p:nvSpPr>
        <p:spPr bwMode="auto">
          <a:xfrm>
            <a:off x="6572250" y="4572000"/>
            <a:ext cx="865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/>
              <a:t>ТерО</a:t>
            </a:r>
            <a:r>
              <a:rPr lang="ru-RU" sz="1400" b="1"/>
              <a:t> 1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596336" y="4725144"/>
            <a:ext cx="720080" cy="504056"/>
          </a:xfrm>
          <a:prstGeom prst="roundRect">
            <a:avLst/>
          </a:prstGeom>
          <a:solidFill>
            <a:srgbClr val="6666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4" name="Picture 285" descr="6666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75550" y="4652963"/>
            <a:ext cx="334963" cy="3667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456" name="Прямоугольник 23"/>
          <p:cNvSpPr>
            <a:spLocks noChangeArrowheads="1"/>
          </p:cNvSpPr>
          <p:nvPr/>
        </p:nvSpPr>
        <p:spPr bwMode="auto">
          <a:xfrm>
            <a:off x="7858125" y="4572000"/>
            <a:ext cx="8636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/>
              <a:t>ТерО</a:t>
            </a:r>
            <a:r>
              <a:rPr lang="ru-RU" sz="1400" b="1"/>
              <a:t> </a:t>
            </a:r>
            <a:r>
              <a:rPr lang="en-US" sz="1400" b="1"/>
              <a:t>i</a:t>
            </a:r>
            <a:endParaRPr lang="ru-RU" sz="1400" b="1"/>
          </a:p>
        </p:txBody>
      </p:sp>
      <p:pic>
        <p:nvPicPr>
          <p:cNvPr id="16457" name="Picture 8" descr="C:\Documents and Settings\MiroshnichenkoNM\Рабочий стол\Stock Vector - Various Icons Collection 8\Various Icons Collection 8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-10000"/>
          </a:blip>
          <a:srcRect l="75812" t="33563" r="1920" b="37747"/>
          <a:stretch>
            <a:fillRect/>
          </a:stretch>
        </p:blipFill>
        <p:spPr bwMode="auto">
          <a:xfrm>
            <a:off x="6878638" y="5300663"/>
            <a:ext cx="3587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8" name="Picture 8" descr="C:\Documents and Settings\MiroshnichenkoNM\Рабочий стол\Stock Vector - Various Icons Collection 8\Various Icons Collection 8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-10000"/>
          </a:blip>
          <a:srcRect l="75812" t="33563" r="1920" b="37747"/>
          <a:stretch>
            <a:fillRect/>
          </a:stretch>
        </p:blipFill>
        <p:spPr bwMode="auto">
          <a:xfrm>
            <a:off x="7237413" y="5300663"/>
            <a:ext cx="3603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9" name="Picture 8" descr="C:\Documents and Settings\MiroshnichenkoNM\Рабочий стол\Stock Vector - Various Icons Collection 8\Various Icons Collection 8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-10000"/>
          </a:blip>
          <a:srcRect l="75812" t="33563" r="1920" b="37747"/>
          <a:stretch>
            <a:fillRect/>
          </a:stretch>
        </p:blipFill>
        <p:spPr bwMode="auto">
          <a:xfrm>
            <a:off x="6516688" y="6092825"/>
            <a:ext cx="3603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Прямоугольник 62"/>
          <p:cNvSpPr/>
          <p:nvPr/>
        </p:nvSpPr>
        <p:spPr>
          <a:xfrm>
            <a:off x="6372919" y="6452374"/>
            <a:ext cx="1367012" cy="261610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Клиенты ТерО </a:t>
            </a:r>
            <a:r>
              <a:rPr lang="en-US" sz="1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463" name="Picture 8" descr="C:\Documents and Settings\MiroshnichenkoNM\Рабочий стол\Stock Vector - Various Icons Collection 8\Various Icons Collection 8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-10000"/>
          </a:blip>
          <a:srcRect l="75812" t="33563" r="1920" b="37747"/>
          <a:stretch>
            <a:fillRect/>
          </a:stretch>
        </p:blipFill>
        <p:spPr bwMode="auto">
          <a:xfrm>
            <a:off x="6877050" y="6092825"/>
            <a:ext cx="3603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64" name="Picture 8" descr="C:\Documents and Settings\MiroshnichenkoNM\Рабочий стол\Stock Vector - Various Icons Collection 8\Various Icons Collection 8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-10000"/>
          </a:blip>
          <a:srcRect l="75812" t="33563" r="1920" b="37747"/>
          <a:stretch>
            <a:fillRect/>
          </a:stretch>
        </p:blipFill>
        <p:spPr bwMode="auto">
          <a:xfrm>
            <a:off x="7237413" y="6092825"/>
            <a:ext cx="3603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65" name="Прямоугольник 23"/>
          <p:cNvSpPr>
            <a:spLocks noChangeArrowheads="1"/>
          </p:cNvSpPr>
          <p:nvPr/>
        </p:nvSpPr>
        <p:spPr bwMode="auto">
          <a:xfrm>
            <a:off x="7019925" y="4652963"/>
            <a:ext cx="5683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/>
              <a:t>…</a:t>
            </a:r>
            <a:endParaRPr lang="ru-RU" sz="3000" b="1"/>
          </a:p>
        </p:txBody>
      </p:sp>
      <p:sp>
        <p:nvSpPr>
          <p:cNvPr id="16466" name="Прямоугольник 23"/>
          <p:cNvSpPr>
            <a:spLocks noChangeArrowheads="1"/>
          </p:cNvSpPr>
          <p:nvPr/>
        </p:nvSpPr>
        <p:spPr bwMode="auto">
          <a:xfrm>
            <a:off x="5516563" y="5805488"/>
            <a:ext cx="5683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/>
              <a:t>…</a:t>
            </a:r>
            <a:endParaRPr lang="ru-RU" sz="3000" b="1"/>
          </a:p>
        </p:txBody>
      </p:sp>
      <p:sp>
        <p:nvSpPr>
          <p:cNvPr id="16467" name="Прямоугольник 23"/>
          <p:cNvSpPr>
            <a:spLocks noChangeArrowheads="1"/>
          </p:cNvSpPr>
          <p:nvPr/>
        </p:nvSpPr>
        <p:spPr bwMode="auto">
          <a:xfrm>
            <a:off x="2132013" y="6188075"/>
            <a:ext cx="5683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/>
              <a:t>…</a:t>
            </a:r>
            <a:endParaRPr lang="ru-RU" sz="3000" b="1"/>
          </a:p>
        </p:txBody>
      </p:sp>
      <p:sp>
        <p:nvSpPr>
          <p:cNvPr id="16468" name="Прямоугольник 23"/>
          <p:cNvSpPr>
            <a:spLocks noChangeArrowheads="1"/>
          </p:cNvSpPr>
          <p:nvPr/>
        </p:nvSpPr>
        <p:spPr bwMode="auto">
          <a:xfrm>
            <a:off x="1476375" y="3573463"/>
            <a:ext cx="20161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>
                <a:solidFill>
                  <a:srgbClr val="0070C0"/>
                </a:solidFill>
              </a:rPr>
              <a:t>Применение ППО СЭД</a:t>
            </a:r>
          </a:p>
        </p:txBody>
      </p:sp>
      <p:sp>
        <p:nvSpPr>
          <p:cNvPr id="16469" name="Прямоугольник 23"/>
          <p:cNvSpPr>
            <a:spLocks noChangeArrowheads="1"/>
          </p:cNvSpPr>
          <p:nvPr/>
        </p:nvSpPr>
        <p:spPr bwMode="auto">
          <a:xfrm>
            <a:off x="6084888" y="3573463"/>
            <a:ext cx="20161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>
                <a:solidFill>
                  <a:srgbClr val="0070C0"/>
                </a:solidFill>
              </a:rPr>
              <a:t>Применение ППО СУФД</a:t>
            </a:r>
          </a:p>
        </p:txBody>
      </p:sp>
      <p:grpSp>
        <p:nvGrpSpPr>
          <p:cNvPr id="16470" name="Группа 81"/>
          <p:cNvGrpSpPr>
            <a:grpSpLocks/>
          </p:cNvGrpSpPr>
          <p:nvPr/>
        </p:nvGrpSpPr>
        <p:grpSpPr bwMode="auto">
          <a:xfrm>
            <a:off x="6227763" y="4051300"/>
            <a:ext cx="147637" cy="2532063"/>
            <a:chOff x="6228154" y="4050457"/>
            <a:chExt cx="147190" cy="2532720"/>
          </a:xfrm>
        </p:grpSpPr>
        <p:cxnSp>
          <p:nvCxnSpPr>
            <p:cNvPr id="65" name="Соединительная линия уступом 73"/>
            <p:cNvCxnSpPr/>
            <p:nvPr/>
          </p:nvCxnSpPr>
          <p:spPr>
            <a:xfrm rot="10800000" flipH="1" flipV="1">
              <a:off x="6299375" y="4050457"/>
              <a:ext cx="74387" cy="1767346"/>
            </a:xfrm>
            <a:prstGeom prst="bentConnector4">
              <a:avLst>
                <a:gd name="adj1" fmla="val -1472314"/>
                <a:gd name="adj2" fmla="val 99746"/>
              </a:avLst>
            </a:prstGeom>
            <a:ln w="50800">
              <a:solidFill>
                <a:srgbClr val="0070C0"/>
              </a:solidFill>
              <a:miter lim="800000"/>
              <a:tailEnd type="stealth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6" name="Соединительная линия уступом 65"/>
            <p:cNvCxnSpPr/>
            <p:nvPr/>
          </p:nvCxnSpPr>
          <p:spPr>
            <a:xfrm rot="10800000" flipV="1">
              <a:off x="6228154" y="4059984"/>
              <a:ext cx="147190" cy="952747"/>
            </a:xfrm>
            <a:prstGeom prst="bentConnector3">
              <a:avLst>
                <a:gd name="adj1" fmla="val 788062"/>
              </a:avLst>
            </a:prstGeom>
            <a:ln w="50800">
              <a:solidFill>
                <a:srgbClr val="0070C0"/>
              </a:solidFill>
              <a:miter lim="800000"/>
              <a:tailEnd type="stealth" w="lg" len="lg"/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Соединительная линия уступом 77"/>
            <p:cNvCxnSpPr/>
            <p:nvPr/>
          </p:nvCxnSpPr>
          <p:spPr>
            <a:xfrm rot="10800000" flipH="1" flipV="1">
              <a:off x="6299375" y="4050457"/>
              <a:ext cx="74387" cy="2532720"/>
            </a:xfrm>
            <a:prstGeom prst="bentConnector4">
              <a:avLst>
                <a:gd name="adj1" fmla="val -1472294"/>
                <a:gd name="adj2" fmla="val 100190"/>
              </a:avLst>
            </a:prstGeom>
            <a:ln w="50800">
              <a:solidFill>
                <a:srgbClr val="0070C0"/>
              </a:solidFill>
              <a:miter lim="800000"/>
              <a:tailEnd type="stealth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916238" y="4149725"/>
            <a:ext cx="2952750" cy="1943100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91880" y="4319092"/>
            <a:ext cx="2160240" cy="6940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73050" indent="82550"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Диспетчерская служба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8748713" y="6521450"/>
            <a:ext cx="395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4</a:t>
            </a:r>
          </a:p>
        </p:txBody>
      </p:sp>
      <p:pic>
        <p:nvPicPr>
          <p:cNvPr id="17414" name="Picture 8" descr="C:\Documents and Settings\MiroshnichenkoNM\Рабочий стол\шапочка без ww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0825" y="549275"/>
            <a:ext cx="8713788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>
              <a:spcAft>
                <a:spcPts val="1200"/>
              </a:spcAft>
              <a:defRPr/>
            </a:pPr>
            <a:r>
              <a:rPr lang="ru-RU" sz="1600" b="1" dirty="0"/>
              <a:t>2.2. Исключение </a:t>
            </a:r>
            <a:r>
              <a:rPr lang="ru-RU" sz="1600" b="1" dirty="0"/>
              <a:t>применения технологии </a:t>
            </a:r>
            <a:r>
              <a:rPr lang="ru-RU" sz="1600" b="1" dirty="0"/>
              <a:t>обеспечения наличными денежными средствами с </a:t>
            </a:r>
            <a:r>
              <a:rPr lang="ru-RU" sz="1500" b="1" dirty="0"/>
              <a:t>использованием денежных чеков. </a:t>
            </a:r>
          </a:p>
          <a:p>
            <a:pPr indent="355600" algn="just">
              <a:spcAft>
                <a:spcPts val="600"/>
              </a:spcAft>
              <a:defRPr/>
            </a:pPr>
            <a:r>
              <a:rPr lang="ru-RU" sz="1500" dirty="0"/>
              <a:t>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реализации</a:t>
            </a:r>
            <a:r>
              <a:rPr lang="ru-RU" sz="1500" b="1" dirty="0"/>
              <a:t> </a:t>
            </a:r>
            <a:r>
              <a:rPr lang="ru-RU" sz="1500" dirty="0"/>
              <a:t>– исключение необходимости прибытия сотрудников клиентов в </a:t>
            </a:r>
            <a:r>
              <a:rPr lang="ru-RU" sz="1500" dirty="0" err="1"/>
              <a:t>ТОрФК</a:t>
            </a:r>
            <a:r>
              <a:rPr lang="ru-RU" sz="1500" dirty="0"/>
              <a:t> для оформления денежных чеков.</a:t>
            </a:r>
          </a:p>
          <a:p>
            <a:pPr indent="355600" algn="just">
              <a:spcAft>
                <a:spcPts val="600"/>
              </a:spcAft>
              <a:defRPr/>
            </a:pPr>
            <a:r>
              <a:rPr lang="ru-RU" sz="1300" u="sng" dirty="0"/>
              <a:t>Примечание: </a:t>
            </a:r>
            <a:r>
              <a:rPr lang="ru-RU" sz="1300" dirty="0"/>
              <a:t>в случае невозможности обеспечения наличными средствами с использованием банковских карт сотрудников клиентов («</a:t>
            </a:r>
            <a:r>
              <a:rPr lang="ru-RU" sz="1300" dirty="0" err="1"/>
              <a:t>зарплатных</a:t>
            </a:r>
            <a:r>
              <a:rPr lang="ru-RU" sz="1300" dirty="0"/>
              <a:t>» карт), применение технологии банковских карт Федерального казначейства как альтернатива обеспечения наличными средствами с использованием чеков.</a:t>
            </a:r>
            <a:endParaRPr lang="ru-RU" sz="1300" dirty="0"/>
          </a:p>
          <a:p>
            <a:pPr indent="355600" algn="just">
              <a:spcAft>
                <a:spcPts val="600"/>
              </a:spcAft>
              <a:defRPr/>
            </a:pPr>
            <a:endParaRPr lang="ru-RU" sz="1600" b="1" dirty="0"/>
          </a:p>
          <a:p>
            <a:pPr indent="355600" algn="just">
              <a:spcAft>
                <a:spcPts val="1200"/>
              </a:spcAft>
              <a:defRPr/>
            </a:pPr>
            <a:r>
              <a:rPr lang="ru-RU" sz="1600" b="1" dirty="0"/>
              <a:t>2.3</a:t>
            </a:r>
            <a:r>
              <a:rPr lang="ru-RU" sz="1600" b="1" dirty="0"/>
              <a:t>. Реализация в ТОрФК порядка получения и контроля обработки обращений, направляемых клиентами и другими </a:t>
            </a:r>
            <a:r>
              <a:rPr lang="ru-RU" sz="1600" b="1" dirty="0"/>
              <a:t>организациями, </a:t>
            </a:r>
            <a:r>
              <a:rPr lang="ru-RU" sz="1600" b="1" dirty="0"/>
              <a:t>с использованием голосовой </a:t>
            </a:r>
            <a:r>
              <a:rPr lang="ru-RU" sz="1600" b="1" dirty="0"/>
              <a:t>связи </a:t>
            </a:r>
            <a:r>
              <a:rPr lang="ru-RU" sz="1600" b="1" dirty="0"/>
              <a:t>через организацию </a:t>
            </a:r>
            <a:r>
              <a:rPr lang="ru-RU" sz="1600" b="1" u="sng" dirty="0" err="1"/>
              <a:t>call-center</a:t>
            </a:r>
            <a:r>
              <a:rPr lang="ru-RU" sz="1600" b="1" dirty="0"/>
              <a:t>.</a:t>
            </a:r>
          </a:p>
          <a:p>
            <a:pPr indent="355600" algn="just">
              <a:spcAft>
                <a:spcPts val="1200"/>
              </a:spcAft>
              <a:defRPr/>
            </a:pP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реализации</a:t>
            </a:r>
            <a:r>
              <a:rPr lang="ru-RU" sz="1500" b="1" dirty="0"/>
              <a:t> </a:t>
            </a:r>
            <a:r>
              <a:rPr lang="ru-RU" sz="1500" dirty="0"/>
              <a:t>– обеспечение гарантированного и оперативного решения возникающих проблем и вопросов </a:t>
            </a:r>
            <a:r>
              <a:rPr lang="ru-RU" sz="1500" dirty="0"/>
              <a:t>клиентов в ТОРФК.</a:t>
            </a:r>
            <a:endParaRPr lang="ru-RU" sz="1500" dirty="0"/>
          </a:p>
        </p:txBody>
      </p:sp>
      <p:pic>
        <p:nvPicPr>
          <p:cNvPr id="17416" name="Picture 41" descr="C:\Users\Алексей\AppData\Local\Microsoft\Windows\Temporary Internet Files\Content.IE5\NANOHT8K\MCj0433907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4005263"/>
            <a:ext cx="93821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8" descr="C:\Documents and Settings\MiroshnichenkoNM\Рабочий стол\Stock Vector - Various Icons Collection 8\Various Icons Collection 8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-10000"/>
          </a:blip>
          <a:srcRect l="75812" t="33563" r="1920" b="37747"/>
          <a:stretch>
            <a:fillRect/>
          </a:stretch>
        </p:blipFill>
        <p:spPr bwMode="auto">
          <a:xfrm>
            <a:off x="684213" y="4437063"/>
            <a:ext cx="57467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5536" y="5132666"/>
            <a:ext cx="1260000" cy="338554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Клиент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21" name="Прямоугольник 23"/>
          <p:cNvSpPr>
            <a:spLocks noChangeArrowheads="1"/>
          </p:cNvSpPr>
          <p:nvPr/>
        </p:nvSpPr>
        <p:spPr bwMode="auto">
          <a:xfrm>
            <a:off x="2987675" y="5084763"/>
            <a:ext cx="28813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00000"/>
              </a:buClr>
              <a:buSzPct val="150000"/>
            </a:pPr>
            <a:r>
              <a:rPr lang="ru-RU" sz="1400" b="1"/>
              <a:t>     Организация системы:</a:t>
            </a:r>
          </a:p>
          <a:p>
            <a:pPr>
              <a:buClr>
                <a:srgbClr val="C00000"/>
              </a:buClr>
              <a:buSzPct val="150000"/>
              <a:buFont typeface="Wingdings" pitchFamily="2" charset="2"/>
              <a:buChar char="ü"/>
            </a:pPr>
            <a:r>
              <a:rPr lang="ru-RU" sz="1300"/>
              <a:t>обработки обращений</a:t>
            </a:r>
          </a:p>
          <a:p>
            <a:pPr>
              <a:buClr>
                <a:srgbClr val="C00000"/>
              </a:buClr>
              <a:buSzPct val="150000"/>
              <a:buFont typeface="Wingdings" pitchFamily="2" charset="2"/>
              <a:buChar char="ü"/>
            </a:pPr>
            <a:r>
              <a:rPr lang="ru-RU" sz="1300"/>
              <a:t>учета обработки обращений</a:t>
            </a:r>
          </a:p>
          <a:p>
            <a:pPr>
              <a:buClr>
                <a:srgbClr val="C00000"/>
              </a:buClr>
              <a:buSzPct val="150000"/>
              <a:buFont typeface="Wingdings" pitchFamily="2" charset="2"/>
              <a:buChar char="ü"/>
            </a:pPr>
            <a:r>
              <a:rPr lang="ru-RU" sz="1300"/>
              <a:t>контроля обработки обращений</a:t>
            </a:r>
          </a:p>
        </p:txBody>
      </p:sp>
      <p:pic>
        <p:nvPicPr>
          <p:cNvPr id="17422" name="Picture 8" descr="C:\Documents and Settings\MiroshnichenkoNM\Рабочий стол\Stock Vector - Various Icons Collection 8\Various Icons Collection 8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-10000"/>
          </a:blip>
          <a:srcRect l="75812" t="33563" r="1920" b="37747"/>
          <a:stretch>
            <a:fillRect/>
          </a:stretch>
        </p:blipFill>
        <p:spPr bwMode="auto">
          <a:xfrm>
            <a:off x="7812088" y="3933825"/>
            <a:ext cx="5048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7308304" y="4489430"/>
            <a:ext cx="1584176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Исполнитель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УФК №1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26" name="Picture 8" descr="C:\Documents and Settings\MiroshnichenkoNM\Рабочий стол\Stock Vector - Various Icons Collection 8\Various Icons Collection 8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-10000"/>
          </a:blip>
          <a:srcRect l="75812" t="33563" r="1920" b="37747"/>
          <a:stretch>
            <a:fillRect/>
          </a:stretch>
        </p:blipFill>
        <p:spPr bwMode="auto">
          <a:xfrm>
            <a:off x="7885113" y="5084763"/>
            <a:ext cx="5032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7236296" y="5589240"/>
            <a:ext cx="1728192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Исполнитель УФК № </a:t>
            </a:r>
            <a:r>
              <a:rPr 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6084888" y="4365625"/>
            <a:ext cx="1081087" cy="0"/>
          </a:xfrm>
          <a:prstGeom prst="straightConnector1">
            <a:avLst/>
          </a:prstGeom>
          <a:ln w="38100">
            <a:solidFill>
              <a:srgbClr val="C00000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6011863" y="4724400"/>
            <a:ext cx="1081087" cy="0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692275" y="4533900"/>
            <a:ext cx="1079500" cy="0"/>
          </a:xfrm>
          <a:prstGeom prst="straightConnector1">
            <a:avLst/>
          </a:prstGeom>
          <a:ln w="38100">
            <a:solidFill>
              <a:srgbClr val="C00000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1692275" y="4894263"/>
            <a:ext cx="1079500" cy="0"/>
          </a:xfrm>
          <a:prstGeom prst="straightConnector1">
            <a:avLst/>
          </a:prstGeom>
          <a:ln w="38100">
            <a:solidFill>
              <a:srgbClr val="00B050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084888" y="5589588"/>
            <a:ext cx="1081087" cy="0"/>
          </a:xfrm>
          <a:prstGeom prst="straightConnector1">
            <a:avLst/>
          </a:prstGeom>
          <a:ln w="38100">
            <a:solidFill>
              <a:srgbClr val="C00000"/>
            </a:solidFill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6011863" y="5948363"/>
            <a:ext cx="1081087" cy="0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6" name="Прямоугольник 23"/>
          <p:cNvSpPr>
            <a:spLocks noChangeArrowheads="1"/>
          </p:cNvSpPr>
          <p:nvPr/>
        </p:nvSpPr>
        <p:spPr bwMode="auto">
          <a:xfrm>
            <a:off x="6156325" y="4365625"/>
            <a:ext cx="86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 i="1">
                <a:solidFill>
                  <a:srgbClr val="0070C0"/>
                </a:solidFill>
              </a:rPr>
              <a:t>решение вопроса</a:t>
            </a:r>
          </a:p>
        </p:txBody>
      </p:sp>
      <p:sp>
        <p:nvSpPr>
          <p:cNvPr id="17437" name="Прямоугольник 23"/>
          <p:cNvSpPr>
            <a:spLocks noChangeArrowheads="1"/>
          </p:cNvSpPr>
          <p:nvPr/>
        </p:nvSpPr>
        <p:spPr bwMode="auto">
          <a:xfrm>
            <a:off x="6084888" y="5589588"/>
            <a:ext cx="86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 i="1">
                <a:solidFill>
                  <a:srgbClr val="0070C0"/>
                </a:solidFill>
              </a:rPr>
              <a:t>решение вопроса</a:t>
            </a:r>
          </a:p>
        </p:txBody>
      </p:sp>
      <p:sp>
        <p:nvSpPr>
          <p:cNvPr id="17438" name="Прямоугольник 23"/>
          <p:cNvSpPr>
            <a:spLocks noChangeArrowheads="1"/>
          </p:cNvSpPr>
          <p:nvPr/>
        </p:nvSpPr>
        <p:spPr bwMode="auto">
          <a:xfrm>
            <a:off x="468313" y="6165850"/>
            <a:ext cx="8207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u="sng"/>
              <a:t>Примечание: </a:t>
            </a:r>
            <a:r>
              <a:rPr lang="ru-RU" sz="1200"/>
              <a:t>сроки обработки обращений устанавливаются исходя из устанавливаемых приоритетов (важность и срочность решения вопроса/проблемы для клиентов).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25" y="2473325"/>
            <a:ext cx="88423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50825" y="836613"/>
            <a:ext cx="87137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>
              <a:spcAft>
                <a:spcPts val="1200"/>
              </a:spcAft>
              <a:defRPr/>
            </a:pPr>
            <a:r>
              <a:rPr lang="ru-RU" sz="1600" b="1" dirty="0"/>
              <a:t>2.4. Реализация для клиентов </a:t>
            </a:r>
            <a:r>
              <a:rPr lang="ru-RU" sz="1600" b="1" dirty="0"/>
              <a:t>возможности </a:t>
            </a:r>
            <a:r>
              <a:rPr lang="ru-RU" sz="1600" b="1" dirty="0"/>
              <a:t>направления обращений </a:t>
            </a:r>
            <a:r>
              <a:rPr lang="ru-RU" sz="1600" b="1" dirty="0"/>
              <a:t>через интернет-сайты </a:t>
            </a:r>
            <a:r>
              <a:rPr lang="ru-RU" sz="1600" b="1" dirty="0" err="1"/>
              <a:t>ТОрФК</a:t>
            </a:r>
            <a:r>
              <a:rPr lang="ru-RU" sz="1600" b="1" dirty="0"/>
              <a:t> для </a:t>
            </a:r>
            <a:r>
              <a:rPr lang="ru-RU" sz="1600" b="1" dirty="0"/>
              <a:t>их дальнейшей обработки </a:t>
            </a:r>
            <a:r>
              <a:rPr lang="ru-RU" sz="1600" b="1" dirty="0"/>
              <a:t>(непосредственно </a:t>
            </a:r>
            <a:r>
              <a:rPr lang="ru-RU" sz="1600" b="1" dirty="0"/>
              <a:t>с главной страницы </a:t>
            </a:r>
            <a:r>
              <a:rPr lang="ru-RU" sz="1600" b="1" dirty="0"/>
              <a:t>интернет-сайта, например: </a:t>
            </a:r>
            <a:r>
              <a:rPr lang="ru-RU" sz="1600" b="1" u="sng" dirty="0">
                <a:hlinkClick r:id="rId3"/>
              </a:rPr>
              <a:t>http://krasnodar.roskazna.ru/CitizensFeedback/</a:t>
            </a:r>
            <a:r>
              <a:rPr lang="ru-RU" sz="1600" b="1" dirty="0"/>
              <a:t>.</a:t>
            </a:r>
          </a:p>
          <a:p>
            <a:pPr indent="355600" algn="just">
              <a:spcAft>
                <a:spcPts val="120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sz="1600" b="1" dirty="0"/>
              <a:t> </a:t>
            </a:r>
            <a:r>
              <a:rPr lang="ru-RU" sz="1600" dirty="0"/>
              <a:t>– обеспечение гарантированного и оперативного решения возникающих проблем и вопросов </a:t>
            </a:r>
            <a:r>
              <a:rPr lang="ru-RU" sz="1600" dirty="0"/>
              <a:t>клиентов.</a:t>
            </a:r>
            <a:endParaRPr lang="ru-RU" sz="1600" dirty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8748713" y="6521450"/>
            <a:ext cx="395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5</a:t>
            </a:r>
            <a:endParaRPr lang="ru-RU" sz="16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pic>
        <p:nvPicPr>
          <p:cNvPr id="18436" name="Picture 8" descr="C:\Documents and Settings\MiroshnichenkoNM\Рабочий стол\шапочка без ww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10"/>
          <p:cNvSpPr/>
          <p:nvPr/>
        </p:nvSpPr>
        <p:spPr>
          <a:xfrm>
            <a:off x="287338" y="2544763"/>
            <a:ext cx="1835150" cy="15113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Стрелка вниз 8"/>
          <p:cNvSpPr/>
          <p:nvPr/>
        </p:nvSpPr>
        <p:spPr>
          <a:xfrm rot="6589627">
            <a:off x="2982415" y="3307890"/>
            <a:ext cx="512211" cy="218540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41" name="Прямоугольник 23"/>
          <p:cNvSpPr>
            <a:spLocks noChangeArrowheads="1"/>
          </p:cNvSpPr>
          <p:nvPr/>
        </p:nvSpPr>
        <p:spPr bwMode="auto">
          <a:xfrm>
            <a:off x="250825" y="5084763"/>
            <a:ext cx="28813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00000"/>
              </a:buClr>
              <a:buSzPct val="150000"/>
            </a:pPr>
            <a:r>
              <a:rPr lang="ru-RU" sz="1400" b="1"/>
              <a:t>     Организация системы:</a:t>
            </a:r>
          </a:p>
          <a:p>
            <a:pPr>
              <a:buClr>
                <a:srgbClr val="C00000"/>
              </a:buClr>
              <a:buSzPct val="150000"/>
              <a:buFont typeface="Wingdings" pitchFamily="2" charset="2"/>
              <a:buChar char="ü"/>
            </a:pPr>
            <a:r>
              <a:rPr lang="ru-RU" sz="1300"/>
              <a:t>обработки обращений</a:t>
            </a:r>
          </a:p>
          <a:p>
            <a:pPr>
              <a:buClr>
                <a:srgbClr val="C00000"/>
              </a:buClr>
              <a:buSzPct val="150000"/>
              <a:buFont typeface="Wingdings" pitchFamily="2" charset="2"/>
              <a:buChar char="ü"/>
            </a:pPr>
            <a:r>
              <a:rPr lang="ru-RU" sz="1300"/>
              <a:t>учета обработки обращений</a:t>
            </a:r>
          </a:p>
          <a:p>
            <a:pPr>
              <a:buClr>
                <a:srgbClr val="C00000"/>
              </a:buClr>
              <a:buSzPct val="150000"/>
              <a:buFont typeface="Wingdings" pitchFamily="2" charset="2"/>
              <a:buChar char="ü"/>
            </a:pPr>
            <a:r>
              <a:rPr lang="ru-RU" sz="1300"/>
              <a:t>контроля обработки обращений</a:t>
            </a:r>
          </a:p>
        </p:txBody>
      </p:sp>
      <p:sp>
        <p:nvSpPr>
          <p:cNvPr id="18442" name="Прямоугольник 23"/>
          <p:cNvSpPr>
            <a:spLocks noChangeArrowheads="1"/>
          </p:cNvSpPr>
          <p:nvPr/>
        </p:nvSpPr>
        <p:spPr bwMode="auto">
          <a:xfrm>
            <a:off x="468313" y="6165850"/>
            <a:ext cx="8207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u="sng"/>
              <a:t>Примечание: </a:t>
            </a:r>
            <a:r>
              <a:rPr lang="ru-RU" sz="1200"/>
              <a:t>сроки обработки обращений устанавливаются исходя из устанавливаемых приоритетов (важность и срочность решения вопроса/проблемы для клиентов).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0825" y="5013325"/>
            <a:ext cx="2952750" cy="1079500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44" name="Прямоугольник 23"/>
          <p:cNvSpPr>
            <a:spLocks noChangeArrowheads="1"/>
          </p:cNvSpPr>
          <p:nvPr/>
        </p:nvSpPr>
        <p:spPr bwMode="auto">
          <a:xfrm>
            <a:off x="3708400" y="5157788"/>
            <a:ext cx="4930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цели использования инструментов отправки обращений через интернет-сайт УФК аналогичны применению «</a:t>
            </a:r>
            <a:r>
              <a:rPr lang="en-US" sz="1200"/>
              <a:t>call-center</a:t>
            </a:r>
            <a:r>
              <a:rPr lang="ru-RU" sz="1200"/>
              <a:t>»  и отличается лишь способом направления обращений.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08400" y="5157788"/>
            <a:ext cx="4895850" cy="6477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50825" y="476250"/>
            <a:ext cx="871378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>
              <a:spcAft>
                <a:spcPts val="0"/>
              </a:spcAft>
              <a:defRPr/>
            </a:pPr>
            <a:r>
              <a:rPr lang="ru-RU" sz="1600" b="1" dirty="0"/>
              <a:t>2.5. Расширения перечня документов, используемых для электронного документооборота с </a:t>
            </a:r>
            <a:r>
              <a:rPr lang="ru-RU" sz="1600" b="1" dirty="0"/>
              <a:t>клиентами по предъявленным в </a:t>
            </a:r>
            <a:r>
              <a:rPr lang="ru-RU" sz="1600" b="1" dirty="0" err="1"/>
              <a:t>ТОрФК</a:t>
            </a:r>
            <a:r>
              <a:rPr lang="ru-RU" sz="1600" b="1" dirty="0"/>
              <a:t> взыскателями исполнительных документов (ИД).</a:t>
            </a:r>
            <a:endParaRPr lang="ru-RU" sz="1600" b="1" dirty="0"/>
          </a:p>
          <a:p>
            <a:pPr indent="355600" algn="just">
              <a:spcAft>
                <a:spcPts val="0"/>
              </a:spcAft>
              <a:defRPr/>
            </a:pP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Цели:</a:t>
            </a:r>
          </a:p>
          <a:p>
            <a:pPr indent="355600" algn="just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1500" dirty="0"/>
              <a:t>отсутствие необходимости прибытия в ТОрФК клиентам для получения копий документов на бумажных носителях с распиской в их получении;</a:t>
            </a:r>
          </a:p>
          <a:p>
            <a:pPr indent="355600" algn="just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1500" dirty="0"/>
              <a:t>исключение ситуаций несвоевременного получения клиентами </a:t>
            </a:r>
            <a:r>
              <a:rPr lang="ru-RU" sz="1500" dirty="0"/>
              <a:t>копий ИД </a:t>
            </a:r>
            <a:r>
              <a:rPr lang="ru-RU" sz="1500" dirty="0"/>
              <a:t>и, таким образом, увеличение сроков исполнения ИД в связи с неприбытием должников в ТОрФК;</a:t>
            </a:r>
          </a:p>
          <a:p>
            <a:pPr indent="355600" algn="just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1500" dirty="0"/>
              <a:t>обеспечение гарантированной доставки документов от ТОрФК клиентам;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8748713" y="6521450"/>
            <a:ext cx="395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6</a:t>
            </a:r>
            <a:endParaRPr lang="ru-RU" sz="16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pic>
        <p:nvPicPr>
          <p:cNvPr id="19459" name="Picture 8" descr="C:\Documents and Settings\MiroshnichenkoNM\Рабочий стол\шапочка без ww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0" name="Группа 45"/>
          <p:cNvGrpSpPr>
            <a:grpSpLocks/>
          </p:cNvGrpSpPr>
          <p:nvPr/>
        </p:nvGrpSpPr>
        <p:grpSpPr bwMode="auto">
          <a:xfrm>
            <a:off x="827088" y="2708275"/>
            <a:ext cx="7129462" cy="2154238"/>
            <a:chOff x="611559" y="3068960"/>
            <a:chExt cx="7488833" cy="226321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11559" y="4149080"/>
              <a:ext cx="1361455" cy="3240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Взыскатель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1692112" y="3717738"/>
              <a:ext cx="1078885" cy="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9487" name="Прямоугольник 9"/>
            <p:cNvSpPr>
              <a:spLocks noChangeArrowheads="1"/>
            </p:cNvSpPr>
            <p:nvPr/>
          </p:nvSpPr>
          <p:spPr bwMode="auto">
            <a:xfrm>
              <a:off x="1966937" y="3780780"/>
              <a:ext cx="51752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>
                  <a:cs typeface="Arial" charset="0"/>
                </a:rPr>
                <a:t>ИД</a:t>
              </a:r>
              <a:endParaRPr lang="ru-RU" sz="1600" b="1"/>
            </a:p>
          </p:txBody>
        </p:sp>
        <p:pic>
          <p:nvPicPr>
            <p:cNvPr id="19488" name="Picture 4" descr="C:\Documents and Settings\MiroshnichenkoNM\Рабочий стол\ШАБЛОНЫ\ВЕКТОРНАЯ ЧУШЬ\Stock Vector - Various Icons Collection 14\Various Icons Collection 142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lum bright="-10000"/>
            </a:blip>
            <a:srcRect l="26086" t="35394" r="52174" b="43692"/>
            <a:stretch>
              <a:fillRect/>
            </a:stretch>
          </p:blipFill>
          <p:spPr bwMode="auto">
            <a:xfrm>
              <a:off x="1906933" y="3139083"/>
              <a:ext cx="504827" cy="50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85" descr="6666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29463" y="3220731"/>
              <a:ext cx="882118" cy="90728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490" name="Прямоугольник 12"/>
            <p:cNvSpPr>
              <a:spLocks noChangeArrowheads="1"/>
            </p:cNvSpPr>
            <p:nvPr/>
          </p:nvSpPr>
          <p:spPr bwMode="auto">
            <a:xfrm>
              <a:off x="3194017" y="3300109"/>
              <a:ext cx="526290" cy="29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>
                  <a:cs typeface="Arial" charset="0"/>
                </a:rPr>
                <a:t>УФК</a:t>
              </a:r>
              <a:endParaRPr lang="ru-RU" sz="1200" b="1"/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5112196" y="3429207"/>
              <a:ext cx="1764236" cy="0"/>
            </a:xfrm>
            <a:prstGeom prst="straightConnector1">
              <a:avLst/>
            </a:prstGeom>
            <a:ln w="63500">
              <a:prstDash val="sysDot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9492" name="Прямоугольник 14"/>
            <p:cNvSpPr>
              <a:spLocks noChangeArrowheads="1"/>
            </p:cNvSpPr>
            <p:nvPr/>
          </p:nvSpPr>
          <p:spPr bwMode="auto">
            <a:xfrm>
              <a:off x="4860032" y="3068960"/>
              <a:ext cx="2180728" cy="679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1200" b="1">
                  <a:cs typeface="Arial" charset="0"/>
                </a:rPr>
                <a:t>уведомление о</a:t>
              </a:r>
            </a:p>
            <a:p>
              <a:pPr algn="ctr">
                <a:lnSpc>
                  <a:spcPct val="150000"/>
                </a:lnSpc>
              </a:pPr>
              <a:r>
                <a:rPr lang="ru-RU" sz="1200" b="1">
                  <a:cs typeface="Arial" charset="0"/>
                </a:rPr>
                <a:t>поступлении ИД</a:t>
              </a:r>
              <a:endParaRPr lang="ru-RU" sz="1200" b="1"/>
            </a:p>
          </p:txBody>
        </p:sp>
        <p:sp>
          <p:nvSpPr>
            <p:cNvPr id="16" name="Стрелка вниз 15"/>
            <p:cNvSpPr/>
            <p:nvPr/>
          </p:nvSpPr>
          <p:spPr>
            <a:xfrm>
              <a:off x="3347864" y="4221088"/>
              <a:ext cx="289201" cy="360040"/>
            </a:xfrm>
            <a:prstGeom prst="downArrow">
              <a:avLst>
                <a:gd name="adj1" fmla="val 62346"/>
                <a:gd name="adj2" fmla="val 5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123728" y="4653135"/>
              <a:ext cx="3933742" cy="67904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buFontTx/>
                <a:buChar char="-"/>
                <a:defRPr/>
              </a:pPr>
              <a:r>
                <a:rPr lang="ru-RU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необходимость прибытия в </a:t>
              </a:r>
              <a:r>
                <a:rPr lang="ru-RU" sz="1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ТОрФК</a:t>
              </a:r>
              <a:r>
                <a:rPr lang="ru-RU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; </a:t>
              </a:r>
            </a:p>
            <a:p>
              <a:pPr>
                <a:buFontTx/>
                <a:buChar char="-"/>
                <a:defRPr/>
              </a:pPr>
              <a:r>
                <a:rPr lang="ru-RU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возможность несоблюдения </a:t>
              </a:r>
              <a:r>
                <a:rPr lang="ru-RU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сроков </a:t>
              </a:r>
              <a:r>
                <a:rPr lang="ru-RU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получения клиентами ИД.</a:t>
              </a:r>
              <a:endPara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9499" name="Picture 41" descr="C:\Users\Алексей\AppData\Local\Microsoft\Windows\Temporary Internet Files\Content.IE5\NANOHT8K\MCj04339070000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56082" y="3068960"/>
              <a:ext cx="793253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Прямоугольник 21"/>
            <p:cNvSpPr/>
            <p:nvPr/>
          </p:nvSpPr>
          <p:spPr>
            <a:xfrm>
              <a:off x="6840392" y="4149080"/>
              <a:ext cx="1260000" cy="324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Должник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19503" name="Picture 5" descr="C:\Documents and Settings\MiroshnichenkoNM\Рабочий стол\ШАБЛОНЫ\12-office-icons-01-as.jpg"/>
            <p:cNvPicPr>
              <a:picLocks noChangeAspect="1" noChangeArrowheads="1"/>
            </p:cNvPicPr>
            <p:nvPr/>
          </p:nvPicPr>
          <p:blipFill>
            <a:blip r:embed="rId6">
              <a:lum bright="-10000"/>
            </a:blip>
            <a:srcRect/>
            <a:stretch>
              <a:fillRect/>
            </a:stretch>
          </p:blipFill>
          <p:spPr bwMode="auto">
            <a:xfrm>
              <a:off x="4139952" y="4005064"/>
              <a:ext cx="408335" cy="52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Прямая со стрелкой 23"/>
            <p:cNvCxnSpPr/>
            <p:nvPr/>
          </p:nvCxnSpPr>
          <p:spPr>
            <a:xfrm>
              <a:off x="5003807" y="3934554"/>
              <a:ext cx="1727551" cy="0"/>
            </a:xfrm>
            <a:prstGeom prst="straightConnector1">
              <a:avLst/>
            </a:prstGeom>
            <a:ln w="63500">
              <a:prstDash val="sysDot"/>
              <a:headEnd type="triangle"/>
              <a:tailEnd type="non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9505" name="Прямоугольник 24"/>
            <p:cNvSpPr>
              <a:spLocks noChangeArrowheads="1"/>
            </p:cNvSpPr>
            <p:nvPr/>
          </p:nvSpPr>
          <p:spPr bwMode="auto">
            <a:xfrm>
              <a:off x="4769834" y="3975592"/>
              <a:ext cx="2238217" cy="29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>
                  <a:cs typeface="Arial" charset="0"/>
                </a:rPr>
                <a:t>расписка в получении</a:t>
              </a:r>
              <a:endParaRPr lang="ru-RU" sz="1200" b="1"/>
            </a:p>
          </p:txBody>
        </p:sp>
        <p:pic>
          <p:nvPicPr>
            <p:cNvPr id="19506" name="Picture 8" descr="C:\Documents and Settings\MiroshnichenkoNM\Рабочий стол\Stock Vector - Various Icons Collection 8\Various Icons Collection 86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lum contrast="-10000"/>
            </a:blip>
            <a:srcRect l="75812" t="33563" r="1920" b="37747"/>
            <a:stretch>
              <a:fillRect/>
            </a:stretch>
          </p:blipFill>
          <p:spPr bwMode="auto">
            <a:xfrm>
              <a:off x="827584" y="3284984"/>
              <a:ext cx="711848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7" name="Picture 8" descr="C:\Documents and Settings\MiroshnichenkoNM\Рабочий стол\Stock Vector - Various Icons Collection 8\Various Icons Collection 86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lum contrast="-10000"/>
            </a:blip>
            <a:srcRect l="75812" t="33563" r="1920" b="37747"/>
            <a:stretch>
              <a:fillRect/>
            </a:stretch>
          </p:blipFill>
          <p:spPr bwMode="auto">
            <a:xfrm>
              <a:off x="7020272" y="3284984"/>
              <a:ext cx="711848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61" name="Группа 47"/>
          <p:cNvGrpSpPr>
            <a:grpSpLocks/>
          </p:cNvGrpSpPr>
          <p:nvPr/>
        </p:nvGrpSpPr>
        <p:grpSpPr bwMode="auto">
          <a:xfrm>
            <a:off x="971550" y="4929188"/>
            <a:ext cx="7345363" cy="1809750"/>
            <a:chOff x="611559" y="4999863"/>
            <a:chExt cx="7704857" cy="1899504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11559" y="6021623"/>
              <a:ext cx="1321765" cy="3240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Взыскатель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35" name="Picture 285" descr="6666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39413" y="4999863"/>
              <a:ext cx="854245" cy="93475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467" name="Прямоугольник 35"/>
            <p:cNvSpPr>
              <a:spLocks noChangeArrowheads="1"/>
            </p:cNvSpPr>
            <p:nvPr/>
          </p:nvSpPr>
          <p:spPr bwMode="auto">
            <a:xfrm>
              <a:off x="3189272" y="5074816"/>
              <a:ext cx="525556" cy="290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>
                  <a:cs typeface="Arial" charset="0"/>
                </a:rPr>
                <a:t>УФК</a:t>
              </a:r>
              <a:endParaRPr lang="ru-RU" sz="1200" b="1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056416" y="6021622"/>
              <a:ext cx="1260000" cy="324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Должник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19471" name="Picture 8" descr="C:\Documents and Settings\MiroshnichenkoNM\Рабочий стол\Stock Vector - Various Icons Collection 8\Various Icons Collection 86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lum contrast="-10000"/>
            </a:blip>
            <a:srcRect l="75812" t="33563" r="1920" b="37747"/>
            <a:stretch>
              <a:fillRect/>
            </a:stretch>
          </p:blipFill>
          <p:spPr bwMode="auto">
            <a:xfrm>
              <a:off x="827584" y="5157663"/>
              <a:ext cx="711848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2" name="Picture 8" descr="C:\Documents and Settings\MiroshnichenkoNM\Рабочий стол\Stock Vector - Various Icons Collection 8\Various Icons Collection 86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lum contrast="-10000"/>
            </a:blip>
            <a:srcRect l="75812" t="33563" r="1920" b="37747"/>
            <a:stretch>
              <a:fillRect/>
            </a:stretch>
          </p:blipFill>
          <p:spPr bwMode="auto">
            <a:xfrm>
              <a:off x="7280672" y="5157526"/>
              <a:ext cx="711848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1" name="Прямая со стрелкой 40"/>
            <p:cNvCxnSpPr/>
            <p:nvPr/>
          </p:nvCxnSpPr>
          <p:spPr>
            <a:xfrm>
              <a:off x="1692271" y="5661356"/>
              <a:ext cx="1079046" cy="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9474" name="Прямоугольник 41"/>
            <p:cNvSpPr>
              <a:spLocks noChangeArrowheads="1"/>
            </p:cNvSpPr>
            <p:nvPr/>
          </p:nvSpPr>
          <p:spPr bwMode="auto">
            <a:xfrm>
              <a:off x="1907704" y="5229534"/>
              <a:ext cx="515937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>
                  <a:cs typeface="Arial" charset="0"/>
                </a:rPr>
                <a:t>ИД</a:t>
              </a:r>
              <a:endParaRPr lang="ru-RU" sz="1600" b="1"/>
            </a:p>
          </p:txBody>
        </p:sp>
        <p:sp>
          <p:nvSpPr>
            <p:cNvPr id="19475" name="Прямоугольник 42"/>
            <p:cNvSpPr>
              <a:spLocks noChangeArrowheads="1"/>
            </p:cNvSpPr>
            <p:nvPr/>
          </p:nvSpPr>
          <p:spPr bwMode="auto">
            <a:xfrm>
              <a:off x="3859496" y="5301542"/>
              <a:ext cx="3311525" cy="698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1400" b="1">
                  <a:cs typeface="Arial" charset="0"/>
                </a:rPr>
                <a:t>ЭД с ЭЦП</a:t>
              </a:r>
            </a:p>
            <a:p>
              <a:pPr algn="ctr">
                <a:lnSpc>
                  <a:spcPct val="150000"/>
                </a:lnSpc>
              </a:pPr>
              <a:r>
                <a:rPr lang="ru-RU" sz="1400" b="1">
                  <a:cs typeface="Arial" charset="0"/>
                </a:rPr>
                <a:t>ППО «СЭД» / ППО «СУФД»</a:t>
              </a:r>
              <a:endParaRPr lang="ru-RU" sz="1400" b="1"/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4283314" y="5661356"/>
              <a:ext cx="2521105" cy="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5" name="Прямоугольник 44"/>
            <p:cNvSpPr/>
            <p:nvPr/>
          </p:nvSpPr>
          <p:spPr>
            <a:xfrm>
              <a:off x="2348852" y="6221236"/>
              <a:ext cx="4456399" cy="678131"/>
            </a:xfrm>
            <a:prstGeom prst="rect">
              <a:avLst/>
            </a:prstGeom>
            <a:solidFill>
              <a:srgbClr val="0066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Aft>
                  <a:spcPts val="0"/>
                </a:spcAft>
                <a:buClr>
                  <a:srgbClr val="C00000"/>
                </a:buClr>
                <a:buSzPct val="150000"/>
                <a:buFont typeface="Wingdings" pitchFamily="2" charset="2"/>
                <a:buChar char="ü"/>
                <a:defRPr/>
              </a:pPr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Исключение необходимости прибытия в </a:t>
              </a:r>
              <a:r>
                <a:rPr lang="ru-RU" sz="1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ТОрФК</a:t>
              </a:r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;</a:t>
              </a:r>
            </a:p>
            <a:p>
              <a:pPr>
                <a:spcAft>
                  <a:spcPts val="0"/>
                </a:spcAft>
                <a:buClr>
                  <a:srgbClr val="C00000"/>
                </a:buClr>
                <a:buSzPct val="150000"/>
                <a:buFont typeface="Wingdings" pitchFamily="2" charset="2"/>
                <a:buChar char="ü"/>
                <a:defRPr/>
              </a:pPr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Гарантированная доставка;</a:t>
              </a:r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>
                <a:spcAft>
                  <a:spcPts val="0"/>
                </a:spcAft>
                <a:buClr>
                  <a:srgbClr val="C00000"/>
                </a:buClr>
                <a:buSzPct val="150000"/>
                <a:buFont typeface="Wingdings" pitchFamily="2" charset="2"/>
                <a:buChar char="ü"/>
                <a:defRPr/>
              </a:pPr>
              <a:r>
                <a:rPr lang="ru-RU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Оперативность исполнения.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Стрелка вниз 46"/>
            <p:cNvSpPr/>
            <p:nvPr/>
          </p:nvSpPr>
          <p:spPr>
            <a:xfrm>
              <a:off x="3330770" y="5919031"/>
              <a:ext cx="302128" cy="342731"/>
            </a:xfrm>
            <a:prstGeom prst="downArrow">
              <a:avLst>
                <a:gd name="adj1" fmla="val 62346"/>
                <a:gd name="adj2" fmla="val 5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51" name="Прямая со стрелкой 50"/>
          <p:cNvCxnSpPr/>
          <p:nvPr/>
        </p:nvCxnSpPr>
        <p:spPr>
          <a:xfrm>
            <a:off x="323850" y="5013325"/>
            <a:ext cx="8639175" cy="0"/>
          </a:xfrm>
          <a:prstGeom prst="straightConnector1">
            <a:avLst/>
          </a:prstGeom>
          <a:ln w="63500">
            <a:solidFill>
              <a:schemeClr val="bg1">
                <a:lumMod val="65000"/>
              </a:schemeClr>
            </a:solidFill>
            <a:prstDash val="sysDot"/>
            <a:headEnd type="none"/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79388" y="571500"/>
            <a:ext cx="878522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2.6. </a:t>
            </a:r>
            <a:r>
              <a:rPr lang="ru-RU" sz="1600" b="1" dirty="0"/>
              <a:t>Организация </a:t>
            </a:r>
            <a:r>
              <a:rPr lang="ru-RU" sz="1600" b="1" dirty="0"/>
              <a:t>электронного документооборота между ТОрФК и кредитными учреждениями по операциям на внесение наличных средств по объявлениям на взнос наличными при применении технологии денежных чеков</a:t>
            </a:r>
            <a:r>
              <a:rPr lang="ru-RU" sz="1600" b="1" dirty="0"/>
              <a:t>.</a:t>
            </a:r>
          </a:p>
          <a:p>
            <a:pPr indent="3556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/>
              <a:t> </a:t>
            </a:r>
            <a:r>
              <a:rPr lang="ru-RU" sz="1600" b="1" i="1" dirty="0">
                <a:solidFill>
                  <a:srgbClr val="0070C0"/>
                </a:solidFill>
              </a:rPr>
              <a:t>Варианты решения:</a:t>
            </a:r>
          </a:p>
          <a:p>
            <a:pPr indent="3556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50" dirty="0"/>
              <a:t>1. получение </a:t>
            </a:r>
            <a:r>
              <a:rPr lang="ru-RU" sz="1450" dirty="0"/>
              <a:t>ТОрФК от кредитного учреждения </a:t>
            </a:r>
            <a:r>
              <a:rPr lang="ru-RU" sz="1450" dirty="0"/>
              <a:t>в электронном виде информации в виде реквизитов  </a:t>
            </a:r>
            <a:r>
              <a:rPr lang="ru-RU" sz="1450" dirty="0"/>
              <a:t>из объявлений одновременно с получением выписки банка по счету </a:t>
            </a:r>
            <a:r>
              <a:rPr lang="ru-RU" sz="1450" dirty="0"/>
              <a:t>40116 (аналогично направляемой информации из кредитовых расчетных документов);</a:t>
            </a:r>
            <a:endParaRPr lang="ru-RU" sz="1450" dirty="0"/>
          </a:p>
          <a:p>
            <a:pPr indent="3556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50" dirty="0"/>
              <a:t>2. получение </a:t>
            </a:r>
            <a:r>
              <a:rPr lang="ru-RU" sz="1450" dirty="0"/>
              <a:t>ТОрФК от кредитного учреждения объявлений </a:t>
            </a:r>
            <a:r>
              <a:rPr lang="ru-RU" sz="1450" dirty="0"/>
              <a:t>в </a:t>
            </a:r>
            <a:r>
              <a:rPr lang="ru-RU" sz="1450" dirty="0"/>
              <a:t>виде </a:t>
            </a:r>
            <a:r>
              <a:rPr lang="ru-RU" sz="1450" dirty="0"/>
              <a:t>сканированных копий</a:t>
            </a:r>
            <a:r>
              <a:rPr lang="ru-RU" sz="1450" dirty="0"/>
              <a:t>.</a:t>
            </a:r>
          </a:p>
          <a:p>
            <a:pPr indent="3556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Цели:</a:t>
            </a:r>
          </a:p>
          <a:p>
            <a:pPr indent="35560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1450" dirty="0"/>
              <a:t>исключение необходимости прибытия сотрудников ТОрФК в кредитные учреждения;</a:t>
            </a:r>
          </a:p>
          <a:p>
            <a:pPr indent="35560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1450" dirty="0"/>
              <a:t>автоматизация обработки поступлений на счета в виде наличных </a:t>
            </a:r>
            <a:r>
              <a:rPr lang="ru-RU" sz="1450" dirty="0"/>
              <a:t>средств (при использовании варианта №1).</a:t>
            </a:r>
            <a:endParaRPr lang="ru-RU" sz="1450" dirty="0"/>
          </a:p>
          <a:p>
            <a:pPr indent="355600" algn="just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/>
          </a:p>
          <a:p>
            <a:pPr indent="3556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 </a:t>
            </a:r>
            <a:r>
              <a:rPr lang="ru-RU" sz="1600" b="1" dirty="0"/>
              <a:t>2.7. Организация полномасштабного электронного документооборота между структурными подразделениями </a:t>
            </a:r>
            <a:r>
              <a:rPr lang="ru-RU" sz="1600" b="1" dirty="0"/>
              <a:t>УФК по Краснодарскому краю </a:t>
            </a:r>
            <a:r>
              <a:rPr lang="ru-RU" sz="1600" b="1" dirty="0"/>
              <a:t>по направлениям:</a:t>
            </a:r>
          </a:p>
          <a:p>
            <a:pPr indent="35560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1450" dirty="0"/>
              <a:t>согласование и подписание </a:t>
            </a:r>
            <a:r>
              <a:rPr lang="ru-RU" sz="1450" dirty="0"/>
              <a:t>Приказов УФК и </a:t>
            </a:r>
            <a:r>
              <a:rPr lang="ru-RU" sz="1450" dirty="0"/>
              <a:t>других </a:t>
            </a:r>
            <a:r>
              <a:rPr lang="ru-RU" sz="1450" dirty="0"/>
              <a:t>документов;</a:t>
            </a:r>
            <a:endParaRPr lang="ru-RU" sz="1450" dirty="0"/>
          </a:p>
          <a:p>
            <a:pPr indent="35560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1450" dirty="0"/>
              <a:t>согласование (визирование) в электронном виде с применением электронной подписи заключаемых </a:t>
            </a:r>
            <a:r>
              <a:rPr lang="ru-RU" sz="1450" dirty="0"/>
              <a:t>государственных </a:t>
            </a:r>
            <a:r>
              <a:rPr lang="ru-RU" sz="1450" dirty="0"/>
              <a:t>контрактов и </a:t>
            </a:r>
            <a:r>
              <a:rPr lang="ru-RU" sz="1450" dirty="0"/>
              <a:t>договоров</a:t>
            </a:r>
            <a:r>
              <a:rPr lang="ru-RU" sz="1450" dirty="0"/>
              <a:t>;</a:t>
            </a:r>
          </a:p>
          <a:p>
            <a:pPr indent="35560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1450" dirty="0"/>
              <a:t>согласование (визирование) в электронном виде с применением электронной подписи счетов, актов и др. </a:t>
            </a:r>
            <a:r>
              <a:rPr lang="ru-RU" sz="1450" dirty="0"/>
              <a:t>документов</a:t>
            </a:r>
            <a:r>
              <a:rPr lang="ru-RU" sz="1450" dirty="0"/>
              <a:t>, подтверждающих </a:t>
            </a:r>
            <a:r>
              <a:rPr lang="ru-RU" sz="1450" dirty="0"/>
              <a:t>получение </a:t>
            </a:r>
            <a:r>
              <a:rPr lang="ru-RU" sz="1450" dirty="0"/>
              <a:t>товаров (работ, услуг).</a:t>
            </a:r>
          </a:p>
          <a:p>
            <a:pPr indent="3556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Цели:</a:t>
            </a:r>
          </a:p>
          <a:p>
            <a:pPr indent="35560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1450" dirty="0"/>
              <a:t>повышение оперативности обработки </a:t>
            </a:r>
            <a:r>
              <a:rPr lang="ru-RU" sz="1450" dirty="0"/>
              <a:t>документов в </a:t>
            </a:r>
            <a:r>
              <a:rPr lang="ru-RU" sz="1450" dirty="0" err="1"/>
              <a:t>ТОрФК</a:t>
            </a:r>
            <a:r>
              <a:rPr lang="ru-RU" sz="1450" dirty="0"/>
              <a:t>;</a:t>
            </a:r>
            <a:endParaRPr lang="ru-RU" sz="1450" dirty="0"/>
          </a:p>
          <a:p>
            <a:pPr indent="35560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1450" dirty="0"/>
              <a:t>организация контроля обработки </a:t>
            </a:r>
            <a:r>
              <a:rPr lang="ru-RU" sz="1450" dirty="0"/>
              <a:t>документов подразделениями УФК, включая </a:t>
            </a:r>
            <a:r>
              <a:rPr lang="ru-RU" sz="1450" dirty="0" err="1"/>
              <a:t>террит.отделы</a:t>
            </a:r>
            <a:r>
              <a:rPr lang="ru-RU" sz="1450" dirty="0"/>
              <a:t>;</a:t>
            </a:r>
          </a:p>
          <a:p>
            <a:pPr indent="35560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1450" dirty="0"/>
              <a:t>«гибкость» территориального расположения структурных подразделений.</a:t>
            </a:r>
          </a:p>
          <a:p>
            <a:pPr indent="3556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70C0"/>
                </a:solidFill>
              </a:rPr>
              <a:t>Примечание: </a:t>
            </a:r>
            <a:r>
              <a:rPr lang="ru-RU" sz="1250" dirty="0"/>
              <a:t>На бумажном носителе оформляется только экземпляр с подписью лица, непосредственно подписавшего документ (руководитель/заместитель руководителя), а также копия документа (например, при необходимости ознакомления сотрудника).</a:t>
            </a:r>
            <a:endParaRPr lang="ru-RU" sz="1250" b="1" dirty="0">
              <a:solidFill>
                <a:srgbClr val="0070C0"/>
              </a:solidFill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8748713" y="6521450"/>
            <a:ext cx="395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7</a:t>
            </a:r>
            <a:endParaRPr lang="ru-RU" sz="16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pic>
        <p:nvPicPr>
          <p:cNvPr id="20483" name="Picture 8" descr="C:\Documents and Settings\MiroshnichenkoNM\Рабочий стол\шапочка без ww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500" y="1357313"/>
            <a:ext cx="2232025" cy="215900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50825" y="620713"/>
            <a:ext cx="8713788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>
              <a:spcAft>
                <a:spcPts val="600"/>
              </a:spcAft>
              <a:defRPr/>
            </a:pPr>
            <a:r>
              <a:rPr lang="ru-RU" sz="1600" b="1" dirty="0"/>
              <a:t> 2.8. Организация резервной ведомственной транспортной сети </a:t>
            </a:r>
            <a:r>
              <a:rPr lang="ru-RU" sz="1600" b="1" dirty="0" err="1"/>
              <a:t>ТОрФК</a:t>
            </a:r>
            <a:r>
              <a:rPr lang="ru-RU" sz="1600" b="1" dirty="0"/>
              <a:t> </a:t>
            </a:r>
            <a:r>
              <a:rPr lang="ru-RU" sz="1600" b="1" dirty="0"/>
              <a:t>на основе использования </a:t>
            </a:r>
            <a:r>
              <a:rPr lang="ru-RU" sz="1600" b="1" dirty="0"/>
              <a:t>интернета </a:t>
            </a:r>
            <a:r>
              <a:rPr lang="ru-RU" sz="1600" b="1" dirty="0"/>
              <a:t>и </a:t>
            </a:r>
            <a:r>
              <a:rPr lang="ru-RU" sz="1600" b="1" dirty="0"/>
              <a:t>применением программного-аппаратных средств защиты информации.</a:t>
            </a:r>
          </a:p>
          <a:p>
            <a:pPr indent="355600" algn="just"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r>
              <a:rPr lang="ru-RU" sz="1600" dirty="0"/>
              <a:t>– бесперебойное </a:t>
            </a:r>
            <a:r>
              <a:rPr lang="ru-RU" sz="1600" dirty="0"/>
              <a:t>взаимодействие структурных подразделений </a:t>
            </a:r>
            <a:r>
              <a:rPr lang="ru-RU" sz="1600" dirty="0" err="1"/>
              <a:t>ТОрФК</a:t>
            </a:r>
            <a:r>
              <a:rPr lang="ru-RU" sz="1600" dirty="0"/>
              <a:t>.</a:t>
            </a:r>
            <a:endParaRPr lang="ru-RU" sz="1600" dirty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8748713" y="6521450"/>
            <a:ext cx="395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8</a:t>
            </a:r>
            <a:endParaRPr lang="ru-RU" sz="16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pic>
        <p:nvPicPr>
          <p:cNvPr id="21507" name="Picture 8" descr="C:\Documents and Settings\MiroshnichenkoNM\Рабочий стол\шапочка без ww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Documents and Settings\MiroshnichenkoNM\Рабочий стол\схема-втс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2133600"/>
            <a:ext cx="806132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Прямоугольник 6"/>
          <p:cNvSpPr>
            <a:spLocks noChangeArrowheads="1"/>
          </p:cNvSpPr>
          <p:nvPr/>
        </p:nvSpPr>
        <p:spPr bwMode="auto">
          <a:xfrm>
            <a:off x="1835150" y="1773238"/>
            <a:ext cx="57531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Схема организации резервного канала через интернет</a:t>
            </a:r>
          </a:p>
        </p:txBody>
      </p:sp>
      <p:sp>
        <p:nvSpPr>
          <p:cNvPr id="21510" name="Прямоугольник 23"/>
          <p:cNvSpPr>
            <a:spLocks noChangeArrowheads="1"/>
          </p:cNvSpPr>
          <p:nvPr/>
        </p:nvSpPr>
        <p:spPr bwMode="auto">
          <a:xfrm>
            <a:off x="468313" y="5876925"/>
            <a:ext cx="8207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u="sng"/>
              <a:t>Примечание: </a:t>
            </a:r>
          </a:p>
          <a:p>
            <a:pPr algn="just">
              <a:buFontTx/>
              <a:buChar char="-"/>
            </a:pPr>
            <a:r>
              <a:rPr lang="ru-RU" sz="1200"/>
              <a:t> применение взаимодействия не требует каких-либо дополнительных расходов, так как происходит за счет использования функционирующих в территориальных отделах вариантов подключения к интернету;</a:t>
            </a:r>
          </a:p>
          <a:p>
            <a:pPr algn="just">
              <a:buFontTx/>
              <a:buChar char="-"/>
            </a:pPr>
            <a:r>
              <a:rPr lang="ru-RU" sz="1200"/>
              <a:t> за счет действующих в настоящее время высокоскоростных безлимитных тарифов обеспечивается качественное функционирование всех видов ППО и других необходимых процессов.</a:t>
            </a:r>
          </a:p>
          <a:p>
            <a:pPr>
              <a:buFontTx/>
              <a:buChar char="-"/>
            </a:pPr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3494</TotalTime>
  <Words>1469</Words>
  <Application>Microsoft Office PowerPoint</Application>
  <PresentationFormat>Экран (4:3)</PresentationFormat>
  <Paragraphs>212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Скляр Алексей Валентинович</dc:creator>
  <cp:lastModifiedBy>1551</cp:lastModifiedBy>
  <cp:revision>230</cp:revision>
  <dcterms:modified xsi:type="dcterms:W3CDTF">2012-11-27T07:52:56Z</dcterms:modified>
</cp:coreProperties>
</file>