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92" r:id="rId2"/>
    <p:sldId id="491" r:id="rId3"/>
    <p:sldId id="524" r:id="rId4"/>
    <p:sldId id="520" r:id="rId5"/>
    <p:sldId id="521" r:id="rId6"/>
    <p:sldId id="496" r:id="rId7"/>
    <p:sldId id="517" r:id="rId8"/>
    <p:sldId id="488" r:id="rId9"/>
    <p:sldId id="499" r:id="rId10"/>
    <p:sldId id="500" r:id="rId11"/>
    <p:sldId id="502" r:id="rId12"/>
    <p:sldId id="505" r:id="rId13"/>
    <p:sldId id="501" r:id="rId14"/>
    <p:sldId id="522" r:id="rId15"/>
    <p:sldId id="508" r:id="rId16"/>
    <p:sldId id="523" r:id="rId17"/>
    <p:sldId id="510" r:id="rId18"/>
    <p:sldId id="511" r:id="rId19"/>
    <p:sldId id="512" r:id="rId20"/>
    <p:sldId id="513" r:id="rId21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222A24"/>
    <a:srgbClr val="E3EBF5"/>
    <a:srgbClr val="CCFF33"/>
    <a:srgbClr val="7FA3CF"/>
    <a:srgbClr val="C2E3EC"/>
    <a:srgbClr val="6B95C7"/>
    <a:srgbClr val="66FF99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60" autoAdjust="0"/>
    <p:restoredTop sz="94660" autoAdjust="0"/>
  </p:normalViewPr>
  <p:slideViewPr>
    <p:cSldViewPr>
      <p:cViewPr>
        <p:scale>
          <a:sx n="90" d="100"/>
          <a:sy n="90" d="100"/>
        </p:scale>
        <p:origin x="-162" y="-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2315\AppData\Local\Microsoft\Windows\Temporary%20Internet%20Files\Content.Outlook\DVKC0MDI\&#1050;&#1085;&#1080;&#1075;&#1072;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8564279019750793E-2"/>
          <c:y val="2.7112380183246347E-2"/>
          <c:w val="0.92500439464924411"/>
          <c:h val="0.81212444598271349"/>
        </c:manualLayout>
      </c:layout>
      <c:lineChart>
        <c:grouping val="standard"/>
        <c:ser>
          <c:idx val="2"/>
          <c:order val="0"/>
          <c:tx>
            <c:v>Остатки 2015г.</c:v>
          </c:tx>
          <c:spPr>
            <a:ln w="50800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2.2347939775170803E-2"/>
                  <c:y val="2.539067231980619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9114777547984885E-2"/>
                  <c:y val="-3.321738628825245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013169775062605E-2"/>
                  <c:y val="2.633709247882480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1829550093119945E-2"/>
                  <c:y val="-3.471296857123629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13368678619676E-2"/>
                  <c:y val="3.7600684529818407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0715742048406951E-2"/>
                  <c:y val="-2.738696124522897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8512924611360024E-2"/>
                  <c:y val="4.343110957284187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8544100108997754E-3"/>
                  <c:y val="9.24307538480767E-3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8622639211195598E-2"/>
                  <c:y val="2.8779094920827211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2.2943445846159972E-2"/>
                  <c:y val="4.3431109572841874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3.3475374045316815E-2"/>
                  <c:y val="-3.5659388730254891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3.7458680851613364E-2"/>
                  <c:y val="3.854710468883699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1.1804488315759811E-2"/>
                  <c:y val="-2.4944958803226499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893322291439686E-3"/>
                  <c:y val="-2.250295636122409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4.6606731611205598E-2"/>
                  <c:y val="6.8010729428052306E-3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5.0008909995084162E-3"/>
                  <c:y val="-1.517694903521675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4.1132278899140187E-2"/>
                  <c:y val="2.8779094920827211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1.0866228256400535E-2"/>
                  <c:y val="-2.250295636122409E-2"/>
                </c:manualLayout>
              </c:layout>
              <c:dLblPos val="r"/>
              <c:showVal val="1"/>
            </c:dLbl>
            <c:dLbl>
              <c:idx val="20"/>
              <c:layout>
                <c:manualLayout>
                  <c:x val="-3.032717484703655E-2"/>
                  <c:y val="-3.2270966129233879E-2"/>
                </c:manualLayout>
              </c:layout>
              <c:dLblPos val="r"/>
              <c:showVal val="1"/>
            </c:dLbl>
            <c:dLbl>
              <c:idx val="24"/>
              <c:layout>
                <c:manualLayout>
                  <c:x val="-1.1570234253986851E-2"/>
                  <c:y val="-3.4712968571236291E-2"/>
                </c:manualLayout>
              </c:layout>
              <c:dLblPos val="r"/>
              <c:showVal val="1"/>
            </c:dLbl>
            <c:dLbl>
              <c:idx val="25"/>
              <c:layout>
                <c:manualLayout>
                  <c:x val="-4.4416950526379437E-2"/>
                  <c:y val="-2.4944958803226541E-2"/>
                </c:manualLayout>
              </c:layout>
              <c:dLblPos val="r"/>
              <c:showVal val="1"/>
            </c:dLbl>
            <c:dLbl>
              <c:idx val="26"/>
              <c:layout>
                <c:manualLayout>
                  <c:x val="-3.9738011718885016E-3"/>
                  <c:y val="-5.2493438320210049E-4"/>
                </c:manualLayout>
              </c:layout>
              <c:dLblPos val="r"/>
              <c:showVal val="1"/>
            </c:dLbl>
            <c:dLbl>
              <c:idx val="27"/>
              <c:layout>
                <c:manualLayout>
                  <c:x val="-4.4074085984082023E-2"/>
                  <c:y val="1.6569082710815006E-2"/>
                </c:manualLayout>
              </c:layout>
              <c:dLblPos val="r"/>
              <c:showVal val="1"/>
            </c:dLbl>
            <c:dLbl>
              <c:idx val="28"/>
              <c:layout>
                <c:manualLayout>
                  <c:x val="-4.4074048281328999E-2"/>
                  <c:y val="-1.029294415121186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Лист2!$D$7:$AE$7</c:f>
              <c:numCache>
                <c:formatCode>dd/mmm</c:formatCode>
                <c:ptCount val="28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</c:numCache>
            </c:numRef>
          </c:cat>
          <c:val>
            <c:numRef>
              <c:f>Лист2!$D$10:$AE$10</c:f>
              <c:numCache>
                <c:formatCode>#,##0.0,</c:formatCode>
                <c:ptCount val="28"/>
                <c:pt idx="0">
                  <c:v>1267783.1700270001</c:v>
                </c:pt>
                <c:pt idx="1">
                  <c:v>1302748.5454273599</c:v>
                </c:pt>
                <c:pt idx="2">
                  <c:v>1272924.9374187472</c:v>
                </c:pt>
                <c:pt idx="3">
                  <c:v>1281875.2554053729</c:v>
                </c:pt>
                <c:pt idx="4">
                  <c:v>1236495.4993703901</c:v>
                </c:pt>
                <c:pt idx="5">
                  <c:v>1205750.8004122041</c:v>
                </c:pt>
                <c:pt idx="6">
                  <c:v>1170189.0378008401</c:v>
                </c:pt>
                <c:pt idx="7">
                  <c:v>1229929.1404778105</c:v>
                </c:pt>
                <c:pt idx="8">
                  <c:v>1151375.7967664769</c:v>
                </c:pt>
                <c:pt idx="9">
                  <c:v>1041442.8556496197</c:v>
                </c:pt>
                <c:pt idx="10">
                  <c:v>1052996.8924090578</c:v>
                </c:pt>
                <c:pt idx="11">
                  <c:v>1275592.1344225795</c:v>
                </c:pt>
                <c:pt idx="12">
                  <c:v>1164094.9403680998</c:v>
                </c:pt>
                <c:pt idx="13">
                  <c:v>1095527.3668029781</c:v>
                </c:pt>
                <c:pt idx="14">
                  <c:v>1037735.9298019097</c:v>
                </c:pt>
                <c:pt idx="15">
                  <c:v>916332.76919786888</c:v>
                </c:pt>
                <c:pt idx="16">
                  <c:v>776261.9758392009</c:v>
                </c:pt>
                <c:pt idx="17">
                  <c:v>677551.08053901198</c:v>
                </c:pt>
                <c:pt idx="18">
                  <c:v>572298.05934037687</c:v>
                </c:pt>
                <c:pt idx="19">
                  <c:v>538653.86464437447</c:v>
                </c:pt>
                <c:pt idx="20">
                  <c:v>517347.5997501805</c:v>
                </c:pt>
                <c:pt idx="21">
                  <c:v>453733.96281779191</c:v>
                </c:pt>
                <c:pt idx="22">
                  <c:v>421333.03404807003</c:v>
                </c:pt>
                <c:pt idx="23">
                  <c:v>377078.99883327581</c:v>
                </c:pt>
                <c:pt idx="24">
                  <c:v>366876.58100695931</c:v>
                </c:pt>
                <c:pt idx="25">
                  <c:v>491274.90030412999</c:v>
                </c:pt>
                <c:pt idx="26">
                  <c:v>586517.55939523969</c:v>
                </c:pt>
                <c:pt idx="27">
                  <c:v>731090.89476644341</c:v>
                </c:pt>
              </c:numCache>
            </c:numRef>
          </c:val>
          <c:smooth val="1"/>
        </c:ser>
        <c:ser>
          <c:idx val="0"/>
          <c:order val="1"/>
          <c:tx>
            <c:v>Остатки 2014г.</c:v>
          </c:tx>
          <c:spPr>
            <a:ln w="50800"/>
          </c:spPr>
          <c:marker>
            <c:symbol val="square"/>
            <c:size val="9"/>
          </c:marker>
          <c:dLbls>
            <c:dLbl>
              <c:idx val="0"/>
              <c:layout>
                <c:manualLayout>
                  <c:x val="-2.1102643124395182E-2"/>
                  <c:y val="2.2674088815821128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5561680401033519E-2"/>
                  <c:y val="-2.860796246623020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2237301658489823E-2"/>
                  <c:y val="-3.837597223424001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6636294039909407E-2"/>
                  <c:y val="3.244209858383089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2.4422833673703712E-2"/>
                  <c:y val="3.000009614182843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4.1034961993887356E-2"/>
                  <c:y val="-3.1049964908232634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2150526241465755E-2"/>
                  <c:y val="-3.5933969792237522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2.6668061567843352E-2"/>
                  <c:y val="3.0000096141828435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4.9934524571957892E-2"/>
                  <c:y val="-3.3491967350235088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2.5594924188458944E-2"/>
                  <c:y val="2.5116091257823551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1.0378867491484881E-3"/>
                  <c:y val="-2.1281955140222897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5.6486517331967093E-3"/>
                  <c:y val="1.5348081489813786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1.2282003565065503E-2"/>
                  <c:y val="-2.6165960024227761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3.4281621002427414E-3"/>
                  <c:y val="-1.3955947814215516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3214319171399786E-3"/>
                  <c:y val="-6.6299404882082091E-3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1.2147017340369706E-3"/>
                  <c:y val="-9.0719429302106545E-3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4.9969426186052823E-2"/>
                  <c:y val="3.2442098583830896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1.0068543198859806E-2"/>
                  <c:y val="-2.8607962466230208E-2"/>
                </c:manualLayout>
              </c:layout>
              <c:dLblPos val="r"/>
              <c:showVal val="1"/>
            </c:dLbl>
            <c:dLbl>
              <c:idx val="24"/>
              <c:layout>
                <c:manualLayout>
                  <c:x val="-7.8218809271610318E-3"/>
                  <c:y val="-4.0817974676242437E-2"/>
                </c:manualLayout>
              </c:layout>
              <c:dLblPos val="r"/>
              <c:showVal val="1"/>
            </c:dLbl>
            <c:dLbl>
              <c:idx val="25"/>
              <c:layout>
                <c:manualLayout>
                  <c:x val="-3.4015490373455096E-2"/>
                  <c:y val="-4.081797467624239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Лист2!$D$7:$AE$7</c:f>
              <c:numCache>
                <c:formatCode>dd/mmm</c:formatCode>
                <c:ptCount val="28"/>
                <c:pt idx="0">
                  <c:v>42016</c:v>
                </c:pt>
                <c:pt idx="1">
                  <c:v>42017</c:v>
                </c:pt>
                <c:pt idx="2">
                  <c:v>42018</c:v>
                </c:pt>
                <c:pt idx="3">
                  <c:v>42019</c:v>
                </c:pt>
                <c:pt idx="4">
                  <c:v>42020</c:v>
                </c:pt>
                <c:pt idx="5">
                  <c:v>42023</c:v>
                </c:pt>
                <c:pt idx="6">
                  <c:v>42024</c:v>
                </c:pt>
                <c:pt idx="7">
                  <c:v>42025</c:v>
                </c:pt>
                <c:pt idx="8">
                  <c:v>42026</c:v>
                </c:pt>
                <c:pt idx="9">
                  <c:v>42027</c:v>
                </c:pt>
                <c:pt idx="10">
                  <c:v>42030</c:v>
                </c:pt>
                <c:pt idx="11">
                  <c:v>42031</c:v>
                </c:pt>
                <c:pt idx="12">
                  <c:v>42032</c:v>
                </c:pt>
                <c:pt idx="13">
                  <c:v>42033</c:v>
                </c:pt>
                <c:pt idx="14">
                  <c:v>42034</c:v>
                </c:pt>
                <c:pt idx="15">
                  <c:v>42037</c:v>
                </c:pt>
                <c:pt idx="16">
                  <c:v>42038</c:v>
                </c:pt>
                <c:pt idx="17">
                  <c:v>42039</c:v>
                </c:pt>
                <c:pt idx="18">
                  <c:v>42040</c:v>
                </c:pt>
                <c:pt idx="19">
                  <c:v>42041</c:v>
                </c:pt>
                <c:pt idx="20">
                  <c:v>42044</c:v>
                </c:pt>
                <c:pt idx="21">
                  <c:v>42045</c:v>
                </c:pt>
                <c:pt idx="22">
                  <c:v>42046</c:v>
                </c:pt>
                <c:pt idx="23">
                  <c:v>42047</c:v>
                </c:pt>
                <c:pt idx="24">
                  <c:v>42048</c:v>
                </c:pt>
                <c:pt idx="25">
                  <c:v>42051</c:v>
                </c:pt>
                <c:pt idx="26">
                  <c:v>42052</c:v>
                </c:pt>
                <c:pt idx="27">
                  <c:v>42053</c:v>
                </c:pt>
              </c:numCache>
            </c:numRef>
          </c:cat>
          <c:val>
            <c:numRef>
              <c:f>Лист2!$D$11:$AE$11</c:f>
              <c:numCache>
                <c:formatCode>#,##0.0,</c:formatCode>
                <c:ptCount val="28"/>
                <c:pt idx="0">
                  <c:v>846021.0693003902</c:v>
                </c:pt>
                <c:pt idx="1">
                  <c:v>928125.03186011058</c:v>
                </c:pt>
                <c:pt idx="2">
                  <c:v>821507.70231040951</c:v>
                </c:pt>
                <c:pt idx="3">
                  <c:v>827036.75275336986</c:v>
                </c:pt>
                <c:pt idx="4">
                  <c:v>830626.60797289968</c:v>
                </c:pt>
                <c:pt idx="5">
                  <c:v>872317.93550823</c:v>
                </c:pt>
                <c:pt idx="6">
                  <c:v>930819.9318540605</c:v>
                </c:pt>
                <c:pt idx="7">
                  <c:v>964441.09628313035</c:v>
                </c:pt>
                <c:pt idx="8">
                  <c:v>1250823.7948558501</c:v>
                </c:pt>
                <c:pt idx="9">
                  <c:v>1237113.0488741647</c:v>
                </c:pt>
                <c:pt idx="10">
                  <c:v>1204945.3514766707</c:v>
                </c:pt>
                <c:pt idx="11">
                  <c:v>1192741.2319002498</c:v>
                </c:pt>
                <c:pt idx="12">
                  <c:v>1183236.5800726204</c:v>
                </c:pt>
                <c:pt idx="13">
                  <c:v>1397587.1696138675</c:v>
                </c:pt>
                <c:pt idx="14">
                  <c:v>1461584.2029814238</c:v>
                </c:pt>
                <c:pt idx="15">
                  <c:v>1447253.6415864073</c:v>
                </c:pt>
                <c:pt idx="16">
                  <c:v>1396363.6156580527</c:v>
                </c:pt>
                <c:pt idx="17">
                  <c:v>1256681.7991055953</c:v>
                </c:pt>
                <c:pt idx="18">
                  <c:v>1204800.2217064342</c:v>
                </c:pt>
                <c:pt idx="19">
                  <c:v>1084173.7863589728</c:v>
                </c:pt>
                <c:pt idx="20">
                  <c:v>1013292.7053393475</c:v>
                </c:pt>
                <c:pt idx="21">
                  <c:v>948452.31866256043</c:v>
                </c:pt>
                <c:pt idx="22">
                  <c:v>890915.9642439395</c:v>
                </c:pt>
                <c:pt idx="23">
                  <c:v>837971.75582070113</c:v>
                </c:pt>
                <c:pt idx="24">
                  <c:v>782940.00171437988</c:v>
                </c:pt>
                <c:pt idx="25">
                  <c:v>766820.09243441001</c:v>
                </c:pt>
                <c:pt idx="26">
                  <c:v>787246.39339032315</c:v>
                </c:pt>
                <c:pt idx="27">
                  <c:v>722684.42671459203</c:v>
                </c:pt>
              </c:numCache>
            </c:numRef>
          </c:val>
          <c:smooth val="1"/>
        </c:ser>
        <c:marker val="1"/>
        <c:axId val="74482816"/>
        <c:axId val="74484352"/>
      </c:lineChart>
      <c:dateAx>
        <c:axId val="74482816"/>
        <c:scaling>
          <c:orientation val="minMax"/>
        </c:scaling>
        <c:axPos val="b"/>
        <c:numFmt formatCode="dd/mmm" sourceLinked="1"/>
        <c:majorTickMark val="none"/>
        <c:tickLblPos val="nextTo"/>
        <c:crossAx val="74484352"/>
        <c:crosses val="autoZero"/>
        <c:auto val="1"/>
        <c:lblOffset val="100"/>
        <c:baseTimeUnit val="days"/>
      </c:dateAx>
      <c:valAx>
        <c:axId val="74484352"/>
        <c:scaling>
          <c:orientation val="minMax"/>
        </c:scaling>
        <c:axPos val="l"/>
        <c:majorGridlines/>
        <c:numFmt formatCode="#,##0.0," sourceLinked="1"/>
        <c:majorTickMark val="none"/>
        <c:tickLblPos val="nextTo"/>
        <c:crossAx val="7448281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4781478661359244"/>
          <c:y val="0.96004300533218245"/>
          <c:w val="0.29576704666057879"/>
          <c:h val="3.9956994667817942E-2"/>
        </c:manualLayout>
      </c:layout>
    </c:legend>
    <c:plotVisOnly val="1"/>
    <c:dispBlanksAs val="gap"/>
  </c:chart>
  <c:spPr>
    <a:noFill/>
    <a:ln>
      <a:noFill/>
    </a:ln>
  </c:spPr>
  <c:externalData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5B394-9FB0-4E65-9470-F1772445F21B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F14876-CABD-4A65-85C0-FD6197237E85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1</a:t>
          </a:r>
          <a:endParaRPr lang="ru-RU" dirty="0">
            <a:solidFill>
              <a:schemeClr val="tx1"/>
            </a:solidFill>
          </a:endParaRPr>
        </a:p>
      </dgm:t>
    </dgm:pt>
    <dgm:pt modelId="{4164F4DE-22B0-4F26-91D4-50B67040B776}" type="parTrans" cxnId="{18355DC8-84AD-440C-99AA-BAFBB921D6E1}">
      <dgm:prSet/>
      <dgm:spPr/>
      <dgm:t>
        <a:bodyPr/>
        <a:lstStyle/>
        <a:p>
          <a:endParaRPr lang="ru-RU"/>
        </a:p>
      </dgm:t>
    </dgm:pt>
    <dgm:pt modelId="{605BBF32-3C4F-4AB6-A3AD-75A0D9E134E3}" type="sibTrans" cxnId="{18355DC8-84AD-440C-99AA-BAFBB921D6E1}">
      <dgm:prSet/>
      <dgm:spPr/>
      <dgm:t>
        <a:bodyPr/>
        <a:lstStyle/>
        <a:p>
          <a:endParaRPr lang="ru-RU"/>
        </a:p>
      </dgm:t>
    </dgm:pt>
    <dgm:pt modelId="{DF441621-5E91-4EBD-8187-002F6F5B7896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ликвидностью единого казначейского счета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27AB0-EC6C-41BB-A4B6-FE00F727FF5A}" type="parTrans" cxnId="{FA7F91CD-0988-4421-B2D9-31F614597D22}">
      <dgm:prSet/>
      <dgm:spPr/>
      <dgm:t>
        <a:bodyPr/>
        <a:lstStyle/>
        <a:p>
          <a:endParaRPr lang="ru-RU"/>
        </a:p>
      </dgm:t>
    </dgm:pt>
    <dgm:pt modelId="{4424FE34-E881-4774-88CA-399873888BBA}" type="sibTrans" cxnId="{FA7F91CD-0988-4421-B2D9-31F614597D22}">
      <dgm:prSet/>
      <dgm:spPr/>
      <dgm:t>
        <a:bodyPr/>
        <a:lstStyle/>
        <a:p>
          <a:endParaRPr lang="ru-RU"/>
        </a:p>
      </dgm:t>
    </dgm:pt>
    <dgm:pt modelId="{0ED85B89-EA42-4186-B773-729451F39CF9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3</a:t>
          </a:r>
          <a:endParaRPr lang="ru-RU" dirty="0">
            <a:solidFill>
              <a:schemeClr val="tx1"/>
            </a:solidFill>
          </a:endParaRPr>
        </a:p>
      </dgm:t>
    </dgm:pt>
    <dgm:pt modelId="{3784512D-C5D7-49AC-A353-60926C8C37EF}" type="parTrans" cxnId="{2A77E406-CEA0-468D-81C0-B5FDB31F79B7}">
      <dgm:prSet/>
      <dgm:spPr/>
      <dgm:t>
        <a:bodyPr/>
        <a:lstStyle/>
        <a:p>
          <a:endParaRPr lang="ru-RU"/>
        </a:p>
      </dgm:t>
    </dgm:pt>
    <dgm:pt modelId="{9AC0D6E5-D76F-4950-87F7-2DF4AB38B375}" type="sibTrans" cxnId="{2A77E406-CEA0-468D-81C0-B5FDB31F79B7}">
      <dgm:prSet/>
      <dgm:spPr/>
      <dgm:t>
        <a:bodyPr/>
        <a:lstStyle/>
        <a:p>
          <a:endParaRPr lang="ru-RU"/>
        </a:p>
      </dgm:t>
    </dgm:pt>
    <dgm:pt modelId="{197CBEEA-4931-463C-BD0E-2DD75059D4D3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</a:t>
          </a:r>
          <a:endParaRPr lang="ru-RU" dirty="0">
            <a:solidFill>
              <a:schemeClr val="tx1"/>
            </a:solidFill>
          </a:endParaRPr>
        </a:p>
      </dgm:t>
    </dgm:pt>
    <dgm:pt modelId="{012C23BE-F48C-4CD8-84D1-016D31883EFD}" type="parTrans" cxnId="{F80FB1CA-A31D-4AF7-91B1-1A32F55B8CDC}">
      <dgm:prSet/>
      <dgm:spPr/>
      <dgm:t>
        <a:bodyPr/>
        <a:lstStyle/>
        <a:p>
          <a:endParaRPr lang="ru-RU"/>
        </a:p>
      </dgm:t>
    </dgm:pt>
    <dgm:pt modelId="{7F7F1834-BD05-41CF-A9C6-9C08406846A6}" type="sibTrans" cxnId="{F80FB1CA-A31D-4AF7-91B1-1A32F55B8CDC}">
      <dgm:prSet/>
      <dgm:spPr/>
      <dgm:t>
        <a:bodyPr/>
        <a:lstStyle/>
        <a:p>
          <a:endParaRPr lang="ru-RU"/>
        </a:p>
      </dgm:t>
    </dgm:pt>
    <dgm:pt modelId="{BC798655-FE5E-4419-B2E8-DC474E4638BE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новой редакции Бюджетного кодекса Российской Федерации;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9DEE2-E356-48E8-BBA6-75D582C42953}" type="parTrans" cxnId="{50646819-3E99-4CEE-B5FE-B653CD315E14}">
      <dgm:prSet/>
      <dgm:spPr/>
      <dgm:t>
        <a:bodyPr/>
        <a:lstStyle/>
        <a:p>
          <a:endParaRPr lang="ru-RU"/>
        </a:p>
      </dgm:t>
    </dgm:pt>
    <dgm:pt modelId="{3EC33480-7721-4B98-B183-1F3F5AB4E3EE}" type="sibTrans" cxnId="{50646819-3E99-4CEE-B5FE-B653CD315E14}">
      <dgm:prSet/>
      <dgm:spPr/>
      <dgm:t>
        <a:bodyPr/>
        <a:lstStyle/>
        <a:p>
          <a:endParaRPr lang="ru-RU"/>
        </a:p>
      </dgm:t>
    </dgm:pt>
    <dgm:pt modelId="{398FB78C-2039-4BA4-894C-D2C267BEE9B6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</a:t>
          </a:r>
          <a:endParaRPr lang="ru-RU" dirty="0">
            <a:solidFill>
              <a:schemeClr val="tx1"/>
            </a:solidFill>
          </a:endParaRPr>
        </a:p>
      </dgm:t>
    </dgm:pt>
    <dgm:pt modelId="{059907FE-D183-4F40-8AB1-721779D20A18}" type="parTrans" cxnId="{5A5A0D8D-CAC6-45C8-BA7D-2CFA07C934E0}">
      <dgm:prSet/>
      <dgm:spPr/>
      <dgm:t>
        <a:bodyPr/>
        <a:lstStyle/>
        <a:p>
          <a:endParaRPr lang="ru-RU"/>
        </a:p>
      </dgm:t>
    </dgm:pt>
    <dgm:pt modelId="{A69786B6-67BC-4B08-9C7A-BCF3CFC3632F}" type="sibTrans" cxnId="{5A5A0D8D-CAC6-45C8-BA7D-2CFA07C934E0}">
      <dgm:prSet/>
      <dgm:spPr/>
      <dgm:t>
        <a:bodyPr/>
        <a:lstStyle/>
        <a:p>
          <a:endParaRPr lang="ru-RU"/>
        </a:p>
      </dgm:t>
    </dgm:pt>
    <dgm:pt modelId="{B4E440B7-7074-461A-8993-4C71A2206011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803D4-CB42-4D82-B42E-59500EBC33D0}" type="parTrans" cxnId="{BD2EBDC6-28D5-4BD4-A301-9959349361CC}">
      <dgm:prSet/>
      <dgm:spPr/>
      <dgm:t>
        <a:bodyPr/>
        <a:lstStyle/>
        <a:p>
          <a:endParaRPr lang="ru-RU"/>
        </a:p>
      </dgm:t>
    </dgm:pt>
    <dgm:pt modelId="{4A258A2B-58C0-4862-A257-F118BA9CD08E}" type="sibTrans" cxnId="{BD2EBDC6-28D5-4BD4-A301-9959349361CC}">
      <dgm:prSet/>
      <dgm:spPr/>
      <dgm:t>
        <a:bodyPr/>
        <a:lstStyle/>
        <a:p>
          <a:endParaRPr lang="ru-RU"/>
        </a:p>
      </dgm:t>
    </dgm:pt>
    <dgm:pt modelId="{8442D80C-F84B-4A62-8613-BFFC6B6F158D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полномочий по информационному обеспечению контрактной системы в соответствии с 44- Федеральным законом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CDA07-B021-445A-AEBC-048EC7ECC97E}" type="parTrans" cxnId="{A016451D-3874-4AE4-95A2-74EA4B1C89B0}">
      <dgm:prSet/>
      <dgm:spPr/>
      <dgm:t>
        <a:bodyPr/>
        <a:lstStyle/>
        <a:p>
          <a:endParaRPr lang="ru-RU"/>
        </a:p>
      </dgm:t>
    </dgm:pt>
    <dgm:pt modelId="{32ADCF30-BBD3-4F8A-953A-0F64A2E9A978}" type="sibTrans" cxnId="{A016451D-3874-4AE4-95A2-74EA4B1C89B0}">
      <dgm:prSet/>
      <dgm:spPr/>
      <dgm:t>
        <a:bodyPr/>
        <a:lstStyle/>
        <a:p>
          <a:endParaRPr lang="ru-RU"/>
        </a:p>
      </dgm:t>
    </dgm:pt>
    <dgm:pt modelId="{CAB0E9B4-1306-45FF-A011-CD331A468B1D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государственных информационных систем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6B57B-2E04-4591-8B54-CB07B2231EAB}" type="parTrans" cxnId="{FF11026B-48AC-4EA9-8F62-3B0AB18A3C0E}">
      <dgm:prSet/>
      <dgm:spPr/>
      <dgm:t>
        <a:bodyPr/>
        <a:lstStyle/>
        <a:p>
          <a:endParaRPr lang="ru-RU"/>
        </a:p>
      </dgm:t>
    </dgm:pt>
    <dgm:pt modelId="{DABC67A9-4FB5-4DD2-A9A9-BFEE80A33928}" type="sibTrans" cxnId="{FF11026B-48AC-4EA9-8F62-3B0AB18A3C0E}">
      <dgm:prSet/>
      <dgm:spPr/>
      <dgm:t>
        <a:bodyPr/>
        <a:lstStyle/>
        <a:p>
          <a:endParaRPr lang="ru-RU"/>
        </a:p>
      </dgm:t>
    </dgm:pt>
    <dgm:pt modelId="{564A43B0-F117-4B9A-B694-CD9A27B8C2CA}">
      <dgm:prSet/>
      <dgm:spPr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Перевод на кассовое обслуживание бюджетов государственных внебюджетных фондов.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AF0DA-4D83-4250-A111-9AF7D2717A54}" type="parTrans" cxnId="{CBA36940-6241-4652-A59E-7E72344936E6}">
      <dgm:prSet/>
      <dgm:spPr/>
      <dgm:t>
        <a:bodyPr/>
        <a:lstStyle/>
        <a:p>
          <a:endParaRPr lang="ru-RU"/>
        </a:p>
      </dgm:t>
    </dgm:pt>
    <dgm:pt modelId="{6E451E91-75E9-4858-9E97-E376098242CD}" type="sibTrans" cxnId="{CBA36940-6241-4652-A59E-7E72344936E6}">
      <dgm:prSet/>
      <dgm:spPr/>
      <dgm:t>
        <a:bodyPr/>
        <a:lstStyle/>
        <a:p>
          <a:endParaRPr lang="ru-RU"/>
        </a:p>
      </dgm:t>
    </dgm:pt>
    <dgm:pt modelId="{B7F1B292-371E-48A3-93A5-DBDC1BA0CE5C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6</a:t>
          </a:r>
          <a:endParaRPr lang="ru-RU" dirty="0">
            <a:solidFill>
              <a:schemeClr val="tx1"/>
            </a:solidFill>
          </a:endParaRPr>
        </a:p>
      </dgm:t>
    </dgm:pt>
    <dgm:pt modelId="{02861E2C-C444-423E-996E-CFBB1454FA17}" type="parTrans" cxnId="{7480B564-5DDA-4B9C-9421-E02A15F8461E}">
      <dgm:prSet/>
      <dgm:spPr/>
      <dgm:t>
        <a:bodyPr/>
        <a:lstStyle/>
        <a:p>
          <a:endParaRPr lang="ru-RU"/>
        </a:p>
      </dgm:t>
    </dgm:pt>
    <dgm:pt modelId="{662B2105-5903-4CAA-87A3-A2557DCD137E}" type="sibTrans" cxnId="{7480B564-5DDA-4B9C-9421-E02A15F8461E}">
      <dgm:prSet/>
      <dgm:spPr/>
      <dgm:t>
        <a:bodyPr/>
        <a:lstStyle/>
        <a:p>
          <a:endParaRPr lang="ru-RU"/>
        </a:p>
      </dgm:t>
    </dgm:pt>
    <dgm:pt modelId="{62D44E77-E762-4EBE-9ADB-C422E34C0DDC}">
      <dgm:prSet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7</a:t>
          </a:r>
          <a:endParaRPr lang="ru-RU" dirty="0">
            <a:solidFill>
              <a:schemeClr val="tx1"/>
            </a:solidFill>
          </a:endParaRPr>
        </a:p>
      </dgm:t>
    </dgm:pt>
    <dgm:pt modelId="{0AEFCBA1-99F8-48F1-89CD-FC71846FBDE0}" type="parTrans" cxnId="{EA296D03-9EE9-45AC-810F-00FA923DABE3}">
      <dgm:prSet/>
      <dgm:spPr/>
      <dgm:t>
        <a:bodyPr/>
        <a:lstStyle/>
        <a:p>
          <a:endParaRPr lang="ru-RU"/>
        </a:p>
      </dgm:t>
    </dgm:pt>
    <dgm:pt modelId="{BB734686-2833-452F-B725-1678A422DB6E}" type="sibTrans" cxnId="{EA296D03-9EE9-45AC-810F-00FA923DABE3}">
      <dgm:prSet/>
      <dgm:spPr/>
      <dgm:t>
        <a:bodyPr/>
        <a:lstStyle/>
        <a:p>
          <a:endParaRPr lang="ru-RU"/>
        </a:p>
      </dgm:t>
    </dgm:pt>
    <dgm:pt modelId="{FB866427-C759-43FE-BFD5-45E75B48466D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бюджетных кредитов бюджетам субъектов Российской Федерации;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94F68-A15C-4C2E-A382-51C3250A1529}" type="parTrans" cxnId="{7DBBFC2A-F140-4467-8C79-E9C92F2CA485}">
      <dgm:prSet/>
      <dgm:spPr/>
      <dgm:t>
        <a:bodyPr/>
        <a:lstStyle/>
        <a:p>
          <a:endParaRPr lang="ru-RU"/>
        </a:p>
      </dgm:t>
    </dgm:pt>
    <dgm:pt modelId="{CF0409C2-3ED7-4972-BF25-5EB43EFEEBDA}" type="sibTrans" cxnId="{7DBBFC2A-F140-4467-8C79-E9C92F2CA485}">
      <dgm:prSet/>
      <dgm:spPr/>
      <dgm:t>
        <a:bodyPr/>
        <a:lstStyle/>
        <a:p>
          <a:endParaRPr lang="ru-RU"/>
        </a:p>
      </dgm:t>
    </dgm:pt>
    <dgm:pt modelId="{8E33A9F5-2281-4A38-95F8-B518DA49B9DA}">
      <dgm:prSet phldrT="[Текст]"/>
      <dgm:spPr>
        <a:solidFill>
          <a:schemeClr val="accent3">
            <a:lumMod val="20000"/>
            <a:lumOff val="8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</a:t>
          </a:r>
          <a:endParaRPr lang="ru-RU" dirty="0">
            <a:solidFill>
              <a:schemeClr val="tx1"/>
            </a:solidFill>
          </a:endParaRPr>
        </a:p>
      </dgm:t>
    </dgm:pt>
    <dgm:pt modelId="{324EC1C3-C4A9-40D2-9F94-5E17C9E7802E}" type="parTrans" cxnId="{5B07AD8B-3044-472C-8470-FD0CA0C7AFC7}">
      <dgm:prSet/>
      <dgm:spPr/>
      <dgm:t>
        <a:bodyPr/>
        <a:lstStyle/>
        <a:p>
          <a:endParaRPr lang="ru-RU"/>
        </a:p>
      </dgm:t>
    </dgm:pt>
    <dgm:pt modelId="{C30AEEA8-4396-4140-B832-8EF235755A98}" type="sibTrans" cxnId="{5B07AD8B-3044-472C-8470-FD0CA0C7AFC7}">
      <dgm:prSet/>
      <dgm:spPr/>
      <dgm:t>
        <a:bodyPr/>
        <a:lstStyle/>
        <a:p>
          <a:endParaRPr lang="ru-RU"/>
        </a:p>
      </dgm:t>
    </dgm:pt>
    <dgm:pt modelId="{9A4CD0D7-FB04-4938-847B-88DF4E439210}" type="pres">
      <dgm:prSet presAssocID="{9E95B394-9FB0-4E65-9470-F1772445F2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C8B369-B8D0-4602-A944-BF97D0215BD8}" type="pres">
      <dgm:prSet presAssocID="{D6F14876-CABD-4A65-85C0-FD6197237E85}" presName="composite" presStyleCnt="0"/>
      <dgm:spPr/>
      <dgm:t>
        <a:bodyPr/>
        <a:lstStyle/>
        <a:p>
          <a:endParaRPr lang="ru-RU"/>
        </a:p>
      </dgm:t>
    </dgm:pt>
    <dgm:pt modelId="{78E260C2-9E7F-4EDA-BF22-35081C9784A7}" type="pres">
      <dgm:prSet presAssocID="{D6F14876-CABD-4A65-85C0-FD6197237E85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AEDB0-969A-4B83-A096-89815D5FE48E}" type="pres">
      <dgm:prSet presAssocID="{D6F14876-CABD-4A65-85C0-FD6197237E85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2E11B-EA3D-4818-B05F-0EF3156F7DB4}" type="pres">
      <dgm:prSet presAssocID="{605BBF32-3C4F-4AB6-A3AD-75A0D9E134E3}" presName="sp" presStyleCnt="0"/>
      <dgm:spPr/>
      <dgm:t>
        <a:bodyPr/>
        <a:lstStyle/>
        <a:p>
          <a:endParaRPr lang="ru-RU"/>
        </a:p>
      </dgm:t>
    </dgm:pt>
    <dgm:pt modelId="{614AAA5C-D61A-4D5B-BF29-1EF8B999C89B}" type="pres">
      <dgm:prSet presAssocID="{8E33A9F5-2281-4A38-95F8-B518DA49B9DA}" presName="composite" presStyleCnt="0"/>
      <dgm:spPr/>
    </dgm:pt>
    <dgm:pt modelId="{80A2C8A5-EBF2-4F24-A26E-524A21466125}" type="pres">
      <dgm:prSet presAssocID="{8E33A9F5-2281-4A38-95F8-B518DA49B9D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C98FF-EA88-43F1-B5EB-F03F9E2A90EA}" type="pres">
      <dgm:prSet presAssocID="{8E33A9F5-2281-4A38-95F8-B518DA49B9DA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0E2CD-51DF-4FBF-AD5E-B73BCD079E34}" type="pres">
      <dgm:prSet presAssocID="{C30AEEA8-4396-4140-B832-8EF235755A98}" presName="sp" presStyleCnt="0"/>
      <dgm:spPr/>
    </dgm:pt>
    <dgm:pt modelId="{5BDDDA7B-134A-40D5-BCB3-284C7823D36D}" type="pres">
      <dgm:prSet presAssocID="{0ED85B89-EA42-4186-B773-729451F39CF9}" presName="composite" presStyleCnt="0"/>
      <dgm:spPr/>
      <dgm:t>
        <a:bodyPr/>
        <a:lstStyle/>
        <a:p>
          <a:endParaRPr lang="ru-RU"/>
        </a:p>
      </dgm:t>
    </dgm:pt>
    <dgm:pt modelId="{ECDC51FB-3525-48ED-9B13-1954F7A33BF1}" type="pres">
      <dgm:prSet presAssocID="{0ED85B89-EA42-4186-B773-729451F39CF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FD69F-2CB3-47A5-AD1D-AC267F1D0A04}" type="pres">
      <dgm:prSet presAssocID="{0ED85B89-EA42-4186-B773-729451F39CF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14946-415B-42FE-A77D-52D2D73DD293}" type="pres">
      <dgm:prSet presAssocID="{9AC0D6E5-D76F-4950-87F7-2DF4AB38B375}" presName="sp" presStyleCnt="0"/>
      <dgm:spPr/>
      <dgm:t>
        <a:bodyPr/>
        <a:lstStyle/>
        <a:p>
          <a:endParaRPr lang="ru-RU"/>
        </a:p>
      </dgm:t>
    </dgm:pt>
    <dgm:pt modelId="{61D379A8-5758-4B28-943B-39C0202CDA6A}" type="pres">
      <dgm:prSet presAssocID="{197CBEEA-4931-463C-BD0E-2DD75059D4D3}" presName="composite" presStyleCnt="0"/>
      <dgm:spPr/>
      <dgm:t>
        <a:bodyPr/>
        <a:lstStyle/>
        <a:p>
          <a:endParaRPr lang="ru-RU"/>
        </a:p>
      </dgm:t>
    </dgm:pt>
    <dgm:pt modelId="{581D036D-293C-45FA-96B6-60C3C24E2407}" type="pres">
      <dgm:prSet presAssocID="{197CBEEA-4931-463C-BD0E-2DD75059D4D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DD6E7-F070-41AD-8E33-9A4CA4AC7C62}" type="pres">
      <dgm:prSet presAssocID="{197CBEEA-4931-463C-BD0E-2DD75059D4D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6E38A-6433-477C-BB4B-A741866A936A}" type="pres">
      <dgm:prSet presAssocID="{7F7F1834-BD05-41CF-A9C6-9C08406846A6}" presName="sp" presStyleCnt="0"/>
      <dgm:spPr/>
      <dgm:t>
        <a:bodyPr/>
        <a:lstStyle/>
        <a:p>
          <a:endParaRPr lang="ru-RU"/>
        </a:p>
      </dgm:t>
    </dgm:pt>
    <dgm:pt modelId="{0AE886AE-C6F2-4940-ACA4-26ACBC985EA2}" type="pres">
      <dgm:prSet presAssocID="{398FB78C-2039-4BA4-894C-D2C267BEE9B6}" presName="composite" presStyleCnt="0"/>
      <dgm:spPr/>
      <dgm:t>
        <a:bodyPr/>
        <a:lstStyle/>
        <a:p>
          <a:endParaRPr lang="ru-RU"/>
        </a:p>
      </dgm:t>
    </dgm:pt>
    <dgm:pt modelId="{17ABD411-F812-4DA4-A335-96AAF24B6E35}" type="pres">
      <dgm:prSet presAssocID="{398FB78C-2039-4BA4-894C-D2C267BEE9B6}" presName="parentText" presStyleLbl="alignNode1" presStyleIdx="4" presStyleCnt="7" custLinFactNeighborX="0" custLinFactNeighborY="-1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F308B-CD96-4045-953D-DFC0DC4B5B41}" type="pres">
      <dgm:prSet presAssocID="{398FB78C-2039-4BA4-894C-D2C267BEE9B6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D92C-0ECC-4DE5-95CB-62CC170894BF}" type="pres">
      <dgm:prSet presAssocID="{A69786B6-67BC-4B08-9C7A-BCF3CFC3632F}" presName="sp" presStyleCnt="0"/>
      <dgm:spPr/>
    </dgm:pt>
    <dgm:pt modelId="{E53FEA0F-1E9D-401B-AF5F-C0095EB87163}" type="pres">
      <dgm:prSet presAssocID="{B7F1B292-371E-48A3-93A5-DBDC1BA0CE5C}" presName="composite" presStyleCnt="0"/>
      <dgm:spPr/>
    </dgm:pt>
    <dgm:pt modelId="{93FCB86F-76B5-4642-B4E5-84DDD600B15F}" type="pres">
      <dgm:prSet presAssocID="{B7F1B292-371E-48A3-93A5-DBDC1BA0CE5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64739-F547-47D9-A34A-6709E8B69750}" type="pres">
      <dgm:prSet presAssocID="{B7F1B292-371E-48A3-93A5-DBDC1BA0CE5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23DF6-70C4-4F91-99FA-4359961909FF}" type="pres">
      <dgm:prSet presAssocID="{662B2105-5903-4CAA-87A3-A2557DCD137E}" presName="sp" presStyleCnt="0"/>
      <dgm:spPr/>
    </dgm:pt>
    <dgm:pt modelId="{3B3C6BCF-2FD8-4A21-8EC5-A98411CE9317}" type="pres">
      <dgm:prSet presAssocID="{62D44E77-E762-4EBE-9ADB-C422E34C0DDC}" presName="composite" presStyleCnt="0"/>
      <dgm:spPr/>
    </dgm:pt>
    <dgm:pt modelId="{04804BFF-1ECB-428C-94D3-B6F531AE6E2C}" type="pres">
      <dgm:prSet presAssocID="{62D44E77-E762-4EBE-9ADB-C422E34C0DDC}" presName="parentText" presStyleLbl="alignNode1" presStyleIdx="6" presStyleCnt="7" custLinFactNeighborX="0" custLinFactNeighborY="44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76165-95F9-4F37-B70F-0586DD0725EE}" type="pres">
      <dgm:prSet presAssocID="{62D44E77-E762-4EBE-9ADB-C422E34C0DD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1026B-48AC-4EA9-8F62-3B0AB18A3C0E}" srcId="{B7F1B292-371E-48A3-93A5-DBDC1BA0CE5C}" destId="{CAB0E9B4-1306-45FF-A011-CD331A468B1D}" srcOrd="0" destOrd="0" parTransId="{1F06B57B-2E04-4591-8B54-CB07B2231EAB}" sibTransId="{DABC67A9-4FB5-4DD2-A9A9-BFEE80A33928}"/>
    <dgm:cxn modelId="{2A2823EF-7266-47BD-9ED4-DDDF1BA89032}" type="presOf" srcId="{D6F14876-CABD-4A65-85C0-FD6197237E85}" destId="{78E260C2-9E7F-4EDA-BF22-35081C9784A7}" srcOrd="0" destOrd="0" presId="urn:microsoft.com/office/officeart/2005/8/layout/chevron2"/>
    <dgm:cxn modelId="{3EFFD2FB-487C-458D-A0BA-1D95F09DC735}" type="presOf" srcId="{197CBEEA-4931-463C-BD0E-2DD75059D4D3}" destId="{581D036D-293C-45FA-96B6-60C3C24E2407}" srcOrd="0" destOrd="0" presId="urn:microsoft.com/office/officeart/2005/8/layout/chevron2"/>
    <dgm:cxn modelId="{AA9E52BE-B310-4E8D-A6B2-16E772B1B942}" type="presOf" srcId="{DF441621-5E91-4EBD-8187-002F6F5B7896}" destId="{A9EAEDB0-969A-4B83-A096-89815D5FE48E}" srcOrd="0" destOrd="0" presId="urn:microsoft.com/office/officeart/2005/8/layout/chevron2"/>
    <dgm:cxn modelId="{47F762F5-C6BF-4DB8-A9A3-C39650AFCDE2}" type="presOf" srcId="{BC798655-FE5E-4419-B2E8-DC474E4638BE}" destId="{44BDD6E7-F070-41AD-8E33-9A4CA4AC7C62}" srcOrd="0" destOrd="0" presId="urn:microsoft.com/office/officeart/2005/8/layout/chevron2"/>
    <dgm:cxn modelId="{7DBBFC2A-F140-4467-8C79-E9C92F2CA485}" srcId="{8E33A9F5-2281-4A38-95F8-B518DA49B9DA}" destId="{FB866427-C759-43FE-BFD5-45E75B48466D}" srcOrd="0" destOrd="0" parTransId="{3F794F68-A15C-4C2E-A382-51C3250A1529}" sibTransId="{CF0409C2-3ED7-4972-BF25-5EB43EFEEBDA}"/>
    <dgm:cxn modelId="{2A77E406-CEA0-468D-81C0-B5FDB31F79B7}" srcId="{9E95B394-9FB0-4E65-9470-F1772445F21B}" destId="{0ED85B89-EA42-4186-B773-729451F39CF9}" srcOrd="2" destOrd="0" parTransId="{3784512D-C5D7-49AC-A353-60926C8C37EF}" sibTransId="{9AC0D6E5-D76F-4950-87F7-2DF4AB38B375}"/>
    <dgm:cxn modelId="{50646819-3E99-4CEE-B5FE-B653CD315E14}" srcId="{197CBEEA-4931-463C-BD0E-2DD75059D4D3}" destId="{BC798655-FE5E-4419-B2E8-DC474E4638BE}" srcOrd="0" destOrd="0" parTransId="{6189DEE2-E356-48E8-BBA6-75D582C42953}" sibTransId="{3EC33480-7721-4B98-B183-1F3F5AB4E3EE}"/>
    <dgm:cxn modelId="{CBA36940-6241-4652-A59E-7E72344936E6}" srcId="{62D44E77-E762-4EBE-9ADB-C422E34C0DDC}" destId="{564A43B0-F117-4B9A-B694-CD9A27B8C2CA}" srcOrd="0" destOrd="0" parTransId="{1FCAF0DA-4D83-4250-A111-9AF7D2717A54}" sibTransId="{6E451E91-75E9-4858-9E97-E376098242CD}"/>
    <dgm:cxn modelId="{F80FB1CA-A31D-4AF7-91B1-1A32F55B8CDC}" srcId="{9E95B394-9FB0-4E65-9470-F1772445F21B}" destId="{197CBEEA-4931-463C-BD0E-2DD75059D4D3}" srcOrd="3" destOrd="0" parTransId="{012C23BE-F48C-4CD8-84D1-016D31883EFD}" sibTransId="{7F7F1834-BD05-41CF-A9C6-9C08406846A6}"/>
    <dgm:cxn modelId="{C1E0A20E-D20C-4A33-8A14-B7B36254914A}" type="presOf" srcId="{398FB78C-2039-4BA4-894C-D2C267BEE9B6}" destId="{17ABD411-F812-4DA4-A335-96AAF24B6E35}" srcOrd="0" destOrd="0" presId="urn:microsoft.com/office/officeart/2005/8/layout/chevron2"/>
    <dgm:cxn modelId="{9C8815D4-BA54-4B40-9197-A6289B613E3A}" type="presOf" srcId="{CAB0E9B4-1306-45FF-A011-CD331A468B1D}" destId="{3F064739-F547-47D9-A34A-6709E8B69750}" srcOrd="0" destOrd="0" presId="urn:microsoft.com/office/officeart/2005/8/layout/chevron2"/>
    <dgm:cxn modelId="{6FBA893D-035D-4644-9AC8-E257569BBE3B}" type="presOf" srcId="{8E33A9F5-2281-4A38-95F8-B518DA49B9DA}" destId="{80A2C8A5-EBF2-4F24-A26E-524A21466125}" srcOrd="0" destOrd="0" presId="urn:microsoft.com/office/officeart/2005/8/layout/chevron2"/>
    <dgm:cxn modelId="{65F72939-9490-400B-B93D-77BAF83CF204}" type="presOf" srcId="{8442D80C-F84B-4A62-8613-BFFC6B6F158D}" destId="{7BBF308B-CD96-4045-953D-DFC0DC4B5B41}" srcOrd="0" destOrd="0" presId="urn:microsoft.com/office/officeart/2005/8/layout/chevron2"/>
    <dgm:cxn modelId="{5A5A0D8D-CAC6-45C8-BA7D-2CFA07C934E0}" srcId="{9E95B394-9FB0-4E65-9470-F1772445F21B}" destId="{398FB78C-2039-4BA4-894C-D2C267BEE9B6}" srcOrd="4" destOrd="0" parTransId="{059907FE-D183-4F40-8AB1-721779D20A18}" sibTransId="{A69786B6-67BC-4B08-9C7A-BCF3CFC3632F}"/>
    <dgm:cxn modelId="{BD2EBDC6-28D5-4BD4-A301-9959349361CC}" srcId="{0ED85B89-EA42-4186-B773-729451F39CF9}" destId="{B4E440B7-7074-461A-8993-4C71A2206011}" srcOrd="0" destOrd="0" parTransId="{0E0803D4-CB42-4D82-B42E-59500EBC33D0}" sibTransId="{4A258A2B-58C0-4862-A257-F118BA9CD08E}"/>
    <dgm:cxn modelId="{5B07AD8B-3044-472C-8470-FD0CA0C7AFC7}" srcId="{9E95B394-9FB0-4E65-9470-F1772445F21B}" destId="{8E33A9F5-2281-4A38-95F8-B518DA49B9DA}" srcOrd="1" destOrd="0" parTransId="{324EC1C3-C4A9-40D2-9F94-5E17C9E7802E}" sibTransId="{C30AEEA8-4396-4140-B832-8EF235755A98}"/>
    <dgm:cxn modelId="{F71D74EC-8855-42FD-8D36-5ADC378849F6}" type="presOf" srcId="{9E95B394-9FB0-4E65-9470-F1772445F21B}" destId="{9A4CD0D7-FB04-4938-847B-88DF4E439210}" srcOrd="0" destOrd="0" presId="urn:microsoft.com/office/officeart/2005/8/layout/chevron2"/>
    <dgm:cxn modelId="{18355DC8-84AD-440C-99AA-BAFBB921D6E1}" srcId="{9E95B394-9FB0-4E65-9470-F1772445F21B}" destId="{D6F14876-CABD-4A65-85C0-FD6197237E85}" srcOrd="0" destOrd="0" parTransId="{4164F4DE-22B0-4F26-91D4-50B67040B776}" sibTransId="{605BBF32-3C4F-4AB6-A3AD-75A0D9E134E3}"/>
    <dgm:cxn modelId="{4428E9EF-68AD-4DA9-90FC-BA2046AA9702}" type="presOf" srcId="{564A43B0-F117-4B9A-B694-CD9A27B8C2CA}" destId="{F3876165-95F9-4F37-B70F-0586DD0725EE}" srcOrd="0" destOrd="0" presId="urn:microsoft.com/office/officeart/2005/8/layout/chevron2"/>
    <dgm:cxn modelId="{5413FEA8-7709-4739-AC67-004EB8936A45}" type="presOf" srcId="{FB866427-C759-43FE-BFD5-45E75B48466D}" destId="{C5AC98FF-EA88-43F1-B5EB-F03F9E2A90EA}" srcOrd="0" destOrd="0" presId="urn:microsoft.com/office/officeart/2005/8/layout/chevron2"/>
    <dgm:cxn modelId="{7480B564-5DDA-4B9C-9421-E02A15F8461E}" srcId="{9E95B394-9FB0-4E65-9470-F1772445F21B}" destId="{B7F1B292-371E-48A3-93A5-DBDC1BA0CE5C}" srcOrd="5" destOrd="0" parTransId="{02861E2C-C444-423E-996E-CFBB1454FA17}" sibTransId="{662B2105-5903-4CAA-87A3-A2557DCD137E}"/>
    <dgm:cxn modelId="{5AFC6A6F-5A05-4CDF-9128-49A073075C7F}" type="presOf" srcId="{0ED85B89-EA42-4186-B773-729451F39CF9}" destId="{ECDC51FB-3525-48ED-9B13-1954F7A33BF1}" srcOrd="0" destOrd="0" presId="urn:microsoft.com/office/officeart/2005/8/layout/chevron2"/>
    <dgm:cxn modelId="{A601FDA1-17FD-42CE-B9CB-41F00FCE2006}" type="presOf" srcId="{B7F1B292-371E-48A3-93A5-DBDC1BA0CE5C}" destId="{93FCB86F-76B5-4642-B4E5-84DDD600B15F}" srcOrd="0" destOrd="0" presId="urn:microsoft.com/office/officeart/2005/8/layout/chevron2"/>
    <dgm:cxn modelId="{EA296D03-9EE9-45AC-810F-00FA923DABE3}" srcId="{9E95B394-9FB0-4E65-9470-F1772445F21B}" destId="{62D44E77-E762-4EBE-9ADB-C422E34C0DDC}" srcOrd="6" destOrd="0" parTransId="{0AEFCBA1-99F8-48F1-89CD-FC71846FBDE0}" sibTransId="{BB734686-2833-452F-B725-1678A422DB6E}"/>
    <dgm:cxn modelId="{E93F381D-D73B-4C18-8669-1728A4F6CB0D}" type="presOf" srcId="{B4E440B7-7074-461A-8993-4C71A2206011}" destId="{B5FFD69F-2CB3-47A5-AD1D-AC267F1D0A04}" srcOrd="0" destOrd="0" presId="urn:microsoft.com/office/officeart/2005/8/layout/chevron2"/>
    <dgm:cxn modelId="{6F02ABD2-4F15-491A-907E-B8883F866571}" type="presOf" srcId="{62D44E77-E762-4EBE-9ADB-C422E34C0DDC}" destId="{04804BFF-1ECB-428C-94D3-B6F531AE6E2C}" srcOrd="0" destOrd="0" presId="urn:microsoft.com/office/officeart/2005/8/layout/chevron2"/>
    <dgm:cxn modelId="{A016451D-3874-4AE4-95A2-74EA4B1C89B0}" srcId="{398FB78C-2039-4BA4-894C-D2C267BEE9B6}" destId="{8442D80C-F84B-4A62-8613-BFFC6B6F158D}" srcOrd="0" destOrd="0" parTransId="{153CDA07-B021-445A-AEBC-048EC7ECC97E}" sibTransId="{32ADCF30-BBD3-4F8A-953A-0F64A2E9A978}"/>
    <dgm:cxn modelId="{FA7F91CD-0988-4421-B2D9-31F614597D22}" srcId="{D6F14876-CABD-4A65-85C0-FD6197237E85}" destId="{DF441621-5E91-4EBD-8187-002F6F5B7896}" srcOrd="0" destOrd="0" parTransId="{33127AB0-EC6C-41BB-A4B6-FE00F727FF5A}" sibTransId="{4424FE34-E881-4774-88CA-399873888BBA}"/>
    <dgm:cxn modelId="{09E2B388-7AF5-48FA-A299-7E3864EAFE3A}" type="presParOf" srcId="{9A4CD0D7-FB04-4938-847B-88DF4E439210}" destId="{9FC8B369-B8D0-4602-A944-BF97D0215BD8}" srcOrd="0" destOrd="0" presId="urn:microsoft.com/office/officeart/2005/8/layout/chevron2"/>
    <dgm:cxn modelId="{6B07FEC6-6331-4840-8070-DCDEBB40BA14}" type="presParOf" srcId="{9FC8B369-B8D0-4602-A944-BF97D0215BD8}" destId="{78E260C2-9E7F-4EDA-BF22-35081C9784A7}" srcOrd="0" destOrd="0" presId="urn:microsoft.com/office/officeart/2005/8/layout/chevron2"/>
    <dgm:cxn modelId="{DB65A1C0-62C7-4646-AF4A-BE24685BD75B}" type="presParOf" srcId="{9FC8B369-B8D0-4602-A944-BF97D0215BD8}" destId="{A9EAEDB0-969A-4B83-A096-89815D5FE48E}" srcOrd="1" destOrd="0" presId="urn:microsoft.com/office/officeart/2005/8/layout/chevron2"/>
    <dgm:cxn modelId="{F9C922D6-9A51-41FE-ACDD-C43C953AC163}" type="presParOf" srcId="{9A4CD0D7-FB04-4938-847B-88DF4E439210}" destId="{8B72E11B-EA3D-4818-B05F-0EF3156F7DB4}" srcOrd="1" destOrd="0" presId="urn:microsoft.com/office/officeart/2005/8/layout/chevron2"/>
    <dgm:cxn modelId="{444568A6-73C9-44F3-9508-138C4644D0A9}" type="presParOf" srcId="{9A4CD0D7-FB04-4938-847B-88DF4E439210}" destId="{614AAA5C-D61A-4D5B-BF29-1EF8B999C89B}" srcOrd="2" destOrd="0" presId="urn:microsoft.com/office/officeart/2005/8/layout/chevron2"/>
    <dgm:cxn modelId="{4C8BBE6A-C149-46AF-835A-C74E87A20D29}" type="presParOf" srcId="{614AAA5C-D61A-4D5B-BF29-1EF8B999C89B}" destId="{80A2C8A5-EBF2-4F24-A26E-524A21466125}" srcOrd="0" destOrd="0" presId="urn:microsoft.com/office/officeart/2005/8/layout/chevron2"/>
    <dgm:cxn modelId="{2078BA5B-C65A-4EBD-8D21-C55E3949BE57}" type="presParOf" srcId="{614AAA5C-D61A-4D5B-BF29-1EF8B999C89B}" destId="{C5AC98FF-EA88-43F1-B5EB-F03F9E2A90EA}" srcOrd="1" destOrd="0" presId="urn:microsoft.com/office/officeart/2005/8/layout/chevron2"/>
    <dgm:cxn modelId="{3922BB00-59E7-48F6-A741-A791C9A25866}" type="presParOf" srcId="{9A4CD0D7-FB04-4938-847B-88DF4E439210}" destId="{7750E2CD-51DF-4FBF-AD5E-B73BCD079E34}" srcOrd="3" destOrd="0" presId="urn:microsoft.com/office/officeart/2005/8/layout/chevron2"/>
    <dgm:cxn modelId="{A77849F9-665E-483F-9C71-AA80B2BFBF6F}" type="presParOf" srcId="{9A4CD0D7-FB04-4938-847B-88DF4E439210}" destId="{5BDDDA7B-134A-40D5-BCB3-284C7823D36D}" srcOrd="4" destOrd="0" presId="urn:microsoft.com/office/officeart/2005/8/layout/chevron2"/>
    <dgm:cxn modelId="{757F7CF5-E8BF-44DD-9743-E4873C17F4F2}" type="presParOf" srcId="{5BDDDA7B-134A-40D5-BCB3-284C7823D36D}" destId="{ECDC51FB-3525-48ED-9B13-1954F7A33BF1}" srcOrd="0" destOrd="0" presId="urn:microsoft.com/office/officeart/2005/8/layout/chevron2"/>
    <dgm:cxn modelId="{AE45E172-77CE-4AEE-A72F-0552E7B0EB65}" type="presParOf" srcId="{5BDDDA7B-134A-40D5-BCB3-284C7823D36D}" destId="{B5FFD69F-2CB3-47A5-AD1D-AC267F1D0A04}" srcOrd="1" destOrd="0" presId="urn:microsoft.com/office/officeart/2005/8/layout/chevron2"/>
    <dgm:cxn modelId="{215BC12C-2597-4EAB-82BB-CC1E7F2B9887}" type="presParOf" srcId="{9A4CD0D7-FB04-4938-847B-88DF4E439210}" destId="{4A514946-415B-42FE-A77D-52D2D73DD293}" srcOrd="5" destOrd="0" presId="urn:microsoft.com/office/officeart/2005/8/layout/chevron2"/>
    <dgm:cxn modelId="{38883BA6-749D-459E-9EC7-317152D2C96D}" type="presParOf" srcId="{9A4CD0D7-FB04-4938-847B-88DF4E439210}" destId="{61D379A8-5758-4B28-943B-39C0202CDA6A}" srcOrd="6" destOrd="0" presId="urn:microsoft.com/office/officeart/2005/8/layout/chevron2"/>
    <dgm:cxn modelId="{36B917C8-D6E4-4AC0-896C-2CA0548F280B}" type="presParOf" srcId="{61D379A8-5758-4B28-943B-39C0202CDA6A}" destId="{581D036D-293C-45FA-96B6-60C3C24E2407}" srcOrd="0" destOrd="0" presId="urn:microsoft.com/office/officeart/2005/8/layout/chevron2"/>
    <dgm:cxn modelId="{BA09321F-2951-4667-A550-67021AE391BC}" type="presParOf" srcId="{61D379A8-5758-4B28-943B-39C0202CDA6A}" destId="{44BDD6E7-F070-41AD-8E33-9A4CA4AC7C62}" srcOrd="1" destOrd="0" presId="urn:microsoft.com/office/officeart/2005/8/layout/chevron2"/>
    <dgm:cxn modelId="{247A5ABD-5108-4A27-9778-9D21175EB102}" type="presParOf" srcId="{9A4CD0D7-FB04-4938-847B-88DF4E439210}" destId="{AE76E38A-6433-477C-BB4B-A741866A936A}" srcOrd="7" destOrd="0" presId="urn:microsoft.com/office/officeart/2005/8/layout/chevron2"/>
    <dgm:cxn modelId="{1B84186F-749B-4C37-B7BA-DFDDA217157A}" type="presParOf" srcId="{9A4CD0D7-FB04-4938-847B-88DF4E439210}" destId="{0AE886AE-C6F2-4940-ACA4-26ACBC985EA2}" srcOrd="8" destOrd="0" presId="urn:microsoft.com/office/officeart/2005/8/layout/chevron2"/>
    <dgm:cxn modelId="{83E81815-958E-4D67-BD61-5AFA9D8EF48D}" type="presParOf" srcId="{0AE886AE-C6F2-4940-ACA4-26ACBC985EA2}" destId="{17ABD411-F812-4DA4-A335-96AAF24B6E35}" srcOrd="0" destOrd="0" presId="urn:microsoft.com/office/officeart/2005/8/layout/chevron2"/>
    <dgm:cxn modelId="{8D130806-6FAA-4045-941F-8FA923593788}" type="presParOf" srcId="{0AE886AE-C6F2-4940-ACA4-26ACBC985EA2}" destId="{7BBF308B-CD96-4045-953D-DFC0DC4B5B41}" srcOrd="1" destOrd="0" presId="urn:microsoft.com/office/officeart/2005/8/layout/chevron2"/>
    <dgm:cxn modelId="{A60DCE65-7BC2-4A41-9950-59935AF26794}" type="presParOf" srcId="{9A4CD0D7-FB04-4938-847B-88DF4E439210}" destId="{344FD92C-0ECC-4DE5-95CB-62CC170894BF}" srcOrd="9" destOrd="0" presId="urn:microsoft.com/office/officeart/2005/8/layout/chevron2"/>
    <dgm:cxn modelId="{1E03C23C-E3EF-4D7C-8F72-032B427B5834}" type="presParOf" srcId="{9A4CD0D7-FB04-4938-847B-88DF4E439210}" destId="{E53FEA0F-1E9D-401B-AF5F-C0095EB87163}" srcOrd="10" destOrd="0" presId="urn:microsoft.com/office/officeart/2005/8/layout/chevron2"/>
    <dgm:cxn modelId="{62A04732-9B2B-4F08-B635-599BEB8D9142}" type="presParOf" srcId="{E53FEA0F-1E9D-401B-AF5F-C0095EB87163}" destId="{93FCB86F-76B5-4642-B4E5-84DDD600B15F}" srcOrd="0" destOrd="0" presId="urn:microsoft.com/office/officeart/2005/8/layout/chevron2"/>
    <dgm:cxn modelId="{50410FD8-9586-4C9D-B143-7CD64283AA54}" type="presParOf" srcId="{E53FEA0F-1E9D-401B-AF5F-C0095EB87163}" destId="{3F064739-F547-47D9-A34A-6709E8B69750}" srcOrd="1" destOrd="0" presId="urn:microsoft.com/office/officeart/2005/8/layout/chevron2"/>
    <dgm:cxn modelId="{3A432752-67DF-4AE4-95F8-A6614F404A4A}" type="presParOf" srcId="{9A4CD0D7-FB04-4938-847B-88DF4E439210}" destId="{F0923DF6-70C4-4F91-99FA-4359961909FF}" srcOrd="11" destOrd="0" presId="urn:microsoft.com/office/officeart/2005/8/layout/chevron2"/>
    <dgm:cxn modelId="{E93A9466-12DD-4944-B7B1-9392E29C41A7}" type="presParOf" srcId="{9A4CD0D7-FB04-4938-847B-88DF4E439210}" destId="{3B3C6BCF-2FD8-4A21-8EC5-A98411CE9317}" srcOrd="12" destOrd="0" presId="urn:microsoft.com/office/officeart/2005/8/layout/chevron2"/>
    <dgm:cxn modelId="{0288B993-2473-4B73-A658-1C98613B0943}" type="presParOf" srcId="{3B3C6BCF-2FD8-4A21-8EC5-A98411CE9317}" destId="{04804BFF-1ECB-428C-94D3-B6F531AE6E2C}" srcOrd="0" destOrd="0" presId="urn:microsoft.com/office/officeart/2005/8/layout/chevron2"/>
    <dgm:cxn modelId="{89D2FE7C-338F-4938-B7AE-F5DB90D1E5F0}" type="presParOf" srcId="{3B3C6BCF-2FD8-4A21-8EC5-A98411CE9317}" destId="{F3876165-95F9-4F37-B70F-0586DD0725E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E0F8F-DA48-4724-8628-C57CC7834A7D}" type="doc">
      <dgm:prSet loTypeId="urn:microsoft.com/office/officeart/2005/8/layout/vList3#6" loCatId="list" qsTypeId="urn:microsoft.com/office/officeart/2005/8/quickstyle/simple1#8" qsCatId="simple" csTypeId="urn:microsoft.com/office/officeart/2005/8/colors/accent1_2#8" csCatId="accent1" phldr="1"/>
      <dgm:spPr/>
    </dgm:pt>
    <dgm:pt modelId="{BCB111B3-C758-4C63-8D79-3A322E3070D4}">
      <dgm:prSet phldrT="[Текст]" custT="1"/>
      <dgm:spPr>
        <a:noFill/>
        <a:ln>
          <a:solidFill>
            <a:srgbClr val="92D050"/>
          </a:solidFill>
        </a:ln>
      </dgm:spPr>
      <dgm:t>
        <a:bodyPr/>
        <a:lstStyle/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открытого и закрытого реестров контрактов, заключенных заказчиками (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2,6 тыс. 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контрактов на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5,2 трлн. руб.)</a:t>
          </a:r>
        </a:p>
      </dgm:t>
    </dgm:pt>
    <dgm:pt modelId="{78A92805-B027-40A3-BFCB-EB95DEA093BF}" type="parTrans" cxnId="{7BE3679D-8350-4138-9DC9-E39A77EF2B88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ED4809F-FBD7-4C0A-93E6-A7478306498E}" type="sibTrans" cxnId="{7BE3679D-8350-4138-9DC9-E39A77EF2B88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E20B5A16-DF7B-4904-B726-817970533C93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pPr algn="l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открытого и закрытого реестров банковских гарантий (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190,6 тыс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гарантий на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762,5 </a:t>
          </a:r>
          <a:r>
            <a:rPr lang="ru-RU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млрд.руб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  <a:p>
          <a:pPr algn="l"/>
          <a:endParaRPr lang="ru-RU" sz="14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BE61300-652B-44FD-94DE-E2F90111315B}" type="parTrans" cxnId="{D10AA646-BA80-4153-A38F-A297380DF7B9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48325BC3-1DBA-4BEF-9329-B65A802FD12E}" type="sibTrans" cxnId="{D10AA646-BA80-4153-A38F-A297380DF7B9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2B22CF7-0D87-4F5C-9D82-1EBA8914FBE5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реестра договоров, заключенных отдельными видами юридических лиц в соответствии с Законом                   № 223-ФЗ 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тыс.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договоров на  сумму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496 млрд. руб</a:t>
          </a:r>
          <a:r>
            <a:rPr lang="ru-RU" sz="1600" b="1" dirty="0" smtClean="0"/>
            <a:t>.</a:t>
          </a: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400" dirty="0" smtClean="0">
            <a:solidFill>
              <a:schemeClr val="tx1"/>
            </a:solidFill>
          </a:endParaRPr>
        </a:p>
        <a:p>
          <a:pPr algn="l"/>
          <a:endParaRPr lang="ru-RU" sz="160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42FCCB-560F-4096-A5C0-2A3F62BA808B}" type="parTrans" cxnId="{3F826572-2F5C-42B0-9E95-8737F9AFCD91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08DFA5B-5027-45E3-85AE-D524EBA90BFF}" type="sibTrans" cxnId="{3F826572-2F5C-42B0-9E95-8737F9AFCD91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8588B122-04F6-49A9-9528-725AAAB80703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регистрации заказчиков и иных лиц на официальном сайте (ЕИС)</a:t>
          </a:r>
          <a:endParaRPr lang="ru-RU" sz="16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980F7D5-DB7F-4A82-A4BA-DD6CAFCBE9AF}" type="parTrans" cxnId="{76544A80-4648-4514-BADE-67F162925E10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A0A47FA5-C854-464D-B8CB-90A34D56FA35}" type="sibTrans" cxnId="{76544A80-4648-4514-BADE-67F162925E10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14706C2B-3055-424A-B85C-A884E8EC7AC0}">
      <dgm:prSet custT="1"/>
      <dgm:spPr>
        <a:noFill/>
        <a:ln>
          <a:solidFill>
            <a:srgbClr val="92D050"/>
          </a:solidFill>
        </a:ln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в сфере закупок</a:t>
          </a:r>
        </a:p>
        <a:p>
          <a:pPr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711C15-042C-4BE3-A25D-562584C94F22}" type="parTrans" cxnId="{A462012A-BB6A-4D46-A738-7EA09854DC57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92634F6-3932-423A-AA29-366A0F74E77F}" type="sibTrans" cxnId="{A462012A-BB6A-4D46-A738-7EA09854DC57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E66A0956-E558-4310-9FF0-E0785F290DEE}" type="pres">
      <dgm:prSet presAssocID="{37DE0F8F-DA48-4724-8628-C57CC7834A7D}" presName="linearFlow" presStyleCnt="0">
        <dgm:presLayoutVars>
          <dgm:dir/>
          <dgm:resizeHandles val="exact"/>
        </dgm:presLayoutVars>
      </dgm:prSet>
      <dgm:spPr/>
    </dgm:pt>
    <dgm:pt modelId="{A97B1B35-1F47-4142-B320-4313F28CB9D1}" type="pres">
      <dgm:prSet presAssocID="{BCB111B3-C758-4C63-8D79-3A322E3070D4}" presName="composite" presStyleCnt="0"/>
      <dgm:spPr/>
    </dgm:pt>
    <dgm:pt modelId="{243D35D5-917A-4C17-B5E9-4BD2995A2AF7}" type="pres">
      <dgm:prSet presAssocID="{BCB111B3-C758-4C63-8D79-3A322E3070D4}" presName="imgShp" presStyleLbl="fgImgPlace1" presStyleIdx="0" presStyleCnt="5" custLinFactNeighborY="121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4FAFAC-C867-4B59-9C7E-59F2DDCD1E75}" type="pres">
      <dgm:prSet presAssocID="{BCB111B3-C758-4C63-8D79-3A322E3070D4}" presName="txShp" presStyleLbl="node1" presStyleIdx="0" presStyleCnt="5" custScaleX="100487" custLinFactNeighborY="1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0C92B-771B-40FA-871C-EB936186F3E2}" type="pres">
      <dgm:prSet presAssocID="{3ED4809F-FBD7-4C0A-93E6-A7478306498E}" presName="spacing" presStyleCnt="0"/>
      <dgm:spPr/>
    </dgm:pt>
    <dgm:pt modelId="{4CCE8494-DFEF-416A-BDD6-61733CE17885}" type="pres">
      <dgm:prSet presAssocID="{E20B5A16-DF7B-4904-B726-817970533C93}" presName="composite" presStyleCnt="0"/>
      <dgm:spPr/>
    </dgm:pt>
    <dgm:pt modelId="{0C05B1EA-3D82-4EDF-B09D-6AFE5316174B}" type="pres">
      <dgm:prSet presAssocID="{E20B5A16-DF7B-4904-B726-817970533C93}" presName="imgShp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6278EA-8538-4D01-82C7-08D026727269}" type="pres">
      <dgm:prSet presAssocID="{E20B5A16-DF7B-4904-B726-817970533C93}" presName="txShp" presStyleLbl="node1" presStyleIdx="1" presStyleCnt="5" custLinFactNeighborX="414" custLinFactNeighborY="-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93F4-EA6E-4E28-AFE6-01242FE7BF4B}" type="pres">
      <dgm:prSet presAssocID="{48325BC3-1DBA-4BEF-9329-B65A802FD12E}" presName="spacing" presStyleCnt="0"/>
      <dgm:spPr/>
    </dgm:pt>
    <dgm:pt modelId="{4E56361C-EAB1-4756-A8E8-9DE887472EEF}" type="pres">
      <dgm:prSet presAssocID="{22B22CF7-0D87-4F5C-9D82-1EBA8914FBE5}" presName="composite" presStyleCnt="0"/>
      <dgm:spPr/>
    </dgm:pt>
    <dgm:pt modelId="{EE0F9075-0182-4262-BF56-95221D3AA27E}" type="pres">
      <dgm:prSet presAssocID="{22B22CF7-0D87-4F5C-9D82-1EBA8914FBE5}" presName="imgShp" presStyleLbl="fgImgPlace1" presStyleIdx="2" presStyleCnt="5" custLinFactNeighborX="13071" custLinFactNeighborY="-47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59AE7ED-4ED8-40F9-9FAA-0C81458E20CC}" type="pres">
      <dgm:prSet presAssocID="{22B22CF7-0D87-4F5C-9D82-1EBA8914FBE5}" presName="txShp" presStyleLbl="node1" presStyleIdx="2" presStyleCnt="5" custScaleY="134686" custLinFactNeighborY="-6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CF64F-5FBB-4676-8AAA-C98FA3762734}" type="pres">
      <dgm:prSet presAssocID="{C08DFA5B-5027-45E3-85AE-D524EBA90BFF}" presName="spacing" presStyleCnt="0"/>
      <dgm:spPr/>
    </dgm:pt>
    <dgm:pt modelId="{1CF3E2CC-3346-48D5-A695-57122B5E79AB}" type="pres">
      <dgm:prSet presAssocID="{8588B122-04F6-49A9-9528-725AAAB80703}" presName="composite" presStyleCnt="0"/>
      <dgm:spPr/>
    </dgm:pt>
    <dgm:pt modelId="{0655F367-3CBA-4B04-8B45-A61B62271FDD}" type="pres">
      <dgm:prSet presAssocID="{8588B122-04F6-49A9-9528-725AAAB80703}" presName="imgShp" presStyleLbl="fgImgPlace1" presStyleIdx="3" presStyleCnt="5" custLinFactY="2648" custLinFactNeighborX="-5179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15E563F-0454-4337-98E2-A0AAADF247A0}" type="pres">
      <dgm:prSet presAssocID="{8588B122-04F6-49A9-9528-725AAAB80703}" presName="txShp" presStyleLbl="node1" presStyleIdx="3" presStyleCnt="5" custLinFactY="2648" custLinFactNeighborX="-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DE5EE-50AC-4795-8CB4-94AD215095FA}" type="pres">
      <dgm:prSet presAssocID="{A0A47FA5-C854-464D-B8CB-90A34D56FA35}" presName="spacing" presStyleCnt="0"/>
      <dgm:spPr/>
    </dgm:pt>
    <dgm:pt modelId="{4A1EEAF0-73D5-4EB1-976F-DBACB2B87D7A}" type="pres">
      <dgm:prSet presAssocID="{14706C2B-3055-424A-B85C-A884E8EC7AC0}" presName="composite" presStyleCnt="0"/>
      <dgm:spPr/>
    </dgm:pt>
    <dgm:pt modelId="{4AF3378C-4631-47D6-8669-568658E78232}" type="pres">
      <dgm:prSet presAssocID="{14706C2B-3055-424A-B85C-A884E8EC7AC0}" presName="imgShp" presStyleLbl="fgImgPlace1" presStyleIdx="4" presStyleCnt="5" custLinFactY="-45827" custLinFactNeighborX="3946" custLinFactNeighborY="-1000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976AC78-9B2E-484D-ACB2-9AFE2B44095F}" type="pres">
      <dgm:prSet presAssocID="{14706C2B-3055-424A-B85C-A884E8EC7AC0}" presName="txShp" presStyleLbl="node1" presStyleIdx="4" presStyleCnt="5" custLinFactY="-46874" custLinFactNeighborX="-5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826572-2F5C-42B0-9E95-8737F9AFCD91}" srcId="{37DE0F8F-DA48-4724-8628-C57CC7834A7D}" destId="{22B22CF7-0D87-4F5C-9D82-1EBA8914FBE5}" srcOrd="2" destOrd="0" parTransId="{CB42FCCB-560F-4096-A5C0-2A3F62BA808B}" sibTransId="{C08DFA5B-5027-45E3-85AE-D524EBA90BFF}"/>
    <dgm:cxn modelId="{76544A80-4648-4514-BADE-67F162925E10}" srcId="{37DE0F8F-DA48-4724-8628-C57CC7834A7D}" destId="{8588B122-04F6-49A9-9528-725AAAB80703}" srcOrd="3" destOrd="0" parTransId="{9980F7D5-DB7F-4A82-A4BA-DD6CAFCBE9AF}" sibTransId="{A0A47FA5-C854-464D-B8CB-90A34D56FA35}"/>
    <dgm:cxn modelId="{F5578389-165E-4919-8F0D-40AB961EE6EC}" type="presOf" srcId="{E20B5A16-DF7B-4904-B726-817970533C93}" destId="{766278EA-8538-4D01-82C7-08D026727269}" srcOrd="0" destOrd="0" presId="urn:microsoft.com/office/officeart/2005/8/layout/vList3#6"/>
    <dgm:cxn modelId="{FA0B5886-2249-47D7-BE36-23EE41AE79BB}" type="presOf" srcId="{22B22CF7-0D87-4F5C-9D82-1EBA8914FBE5}" destId="{B59AE7ED-4ED8-40F9-9FAA-0C81458E20CC}" srcOrd="0" destOrd="0" presId="urn:microsoft.com/office/officeart/2005/8/layout/vList3#6"/>
    <dgm:cxn modelId="{D10AA646-BA80-4153-A38F-A297380DF7B9}" srcId="{37DE0F8F-DA48-4724-8628-C57CC7834A7D}" destId="{E20B5A16-DF7B-4904-B726-817970533C93}" srcOrd="1" destOrd="0" parTransId="{ABE61300-652B-44FD-94DE-E2F90111315B}" sibTransId="{48325BC3-1DBA-4BEF-9329-B65A802FD12E}"/>
    <dgm:cxn modelId="{A462012A-BB6A-4D46-A738-7EA09854DC57}" srcId="{37DE0F8F-DA48-4724-8628-C57CC7834A7D}" destId="{14706C2B-3055-424A-B85C-A884E8EC7AC0}" srcOrd="4" destOrd="0" parTransId="{F3711C15-042C-4BE3-A25D-562584C94F22}" sibTransId="{292634F6-3932-423A-AA29-366A0F74E77F}"/>
    <dgm:cxn modelId="{E1B32A1B-BBB4-4003-9920-1F1FEB8D55BB}" type="presOf" srcId="{37DE0F8F-DA48-4724-8628-C57CC7834A7D}" destId="{E66A0956-E558-4310-9FF0-E0785F290DEE}" srcOrd="0" destOrd="0" presId="urn:microsoft.com/office/officeart/2005/8/layout/vList3#6"/>
    <dgm:cxn modelId="{B25FE349-5EC4-4C46-9363-E600393CFEA5}" type="presOf" srcId="{8588B122-04F6-49A9-9528-725AAAB80703}" destId="{715E563F-0454-4337-98E2-A0AAADF247A0}" srcOrd="0" destOrd="0" presId="urn:microsoft.com/office/officeart/2005/8/layout/vList3#6"/>
    <dgm:cxn modelId="{307FFA2B-24B0-42E4-8401-5AAD7407AD97}" type="presOf" srcId="{BCB111B3-C758-4C63-8D79-3A322E3070D4}" destId="{2E4FAFAC-C867-4B59-9C7E-59F2DDCD1E75}" srcOrd="0" destOrd="0" presId="urn:microsoft.com/office/officeart/2005/8/layout/vList3#6"/>
    <dgm:cxn modelId="{8D182B16-A2CE-407D-9720-9CC0369C217E}" type="presOf" srcId="{14706C2B-3055-424A-B85C-A884E8EC7AC0}" destId="{C976AC78-9B2E-484D-ACB2-9AFE2B44095F}" srcOrd="0" destOrd="0" presId="urn:microsoft.com/office/officeart/2005/8/layout/vList3#6"/>
    <dgm:cxn modelId="{7BE3679D-8350-4138-9DC9-E39A77EF2B88}" srcId="{37DE0F8F-DA48-4724-8628-C57CC7834A7D}" destId="{BCB111B3-C758-4C63-8D79-3A322E3070D4}" srcOrd="0" destOrd="0" parTransId="{78A92805-B027-40A3-BFCB-EB95DEA093BF}" sibTransId="{3ED4809F-FBD7-4C0A-93E6-A7478306498E}"/>
    <dgm:cxn modelId="{8D134DFF-984C-4B99-99D4-C2FC97754D48}" type="presParOf" srcId="{E66A0956-E558-4310-9FF0-E0785F290DEE}" destId="{A97B1B35-1F47-4142-B320-4313F28CB9D1}" srcOrd="0" destOrd="0" presId="urn:microsoft.com/office/officeart/2005/8/layout/vList3#6"/>
    <dgm:cxn modelId="{1321DB0A-61EF-41C8-896E-8EE3A0EE8209}" type="presParOf" srcId="{A97B1B35-1F47-4142-B320-4313F28CB9D1}" destId="{243D35D5-917A-4C17-B5E9-4BD2995A2AF7}" srcOrd="0" destOrd="0" presId="urn:microsoft.com/office/officeart/2005/8/layout/vList3#6"/>
    <dgm:cxn modelId="{D5E60B3C-CA77-4630-854F-FB03EF5E6062}" type="presParOf" srcId="{A97B1B35-1F47-4142-B320-4313F28CB9D1}" destId="{2E4FAFAC-C867-4B59-9C7E-59F2DDCD1E75}" srcOrd="1" destOrd="0" presId="urn:microsoft.com/office/officeart/2005/8/layout/vList3#6"/>
    <dgm:cxn modelId="{C887612D-AB1A-480A-80E4-963DB945EA30}" type="presParOf" srcId="{E66A0956-E558-4310-9FF0-E0785F290DEE}" destId="{FF20C92B-771B-40FA-871C-EB936186F3E2}" srcOrd="1" destOrd="0" presId="urn:microsoft.com/office/officeart/2005/8/layout/vList3#6"/>
    <dgm:cxn modelId="{5B29A8A5-8E1C-40C5-8770-A51C88F965D3}" type="presParOf" srcId="{E66A0956-E558-4310-9FF0-E0785F290DEE}" destId="{4CCE8494-DFEF-416A-BDD6-61733CE17885}" srcOrd="2" destOrd="0" presId="urn:microsoft.com/office/officeart/2005/8/layout/vList3#6"/>
    <dgm:cxn modelId="{4A3D3611-71DE-4E90-B8C8-D21DF5815F47}" type="presParOf" srcId="{4CCE8494-DFEF-416A-BDD6-61733CE17885}" destId="{0C05B1EA-3D82-4EDF-B09D-6AFE5316174B}" srcOrd="0" destOrd="0" presId="urn:microsoft.com/office/officeart/2005/8/layout/vList3#6"/>
    <dgm:cxn modelId="{880E0D2F-A91F-495A-BD5D-6E1209B3AB21}" type="presParOf" srcId="{4CCE8494-DFEF-416A-BDD6-61733CE17885}" destId="{766278EA-8538-4D01-82C7-08D026727269}" srcOrd="1" destOrd="0" presId="urn:microsoft.com/office/officeart/2005/8/layout/vList3#6"/>
    <dgm:cxn modelId="{88067B3D-C8A4-4AB3-BD65-3639AF62285B}" type="presParOf" srcId="{E66A0956-E558-4310-9FF0-E0785F290DEE}" destId="{379B93F4-EA6E-4E28-AFE6-01242FE7BF4B}" srcOrd="3" destOrd="0" presId="urn:microsoft.com/office/officeart/2005/8/layout/vList3#6"/>
    <dgm:cxn modelId="{F4D7646A-BC70-4AA1-8050-1145C1375683}" type="presParOf" srcId="{E66A0956-E558-4310-9FF0-E0785F290DEE}" destId="{4E56361C-EAB1-4756-A8E8-9DE887472EEF}" srcOrd="4" destOrd="0" presId="urn:microsoft.com/office/officeart/2005/8/layout/vList3#6"/>
    <dgm:cxn modelId="{A7CA219B-91CB-4453-8E9C-2DC35C825CDF}" type="presParOf" srcId="{4E56361C-EAB1-4756-A8E8-9DE887472EEF}" destId="{EE0F9075-0182-4262-BF56-95221D3AA27E}" srcOrd="0" destOrd="0" presId="urn:microsoft.com/office/officeart/2005/8/layout/vList3#6"/>
    <dgm:cxn modelId="{9A4517B6-34F9-42F9-AAC6-8A008CB65408}" type="presParOf" srcId="{4E56361C-EAB1-4756-A8E8-9DE887472EEF}" destId="{B59AE7ED-4ED8-40F9-9FAA-0C81458E20CC}" srcOrd="1" destOrd="0" presId="urn:microsoft.com/office/officeart/2005/8/layout/vList3#6"/>
    <dgm:cxn modelId="{D0D88C2B-2043-4A60-BE14-ACAAC23D9777}" type="presParOf" srcId="{E66A0956-E558-4310-9FF0-E0785F290DEE}" destId="{26ECF64F-5FBB-4676-8AAA-C98FA3762734}" srcOrd="5" destOrd="0" presId="urn:microsoft.com/office/officeart/2005/8/layout/vList3#6"/>
    <dgm:cxn modelId="{D2A7025D-4185-4799-8E9B-2301D256986D}" type="presParOf" srcId="{E66A0956-E558-4310-9FF0-E0785F290DEE}" destId="{1CF3E2CC-3346-48D5-A695-57122B5E79AB}" srcOrd="6" destOrd="0" presId="urn:microsoft.com/office/officeart/2005/8/layout/vList3#6"/>
    <dgm:cxn modelId="{4CD7D26C-7F8F-45B9-8CB8-1B31E9CB1518}" type="presParOf" srcId="{1CF3E2CC-3346-48D5-A695-57122B5E79AB}" destId="{0655F367-3CBA-4B04-8B45-A61B62271FDD}" srcOrd="0" destOrd="0" presId="urn:microsoft.com/office/officeart/2005/8/layout/vList3#6"/>
    <dgm:cxn modelId="{EF132E65-AADE-4E63-B46E-84B2CB4A3A69}" type="presParOf" srcId="{1CF3E2CC-3346-48D5-A695-57122B5E79AB}" destId="{715E563F-0454-4337-98E2-A0AAADF247A0}" srcOrd="1" destOrd="0" presId="urn:microsoft.com/office/officeart/2005/8/layout/vList3#6"/>
    <dgm:cxn modelId="{389E3165-08F1-401D-8299-9569CFA81BD6}" type="presParOf" srcId="{E66A0956-E558-4310-9FF0-E0785F290DEE}" destId="{3CEDE5EE-50AC-4795-8CB4-94AD215095FA}" srcOrd="7" destOrd="0" presId="urn:microsoft.com/office/officeart/2005/8/layout/vList3#6"/>
    <dgm:cxn modelId="{8398C653-1503-492B-8F89-7A931F6945AA}" type="presParOf" srcId="{E66A0956-E558-4310-9FF0-E0785F290DEE}" destId="{4A1EEAF0-73D5-4EB1-976F-DBACB2B87D7A}" srcOrd="8" destOrd="0" presId="urn:microsoft.com/office/officeart/2005/8/layout/vList3#6"/>
    <dgm:cxn modelId="{A7A8FD70-4CAD-4976-9ABC-9EA20DBB4F0C}" type="presParOf" srcId="{4A1EEAF0-73D5-4EB1-976F-DBACB2B87D7A}" destId="{4AF3378C-4631-47D6-8669-568658E78232}" srcOrd="0" destOrd="0" presId="urn:microsoft.com/office/officeart/2005/8/layout/vList3#6"/>
    <dgm:cxn modelId="{68EC939C-659A-47CE-9F78-8EA02DC778F7}" type="presParOf" srcId="{4A1EEAF0-73D5-4EB1-976F-DBACB2B87D7A}" destId="{C976AC78-9B2E-484D-ACB2-9AFE2B44095F}" srcOrd="1" destOrd="0" presId="urn:microsoft.com/office/officeart/2005/8/layout/vList3#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40352-4BEE-4960-90B1-4B6F114DC1D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5C915A-C514-4FCC-8CC5-FF92B8F97470}" type="pres">
      <dgm:prSet presAssocID="{4A340352-4BEE-4960-90B1-4B6F114DC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144F2-F7BF-44A6-8DD2-5A919044415B}" type="presOf" srcId="{4A340352-4BEE-4960-90B1-4B6F114DC1DD}" destId="{A55C915A-C514-4FCC-8CC5-FF92B8F97470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C4FC80-04DF-48A0-9DDB-760532E8A154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AD65A6-D693-449A-8452-D31856B5C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B3E853-7C45-4A0E-BA04-6F57E69F41B9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7474"/>
            <a:ext cx="5760640" cy="378042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9224-8634-4B5D-8207-64F6E3F7E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E86B-2C9E-49EF-A7F3-318916C6A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E45A-907A-4BD1-9729-C6213780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743E-830A-4354-9F72-C92C0AEE3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06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214313"/>
            <a:ext cx="9144000" cy="34925"/>
          </a:xfrm>
          <a:prstGeom prst="rect">
            <a:avLst/>
          </a:prstGeom>
          <a:solidFill>
            <a:srgbClr val="B4C8D7"/>
          </a:solidFill>
          <a:ln>
            <a:noFill/>
          </a:ln>
          <a:effectLst>
            <a:outerShdw blurRad="12700" dist="127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 userDrawn="1"/>
        </p:nvSpPr>
        <p:spPr>
          <a:xfrm>
            <a:off x="590550" y="3175"/>
            <a:ext cx="2544763" cy="27622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smtClean="0">
                <a:solidFill>
                  <a:schemeClr val="bg1"/>
                </a:solidFill>
                <a:latin typeface="Segoe UI Semibold" pitchFamily="34" charset="0"/>
                <a:cs typeface="Segoe UI" pitchFamily="34" charset="0"/>
              </a:rPr>
              <a:t>ФЕДЕРАЛЬНОЕ</a:t>
            </a:r>
            <a:r>
              <a:rPr lang="en-US" altLang="ru-RU" sz="1200" smtClean="0">
                <a:solidFill>
                  <a:schemeClr val="bg1"/>
                </a:solidFill>
                <a:latin typeface="Segoe UI Semibold" pitchFamily="34" charset="0"/>
                <a:cs typeface="Segoe UI" pitchFamily="34" charset="0"/>
              </a:rPr>
              <a:t> </a:t>
            </a:r>
            <a:r>
              <a:rPr lang="ru-RU" altLang="ru-RU" sz="1200" smtClean="0">
                <a:solidFill>
                  <a:schemeClr val="bg1"/>
                </a:solidFill>
                <a:latin typeface="Segoe UI Semibold" pitchFamily="34" charset="0"/>
                <a:cs typeface="Segoe UI" pitchFamily="34" charset="0"/>
              </a:rPr>
              <a:t> КАЗНАЧЕЙСТВО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7662863" y="7938"/>
            <a:ext cx="1365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200" smtClean="0">
                <a:solidFill>
                  <a:srgbClr val="19C3F5"/>
                </a:solidFill>
                <a:latin typeface="Segoe UI Semibold" pitchFamily="34" charset="0"/>
                <a:cs typeface="Arial" charset="0"/>
              </a:rPr>
              <a:t>www.roskazna.ru</a:t>
            </a:r>
            <a:endParaRPr lang="ru-RU" altLang="ru-RU" sz="1200" smtClean="0">
              <a:solidFill>
                <a:srgbClr val="19C3F5"/>
              </a:solidFill>
              <a:latin typeface="Segoe UI Semibold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008563"/>
            <a:ext cx="9144000" cy="134937"/>
          </a:xfrm>
          <a:prstGeom prst="rect">
            <a:avLst/>
          </a:prstGeom>
          <a:solidFill>
            <a:srgbClr val="06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8"/>
          <p:cNvSpPr txBox="1">
            <a:spLocks/>
          </p:cNvSpPr>
          <p:nvPr userDrawn="1"/>
        </p:nvSpPr>
        <p:spPr bwMode="auto">
          <a:xfrm>
            <a:off x="7010400" y="4983163"/>
            <a:ext cx="21336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CCE09D7A-FCF1-43AD-8977-872608FD175F}" type="slidenum">
              <a:rPr lang="ru-RU" altLang="ru-RU" sz="1200" smtClean="0">
                <a:solidFill>
                  <a:schemeClr val="bg1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120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Рисунок 8" descr="Roskazn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738" y="3175"/>
            <a:ext cx="392112" cy="327025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9557"/>
            <a:ext cx="9144000" cy="329789"/>
          </a:xfrm>
        </p:spPr>
        <p:txBody>
          <a:bodyPr>
            <a:noAutofit/>
          </a:bodyPr>
          <a:lstStyle>
            <a:lvl1pPr algn="r">
              <a:defRPr sz="2000" b="1">
                <a:solidFill>
                  <a:srgbClr val="1F497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5008563"/>
            <a:ext cx="2895600" cy="13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1"/>
          </p:nvPr>
        </p:nvSpPr>
        <p:spPr>
          <a:xfrm>
            <a:off x="457200" y="5008563"/>
            <a:ext cx="2133600" cy="134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1B07C6-2CDF-442C-87A5-E4DE1D5A806D}" type="datetime1">
              <a:rPr lang="ru-RU"/>
              <a:pPr>
                <a:defRPr/>
              </a:pPr>
              <a:t>11.03.2015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346F-C670-4BEA-B8DA-7C75BA62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6836-156A-42CE-8256-4D3846E6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FB45-B326-4BDF-8890-AB4F5247D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BB3B-3D33-4129-A50A-1C0DF0366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B4E0-A02F-4BDE-A230-11B4F60EA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0AF48-3450-42F3-88DC-B6CBFE85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8448-B3F5-4F92-88AC-190E9E37D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435B-639C-46F1-B454-97B4B6F4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Shablon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87313"/>
            <a:ext cx="575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53AC5C-3B3D-4A95-BCCD-2A407DD75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</p:sldLayoutIdLst>
  <p:transition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bus.gov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7.xls"/><Relationship Id="rId4" Type="http://schemas.openxmlformats.org/officeDocument/2006/relationships/oleObject" Target="../embeddings/__________Microsoft_Office_Excel6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__________Microsoft_Office_Excel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oleObject" Target="../embeddings/__________Microsoft_Office_Excel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508625" y="3975100"/>
            <a:ext cx="352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6563" y="4870450"/>
            <a:ext cx="2133600" cy="2730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13" y="3751263"/>
            <a:ext cx="5286375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algn="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Федерального казначейства </a:t>
            </a:r>
          </a:p>
          <a:p>
            <a:pPr algn="r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Р.Е.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Артюхин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50" y="1339850"/>
            <a:ext cx="7858125" cy="142081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деятельности Федерального казначейства за 2014 год и основные направления развития на 2015 год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330200"/>
          </a:xfrm>
        </p:spPr>
        <p:txBody>
          <a:bodyPr/>
          <a:lstStyle/>
          <a:p>
            <a:pPr algn="ctr"/>
            <a:r>
              <a:rPr altLang="ru-RU" sz="1800" smtClean="0">
                <a:solidFill>
                  <a:srgbClr val="000066"/>
                </a:solidFill>
                <a:latin typeface="Times New Roman" pitchFamily="18" charset="0"/>
              </a:rPr>
              <a:t>Развитие сервисов электронного взаимодействия </a:t>
            </a:r>
          </a:p>
        </p:txBody>
      </p:sp>
      <p:pic>
        <p:nvPicPr>
          <p:cNvPr id="25603" name="Рисунок 2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8188" y="942975"/>
            <a:ext cx="3095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38" y="950913"/>
            <a:ext cx="2416175" cy="1616075"/>
          </a:xfrm>
          <a:prstGeom prst="rect">
            <a:avLst/>
          </a:prstGeom>
          <a:noFill/>
          <a:ln>
            <a:solidFill>
              <a:srgbClr val="E3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5163" y="2959100"/>
            <a:ext cx="2443162" cy="1427163"/>
          </a:xfrm>
          <a:prstGeom prst="rect">
            <a:avLst/>
          </a:prstGeom>
          <a:noFill/>
          <a:ln>
            <a:solidFill>
              <a:srgbClr val="E3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96063" y="879475"/>
            <a:ext cx="2425700" cy="2066925"/>
          </a:xfrm>
          <a:prstGeom prst="rect">
            <a:avLst/>
          </a:prstGeom>
          <a:noFill/>
          <a:ln>
            <a:solidFill>
              <a:srgbClr val="E3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05588" y="3070225"/>
            <a:ext cx="2416175" cy="1138238"/>
          </a:xfrm>
          <a:prstGeom prst="rect">
            <a:avLst/>
          </a:prstGeom>
          <a:noFill/>
          <a:ln>
            <a:solidFill>
              <a:srgbClr val="E3EB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685800" y="966788"/>
            <a:ext cx="2305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Заключение соглашений в электронном виде о предоставлении субсидий на госзадание, капитальных вложений и целевых межбюджетных трансфертов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1116013" y="6270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7164388" y="603250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752475" y="3273425"/>
            <a:ext cx="223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Разработка электронной формы документа, подтверждающего денежное обязательство</a:t>
            </a:r>
          </a:p>
        </p:txBody>
      </p:sp>
      <p:pic>
        <p:nvPicPr>
          <p:cNvPr id="25612" name="Рисунок 12" descr="Green-check-box-with-check-ma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8" y="966788"/>
            <a:ext cx="3905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Рисунок 12" descr="Green-check-box-with-check-ma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184525"/>
            <a:ext cx="3905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Рисунок 12" descr="Green-check-box-with-check-ma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933450"/>
            <a:ext cx="3889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12" descr="Green-check-box-with-check-mark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1088" y="3544888"/>
            <a:ext cx="3889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6605588" y="828675"/>
            <a:ext cx="2344737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Разработка унифицированных электронных форм денежного чека и объявления на взнос наличными (Сейчас обрабатывается в год -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42 тысячи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денежных чеков и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117 тысяч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объявлений на взнос наличными. </a:t>
            </a:r>
          </a:p>
        </p:txBody>
      </p:sp>
      <p:sp>
        <p:nvSpPr>
          <p:cNvPr id="25617" name="TextBox 17"/>
          <p:cNvSpPr txBox="1">
            <a:spLocks noChangeArrowheads="1"/>
          </p:cNvSpPr>
          <p:nvPr/>
        </p:nvSpPr>
        <p:spPr bwMode="auto">
          <a:xfrm>
            <a:off x="6659563" y="3076575"/>
            <a:ext cx="21605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Реализация механизма направления исполнительных документов в электронной форме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441325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Полномочия Федерального казначейства в сфере закупок в соответствии с Федеральным законом о контрактной системе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1005577"/>
          <a:ext cx="85689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550" y="-68263"/>
            <a:ext cx="9220200" cy="522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олилиния 42"/>
          <p:cNvSpPr/>
          <p:nvPr/>
        </p:nvSpPr>
        <p:spPr>
          <a:xfrm>
            <a:off x="-1" y="910819"/>
            <a:ext cx="9034463" cy="570925"/>
          </a:xfrm>
          <a:custGeom>
            <a:avLst/>
            <a:gdLst>
              <a:gd name="connsiteX0" fmla="*/ 0 w 12192000"/>
              <a:gd name="connsiteY0" fmla="*/ 154443 h 926640"/>
              <a:gd name="connsiteX1" fmla="*/ 154443 w 12192000"/>
              <a:gd name="connsiteY1" fmla="*/ 0 h 926640"/>
              <a:gd name="connsiteX2" fmla="*/ 12037557 w 12192000"/>
              <a:gd name="connsiteY2" fmla="*/ 0 h 926640"/>
              <a:gd name="connsiteX3" fmla="*/ 12192000 w 12192000"/>
              <a:gd name="connsiteY3" fmla="*/ 154443 h 926640"/>
              <a:gd name="connsiteX4" fmla="*/ 12192000 w 12192000"/>
              <a:gd name="connsiteY4" fmla="*/ 772197 h 926640"/>
              <a:gd name="connsiteX5" fmla="*/ 12037557 w 12192000"/>
              <a:gd name="connsiteY5" fmla="*/ 926640 h 926640"/>
              <a:gd name="connsiteX6" fmla="*/ 154443 w 12192000"/>
              <a:gd name="connsiteY6" fmla="*/ 926640 h 926640"/>
              <a:gd name="connsiteX7" fmla="*/ 0 w 12192000"/>
              <a:gd name="connsiteY7" fmla="*/ 772197 h 926640"/>
              <a:gd name="connsiteX8" fmla="*/ 0 w 12192000"/>
              <a:gd name="connsiteY8" fmla="*/ 154443 h 92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926640">
                <a:moveTo>
                  <a:pt x="0" y="154443"/>
                </a:moveTo>
                <a:cubicBezTo>
                  <a:pt x="0" y="69146"/>
                  <a:pt x="69146" y="0"/>
                  <a:pt x="154443" y="0"/>
                </a:cubicBezTo>
                <a:lnTo>
                  <a:pt x="12037557" y="0"/>
                </a:lnTo>
                <a:cubicBezTo>
                  <a:pt x="12122854" y="0"/>
                  <a:pt x="12192000" y="69146"/>
                  <a:pt x="12192000" y="154443"/>
                </a:cubicBezTo>
                <a:lnTo>
                  <a:pt x="12192000" y="772197"/>
                </a:lnTo>
                <a:cubicBezTo>
                  <a:pt x="12192000" y="857494"/>
                  <a:pt x="12122854" y="926640"/>
                  <a:pt x="12037557" y="926640"/>
                </a:cubicBezTo>
                <a:lnTo>
                  <a:pt x="154443" y="926640"/>
                </a:lnTo>
                <a:cubicBezTo>
                  <a:pt x="69146" y="926640"/>
                  <a:pt x="0" y="857494"/>
                  <a:pt x="0" y="772197"/>
                </a:cubicBezTo>
                <a:lnTo>
                  <a:pt x="0" y="1544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36675" tIns="136675" rIns="136675" bIns="136675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latin typeface="Cambria" panose="02040503050406030204" pitchFamily="18" charset="0"/>
              </a:rPr>
              <a:t>     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4050" y="3003550"/>
            <a:ext cx="21224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dirty="0">
                <a:latin typeface="Cambria" panose="02040503050406030204" pitchFamily="18" charset="0"/>
              </a:rPr>
              <a:t>Пользователи сайта: </a:t>
            </a:r>
            <a:endParaRPr lang="ru-RU" sz="1400" b="1" dirty="0">
              <a:latin typeface="+mj-lt"/>
            </a:endParaRPr>
          </a:p>
        </p:txBody>
      </p:sp>
      <p:grpSp>
        <p:nvGrpSpPr>
          <p:cNvPr id="27655" name="Группа 1"/>
          <p:cNvGrpSpPr>
            <a:grpSpLocks/>
          </p:cNvGrpSpPr>
          <p:nvPr/>
        </p:nvGrpSpPr>
        <p:grpSpPr bwMode="auto">
          <a:xfrm>
            <a:off x="6464300" y="3297238"/>
            <a:ext cx="2673350" cy="477837"/>
            <a:chOff x="6535062" y="3174401"/>
            <a:chExt cx="4943731" cy="555115"/>
          </a:xfrm>
        </p:grpSpPr>
        <p:pic>
          <p:nvPicPr>
            <p:cNvPr id="34" name="Объект 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l="-2584" t="34533" r="35836" b="47385"/>
            <a:stretch/>
          </p:blipFill>
          <p:spPr>
            <a:xfrm>
              <a:off x="6535062" y="3174401"/>
              <a:ext cx="4943731" cy="555115"/>
            </a:xfrm>
            <a:prstGeom prst="rect">
              <a:avLst/>
            </a:prstGeom>
          </p:spPr>
        </p:pic>
        <p:sp>
          <p:nvSpPr>
            <p:cNvPr id="27688" name="Прямоугольник 32"/>
            <p:cNvSpPr>
              <a:spLocks noChangeArrowheads="1"/>
            </p:cNvSpPr>
            <p:nvPr/>
          </p:nvSpPr>
          <p:spPr bwMode="auto">
            <a:xfrm>
              <a:off x="7920673" y="3210900"/>
              <a:ext cx="3366109" cy="33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300">
                  <a:latin typeface="Times New Roman" pitchFamily="18" charset="0"/>
                  <a:cs typeface="Times New Roman" pitchFamily="18" charset="0"/>
                </a:rPr>
                <a:t>Гражданское общество</a:t>
              </a:r>
            </a:p>
          </p:txBody>
        </p:sp>
        <p:sp>
          <p:nvSpPr>
            <p:cNvPr id="27689" name="TextBox 34"/>
            <p:cNvSpPr txBox="1">
              <a:spLocks noChangeArrowheads="1"/>
            </p:cNvSpPr>
            <p:nvPr/>
          </p:nvSpPr>
          <p:spPr bwMode="auto">
            <a:xfrm>
              <a:off x="7271718" y="3214675"/>
              <a:ext cx="498610" cy="32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/>
                <a:t>1</a:t>
              </a:r>
              <a:endParaRPr lang="ru-RU" altLang="ru-RU" sz="1200"/>
            </a:p>
          </p:txBody>
        </p:sp>
      </p:grpSp>
      <p:grpSp>
        <p:nvGrpSpPr>
          <p:cNvPr id="27656" name="Группа 2"/>
          <p:cNvGrpSpPr>
            <a:grpSpLocks/>
          </p:cNvGrpSpPr>
          <p:nvPr/>
        </p:nvGrpSpPr>
        <p:grpSpPr bwMode="auto">
          <a:xfrm>
            <a:off x="6470650" y="3694113"/>
            <a:ext cx="2673350" cy="466725"/>
            <a:chOff x="6535061" y="4026315"/>
            <a:chExt cx="4943731" cy="555115"/>
          </a:xfrm>
        </p:grpSpPr>
        <p:pic>
          <p:nvPicPr>
            <p:cNvPr id="24" name="Объект 4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l="-2584" t="34533" r="35836" b="47385"/>
            <a:stretch/>
          </p:blipFill>
          <p:spPr>
            <a:xfrm>
              <a:off x="6535061" y="4026315"/>
              <a:ext cx="4943731" cy="555115"/>
            </a:xfrm>
            <a:prstGeom prst="rect">
              <a:avLst/>
            </a:prstGeom>
          </p:spPr>
        </p:pic>
        <p:sp>
          <p:nvSpPr>
            <p:cNvPr id="27685" name="Прямоугольник 26"/>
            <p:cNvSpPr>
              <a:spLocks noChangeArrowheads="1"/>
            </p:cNvSpPr>
            <p:nvPr/>
          </p:nvSpPr>
          <p:spPr bwMode="auto">
            <a:xfrm>
              <a:off x="7985058" y="4062956"/>
              <a:ext cx="1744713" cy="347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300">
                  <a:latin typeface="Times New Roman" pitchFamily="18" charset="0"/>
                  <a:cs typeface="Times New Roman" pitchFamily="18" charset="0"/>
                </a:rPr>
                <a:t>Заказчики </a:t>
              </a:r>
            </a:p>
          </p:txBody>
        </p:sp>
        <p:sp>
          <p:nvSpPr>
            <p:cNvPr id="27686" name="TextBox 35"/>
            <p:cNvSpPr txBox="1">
              <a:spLocks noChangeArrowheads="1"/>
            </p:cNvSpPr>
            <p:nvPr/>
          </p:nvSpPr>
          <p:spPr bwMode="auto">
            <a:xfrm>
              <a:off x="7271717" y="4079612"/>
              <a:ext cx="498610" cy="32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/>
                <a:t>2</a:t>
              </a:r>
              <a:endParaRPr lang="ru-RU" altLang="ru-RU" sz="1200"/>
            </a:p>
          </p:txBody>
        </p:sp>
      </p:grpSp>
      <p:grpSp>
        <p:nvGrpSpPr>
          <p:cNvPr id="27657" name="Группа 3"/>
          <p:cNvGrpSpPr>
            <a:grpSpLocks/>
          </p:cNvGrpSpPr>
          <p:nvPr/>
        </p:nvGrpSpPr>
        <p:grpSpPr bwMode="auto">
          <a:xfrm>
            <a:off x="6478588" y="4110038"/>
            <a:ext cx="2647950" cy="434975"/>
            <a:chOff x="6535060" y="4870132"/>
            <a:chExt cx="4943731" cy="555115"/>
          </a:xfrm>
        </p:grpSpPr>
        <p:pic>
          <p:nvPicPr>
            <p:cNvPr id="28" name="Объект 4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l="-2584" t="34533" r="35836" b="47385"/>
            <a:stretch/>
          </p:blipFill>
          <p:spPr>
            <a:xfrm>
              <a:off x="6535060" y="4870132"/>
              <a:ext cx="4943731" cy="555115"/>
            </a:xfrm>
            <a:prstGeom prst="rect">
              <a:avLst/>
            </a:prstGeom>
          </p:spPr>
        </p:pic>
        <p:sp>
          <p:nvSpPr>
            <p:cNvPr id="27682" name="Прямоугольник 28"/>
            <p:cNvSpPr>
              <a:spLocks noChangeArrowheads="1"/>
            </p:cNvSpPr>
            <p:nvPr/>
          </p:nvSpPr>
          <p:spPr bwMode="auto">
            <a:xfrm>
              <a:off x="7925863" y="4915942"/>
              <a:ext cx="2161049" cy="373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200">
                  <a:latin typeface="Cambria" pitchFamily="18" charset="0"/>
                </a:rPr>
                <a:t> </a:t>
              </a:r>
              <a:r>
                <a:rPr lang="ru-RU" altLang="ru-RU" sz="1300">
                  <a:latin typeface="Times New Roman" pitchFamily="18" charset="0"/>
                  <a:cs typeface="Times New Roman" pitchFamily="18" charset="0"/>
                </a:rPr>
                <a:t>Поставщики </a:t>
              </a:r>
            </a:p>
          </p:txBody>
        </p:sp>
        <p:sp>
          <p:nvSpPr>
            <p:cNvPr id="27683" name="TextBox 36"/>
            <p:cNvSpPr txBox="1">
              <a:spLocks noChangeArrowheads="1"/>
            </p:cNvSpPr>
            <p:nvPr/>
          </p:nvSpPr>
          <p:spPr bwMode="auto">
            <a:xfrm>
              <a:off x="7291514" y="4906455"/>
              <a:ext cx="503393" cy="35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/>
                <a:t>3</a:t>
              </a:r>
              <a:endParaRPr lang="ru-RU" altLang="ru-RU" sz="1200"/>
            </a:p>
          </p:txBody>
        </p:sp>
      </p:grpSp>
      <p:grpSp>
        <p:nvGrpSpPr>
          <p:cNvPr id="27658" name="Группа 6"/>
          <p:cNvGrpSpPr>
            <a:grpSpLocks/>
          </p:cNvGrpSpPr>
          <p:nvPr/>
        </p:nvGrpSpPr>
        <p:grpSpPr bwMode="auto">
          <a:xfrm>
            <a:off x="6478588" y="4473575"/>
            <a:ext cx="2647950" cy="546100"/>
            <a:chOff x="6488342" y="5713949"/>
            <a:chExt cx="4943731" cy="678430"/>
          </a:xfrm>
        </p:grpSpPr>
        <p:pic>
          <p:nvPicPr>
            <p:cNvPr id="30" name="Объект 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l="-2584" t="34533" r="35836" b="47385"/>
            <a:stretch/>
          </p:blipFill>
          <p:spPr>
            <a:xfrm>
              <a:off x="6488342" y="5713949"/>
              <a:ext cx="4943731" cy="555115"/>
            </a:xfrm>
            <a:prstGeom prst="rect">
              <a:avLst/>
            </a:prstGeom>
          </p:spPr>
        </p:pic>
        <p:sp>
          <p:nvSpPr>
            <p:cNvPr id="27679" name="Прямоугольник 30"/>
            <p:cNvSpPr>
              <a:spLocks noChangeArrowheads="1"/>
            </p:cNvSpPr>
            <p:nvPr/>
          </p:nvSpPr>
          <p:spPr bwMode="auto">
            <a:xfrm>
              <a:off x="7920671" y="5780123"/>
              <a:ext cx="2791097" cy="61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altLang="ru-RU" sz="1300">
                  <a:latin typeface="Times New Roman" pitchFamily="18" charset="0"/>
                  <a:cs typeface="Times New Roman" pitchFamily="18" charset="0"/>
                </a:rPr>
                <a:t>Контролирующие </a:t>
              </a:r>
            </a:p>
            <a:p>
              <a:r>
                <a:rPr lang="ru-RU" altLang="ru-RU" sz="1300">
                  <a:latin typeface="Times New Roman" pitchFamily="18" charset="0"/>
                  <a:cs typeface="Times New Roman" pitchFamily="18" charset="0"/>
                </a:rPr>
                <a:t>органы</a:t>
              </a:r>
            </a:p>
          </p:txBody>
        </p:sp>
        <p:sp>
          <p:nvSpPr>
            <p:cNvPr id="27680" name="TextBox 37"/>
            <p:cNvSpPr txBox="1">
              <a:spLocks noChangeArrowheads="1"/>
            </p:cNvSpPr>
            <p:nvPr/>
          </p:nvSpPr>
          <p:spPr bwMode="auto">
            <a:xfrm>
              <a:off x="7291514" y="5775346"/>
              <a:ext cx="503393" cy="344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/>
                <a:t>4</a:t>
              </a:r>
              <a:endParaRPr lang="ru-RU" altLang="ru-RU" sz="12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-107950" y="754063"/>
            <a:ext cx="9323388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endParaRPr lang="ru-RU" sz="1400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предназначен для обеспечения свободного и безвозмездного доступа к полной и достоверной информации 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закупках и закупках отдельных видов юридических лиц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Cambria" panose="02040503050406030204" pitchFamily="18" charset="0"/>
            </a:endParaRPr>
          </a:p>
          <a:p>
            <a:pPr algn="just">
              <a:defRPr/>
            </a:pPr>
            <a:endParaRPr lang="ru-RU" sz="1400" dirty="0">
              <a:latin typeface="Cambria" panose="02040503050406030204" pitchFamily="18" charset="0"/>
            </a:endParaRPr>
          </a:p>
        </p:txBody>
      </p:sp>
      <p:sp>
        <p:nvSpPr>
          <p:cNvPr id="27660" name="Прямоугольник 40"/>
          <p:cNvSpPr>
            <a:spLocks noChangeArrowheads="1"/>
          </p:cNvSpPr>
          <p:nvPr/>
        </p:nvSpPr>
        <p:spPr bwMode="auto">
          <a:xfrm>
            <a:off x="4014788" y="2270125"/>
            <a:ext cx="148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Cambria" pitchFamily="18" charset="0"/>
              </a:rPr>
              <a:t>ООС сегодня</a:t>
            </a:r>
            <a:endParaRPr lang="ru-RU" altLang="ru-RU"/>
          </a:p>
        </p:txBody>
      </p:sp>
      <p:sp>
        <p:nvSpPr>
          <p:cNvPr id="27661" name="Заголовок 1"/>
          <p:cNvSpPr>
            <a:spLocks noGrp="1"/>
          </p:cNvSpPr>
          <p:nvPr>
            <p:ph type="title"/>
          </p:nvPr>
        </p:nvSpPr>
        <p:spPr>
          <a:xfrm>
            <a:off x="0" y="195263"/>
            <a:ext cx="8858250" cy="792162"/>
          </a:xfrm>
        </p:spPr>
        <p:txBody>
          <a:bodyPr/>
          <a:lstStyle/>
          <a:p>
            <a:pPr algn="ctr"/>
            <a:r>
              <a:rPr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Официальный сайт Российской Федерации </a:t>
            </a:r>
            <a:br>
              <a:rPr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для размещения информации о размещении заказов на поставки товаров, </a:t>
            </a:r>
            <a:br>
              <a:rPr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выполнение работ, оказание услуг </a:t>
            </a:r>
            <a:r>
              <a:rPr lang="en-US" altLang="ru-RU" sz="180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www.zakupki.gov.ru</a:t>
            </a:r>
            <a:endParaRPr altLang="ru-RU" sz="180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34408" y="1528332"/>
            <a:ext cx="3315245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4100513" y="1528763"/>
            <a:ext cx="4933950" cy="5699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4" name="Прямоугольник 52"/>
          <p:cNvSpPr>
            <a:spLocks noChangeArrowheads="1"/>
          </p:cNvSpPr>
          <p:nvPr/>
        </p:nvSpPr>
        <p:spPr bwMode="auto">
          <a:xfrm>
            <a:off x="4100513" y="1447800"/>
            <a:ext cx="48529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300">
                <a:latin typeface="Cambria" pitchFamily="18" charset="0"/>
              </a:rPr>
              <a:t>В 2014 году зарегистрировано </a:t>
            </a:r>
            <a:r>
              <a:rPr lang="en-US" altLang="ru-RU" sz="1300" b="1">
                <a:latin typeface="Cambria" pitchFamily="18" charset="0"/>
              </a:rPr>
              <a:t>249</a:t>
            </a:r>
            <a:r>
              <a:rPr lang="ru-RU" altLang="ru-RU" sz="1300" b="1">
                <a:latin typeface="Cambria" pitchFamily="18" charset="0"/>
              </a:rPr>
              <a:t> тыс. </a:t>
            </a:r>
            <a:r>
              <a:rPr lang="ru-RU" altLang="ru-RU" sz="1300">
                <a:latin typeface="Cambria" pitchFamily="18" charset="0"/>
              </a:rPr>
              <a:t>организаций заказчиков,  опубликовано </a:t>
            </a:r>
            <a:r>
              <a:rPr lang="ru-RU" altLang="ru-RU" sz="1300" b="1">
                <a:latin typeface="Cambria" pitchFamily="18" charset="0"/>
              </a:rPr>
              <a:t>2,</a:t>
            </a:r>
            <a:r>
              <a:rPr lang="en-US" altLang="ru-RU" sz="1300" b="1">
                <a:latin typeface="Cambria" pitchFamily="18" charset="0"/>
              </a:rPr>
              <a:t>8</a:t>
            </a:r>
            <a:r>
              <a:rPr lang="ru-RU" altLang="ru-RU" sz="1300" b="1">
                <a:latin typeface="Cambria" pitchFamily="18" charset="0"/>
              </a:rPr>
              <a:t> млн. </a:t>
            </a:r>
            <a:r>
              <a:rPr lang="ru-RU" altLang="ru-RU" sz="1300">
                <a:latin typeface="Cambria" pitchFamily="18" charset="0"/>
              </a:rPr>
              <a:t>извещений на сумму               </a:t>
            </a:r>
            <a:r>
              <a:rPr lang="ru-RU" altLang="ru-RU" sz="1300" b="1">
                <a:latin typeface="Cambria" pitchFamily="18" charset="0"/>
              </a:rPr>
              <a:t>6,1 трлн. руб.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141788" y="2139950"/>
            <a:ext cx="4894262" cy="5762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altLang="ru-RU" sz="1300" dirty="0">
                <a:solidFill>
                  <a:schemeClr val="tx1"/>
                </a:solidFill>
                <a:latin typeface="Cambria" pitchFamily="18" charset="0"/>
              </a:rPr>
              <a:t>По 223-ФЗ: зарегистрировано </a:t>
            </a:r>
            <a:r>
              <a:rPr lang="ru-RU" altLang="ru-RU" sz="1300" b="1" dirty="0">
                <a:solidFill>
                  <a:schemeClr val="tx1"/>
                </a:solidFill>
                <a:latin typeface="Cambria" pitchFamily="18" charset="0"/>
              </a:rPr>
              <a:t>74,1 тыс. </a:t>
            </a:r>
            <a:r>
              <a:rPr lang="ru-RU" altLang="ru-RU" sz="1300" dirty="0">
                <a:solidFill>
                  <a:schemeClr val="tx1"/>
                </a:solidFill>
                <a:latin typeface="Cambria" pitchFamily="18" charset="0"/>
              </a:rPr>
              <a:t>организаций –заказчиков, опубликовано </a:t>
            </a:r>
            <a:r>
              <a:rPr lang="ru-RU" altLang="ru-RU" sz="1300" b="1" dirty="0">
                <a:solidFill>
                  <a:schemeClr val="tx1"/>
                </a:solidFill>
                <a:latin typeface="Cambria" pitchFamily="18" charset="0"/>
              </a:rPr>
              <a:t>1 млн. </a:t>
            </a:r>
            <a:r>
              <a:rPr lang="ru-RU" altLang="ru-RU" sz="1300" dirty="0">
                <a:solidFill>
                  <a:schemeClr val="tx1"/>
                </a:solidFill>
                <a:latin typeface="Cambria" pitchFamily="18" charset="0"/>
              </a:rPr>
              <a:t>извещений,  на сумму </a:t>
            </a:r>
            <a:r>
              <a:rPr lang="ru-RU" altLang="ru-RU" sz="1300" b="1" dirty="0">
                <a:solidFill>
                  <a:schemeClr val="tx1"/>
                </a:solidFill>
                <a:latin typeface="Cambria" pitchFamily="18" charset="0"/>
              </a:rPr>
              <a:t>17,7 трлн. руб.</a:t>
            </a:r>
            <a:endParaRPr lang="ru-RU" sz="13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178300" y="2787650"/>
            <a:ext cx="4856163" cy="3032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Cambria" panose="02040503050406030204" pitchFamily="18" charset="0"/>
              </a:rPr>
              <a:t>Экономия по закупкам составила  </a:t>
            </a:r>
            <a:r>
              <a:rPr 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268,8 млрд. руб.</a:t>
            </a:r>
          </a:p>
        </p:txBody>
      </p:sp>
      <p:sp>
        <p:nvSpPr>
          <p:cNvPr id="58" name="Стрелка вправо 57"/>
          <p:cNvSpPr/>
          <p:nvPr/>
        </p:nvSpPr>
        <p:spPr>
          <a:xfrm>
            <a:off x="3713163" y="1635125"/>
            <a:ext cx="3302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>
            <a:off x="3708400" y="2284413"/>
            <a:ext cx="330200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3697288" y="2825750"/>
            <a:ext cx="330200" cy="1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70" name="Прямоугольник 46"/>
          <p:cNvSpPr>
            <a:spLocks noChangeArrowheads="1"/>
          </p:cNvSpPr>
          <p:nvPr/>
        </p:nvSpPr>
        <p:spPr bwMode="auto">
          <a:xfrm>
            <a:off x="3697288" y="3021013"/>
            <a:ext cx="2908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Официальный сайт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обеспечивает  единое информационное пространство для заказчиков, поставщиков, контролирующих  органов, общественности и предоставляет удобные сервисы размещения, поиска и просмотра информации о закупках</a:t>
            </a:r>
          </a:p>
        </p:txBody>
      </p:sp>
      <p:sp>
        <p:nvSpPr>
          <p:cNvPr id="4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946650"/>
            <a:ext cx="2133600" cy="273050"/>
          </a:xfrm>
        </p:spPr>
        <p:txBody>
          <a:bodyPr/>
          <a:lstStyle/>
          <a:p>
            <a:pPr>
              <a:defRPr/>
            </a:pPr>
            <a:fld id="{54894782-2D98-41D4-BCA0-C9BE0C59AEE4}" type="slidenum">
              <a:rPr lang="ru-RU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ая выноска 47"/>
          <p:cNvSpPr/>
          <p:nvPr/>
        </p:nvSpPr>
        <p:spPr>
          <a:xfrm rot="10800000">
            <a:off x="609278" y="3964791"/>
            <a:ext cx="2378546" cy="929217"/>
          </a:xfrm>
          <a:prstGeom prst="wedgeRectCallout">
            <a:avLst>
              <a:gd name="adj1" fmla="val 1492"/>
              <a:gd name="adj2" fmla="val 86014"/>
            </a:avLst>
          </a:prstGeom>
          <a:noFill/>
          <a:ln w="12700">
            <a:solidFill>
              <a:schemeClr val="tx2"/>
            </a:solidFill>
            <a:prstDash val="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75" name="TextBox 48"/>
          <p:cNvSpPr txBox="1">
            <a:spLocks noChangeArrowheads="1"/>
          </p:cNvSpPr>
          <p:nvPr/>
        </p:nvSpPr>
        <p:spPr bwMode="auto">
          <a:xfrm>
            <a:off x="539750" y="3933825"/>
            <a:ext cx="24479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Cambria" pitchFamily="18" charset="0"/>
              </a:rPr>
              <a:t>Более 40 млн. просмотров в сутки, объем накапливаемой информации 250 Гб в сутки</a:t>
            </a:r>
          </a:p>
          <a:p>
            <a:endParaRPr lang="ru-RU" altLang="ru-RU"/>
          </a:p>
        </p:txBody>
      </p:sp>
      <p:pic>
        <p:nvPicPr>
          <p:cNvPr id="27676" name="Рисунок 26" descr="bookmark_add_256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49650" y="2989263"/>
            <a:ext cx="342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Рисунок 36" descr="Рассмотрение.jpe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69850" y="3754438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929438" y="2928938"/>
            <a:ext cx="2071687" cy="200025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79388" y="298450"/>
            <a:ext cx="9288462" cy="328613"/>
          </a:xfrm>
        </p:spPr>
        <p:txBody>
          <a:bodyPr/>
          <a:lstStyle/>
          <a:p>
            <a:pPr algn="ctr"/>
            <a:r>
              <a:rPr altLang="ru-RU" sz="1800" smtClean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(муниципальных) учреждениях </a:t>
            </a:r>
            <a:r>
              <a:rPr altLang="ru-RU" sz="1800" smtClean="0">
                <a:latin typeface="Times New Roman" pitchFamily="18" charset="0"/>
                <a:cs typeface="Times New Roman" pitchFamily="18" charset="0"/>
                <a:hlinkClick r:id="rId2"/>
              </a:rPr>
              <a:t>www.bus.gov.ru</a:t>
            </a:r>
            <a:r>
              <a:rPr altLang="ru-RU" sz="1800" smtClean="0"/>
              <a:t> </a:t>
            </a:r>
            <a:endParaRPr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23850" y="2500313"/>
            <a:ext cx="5000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Статистика данных на портале на 20.02.2015 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803525"/>
          <a:ext cx="5921375" cy="2144713"/>
        </p:xfrm>
        <a:graphic>
          <a:graphicData uri="http://schemas.openxmlformats.org/drawingml/2006/table">
            <a:tbl>
              <a:tblPr/>
              <a:tblGrid>
                <a:gridCol w="760218"/>
                <a:gridCol w="619531"/>
                <a:gridCol w="585999"/>
                <a:gridCol w="699542"/>
                <a:gridCol w="664024"/>
                <a:gridCol w="656822"/>
                <a:gridCol w="645079"/>
                <a:gridCol w="645079"/>
                <a:gridCol w="645079"/>
              </a:tblGrid>
              <a:tr h="5709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Учреж-дени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</a:t>
                      </a:r>
                      <a:endParaRPr lang="ru-RU" sz="9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Зарегистрировано, всего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24" marR="5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Опубликовано ГЗ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24" marR="5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информация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24" marR="5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 ФХД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324" marR="5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3167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324" marR="5732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</a:tr>
              <a:tr h="377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179778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178178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57895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(32, 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(34,4 %)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139 448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(77,6)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168970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(97,2 %)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57829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(32,2 %)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50444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(29 %)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Уровень (2014)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9 574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11222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(17,9 %)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88,9 %)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(91, 4 %)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(90 %)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(18,5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%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(15,8 %)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субъектов и МО (2014)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170214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164356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56182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(33 %)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56592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(34,4 %)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165 067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(97 %)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160361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(97,6)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(33 %)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48930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(29,8 %)</a:t>
                      </a:r>
                    </a:p>
                  </a:txBody>
                  <a:tcPr marL="57319" marR="573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5" name="TextBox 5"/>
          <p:cNvSpPr txBox="1">
            <a:spLocks noChangeArrowheads="1"/>
          </p:cNvSpPr>
          <p:nvPr/>
        </p:nvSpPr>
        <p:spPr bwMode="auto">
          <a:xfrm>
            <a:off x="5164138" y="750888"/>
            <a:ext cx="40005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Планы по развитию портала  2015 год: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результатах независимой оценки качества оказания услуг учреждениями;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реестра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госзаданий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ru-RU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сформированных учредителем ведомственных перечней услуг и работ;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alt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929188" y="750888"/>
            <a:ext cx="3929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930775" y="750888"/>
            <a:ext cx="0" cy="203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737" name="Рисунок 26" descr="bookmark_add_25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709613"/>
            <a:ext cx="4667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11413" y="4500563"/>
            <a:ext cx="1446212" cy="5016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739" name="TextBox 5"/>
          <p:cNvSpPr txBox="1">
            <a:spLocks noChangeArrowheads="1"/>
          </p:cNvSpPr>
          <p:nvPr/>
        </p:nvSpPr>
        <p:spPr bwMode="auto">
          <a:xfrm>
            <a:off x="6948488" y="3173413"/>
            <a:ext cx="20161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1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01.01.2015</a:t>
            </a:r>
            <a:r>
              <a:rPr lang="ru-RU" alt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санкционирование операций ГРБС по перечислению субсидий подведомственным учреждениям </a:t>
            </a:r>
            <a:r>
              <a:rPr lang="ru-RU" altLang="ru-RU" sz="11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осуществляется только при наличии информации о государственном задании в Реестре госзаданий</a:t>
            </a:r>
          </a:p>
        </p:txBody>
      </p:sp>
      <p:pic>
        <p:nvPicPr>
          <p:cNvPr id="28740" name="Рисунок 13"/>
          <p:cNvPicPr>
            <a:picLocks noChangeAspect="1" noChangeArrowheads="1"/>
          </p:cNvPicPr>
          <p:nvPr/>
        </p:nvPicPr>
        <p:blipFill>
          <a:blip r:embed="rId4"/>
          <a:srcRect l="4903" t="7143" r="22523" b="4504"/>
          <a:stretch>
            <a:fillRect/>
          </a:stretch>
        </p:blipFill>
        <p:spPr bwMode="auto">
          <a:xfrm>
            <a:off x="323850" y="709613"/>
            <a:ext cx="3960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H:\0_2025a_36be6490_XL.jpg"/>
          <p:cNvPicPr>
            <a:picLocks noChangeAspect="1" noChangeArrowheads="1"/>
          </p:cNvPicPr>
          <p:nvPr/>
        </p:nvPicPr>
        <p:blipFill>
          <a:blip r:embed="rId3">
            <a:lum bright="54000" contrast="-60000"/>
          </a:blip>
          <a:srcRect/>
          <a:stretch>
            <a:fillRect/>
          </a:stretch>
        </p:blipFill>
        <p:spPr bwMode="auto">
          <a:xfrm>
            <a:off x="0" y="371475"/>
            <a:ext cx="91440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itle 7"/>
          <p:cNvSpPr txBox="1">
            <a:spLocks/>
          </p:cNvSpPr>
          <p:nvPr/>
        </p:nvSpPr>
        <p:spPr bwMode="auto">
          <a:xfrm>
            <a:off x="0" y="222250"/>
            <a:ext cx="9144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Качество передаваемой информации о платежах в УГИБДД ГУ МВД России по городу Москве</a:t>
            </a:r>
          </a:p>
        </p:txBody>
      </p:sp>
      <p:graphicFrame>
        <p:nvGraphicFramePr>
          <p:cNvPr id="4098" name="Диаграмма 1"/>
          <p:cNvGraphicFramePr>
            <a:graphicFrameLocks/>
          </p:cNvGraphicFramePr>
          <p:nvPr/>
        </p:nvGraphicFramePr>
        <p:xfrm>
          <a:off x="-19050" y="515938"/>
          <a:ext cx="9163050" cy="2073275"/>
        </p:xfrm>
        <a:graphic>
          <a:graphicData uri="http://schemas.openxmlformats.org/presentationml/2006/ole">
            <p:oleObj spid="_x0000_s4098" r:id="rId4" imgW="9260627" imgH="2767824" progId="Excel.Chart.8">
              <p:embed/>
            </p:oleObj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87413" y="2389188"/>
          <a:ext cx="7732712" cy="14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793"/>
                <a:gridCol w="651684"/>
                <a:gridCol w="651684"/>
                <a:gridCol w="651684"/>
                <a:gridCol w="651684"/>
                <a:gridCol w="651684"/>
                <a:gridCol w="651684"/>
                <a:gridCol w="579273"/>
                <a:gridCol w="776951"/>
                <a:gridCol w="526417"/>
                <a:gridCol w="693310"/>
                <a:gridCol w="609864"/>
              </a:tblGrid>
              <a:tr h="1428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68,49%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69,58%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77,41%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79,24%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79,98%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85,34%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84,54%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85,68%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92,02%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92,63%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88,17%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90,39%</a:t>
                      </a:r>
                      <a:endParaRPr lang="ru-RU" sz="800" b="1" i="0" u="none" strike="noStrike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755" marR="8755" marT="6528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4099" name="Объект 1"/>
          <p:cNvGraphicFramePr>
            <a:graphicFrameLocks/>
          </p:cNvGraphicFramePr>
          <p:nvPr/>
        </p:nvGraphicFramePr>
        <p:xfrm>
          <a:off x="0" y="2908300"/>
          <a:ext cx="9144000" cy="2074863"/>
        </p:xfrm>
        <a:graphic>
          <a:graphicData uri="http://schemas.openxmlformats.org/presentationml/2006/ole">
            <p:oleObj spid="_x0000_s4099" r:id="rId5" imgW="9242337" imgH="2767824" progId="Excel.Chart.8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68363" y="4818063"/>
          <a:ext cx="7866062" cy="144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429"/>
                <a:gridCol w="717935"/>
                <a:gridCol w="566975"/>
                <a:gridCol w="724954"/>
                <a:gridCol w="559954"/>
                <a:gridCol w="746450"/>
                <a:gridCol w="538458"/>
                <a:gridCol w="680246"/>
                <a:gridCol w="604662"/>
                <a:gridCol w="604662"/>
                <a:gridCol w="604662"/>
                <a:gridCol w="809673"/>
              </a:tblGrid>
              <a:tr h="1444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83,66%</a:t>
                      </a:r>
                    </a:p>
                  </a:txBody>
                  <a:tcPr marL="9526" marR="9526" marT="713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79,36%</a:t>
                      </a:r>
                    </a:p>
                  </a:txBody>
                  <a:tcPr marL="9526" marR="9526" marT="713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84,95%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87,32%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85,60%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87,97%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85,96%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89,01%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96,85%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95,23%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92,63%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95,92%</a:t>
                      </a:r>
                    </a:p>
                  </a:txBody>
                  <a:tcPr marL="9525" marR="9525" marT="716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43" name="Заголовок 13"/>
          <p:cNvSpPr txBox="1">
            <a:spLocks/>
          </p:cNvSpPr>
          <p:nvPr/>
        </p:nvSpPr>
        <p:spPr bwMode="auto">
          <a:xfrm>
            <a:off x="-107950" y="2632075"/>
            <a:ext cx="93233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sz="1500" b="1">
                <a:solidFill>
                  <a:srgbClr val="1F497D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  <a:t>Факты оплаты, переданные ОАО «Сбербанк России» в адрес УГИБДД ГУ МВД России по городу Москве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Развитие информационных технологий Федерального казначейства</a:t>
            </a:r>
          </a:p>
        </p:txBody>
      </p:sp>
      <p:pic>
        <p:nvPicPr>
          <p:cNvPr id="29699" name="Рисунок 2" descr="Создание и продвижение сайтов, реклама бизнеса через интерне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74675"/>
            <a:ext cx="57959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53088" y="708025"/>
            <a:ext cx="3382962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2015 год: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обеспечение бесперебойного предоставление сервисов клиентам Федерального казначейства;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повышение качества оказываемых услуг;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внедрение стандартов обслуживание ИТ- систем;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организация централизованного управления ИТ- сервисами;  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850" y="4084638"/>
            <a:ext cx="2303463" cy="8636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2944813" y="4084638"/>
            <a:ext cx="2274887" cy="86360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5795963" y="4084638"/>
            <a:ext cx="2232025" cy="881062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57188" y="4156075"/>
            <a:ext cx="17668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Модернизация работы СУФД - портала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2944813" y="4156075"/>
            <a:ext cx="19145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Повышение скорости обмена данными</a:t>
            </a:r>
          </a:p>
        </p:txBody>
      </p:sp>
      <p:sp>
        <p:nvSpPr>
          <p:cNvPr id="29706" name="TextBox 9"/>
          <p:cNvSpPr txBox="1">
            <a:spLocks noChangeArrowheads="1"/>
          </p:cNvSpPr>
          <p:nvPr/>
        </p:nvSpPr>
        <p:spPr bwMode="auto">
          <a:xfrm>
            <a:off x="5580063" y="4084638"/>
            <a:ext cx="2374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Доработка функциональных требований СУФД - портала</a:t>
            </a:r>
          </a:p>
        </p:txBody>
      </p:sp>
      <p:sp>
        <p:nvSpPr>
          <p:cNvPr id="29707" name="TextBox 1"/>
          <p:cNvSpPr txBox="1">
            <a:spLocks noChangeArrowheads="1"/>
          </p:cNvSpPr>
          <p:nvPr/>
        </p:nvSpPr>
        <p:spPr bwMode="auto">
          <a:xfrm>
            <a:off x="1042988" y="3219450"/>
            <a:ext cx="4824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Мероприятия по оптимизации качества работы СУФД - портала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8" y="0"/>
            <a:ext cx="9220201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2"/>
          <p:cNvSpPr>
            <a:spLocks noChangeArrowheads="1"/>
          </p:cNvSpPr>
          <p:nvPr/>
        </p:nvSpPr>
        <p:spPr bwMode="auto">
          <a:xfrm>
            <a:off x="-144463" y="207963"/>
            <a:ext cx="9540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900" b="1" dirty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 Министерства финансов Российской Федерации и Федерального казначейства, подлежащие изменению в </a:t>
            </a:r>
            <a:r>
              <a:rPr lang="ru-RU" altLang="ru-RU" sz="1900" b="1" dirty="0" smtClean="0">
                <a:solidFill>
                  <a:srgbClr val="1F497D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2015 году</a:t>
            </a:r>
            <a:endParaRPr lang="ru-RU" altLang="ru-RU" sz="1900" b="1" dirty="0">
              <a:solidFill>
                <a:srgbClr val="1F497D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2541" y="5236045"/>
          <a:ext cx="8829104" cy="138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6513" y="842963"/>
            <a:ext cx="9072562" cy="10080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950" y="660400"/>
            <a:ext cx="9036050" cy="140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НПА Минфина России и Федерального казначейства в связи с отменой КОСГУ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01.09.2008 N 87н «О Порядке санкционирования оплаты денежных обязательств получателей средств федерального бюджета и администраторов источников финансирования дефицита федерального бюджета»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10.10.2008 № 8н «О порядке кассового обслуживания исполнения федерального бюджета, бюджетов субъектов Российской Федерации и местных бюджетов и порядке осуществления территориальными органами Федерального казначейства отдельных функций финансовых органов субъектов Российской Федерации и муниципальных образований по исполнению соответствующих бюджетов»;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08.12.2011 № 15н «О порядке проведения территориальными органами Федерального казначейства кассовых операций со средствами автономных учреждений»;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НПА Минфина России и Федерального казначейства.</a:t>
            </a:r>
          </a:p>
          <a:p>
            <a:pPr algn="just">
              <a:defRPr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25" y="1851025"/>
            <a:ext cx="9074150" cy="7889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95250" y="1851025"/>
            <a:ext cx="90138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НПА Минфина России и Федерального казначейства в связи с подготовкой главы «Казначейское обслуживание» НРБК: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Минфина России «О порядке учета Федеральным казначейством поступлений в бюджетную систему Российской Федерации, и их распределения между бюджетами бюджетной системы Российской Федерации;</a:t>
            </a:r>
            <a:endParaRPr lang="ru-RU" alt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Федерального казначейства «О порядке казначейского обслуживания;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Федерального казначейства «О Порядке открытия и ведения лицевых счетов территориальными органами Федерального казначейства;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др. НПА Минфина России и Федерального казначейства.</a:t>
            </a:r>
          </a:p>
          <a:p>
            <a:pPr algn="just" eaLnBrk="1" hangingPunct="1">
              <a:defRPr/>
            </a:pPr>
            <a:endParaRPr lang="ru-RU" alt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13" y="2643188"/>
            <a:ext cx="9072562" cy="736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1" name="TextBox 5"/>
          <p:cNvSpPr txBox="1">
            <a:spLocks noChangeArrowheads="1"/>
          </p:cNvSpPr>
          <p:nvPr/>
        </p:nvSpPr>
        <p:spPr bwMode="auto">
          <a:xfrm>
            <a:off x="107950" y="2640013"/>
            <a:ext cx="9112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НПА Минфина России и Федерального казначейства в связи с подготовкой главы «Система бюджетных платежей» НРБК: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Минфина России «О системе бюджетных платежей»;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Федерального казначейства «Об утверждении Правил организации и функционирования системы бюджетных платежей;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Приказ Федерального казначейства «Об утверждении Положения о правилах перевода денежных средств в системе бюджетных платежей»;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др. НПА Минфина России и Федерального казначейства.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925" y="3363913"/>
            <a:ext cx="9072563" cy="7350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2" name="TextBox 8"/>
          <p:cNvSpPr txBox="1">
            <a:spLocks noChangeArrowheads="1"/>
          </p:cNvSpPr>
          <p:nvPr/>
        </p:nvSpPr>
        <p:spPr bwMode="auto">
          <a:xfrm>
            <a:off x="107950" y="3360738"/>
            <a:ext cx="9112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НПА Минфина России и Федерального казначейства в связи с подготовкой главы «Единый казначейский счет» НРБК: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Нормативные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правовые акты Минфина России и Федерального казначейства, устанавливающие применение дополнительных инструментов размещения и привлечения денежных средств, распределения процентного дохода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Приказ Федерального казначейства «О порядке  управления операциями на едином казначейском счете»;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др. НПА Минфина России и Федерального казначейства.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25" y="4098925"/>
            <a:ext cx="9072563" cy="9921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11" name="TextBox 2"/>
          <p:cNvSpPr txBox="1">
            <a:spLocks noChangeArrowheads="1"/>
          </p:cNvSpPr>
          <p:nvPr/>
        </p:nvSpPr>
        <p:spPr bwMode="auto">
          <a:xfrm>
            <a:off x="107950" y="4084638"/>
            <a:ext cx="8928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Участие Федерального казначейства в контрактной системе. Нормативные правовые акты Министерства финансов Российской Федерации и Федерального казначейства, подлежащие подготовке в 2015 году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Определение порядка формирования и направления банком информации, подлежащей включению в закрытый реестр банковских гарантий, а также направление Федеральным казначейством выписок и протоколов;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Определение порядка регистрации в единой информационной системе в сфере закупок;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Определение порядка пользования единой информационной системой в сфере закупок;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др. НПА Минфина России и Федерального казначейства. </a:t>
            </a:r>
          </a:p>
        </p:txBody>
      </p:sp>
      <p:sp>
        <p:nvSpPr>
          <p:cNvPr id="30735" name="Номер слайда 16"/>
          <p:cNvSpPr txBox="1">
            <a:spLocks noGrp="1"/>
          </p:cNvSpPr>
          <p:nvPr/>
        </p:nvSpPr>
        <p:spPr bwMode="auto">
          <a:xfrm>
            <a:off x="7010400" y="48704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8E9FE9C-9F2B-4943-B0AD-446AC7939875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Результаты  деятельности Межрегионального операционного управления в 2014 году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298450" y="798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счетов –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98450" y="1203325"/>
            <a:ext cx="417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обслуживаемых </a:t>
            </a:r>
          </a:p>
          <a:p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клиентов –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688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298450" y="1851025"/>
            <a:ext cx="3600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лицевых счетов –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436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298450" y="2446338"/>
            <a:ext cx="367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федерального бюджета по расходам  -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68 %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всего объема операций федерального бюджета;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369888" y="3603625"/>
            <a:ext cx="3529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федерального бюджета по доходам –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54 %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всего объема операций по доходам федерального бюджета;</a:t>
            </a:r>
            <a:endParaRPr lang="ru-RU" altLang="ru-RU">
              <a:solidFill>
                <a:schemeClr val="tx2"/>
              </a:solidFill>
            </a:endParaRP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4833938" y="844550"/>
            <a:ext cx="413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пилотных проектах Федерального казначейства (</a:t>
            </a:r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65,4 %</a:t>
            </a:r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4824413" y="1471613"/>
            <a:ext cx="43195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дополнительных функций:</a:t>
            </a:r>
          </a:p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уполномоченного органа Российской Федерации в рамках Таможенного союза Беларуси, Казахстана и России;</a:t>
            </a:r>
          </a:p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распределение доходов от акцизов на нефтепродукты;</a:t>
            </a:r>
          </a:p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обслуживание счетов бюджетов государственных внебюджетных фондов;</a:t>
            </a:r>
          </a:p>
          <a:p>
            <a:pPr algn="just"/>
            <a:r>
              <a:rPr lang="ru-RU" altLang="ru-RU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формирование десятков новых форм нерегламентированной отчетности, аналитических данных, оперативных справок</a:t>
            </a:r>
          </a:p>
        </p:txBody>
      </p:sp>
      <p:pic>
        <p:nvPicPr>
          <p:cNvPr id="31754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190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235075"/>
            <a:ext cx="190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1851025"/>
            <a:ext cx="1905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2500313"/>
            <a:ext cx="1889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3603625"/>
            <a:ext cx="1889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2338"/>
            <a:ext cx="223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913" y="1579563"/>
            <a:ext cx="1905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0" y="339725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Результаты деятельности Управлений Федерального казначейства по Республике Крым и г. Севастополь</a:t>
            </a:r>
          </a:p>
        </p:txBody>
      </p:sp>
      <p:pic>
        <p:nvPicPr>
          <p:cNvPr id="32771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95488"/>
            <a:ext cx="37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 descr="Roskazn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46138"/>
            <a:ext cx="647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 descr="Roskazn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842963"/>
            <a:ext cx="6477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165225" y="835025"/>
            <a:ext cx="3551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Республике Крым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5795963" y="835025"/>
            <a:ext cx="3097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г. Севастополь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1008063" y="2071688"/>
            <a:ext cx="35639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счетов- 1286;</a:t>
            </a:r>
          </a:p>
        </p:txBody>
      </p:sp>
      <p:pic>
        <p:nvPicPr>
          <p:cNvPr id="32777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2482850"/>
            <a:ext cx="3794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1008063" y="2427288"/>
            <a:ext cx="3563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обслуживаемых клиентов - 1695;</a:t>
            </a:r>
          </a:p>
        </p:txBody>
      </p:sp>
      <p:pic>
        <p:nvPicPr>
          <p:cNvPr id="32779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3608388"/>
            <a:ext cx="37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995363" y="3435350"/>
            <a:ext cx="37211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платежных операций по учету и распределению поступлений – 278,1 тыс. штук;</a:t>
            </a:r>
          </a:p>
        </p:txBody>
      </p:sp>
      <p:pic>
        <p:nvPicPr>
          <p:cNvPr id="32781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4260850"/>
            <a:ext cx="381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2092325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3" name="TextBox 17"/>
          <p:cNvSpPr txBox="1">
            <a:spLocks noChangeArrowheads="1"/>
          </p:cNvSpPr>
          <p:nvPr/>
        </p:nvSpPr>
        <p:spPr bwMode="auto">
          <a:xfrm>
            <a:off x="5624513" y="2097088"/>
            <a:ext cx="35210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счетов- 34; </a:t>
            </a:r>
          </a:p>
        </p:txBody>
      </p:sp>
      <p:pic>
        <p:nvPicPr>
          <p:cNvPr id="32784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2622550"/>
            <a:ext cx="381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5" name="TextBox 19"/>
          <p:cNvSpPr txBox="1">
            <a:spLocks noChangeArrowheads="1"/>
          </p:cNvSpPr>
          <p:nvPr/>
        </p:nvSpPr>
        <p:spPr bwMode="auto">
          <a:xfrm>
            <a:off x="5624513" y="2562225"/>
            <a:ext cx="3405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обслуживаемых клиентов - 433;</a:t>
            </a:r>
          </a:p>
          <a:p>
            <a:endParaRPr lang="ru-RU" altLang="ru-RU">
              <a:solidFill>
                <a:schemeClr val="tx2"/>
              </a:solidFill>
            </a:endParaRPr>
          </a:p>
        </p:txBody>
      </p:sp>
      <p:pic>
        <p:nvPicPr>
          <p:cNvPr id="32786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167063"/>
            <a:ext cx="37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7" name="TextBox 22"/>
          <p:cNvSpPr txBox="1">
            <a:spLocks noChangeArrowheads="1"/>
          </p:cNvSpPr>
          <p:nvPr/>
        </p:nvSpPr>
        <p:spPr bwMode="auto">
          <a:xfrm>
            <a:off x="5624513" y="3154363"/>
            <a:ext cx="33067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лицевых счетов - 699;</a:t>
            </a:r>
          </a:p>
        </p:txBody>
      </p:sp>
      <p:pic>
        <p:nvPicPr>
          <p:cNvPr id="32788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3695700"/>
            <a:ext cx="3794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9" name="TextBox 25"/>
          <p:cNvSpPr txBox="1">
            <a:spLocks noChangeArrowheads="1"/>
          </p:cNvSpPr>
          <p:nvPr/>
        </p:nvSpPr>
        <p:spPr bwMode="auto">
          <a:xfrm>
            <a:off x="5624513" y="3694113"/>
            <a:ext cx="3517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платежных операций по учету и распределению поступлений – 96,9;</a:t>
            </a:r>
          </a:p>
        </p:txBody>
      </p:sp>
      <p:sp>
        <p:nvSpPr>
          <p:cNvPr id="32790" name="TextBox 1"/>
          <p:cNvSpPr txBox="1">
            <a:spLocks noChangeArrowheads="1"/>
          </p:cNvSpPr>
          <p:nvPr/>
        </p:nvSpPr>
        <p:spPr bwMode="auto">
          <a:xfrm>
            <a:off x="1008063" y="1493838"/>
            <a:ext cx="341947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территориальных отделов -21;</a:t>
            </a:r>
          </a:p>
        </p:txBody>
      </p:sp>
      <p:pic>
        <p:nvPicPr>
          <p:cNvPr id="32791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89063"/>
            <a:ext cx="3794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2" name="TextBox 2"/>
          <p:cNvSpPr txBox="1">
            <a:spLocks noChangeArrowheads="1"/>
          </p:cNvSpPr>
          <p:nvPr/>
        </p:nvSpPr>
        <p:spPr bwMode="auto">
          <a:xfrm>
            <a:off x="5614988" y="1422400"/>
            <a:ext cx="34210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территориальных отделов - 4;</a:t>
            </a:r>
          </a:p>
        </p:txBody>
      </p:sp>
      <p:pic>
        <p:nvPicPr>
          <p:cNvPr id="32793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65263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4" name="TextBox 3"/>
          <p:cNvSpPr txBox="1">
            <a:spLocks noChangeArrowheads="1"/>
          </p:cNvSpPr>
          <p:nvPr/>
        </p:nvSpPr>
        <p:spPr bwMode="auto">
          <a:xfrm>
            <a:off x="1008063" y="4202113"/>
            <a:ext cx="3708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платежных операций по кассовым выплатам за счет бюджетных средств – 25,06</a:t>
            </a:r>
          </a:p>
        </p:txBody>
      </p:sp>
      <p:pic>
        <p:nvPicPr>
          <p:cNvPr id="32795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08463"/>
            <a:ext cx="3810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6" name="TextBox 4"/>
          <p:cNvSpPr txBox="1">
            <a:spLocks noChangeArrowheads="1"/>
          </p:cNvSpPr>
          <p:nvPr/>
        </p:nvSpPr>
        <p:spPr bwMode="auto">
          <a:xfrm>
            <a:off x="5611813" y="4449763"/>
            <a:ext cx="34972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платежных операций по кассовым выплатам  - 6,38</a:t>
            </a:r>
          </a:p>
        </p:txBody>
      </p:sp>
      <p:pic>
        <p:nvPicPr>
          <p:cNvPr id="32797" name="Picture 35" descr="MC90042356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3036888"/>
            <a:ext cx="37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8" name="TextBox 5"/>
          <p:cNvSpPr txBox="1">
            <a:spLocks noChangeArrowheads="1"/>
          </p:cNvSpPr>
          <p:nvPr/>
        </p:nvSpPr>
        <p:spPr bwMode="auto">
          <a:xfrm>
            <a:off x="992188" y="2932113"/>
            <a:ext cx="34909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 sz="17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открытых лицевых счетов – 844;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298450"/>
            <a:ext cx="9144000" cy="328613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Рейтинг итогов деятельности территориальных органов Федерального казначейства за 2014 год</a:t>
            </a: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116013" y="771525"/>
            <a:ext cx="446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Лучшие результаты деятельности:</a:t>
            </a:r>
          </a:p>
        </p:txBody>
      </p:sp>
      <p:sp>
        <p:nvSpPr>
          <p:cNvPr id="33796" name="TextBox 7"/>
          <p:cNvSpPr txBox="1">
            <a:spLocks noChangeArrowheads="1"/>
          </p:cNvSpPr>
          <p:nvPr/>
        </p:nvSpPr>
        <p:spPr bwMode="auto">
          <a:xfrm>
            <a:off x="6084888" y="558800"/>
            <a:ext cx="3313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Худшие результаты деятельности:</a:t>
            </a:r>
          </a:p>
        </p:txBody>
      </p:sp>
      <p:sp>
        <p:nvSpPr>
          <p:cNvPr id="33797" name="TextBox 8"/>
          <p:cNvSpPr txBox="1">
            <a:spLocks noChangeArrowheads="1"/>
          </p:cNvSpPr>
          <p:nvPr/>
        </p:nvSpPr>
        <p:spPr bwMode="auto">
          <a:xfrm>
            <a:off x="6300788" y="1036638"/>
            <a:ext cx="2735262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Кабардино- Балкарской Республике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Орловской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Республике Бурятия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Республике Коми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Хабаровскому краю</a:t>
            </a: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3551238" y="1077913"/>
            <a:ext cx="273526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Кемеровской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  <a:r>
              <a:rPr lang="ru-RU" alt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Ставропольскому краю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Республике Северная Осетия – Алания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altLang="ru-RU" sz="1500"/>
          </a:p>
        </p:txBody>
      </p:sp>
      <p:sp>
        <p:nvSpPr>
          <p:cNvPr id="4" name="Прямоугольник 3"/>
          <p:cNvSpPr/>
          <p:nvPr/>
        </p:nvSpPr>
        <p:spPr>
          <a:xfrm>
            <a:off x="236538" y="925513"/>
            <a:ext cx="6064250" cy="4310062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800" name="Picture 7" descr="C:\Users\2315\Desktop\Человечки\sad-though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2163" y="4286250"/>
            <a:ext cx="828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8" descr="C:\Users\2315\Desktop\Человечки\3dhelloworld1280x1024_55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4060825"/>
            <a:ext cx="14922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1"/>
          <p:cNvSpPr txBox="1">
            <a:spLocks noChangeArrowheads="1"/>
          </p:cNvSpPr>
          <p:nvPr/>
        </p:nvSpPr>
        <p:spPr bwMode="auto">
          <a:xfrm>
            <a:off x="0" y="1073150"/>
            <a:ext cx="37084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Краснодарскому  краю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Владимирской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Красноярскому краю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Алтайскому краю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Федерального казначейства по </a:t>
            </a:r>
            <a:r>
              <a:rPr lang="ru-RU" altLang="ru-RU" sz="1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Омской области</a:t>
            </a:r>
            <a:r>
              <a:rPr lang="ru-RU" altLang="ru-RU" sz="1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alt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Основные итоги деятельности Федерального казначейства за 2014 год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681541"/>
          <a:ext cx="8358246" cy="3750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55650" y="1790700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79388" algn="just">
              <a:buFont typeface="Arial" charset="0"/>
              <a:buChar char="•"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Реализация нового механизма предоставления целевых средств бюджетам субъектов Российской Федерации;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/>
          <a:lstStyle/>
          <a:p>
            <a:endParaRPr alt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3482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5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7B4D888-3F69-4DB5-9E50-18551764B02B}" type="slidenum">
              <a:rPr lang="ru-RU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ru-RU" smtClean="0">
              <a:ea typeface="ＭＳ Ｐゴシック" pitchFamily="34" charset="-128"/>
            </a:endParaRPr>
          </a:p>
        </p:txBody>
      </p:sp>
      <p:pic>
        <p:nvPicPr>
          <p:cNvPr id="34822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85725"/>
            <a:ext cx="92202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960438" y="1484313"/>
            <a:ext cx="718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5400" b="1">
                <a:solidFill>
                  <a:srgbClr val="203864"/>
                </a:solidFill>
                <a:latin typeface="Times New Roman" pitchFamily="18" charset="0"/>
                <a:cs typeface="Times New Roman" pitchFamily="18" charset="0"/>
              </a:rPr>
              <a:t>www.roskazna.ru</a:t>
            </a:r>
            <a:endParaRPr lang="ru-RU" altLang="ru-RU" sz="5400" b="1">
              <a:solidFill>
                <a:srgbClr val="2038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328613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Стратегическая карта Федерального казначейства на 2015 год</a:t>
            </a:r>
          </a:p>
        </p:txBody>
      </p:sp>
      <p:pic>
        <p:nvPicPr>
          <p:cNvPr id="21507" name="Picture 2" descr="E:\FullSizeRen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765175" y="633413"/>
            <a:ext cx="75866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Изменение остатков средств федерального бюджета, млрд. руб.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179512" y="681540"/>
          <a:ext cx="8856984" cy="397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0" y="501650"/>
            <a:ext cx="9036050" cy="701675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Динамика использования бюджетами субъектов Российской Федерации межбюджетных трансфертов из федерального бюджета</a:t>
            </a:r>
            <a:br>
              <a:rPr altLang="ru-RU" smtClean="0">
                <a:latin typeface="Times New Roman" pitchFamily="18" charset="0"/>
                <a:cs typeface="Times New Roman" pitchFamily="18" charset="0"/>
              </a:rPr>
            </a:br>
            <a:endParaRPr altLang="ru-RU" smtClean="0"/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287338" y="1203325"/>
          <a:ext cx="8569325" cy="3600450"/>
        </p:xfrm>
        <a:graphic>
          <a:graphicData uri="http://schemas.openxmlformats.org/presentationml/2006/ole">
            <p:oleObj spid="_x0000_s1026" r:id="rId3" imgW="7968163" imgH="4480948" progId="Excel.Char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330200"/>
          </a:xfrm>
        </p:spPr>
        <p:txBody>
          <a:bodyPr/>
          <a:lstStyle/>
          <a:p>
            <a:pPr algn="ctr"/>
            <a:r>
              <a:rPr altLang="ru-RU" sz="1600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  <a:t>Предоставление из федерального бюджета субсидий, бюджетных инвестиций и</a:t>
            </a:r>
            <a:br>
              <a:rPr altLang="ru-RU" sz="1600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</a:br>
            <a:r>
              <a:rPr altLang="ru-RU" sz="1600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  <a:t>взносов в уставные капиталы юридических лиц под фактическую потребность</a:t>
            </a:r>
            <a:r>
              <a:rPr altLang="ru-RU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  <a:t/>
            </a:r>
            <a:br>
              <a:rPr altLang="ru-RU" smtClean="0">
                <a:solidFill>
                  <a:srgbClr val="00206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Arial" charset="0"/>
              </a:rPr>
            </a:br>
            <a:endParaRPr altLang="ru-RU" smtClean="0">
              <a:ea typeface="MS PGothic" pitchFamily="34" charset="-128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7188" y="1071563"/>
            <a:ext cx="8501062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1678781" y="2142332"/>
            <a:ext cx="27860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51387" y="2141538"/>
            <a:ext cx="2786063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1071563" y="696913"/>
            <a:ext cx="1857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ГРБС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3500438" y="700088"/>
            <a:ext cx="214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 ФК</a:t>
            </a:r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357188" y="1144588"/>
            <a:ext cx="2465387" cy="15875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323850" y="1347788"/>
            <a:ext cx="224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Договор (соглашение)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Платежные документы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на перечисление субсидии;</a:t>
            </a:r>
          </a:p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Сведения об операциях </a:t>
            </a: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со средствами, предоставленными юрлицу (новый документ)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847975" y="1339850"/>
            <a:ext cx="500063" cy="32067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57563" y="1125538"/>
            <a:ext cx="2571750" cy="642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3429000" y="1179513"/>
            <a:ext cx="250031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40105</a:t>
            </a:r>
          </a:p>
          <a:p>
            <a:pPr algn="ctr"/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л/с ПБС открытый ГРБС</a:t>
            </a:r>
            <a:r>
              <a:rPr lang="ru-RU" alt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4075" y="2619375"/>
            <a:ext cx="2571750" cy="695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3348038" y="2576513"/>
            <a:ext cx="2632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Счет 40501</a:t>
            </a:r>
          </a:p>
          <a:p>
            <a:pPr algn="ctr"/>
            <a:r>
              <a:rPr lang="ru-RU" altLang="ru-RU" sz="1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(лицевой счет неучастника бюджетного процесса)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000500" y="1874838"/>
            <a:ext cx="500063" cy="69691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4857750" y="1874838"/>
            <a:ext cx="500063" cy="69691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160713" y="1708150"/>
            <a:ext cx="965200" cy="97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Перечисление субсидии (взноса в уставный капитал)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4893469" y="2001044"/>
            <a:ext cx="1231900" cy="446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</a:p>
          <a:p>
            <a:pPr algn="ctr">
              <a:defRPr/>
            </a:pPr>
            <a:r>
              <a:rPr lang="ru-RU" sz="1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остатков</a:t>
            </a:r>
          </a:p>
        </p:txBody>
      </p:sp>
      <p:pic>
        <p:nvPicPr>
          <p:cNvPr id="23571" name="Рисунок 117" descr="shutterstock_7273009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73100"/>
            <a:ext cx="8572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Рисунок 140" descr="compani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696913"/>
            <a:ext cx="5508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TextBox 27"/>
          <p:cNvSpPr txBox="1">
            <a:spLocks noChangeArrowheads="1"/>
          </p:cNvSpPr>
          <p:nvPr/>
        </p:nvSpPr>
        <p:spPr bwMode="auto">
          <a:xfrm>
            <a:off x="6500813" y="627063"/>
            <a:ext cx="27860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Юридическое лицо</a:t>
            </a:r>
          </a:p>
          <a:p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3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получатель субсидии, взноса в УК)</a:t>
            </a:r>
          </a:p>
        </p:txBody>
      </p:sp>
      <p:pic>
        <p:nvPicPr>
          <p:cNvPr id="23574" name="Picture 2" descr="E:\Tanya\WORK WORK\Презентация\!МИНФИН\2013.11.01_Минфин_Типовое решение ГМП\материал\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642938"/>
            <a:ext cx="642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Блок-схема: несколько документов 29"/>
          <p:cNvSpPr/>
          <p:nvPr/>
        </p:nvSpPr>
        <p:spPr>
          <a:xfrm>
            <a:off x="6751638" y="2427288"/>
            <a:ext cx="2357437" cy="965200"/>
          </a:xfrm>
          <a:prstGeom prst="flowChartMulti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6084888" y="2859088"/>
            <a:ext cx="500062" cy="3222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7" name="TextBox 31"/>
          <p:cNvSpPr txBox="1">
            <a:spLocks noChangeArrowheads="1"/>
          </p:cNvSpPr>
          <p:nvPr/>
        </p:nvSpPr>
        <p:spPr bwMode="auto">
          <a:xfrm>
            <a:off x="6677025" y="2571750"/>
            <a:ext cx="2143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Платежные поручения </a:t>
            </a:r>
            <a:r>
              <a:rPr lang="ru-RU" altLang="ru-RU" sz="1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перечисление средств за счет субсидий (взносов в УК)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6457950" y="1131888"/>
            <a:ext cx="2571750" cy="1177925"/>
          </a:xfrm>
          <a:prstGeom prst="wedgeRectCallout">
            <a:avLst>
              <a:gd name="adj1" fmla="val -70233"/>
              <a:gd name="adj2" fmla="val 91391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79" name="TextBox 33"/>
          <p:cNvSpPr txBox="1">
            <a:spLocks noChangeArrowheads="1"/>
          </p:cNvSpPr>
          <p:nvPr/>
        </p:nvSpPr>
        <p:spPr bwMode="auto">
          <a:xfrm>
            <a:off x="6426200" y="1058863"/>
            <a:ext cx="27543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Санкционирование</a:t>
            </a:r>
          </a:p>
          <a:p>
            <a:pPr algn="just"/>
            <a:r>
              <a:rPr lang="ru-RU" altLang="ru-RU" sz="11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Соответствие назначения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платежа цели предоставления субсидии (взноса);</a:t>
            </a:r>
          </a:p>
          <a:p>
            <a:pPr algn="just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Наличие остатка средств на 41 л/с 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по соответствующему коду цели;</a:t>
            </a:r>
          </a:p>
          <a:p>
            <a:pPr algn="just"/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Непревышение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 расходов юрлица над предельной суммой, предусмотренной в Сведениях</a:t>
            </a:r>
          </a:p>
          <a:p>
            <a:pPr algn="ctr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80" name="TextBox 34"/>
          <p:cNvSpPr txBox="1">
            <a:spLocks noChangeArrowheads="1"/>
          </p:cNvSpPr>
          <p:nvPr/>
        </p:nvSpPr>
        <p:spPr bwMode="auto">
          <a:xfrm>
            <a:off x="1357313" y="3294063"/>
            <a:ext cx="63865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субсидий юридическим лицам, утвержденный распоряжением Правительства РФ от 27.12.2014 № 2746-р 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177800" y="3867150"/>
          <a:ext cx="8858250" cy="115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668"/>
                <a:gridCol w="1629896"/>
                <a:gridCol w="1094001"/>
                <a:gridCol w="1290989"/>
                <a:gridCol w="1147546"/>
                <a:gridCol w="897150"/>
              </a:tblGrid>
              <a:tr h="6429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Сумма, предусмотренная в Законе о бюджете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Доведено до ГРБС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Перечислено на 41 л/с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Кассовые расходы </a:t>
                      </a:r>
                      <a:r>
                        <a:rPr lang="ru-RU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юрлиц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Остаток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</a:tr>
              <a:tr h="5095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34314" marB="34314"/>
                </a:tc>
              </a:tr>
            </a:tbl>
          </a:graphicData>
        </a:graphic>
      </p:graphicFrame>
      <p:sp>
        <p:nvSpPr>
          <p:cNvPr id="23604" name="TextBox 39"/>
          <p:cNvSpPr txBox="1">
            <a:spLocks noChangeArrowheads="1"/>
          </p:cNvSpPr>
          <p:nvPr/>
        </p:nvSpPr>
        <p:spPr bwMode="auto">
          <a:xfrm>
            <a:off x="138113" y="4430713"/>
            <a:ext cx="2724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Субсидии юридическим лицам, бюджетные инвестиции и взносы в уставные капиталы юридических лиц</a:t>
            </a:r>
          </a:p>
          <a:p>
            <a:endParaRPr lang="ru-RU" altLang="ru-RU" sz="1500"/>
          </a:p>
        </p:txBody>
      </p:sp>
      <p:sp>
        <p:nvSpPr>
          <p:cNvPr id="23605" name="TextBox 2"/>
          <p:cNvSpPr txBox="1">
            <a:spLocks noChangeArrowheads="1"/>
          </p:cNvSpPr>
          <p:nvPr/>
        </p:nvSpPr>
        <p:spPr bwMode="auto">
          <a:xfrm>
            <a:off x="8231188" y="3551238"/>
            <a:ext cx="1236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млрд. руб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0" y="258763"/>
            <a:ext cx="9144000" cy="330200"/>
          </a:xfrm>
        </p:spPr>
        <p:txBody>
          <a:bodyPr/>
          <a:lstStyle/>
          <a:p>
            <a:r>
              <a:rPr altLang="ru-RU" smtClean="0">
                <a:latin typeface="Times New Roman" pitchFamily="18" charset="0"/>
                <a:cs typeface="Times New Roman" pitchFamily="18" charset="0"/>
              </a:rPr>
              <a:t>Итоги управления ликвидностью Единого казначейского счета в 2014 году</a:t>
            </a:r>
            <a:endParaRPr altLang="ru-RU" smtClean="0"/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50825" y="627063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Размещение средств федерального бюджета на банковские депозиты: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622300" y="142081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2050" name="Диаграмма 16"/>
          <p:cNvGraphicFramePr>
            <a:graphicFrameLocks/>
          </p:cNvGraphicFramePr>
          <p:nvPr/>
        </p:nvGraphicFramePr>
        <p:xfrm>
          <a:off x="57150" y="1236663"/>
          <a:ext cx="4278313" cy="2176462"/>
        </p:xfrm>
        <a:graphic>
          <a:graphicData uri="http://schemas.openxmlformats.org/presentationml/2006/ole">
            <p:oleObj spid="_x0000_s2050" r:id="rId3" imgW="4279763" imgH="2895851" progId="Excel.Chart.8">
              <p:embed/>
            </p:oleObj>
          </a:graphicData>
        </a:graphic>
      </p:graphicFrame>
      <p:graphicFrame>
        <p:nvGraphicFramePr>
          <p:cNvPr id="2051" name="Диаграмма 17"/>
          <p:cNvGraphicFramePr>
            <a:graphicFrameLocks/>
          </p:cNvGraphicFramePr>
          <p:nvPr/>
        </p:nvGraphicFramePr>
        <p:xfrm>
          <a:off x="4808538" y="979488"/>
          <a:ext cx="4567237" cy="2455862"/>
        </p:xfrm>
        <a:graphic>
          <a:graphicData uri="http://schemas.openxmlformats.org/presentationml/2006/ole">
            <p:oleObj spid="_x0000_s2051" r:id="rId4" imgW="4566300" imgH="3273836" progId="Excel.Chart.8">
              <p:embed/>
            </p:oleObj>
          </a:graphicData>
        </a:graphic>
      </p:graphicFrame>
      <p:sp>
        <p:nvSpPr>
          <p:cNvPr id="2055" name="TextBox 18"/>
          <p:cNvSpPr txBox="1">
            <a:spLocks noChangeArrowheads="1"/>
          </p:cNvSpPr>
          <p:nvPr/>
        </p:nvSpPr>
        <p:spPr bwMode="auto">
          <a:xfrm>
            <a:off x="663575" y="1003300"/>
            <a:ext cx="3303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Объем размещения средств,  млрд. руб.</a:t>
            </a:r>
          </a:p>
        </p:txBody>
      </p:sp>
      <p:sp>
        <p:nvSpPr>
          <p:cNvPr id="2056" name="TextBox 19"/>
          <p:cNvSpPr txBox="1">
            <a:spLocks noChangeArrowheads="1"/>
          </p:cNvSpPr>
          <p:nvPr/>
        </p:nvSpPr>
        <p:spPr bwMode="auto">
          <a:xfrm>
            <a:off x="663575" y="2625725"/>
            <a:ext cx="660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1785,37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16238" y="1924050"/>
            <a:ext cx="863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+mj-lt"/>
              </a:rPr>
              <a:t>5936,52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8038" y="1420813"/>
            <a:ext cx="10795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+mj-lt"/>
              </a:rPr>
              <a:t>8822,40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4750" y="1330325"/>
            <a:ext cx="7921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>
                <a:latin typeface="+mn-lt"/>
              </a:rPr>
              <a:t>48,51</a:t>
            </a:r>
          </a:p>
        </p:txBody>
      </p:sp>
      <p:sp>
        <p:nvSpPr>
          <p:cNvPr id="2060" name="TextBox 25"/>
          <p:cNvSpPr txBox="1">
            <a:spLocks noChangeArrowheads="1"/>
          </p:cNvSpPr>
          <p:nvPr/>
        </p:nvSpPr>
        <p:spPr bwMode="auto">
          <a:xfrm>
            <a:off x="188913" y="3338513"/>
            <a:ext cx="87122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Размещено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8130 млн. долларов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США на банковские депозиты  в иностранной валюте, доходы от  размещения средств –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5,8 млн. долларов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США;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Размещено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48,4 млрд. руб.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под залог ценных бумаг по договорам РЕПО, доходы от размещения –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41,15 млн. руб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88913" y="4300538"/>
            <a:ext cx="2870200" cy="59372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6272213" y="4291013"/>
            <a:ext cx="2871787" cy="59372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ятиугольник 28"/>
          <p:cNvSpPr/>
          <p:nvPr/>
        </p:nvSpPr>
        <p:spPr>
          <a:xfrm>
            <a:off x="3171825" y="4291013"/>
            <a:ext cx="2871788" cy="59372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64" name="TextBox 19"/>
          <p:cNvSpPr txBox="1">
            <a:spLocks noChangeArrowheads="1"/>
          </p:cNvSpPr>
          <p:nvPr/>
        </p:nvSpPr>
        <p:spPr bwMode="auto">
          <a:xfrm>
            <a:off x="696913" y="4291013"/>
            <a:ext cx="216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Сохранность бюджетных средств</a:t>
            </a:r>
          </a:p>
        </p:txBody>
      </p:sp>
      <p:sp>
        <p:nvSpPr>
          <p:cNvPr id="2065" name="TextBox 24"/>
          <p:cNvSpPr txBox="1">
            <a:spLocks noChangeArrowheads="1"/>
          </p:cNvSpPr>
          <p:nvPr/>
        </p:nvSpPr>
        <p:spPr bwMode="auto">
          <a:xfrm>
            <a:off x="3635375" y="4300538"/>
            <a:ext cx="223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Дополнительный доход федерального бюджета</a:t>
            </a:r>
          </a:p>
        </p:txBody>
      </p:sp>
      <p:pic>
        <p:nvPicPr>
          <p:cNvPr id="20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4327525"/>
            <a:ext cx="5667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1825" y="4327525"/>
            <a:ext cx="53816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1263" y="4327525"/>
            <a:ext cx="512762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9" name="TextBox 32"/>
          <p:cNvSpPr txBox="1">
            <a:spLocks noChangeArrowheads="1"/>
          </p:cNvSpPr>
          <p:nvPr/>
        </p:nvSpPr>
        <p:spPr bwMode="auto">
          <a:xfrm>
            <a:off x="6156325" y="4291013"/>
            <a:ext cx="3254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Финансовая стабильность финансовой системы</a:t>
            </a:r>
          </a:p>
          <a:p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Заголовок 1"/>
          <p:cNvSpPr>
            <a:spLocks noGrp="1"/>
          </p:cNvSpPr>
          <p:nvPr>
            <p:ph type="title"/>
          </p:nvPr>
        </p:nvSpPr>
        <p:spPr>
          <a:xfrm>
            <a:off x="0" y="339725"/>
            <a:ext cx="9144000" cy="330200"/>
          </a:xfrm>
        </p:spPr>
        <p:txBody>
          <a:bodyPr/>
          <a:lstStyle/>
          <a:p>
            <a:pPr algn="ctr"/>
            <a:r>
              <a:rPr altLang="ru-RU" smtClean="0">
                <a:latin typeface="Times New Roman" pitchFamily="18" charset="0"/>
                <a:cs typeface="Times New Roman" pitchFamily="18" charset="0"/>
              </a:rPr>
              <a:t>Минимизация наличного денежного обращения </a:t>
            </a:r>
            <a:br>
              <a:rPr altLang="ru-RU" smtClean="0">
                <a:latin typeface="Times New Roman" pitchFamily="18" charset="0"/>
                <a:cs typeface="Times New Roman" pitchFamily="18" charset="0"/>
              </a:rPr>
            </a:br>
            <a:r>
              <a:rPr altLang="ru-RU" smtClean="0">
                <a:latin typeface="Times New Roman" pitchFamily="18" charset="0"/>
                <a:cs typeface="Times New Roman" pitchFamily="18" charset="0"/>
              </a:rPr>
              <a:t>в секторе государственного управления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128588" y="968375"/>
          <a:ext cx="4422775" cy="2986088"/>
        </p:xfrm>
        <a:graphic>
          <a:graphicData uri="http://schemas.openxmlformats.org/presentationml/2006/ole">
            <p:oleObj spid="_x0000_s3074" r:id="rId3" imgW="4426080" imgH="3981033" progId="Excel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6700" y="3960813"/>
            <a:ext cx="142875" cy="107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400" dirty="0"/>
          </a:p>
        </p:txBody>
      </p:sp>
      <p:sp>
        <p:nvSpPr>
          <p:cNvPr id="3078" name="Прямоугольник 4"/>
          <p:cNvSpPr>
            <a:spLocks noChangeArrowheads="1"/>
          </p:cNvSpPr>
          <p:nvPr/>
        </p:nvSpPr>
        <p:spPr bwMode="auto">
          <a:xfrm>
            <a:off x="454025" y="3922713"/>
            <a:ext cx="16668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</p:txBody>
      </p:sp>
      <p:graphicFrame>
        <p:nvGraphicFramePr>
          <p:cNvPr id="3075" name="Диаграмма 5"/>
          <p:cNvGraphicFramePr>
            <a:graphicFrameLocks/>
          </p:cNvGraphicFramePr>
          <p:nvPr/>
        </p:nvGraphicFramePr>
        <p:xfrm>
          <a:off x="4737100" y="1724025"/>
          <a:ext cx="4349750" cy="2743200"/>
        </p:xfrm>
        <a:graphic>
          <a:graphicData uri="http://schemas.openxmlformats.org/presentationml/2006/ole">
            <p:oleObj spid="_x0000_s3075" r:id="rId4" imgW="4352921" imgH="3657917" progId="Excel.Chart.8">
              <p:embed/>
            </p:oleObj>
          </a:graphicData>
        </a:graphic>
      </p:graphicFrame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5148263" y="889000"/>
            <a:ext cx="4176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перечисления средств федерального бюджета </a:t>
            </a:r>
          </a:p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корпоративные карты 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611188" y="788988"/>
            <a:ext cx="3527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Объемы перечислений на счета №40116 по денежным чекам (млн.руб.) </a:t>
            </a:r>
          </a:p>
        </p:txBody>
      </p:sp>
      <p:pic>
        <p:nvPicPr>
          <p:cNvPr id="9" name="Рисунок 8" descr="coin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" y="898525"/>
            <a:ext cx="428625" cy="26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Рисунок 9" descr="справ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892175"/>
            <a:ext cx="720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356100" y="896938"/>
            <a:ext cx="0" cy="351155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4" name="Picture 6" descr="7077_NpAdvHover_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6950" y="4516438"/>
            <a:ext cx="701675" cy="32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303213"/>
            <a:ext cx="9144000" cy="330200"/>
          </a:xfrm>
        </p:spPr>
        <p:txBody>
          <a:bodyPr/>
          <a:lstStyle/>
          <a:p>
            <a:pPr algn="ctr"/>
            <a:r>
              <a:rPr altLang="ru-RU" sz="1800" smtClean="0">
                <a:solidFill>
                  <a:srgbClr val="000066"/>
                </a:solidFill>
                <a:latin typeface="Times New Roman" pitchFamily="18" charset="0"/>
              </a:rPr>
              <a:t>Новый сводный реестр участников бюджетного процесса и юридических лиц, не являющихся участниками бюджетного процесса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4213" y="735013"/>
          <a:ext cx="7777162" cy="404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519"/>
                <a:gridCol w="5909643"/>
              </a:tblGrid>
              <a:tr h="946502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7022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Формируется в системе «Электронный бюджет» с   обеспечение юридической значимости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7022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2144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7022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44" marR="91444" marT="34293" marB="3429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99" name="Рисунок 2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50913"/>
            <a:ext cx="6556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0" name="TextBox 4"/>
          <p:cNvSpPr txBox="1">
            <a:spLocks noChangeArrowheads="1"/>
          </p:cNvSpPr>
          <p:nvPr/>
        </p:nvSpPr>
        <p:spPr bwMode="auto">
          <a:xfrm>
            <a:off x="2700338" y="788988"/>
            <a:ext cx="561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Формируется и автоматически изменяется на основе сведений ЕГРЮЛ, Минфина России и Федерального казначейства</a:t>
            </a:r>
          </a:p>
        </p:txBody>
      </p:sp>
      <p:pic>
        <p:nvPicPr>
          <p:cNvPr id="2460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685925"/>
            <a:ext cx="79216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2" name="TextBox 6"/>
          <p:cNvSpPr txBox="1">
            <a:spLocks noChangeArrowheads="1"/>
          </p:cNvSpPr>
          <p:nvPr/>
        </p:nvSpPr>
        <p:spPr bwMode="auto">
          <a:xfrm>
            <a:off x="1331913" y="1870075"/>
            <a:ext cx="1152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/>
              <a:t>Электронный бюджет</a:t>
            </a:r>
          </a:p>
        </p:txBody>
      </p:sp>
      <p:pic>
        <p:nvPicPr>
          <p:cNvPr id="24603" name="Рисунок 81" descr="search_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9688" y="2438400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4" name="TextBox 8"/>
          <p:cNvSpPr txBox="1">
            <a:spLocks noChangeArrowheads="1"/>
          </p:cNvSpPr>
          <p:nvPr/>
        </p:nvSpPr>
        <p:spPr bwMode="auto">
          <a:xfrm>
            <a:off x="2700338" y="2284413"/>
            <a:ext cx="55451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Открытость данных (кроме сведений, составляющих государственную тайну и сведений конфиденциального характера)</a:t>
            </a:r>
          </a:p>
        </p:txBody>
      </p:sp>
      <p:sp>
        <p:nvSpPr>
          <p:cNvPr id="24605" name="TextBox 10"/>
          <p:cNvSpPr txBox="1">
            <a:spLocks noChangeArrowheads="1"/>
          </p:cNvSpPr>
          <p:nvPr/>
        </p:nvSpPr>
        <p:spPr bwMode="auto">
          <a:xfrm>
            <a:off x="2700338" y="3221038"/>
            <a:ext cx="568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Расширен реквизитный состав  для последующего автоматического формирования документов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1338263" y="3951288"/>
            <a:ext cx="792162" cy="588962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547813" y="4029075"/>
            <a:ext cx="360362" cy="4333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563688" y="4054475"/>
            <a:ext cx="379412" cy="4333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9" name="TextBox 18"/>
          <p:cNvSpPr txBox="1">
            <a:spLocks noChangeArrowheads="1"/>
          </p:cNvSpPr>
          <p:nvPr/>
        </p:nvSpPr>
        <p:spPr bwMode="auto">
          <a:xfrm>
            <a:off x="2700338" y="3941763"/>
            <a:ext cx="5605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Не требуется предоставление и проверка документов (кроме сведений ограниченного доступа)</a:t>
            </a:r>
          </a:p>
        </p:txBody>
      </p:sp>
      <p:pic>
        <p:nvPicPr>
          <p:cNvPr id="24610" name="Рисунок 19" descr="documen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3363913"/>
            <a:ext cx="46831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37962</TotalTime>
  <Words>1990</Words>
  <Application>Microsoft Office PowerPoint</Application>
  <PresentationFormat>Экран (16:9)</PresentationFormat>
  <Paragraphs>349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Segoe UI Semibold</vt:lpstr>
      <vt:lpstr>Segoe UI</vt:lpstr>
      <vt:lpstr>Times New Roman</vt:lpstr>
      <vt:lpstr>MS PGothic</vt:lpstr>
      <vt:lpstr>Wingdings</vt:lpstr>
      <vt:lpstr>Cambria</vt:lpstr>
      <vt:lpstr>Тема Office</vt:lpstr>
      <vt:lpstr>Диаграмма Microsoft Excel</vt:lpstr>
      <vt:lpstr>Слайд 1</vt:lpstr>
      <vt:lpstr>Основные итоги деятельности Федерального казначейства за 2014 год</vt:lpstr>
      <vt:lpstr>Стратегическая карта Федерального казначейства на 2015 год</vt:lpstr>
      <vt:lpstr>Изменение остатков средств федерального бюджета, млрд. руб.</vt:lpstr>
      <vt:lpstr>Динамика использования бюджетами субъектов Российской Федерации межбюджетных трансфертов из федерального бюджета </vt:lpstr>
      <vt:lpstr>Предоставление из федерального бюджета субсидий, бюджетных инвестиций и взносов в уставные капиталы юридических лиц под фактическую потребность </vt:lpstr>
      <vt:lpstr>Итоги управления ликвидностью Единого казначейского счета в 2014 году</vt:lpstr>
      <vt:lpstr>Минимизация наличного денежного обращения  в секторе государственного управления</vt:lpstr>
      <vt:lpstr>Новый сводный реестр участников бюджетного процесса и юридических лиц, не являющихся участниками бюджетного процесса </vt:lpstr>
      <vt:lpstr>Развитие сервисов электронного взаимодействия </vt:lpstr>
      <vt:lpstr>Полномочия Федерального казначейства в сфере закупок в соответствии с Федеральным законом о контрактной системе</vt:lpstr>
      <vt:lpstr>Официальный сайт Российской Федерации  для размещения информации о размещении заказов на поставки товаров,  выполнение работ, оказание услуг www.zakupki.gov.ru</vt:lpstr>
      <vt:lpstr>Официальный сайт для размещения информации о государственных (муниципальных) учреждениях www.bus.gov.ru </vt:lpstr>
      <vt:lpstr>Слайд 14</vt:lpstr>
      <vt:lpstr>Развитие информационных технологий Федерального казначейства</vt:lpstr>
      <vt:lpstr>Слайд 16</vt:lpstr>
      <vt:lpstr>Результаты  деятельности Межрегионального операционного управления в 2014 году</vt:lpstr>
      <vt:lpstr>Результаты деятельности Управлений Федерального казначейства по Республике Крым и г. Севастополь</vt:lpstr>
      <vt:lpstr>Рейтинг итогов деятельности территориальных органов Федерального казначейства за 2014 год</vt:lpstr>
      <vt:lpstr>Слайд 20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Дорожинская</cp:lastModifiedBy>
  <cp:revision>2236</cp:revision>
  <cp:lastPrinted>2015-02-26T22:29:22Z</cp:lastPrinted>
  <dcterms:created xsi:type="dcterms:W3CDTF">2012-02-14T07:53:23Z</dcterms:created>
  <dcterms:modified xsi:type="dcterms:W3CDTF">2015-03-11T08:35:19Z</dcterms:modified>
</cp:coreProperties>
</file>