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6" r:id="rId2"/>
    <p:sldId id="457" r:id="rId3"/>
    <p:sldId id="528" r:id="rId4"/>
    <p:sldId id="529" r:id="rId5"/>
    <p:sldId id="527" r:id="rId6"/>
    <p:sldId id="538" r:id="rId7"/>
    <p:sldId id="539" r:id="rId8"/>
    <p:sldId id="526" r:id="rId9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A16"/>
    <a:srgbClr val="FF9B09"/>
    <a:srgbClr val="D20000"/>
    <a:srgbClr val="FDAC0B"/>
    <a:srgbClr val="008A3E"/>
    <a:srgbClr val="006C31"/>
    <a:srgbClr val="41F329"/>
    <a:srgbClr val="FCD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7" autoAdjust="0"/>
    <p:restoredTop sz="91869" autoAdjust="0"/>
  </p:normalViewPr>
  <p:slideViewPr>
    <p:cSldViewPr>
      <p:cViewPr>
        <p:scale>
          <a:sx n="89" d="100"/>
          <a:sy n="89" d="100"/>
        </p:scale>
        <p:origin x="-2394" y="-1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defTabSz="917876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057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algn="r" defTabSz="917876">
              <a:defRPr sz="1200"/>
            </a:lvl1pPr>
          </a:lstStyle>
          <a:p>
            <a:pPr>
              <a:defRPr/>
            </a:pPr>
            <a:fld id="{A8B18496-89E1-4CEF-B256-540AEF2B5700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defTabSz="917876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057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algn="r" defTabSz="917876">
              <a:defRPr sz="1200"/>
            </a:lvl1pPr>
          </a:lstStyle>
          <a:p>
            <a:pPr>
              <a:defRPr/>
            </a:pPr>
            <a:fld id="{BA030909-F62F-4A42-974B-49DD7DBD1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01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defTabSz="91787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057" y="0"/>
            <a:ext cx="294703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algn="r" defTabSz="917876">
              <a:defRPr sz="1200">
                <a:latin typeface="Arial" charset="0"/>
              </a:defRPr>
            </a:lvl1pPr>
          </a:lstStyle>
          <a:p>
            <a:pPr>
              <a:defRPr/>
            </a:pPr>
            <a:fld id="{493FC79C-0AC0-4279-BF15-980488651624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5" y="4715192"/>
            <a:ext cx="5437506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defTabSz="91787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057" y="9428800"/>
            <a:ext cx="2947034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algn="r" defTabSz="917876">
              <a:defRPr sz="1200">
                <a:latin typeface="Arial" charset="0"/>
              </a:defRPr>
            </a:lvl1pPr>
          </a:lstStyle>
          <a:p>
            <a:pPr>
              <a:defRPr/>
            </a:pPr>
            <a:fld id="{F02FB8D6-AC0C-4DC3-B6EF-003F4ED89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700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438" y="815975"/>
            <a:ext cx="7162800" cy="40306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79" y="5105219"/>
            <a:ext cx="6049423" cy="4837274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438" y="815975"/>
            <a:ext cx="7162800" cy="4030663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79" y="5105219"/>
            <a:ext cx="6049423" cy="4837274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438" y="815975"/>
            <a:ext cx="7162800" cy="40306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79" y="5105219"/>
            <a:ext cx="6049423" cy="4837274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87474"/>
            <a:ext cx="5760640" cy="378042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B3C8-6A34-490A-86A1-EFE0B74EBE09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9DEBD-594C-41B7-87DA-9DF1F2BD3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B1C56-B618-47E2-9A78-44986B367546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0AD76-AE64-4484-B7F3-FCE6BCD65A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C2C29-58B1-4A4D-88D7-9B9080BA35AE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C4EF-36A7-445D-98E2-1C9F5156E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86916"/>
            <a:ext cx="5759450" cy="3786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3D766-8BDF-4E7D-AFDF-5507CB44F2E2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2AB0F-26AD-40FD-87A9-4217BDE77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86917"/>
            <a:ext cx="8229600" cy="45077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C08A-0BB6-4480-AA66-76973D050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5BF15-C4DD-4F9A-A5D7-691CEF5038D7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36FE-83CE-435E-BDBC-B31182753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6AC4-2C04-47D0-A3D9-CD38333F3EC9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AB099-31EE-420A-AD46-E169A0E5F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79471-6CFF-43CA-B04C-5D36D43AD690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54FFE-05DE-4B56-A596-B1B171B47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2B8CB-D5F2-406B-BF53-4604A66E8659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FF27B-F830-4C44-BCB8-961A805EE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1F9C-55BD-449B-A4F2-AEC00951BCD9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57ED-40D2-4B62-97C0-5A19940F8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75484-BFDC-4DB0-90A2-FE5AB8BFD864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961E-8C1B-4821-8605-D60F1CA08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277FF-A821-4858-83D4-00ACCFF58BFF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33395-C931-483B-9885-D9E777E8F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E853-F123-4719-BD8E-E93EDC90C860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B0420-370E-4F05-938B-BC3F0C4CB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86916"/>
            <a:ext cx="5759450" cy="37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0DF800-0FA9-471A-971D-CA10BCCA48E9}" type="datetime1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81D9F4-D3CD-4783-AF27-0FFD69422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6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395537" y="1500187"/>
            <a:ext cx="8424936" cy="1660539"/>
          </a:xfrm>
          <a:prstGeom prst="rect">
            <a:avLst/>
          </a:prstGeom>
          <a:solidFill>
            <a:srgbClr val="002776"/>
          </a:solidFill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defTabSz="449263">
              <a:lnSpc>
                <a:spcPct val="8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МЕТОДОЛОГИЧЕСКАЯ  </a:t>
            </a:r>
          </a:p>
          <a:p>
            <a:pPr algn="ctr" defTabSz="449263">
              <a:lnSpc>
                <a:spcPct val="8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И ОБЕСПЕЧИВАЮЩАЯ ДЕЯТЕЛЬНОСТЬ ФЕДЕРАЛЬНОГО КАЗНАЧЕЙСТВА</a:t>
            </a:r>
          </a:p>
          <a:p>
            <a:pPr algn="ctr" defTabSz="449263">
              <a:lnSpc>
                <a:spcPct val="8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В 2014 ГОДУ</a:t>
            </a:r>
          </a:p>
          <a:p>
            <a:pPr algn="ctr" defTabSz="449263">
              <a:lnSpc>
                <a:spcPct val="8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И ЗАДАЧИ НА 2015 ГОД</a:t>
            </a:r>
            <a:endParaRPr lang="ru-RU" sz="2400" b="1" dirty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000251" y="4018360"/>
            <a:ext cx="5000625" cy="92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>
                <a:solidFill>
                  <a:srgbClr val="595959"/>
                </a:solidFill>
                <a:ea typeface="Arial Unicode MS" pitchFamily="34" charset="-128"/>
                <a:cs typeface="Arial Unicode MS" pitchFamily="34" charset="-128"/>
              </a:rPr>
              <a:t>Заместитель руководителя </a:t>
            </a:r>
          </a:p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>
                <a:solidFill>
                  <a:srgbClr val="595959"/>
                </a:solidFill>
                <a:ea typeface="Arial Unicode MS" pitchFamily="34" charset="-128"/>
                <a:cs typeface="Arial Unicode MS" pitchFamily="34" charset="-128"/>
              </a:rPr>
              <a:t>Федерального казначейства</a:t>
            </a:r>
          </a:p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800" b="1" dirty="0">
                <a:solidFill>
                  <a:srgbClr val="595959"/>
                </a:solidFill>
                <a:ea typeface="Arial Unicode MS" pitchFamily="34" charset="-128"/>
                <a:cs typeface="Arial Unicode MS" pitchFamily="34" charset="-128"/>
              </a:rPr>
              <a:t>А.Ю. Демидов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51520" y="899554"/>
            <a:ext cx="9144000" cy="2737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  <a:p>
            <a:pPr marL="457200" indent="-457200" defTabSz="449263">
              <a:lnSpc>
                <a:spcPct val="150000"/>
              </a:lnSpc>
              <a:buSzPct val="10000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Нормативное и методологическое обеспечение деятельности ФК</a:t>
            </a:r>
          </a:p>
          <a:p>
            <a:pPr marL="457200" indent="-457200" defTabSz="449263">
              <a:lnSpc>
                <a:spcPct val="150000"/>
              </a:lnSpc>
              <a:buSzPct val="10000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457200" indent="-457200" defTabSz="449263">
              <a:lnSpc>
                <a:spcPct val="150000"/>
              </a:lnSpc>
              <a:buSzPct val="10000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Финансовое и административное обеспечение деятельности ФК</a:t>
            </a:r>
          </a:p>
          <a:p>
            <a:pPr marL="457200" indent="-457200" defTabSz="449263">
              <a:lnSpc>
                <a:spcPct val="150000"/>
              </a:lnSpc>
              <a:buSzPct val="10000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dirty="0">
              <a:solidFill>
                <a:schemeClr val="accent6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457200" indent="-457200" defTabSz="449263">
              <a:lnSpc>
                <a:spcPct val="150000"/>
              </a:lnSpc>
              <a:buSzPct val="100000"/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Контрольная и аудиторская деятельность ФК</a:t>
            </a:r>
            <a:endParaRPr lang="ru-RU" sz="2000" dirty="0">
              <a:solidFill>
                <a:schemeClr val="accent6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Название 1"/>
          <p:cNvSpPr txBox="1">
            <a:spLocks/>
          </p:cNvSpPr>
          <p:nvPr/>
        </p:nvSpPr>
        <p:spPr bwMode="auto">
          <a:xfrm>
            <a:off x="1157933" y="0"/>
            <a:ext cx="7143750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 fontAlgn="base">
              <a:lnSpc>
                <a:spcPct val="115000"/>
              </a:lnSpc>
              <a:spcBef>
                <a:spcPct val="0"/>
              </a:spcBef>
            </a:pPr>
            <a:r>
              <a:rPr lang="ru-RU" sz="1800" b="1" dirty="0" smtClean="0">
                <a:solidFill>
                  <a:srgbClr val="00349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5236"/>
            <a:ext cx="9144000" cy="22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227403" y="-9024"/>
            <a:ext cx="6689195" cy="803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4" tIns="45703" rIns="91404" bIns="45703" anchor="ctr"/>
          <a:lstStyle/>
          <a:p>
            <a:pPr algn="ctr" defTabSz="1079500" eaLnBrk="0" hangingPunct="0">
              <a:defRPr/>
            </a:pPr>
            <a:r>
              <a:rPr lang="ru-RU" altLang="ru-RU" b="1" dirty="0" smtClean="0">
                <a:solidFill>
                  <a:srgbClr val="00449E"/>
                </a:solidFill>
                <a:latin typeface="Times New Roman" pitchFamily="18" charset="0"/>
                <a:cs typeface="Times New Roman" pitchFamily="18" charset="0"/>
              </a:rPr>
              <a:t>НОРМАТИВНОЕ И МЕТОДОЛОГИЧЕСКОЕ ОБЕСПЕЧЕНИЕ ДЕЯТЕЛЬНОСТИ  ФЕДЕРАЛЬНОГО КАЗНАЧЕЙСТВА </a:t>
            </a:r>
          </a:p>
          <a:p>
            <a:pPr algn="ctr" defTabSz="1079500" eaLnBrk="0" hangingPunct="0">
              <a:defRPr/>
            </a:pPr>
            <a:r>
              <a:rPr lang="ru-RU" altLang="ru-RU" b="1" dirty="0" smtClean="0">
                <a:solidFill>
                  <a:srgbClr val="00449E"/>
                </a:solidFill>
                <a:latin typeface="Times New Roman" pitchFamily="18" charset="0"/>
                <a:cs typeface="Times New Roman" pitchFamily="18" charset="0"/>
              </a:rPr>
              <a:t>В 2014 ГОДУ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794636"/>
            <a:ext cx="8784976" cy="386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sz="135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>
              <a:lnSpc>
                <a:spcPct val="80000"/>
              </a:lnSpc>
              <a:spcBef>
                <a:spcPct val="20000"/>
              </a:spcBef>
              <a:buAutoNum type="arabicPeriod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 1  января  2014  года  бюджеты  государственных   внебюджетных   фондов  переведены   на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кассовое обслуживание в органы Федерального казначейства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   Обеспечено предоставление федеральных целевых средств под фактическую потребность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   Проведен   комплекс   мероприятий   по   обеспечению   наличными   денежными   средствами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организаций, лицевые счета которым открыты в финансовых органах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   Стандартизированы варианты кассового обслуживания исполнения бюджетов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5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Разработана   универсальная  технология   для  учета  операций  со  средствами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неучастников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бюджетного процесса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   Оптимизированы   отдельные  процессы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функциональной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деятельности   Федерального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 smtClean="0"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казначейства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7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Разработаны подходы к формированию организационно-функциональной модели Федерального казначейства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8.    Осуществлена      интеграция   бюджетной    системы    Республики    Крым  и    г. Севастополь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бюджетную систему Российской Федерации</a:t>
            </a:r>
          </a:p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ru-RU" sz="135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9149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227402" y="-18519"/>
            <a:ext cx="6849830" cy="803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4" tIns="45703" rIns="91404" bIns="45703" anchor="ctr"/>
          <a:lstStyle/>
          <a:p>
            <a:pPr algn="ctr" defTabSz="1079500" eaLnBrk="0" hangingPunct="0">
              <a:defRPr/>
            </a:pPr>
            <a:r>
              <a:rPr lang="ru-RU" altLang="ru-RU" b="1" dirty="0" smtClean="0">
                <a:solidFill>
                  <a:srgbClr val="00449E"/>
                </a:solidFill>
                <a:cs typeface="Times New Roman" pitchFamily="18" charset="0"/>
              </a:rPr>
              <a:t>ЗАДАЧИ ПО НОРМАТИВНОМУ И МЕТОДОЛОГИЧЕСКОМУ ОБЕСПЕЧЕНИЮ </a:t>
            </a:r>
            <a:r>
              <a:rPr lang="ru-RU" altLang="ru-RU" b="1" dirty="0">
                <a:solidFill>
                  <a:srgbClr val="00449E"/>
                </a:solidFill>
                <a:cs typeface="Times New Roman" pitchFamily="18" charset="0"/>
              </a:rPr>
              <a:t>ДЕЯТЕЛЬНОСТИ </a:t>
            </a:r>
            <a:endParaRPr lang="ru-RU" altLang="ru-RU" b="1" dirty="0" smtClean="0">
              <a:solidFill>
                <a:srgbClr val="00449E"/>
              </a:solidFill>
              <a:cs typeface="Times New Roman" pitchFamily="18" charset="0"/>
            </a:endParaRPr>
          </a:p>
          <a:p>
            <a:pPr algn="ctr" defTabSz="1079500" eaLnBrk="0" hangingPunct="0">
              <a:defRPr/>
            </a:pPr>
            <a:r>
              <a:rPr lang="ru-RU" altLang="ru-RU" b="1" dirty="0" smtClean="0">
                <a:solidFill>
                  <a:srgbClr val="00449E"/>
                </a:solidFill>
                <a:cs typeface="Times New Roman" pitchFamily="18" charset="0"/>
              </a:rPr>
              <a:t>ФЕДЕРАЛЬНОГО </a:t>
            </a:r>
            <a:r>
              <a:rPr lang="ru-RU" altLang="ru-RU" b="1" dirty="0">
                <a:solidFill>
                  <a:srgbClr val="00449E"/>
                </a:solidFill>
                <a:cs typeface="Times New Roman" pitchFamily="18" charset="0"/>
              </a:rPr>
              <a:t>КАЗНАЧЕЙСТВА </a:t>
            </a:r>
            <a:r>
              <a:rPr lang="ru-RU" altLang="ru-RU" b="1" dirty="0" smtClean="0">
                <a:solidFill>
                  <a:srgbClr val="00449E"/>
                </a:solidFill>
                <a:cs typeface="Times New Roman" pitchFamily="18" charset="0"/>
              </a:rPr>
              <a:t>В 2015 </a:t>
            </a:r>
            <a:r>
              <a:rPr lang="ru-RU" altLang="ru-RU" b="1" dirty="0">
                <a:solidFill>
                  <a:srgbClr val="00449E"/>
                </a:solidFill>
                <a:cs typeface="Times New Roman" pitchFamily="18" charset="0"/>
              </a:rPr>
              <a:t>ГОДУ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508" y="811227"/>
            <a:ext cx="8856984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1638" eaLnBrk="0" hangingPunct="0">
              <a:spcBef>
                <a:spcPct val="0"/>
              </a:spcBef>
            </a:pPr>
            <a:r>
              <a:rPr lang="ru-RU" sz="1600" dirty="0" smtClean="0">
                <a:cs typeface="Times New Roman" pitchFamily="18" charset="0"/>
              </a:rPr>
              <a:t>1.    Методологическое  сопровождение  реализации  </a:t>
            </a:r>
            <a:r>
              <a:rPr lang="ru-RU" sz="1600" b="1" dirty="0" smtClean="0">
                <a:cs typeface="Times New Roman" pitchFamily="18" charset="0"/>
              </a:rPr>
              <a:t>статьи 5 </a:t>
            </a:r>
            <a:r>
              <a:rPr lang="ru-RU" altLang="ru-RU" sz="1600" dirty="0" smtClean="0">
                <a:cs typeface="Times New Roman" pitchFamily="18" charset="0"/>
              </a:rPr>
              <a:t>Федерального закона</a:t>
            </a:r>
          </a:p>
          <a:p>
            <a:pPr defTabSz="911638" eaLnBrk="0" hangingPunct="0">
              <a:spcBef>
                <a:spcPct val="0"/>
              </a:spcBef>
            </a:pPr>
            <a:r>
              <a:rPr lang="ru-RU" altLang="ru-RU" sz="1600" dirty="0" smtClean="0">
                <a:cs typeface="Times New Roman" pitchFamily="18" charset="0"/>
              </a:rPr>
              <a:t>       «О федеральном бюджете на 2015 год и на плановый период 2016 и 2017 годов»</a:t>
            </a:r>
          </a:p>
          <a:p>
            <a:pPr defTabSz="911638" eaLnBrk="0" hangingPunct="0">
              <a:spcBef>
                <a:spcPct val="0"/>
              </a:spcBef>
            </a:pPr>
            <a:endParaRPr lang="ru-RU" sz="1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cs typeface="Times New Roman" pitchFamily="18" charset="0"/>
              </a:rPr>
              <a:t>2.    Разработка модели </a:t>
            </a:r>
            <a:r>
              <a:rPr lang="ru-RU" sz="1600" b="1" dirty="0" smtClean="0">
                <a:cs typeface="Times New Roman" pitchFamily="18" charset="0"/>
              </a:rPr>
              <a:t>«казначейского сопровождения» </a:t>
            </a:r>
            <a:r>
              <a:rPr lang="ru-RU" sz="1600" dirty="0" smtClean="0">
                <a:cs typeface="Times New Roman" pitchFamily="18" charset="0"/>
              </a:rPr>
              <a:t>исполнения отдельных государственных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</a:t>
            </a:r>
            <a:r>
              <a:rPr lang="ru-RU" sz="1600" dirty="0" smtClean="0">
                <a:cs typeface="Times New Roman" pitchFamily="18" charset="0"/>
              </a:rPr>
              <a:t>    контрактов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600" dirty="0" smtClean="0"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3"/>
              <a:defRPr/>
            </a:pPr>
            <a:r>
              <a:rPr lang="ru-RU" sz="1600" dirty="0" smtClean="0">
                <a:cs typeface="Times New Roman" pitchFamily="18" charset="0"/>
              </a:rPr>
              <a:t>Совершенствование управления доходами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3"/>
              <a:defRPr/>
            </a:pPr>
            <a:endParaRPr lang="ru-RU" sz="1600" dirty="0" smtClean="0"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4"/>
              <a:defRPr/>
            </a:pPr>
            <a:r>
              <a:rPr lang="ru-RU" sz="1600" dirty="0" smtClean="0">
                <a:cs typeface="Times New Roman" pitchFamily="18" charset="0"/>
              </a:rPr>
              <a:t>Оптимизация и стандартизация процедур кассового обслуживания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4"/>
              <a:defRPr/>
            </a:pPr>
            <a:endParaRPr lang="ru-RU" sz="1600" dirty="0" smtClean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5"/>
              <a:defRPr/>
            </a:pPr>
            <a:r>
              <a:rPr lang="ru-RU" sz="1600" dirty="0" smtClean="0">
                <a:cs typeface="Times New Roman" pitchFamily="18" charset="0"/>
              </a:rPr>
              <a:t>Обеспечение наличными денежными средствами </a:t>
            </a:r>
            <a:r>
              <a:rPr lang="ru-RU" dirty="0">
                <a:cs typeface="Times New Roman" pitchFamily="18" charset="0"/>
              </a:rPr>
              <a:t>организаций, лицевые счета которым о</a:t>
            </a:r>
            <a:r>
              <a:rPr lang="ru-RU" dirty="0" smtClean="0">
                <a:cs typeface="Times New Roman" pitchFamily="18" charset="0"/>
              </a:rPr>
              <a:t>ткрыты в органах Федерального казначейства и </a:t>
            </a:r>
            <a:r>
              <a:rPr lang="ru-RU" dirty="0">
                <a:cs typeface="Times New Roman" pitchFamily="18" charset="0"/>
              </a:rPr>
              <a:t>финансовых </a:t>
            </a:r>
            <a:r>
              <a:rPr lang="ru-RU" dirty="0" smtClean="0">
                <a:cs typeface="Times New Roman" pitchFamily="18" charset="0"/>
              </a:rPr>
              <a:t>органах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5"/>
              <a:defRPr/>
            </a:pPr>
            <a:endParaRPr lang="ru-RU" sz="1600" dirty="0" smtClean="0"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6"/>
              <a:defRPr/>
            </a:pPr>
            <a:r>
              <a:rPr lang="ru-RU" dirty="0" smtClean="0">
                <a:cs typeface="Times New Roman" pitchFamily="18" charset="0"/>
              </a:rPr>
              <a:t>Подготовка </a:t>
            </a:r>
            <a:r>
              <a:rPr lang="ru-RU" dirty="0">
                <a:cs typeface="Times New Roman" pitchFamily="18" charset="0"/>
              </a:rPr>
              <a:t>к внедрению Единой информационной системы в сфере </a:t>
            </a:r>
            <a:r>
              <a:rPr lang="ru-RU" dirty="0" smtClean="0">
                <a:cs typeface="Times New Roman" pitchFamily="18" charset="0"/>
              </a:rPr>
              <a:t>закупок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AutoNum type="arabicPeriod" startAt="6"/>
              <a:defRPr/>
            </a:pPr>
            <a:endParaRPr lang="ru-RU" sz="1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cs typeface="Times New Roman" pitchFamily="18" charset="0"/>
              </a:rPr>
              <a:t>7.    Утверждение организационно-функциональной модели Федерального казначейства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58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5236"/>
            <a:ext cx="9144000" cy="22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6"/>
          <p:cNvSpPr txBox="1">
            <a:spLocks noGrp="1"/>
          </p:cNvSpPr>
          <p:nvPr/>
        </p:nvSpPr>
        <p:spPr bwMode="auto">
          <a:xfrm>
            <a:off x="7010400" y="4869657"/>
            <a:ext cx="2133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DE3050D-8C11-473A-A997-4F00C59B5647}" type="slidenum">
              <a:rPr lang="ru-RU" sz="1200">
                <a:latin typeface="Calibri" pitchFamily="34" charset="0"/>
              </a:rPr>
              <a:pPr algn="r"/>
              <a:t>5</a:t>
            </a:fld>
            <a:endParaRPr lang="ru-RU" sz="1200" dirty="0">
              <a:latin typeface="Calibri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388038" y="-9532"/>
            <a:ext cx="6689195" cy="803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4" tIns="45703" rIns="91404" bIns="45703" anchor="ctr"/>
          <a:lstStyle/>
          <a:p>
            <a:pPr algn="ctr" defTabSz="1079500" eaLnBrk="0" hangingPunct="0">
              <a:defRPr/>
            </a:pPr>
            <a:r>
              <a:rPr lang="ru-RU" altLang="ru-RU" b="1" dirty="0" smtClean="0">
                <a:solidFill>
                  <a:srgbClr val="00449E"/>
                </a:solidFill>
                <a:cs typeface="Times New Roman" pitchFamily="18" charset="0"/>
              </a:rPr>
              <a:t>ФИНАНСОВОЕ И АДМИНИСТРАТИВНОЕ </a:t>
            </a:r>
            <a:r>
              <a:rPr lang="ru-RU" altLang="ru-RU" b="1" dirty="0">
                <a:solidFill>
                  <a:srgbClr val="00449E"/>
                </a:solidFill>
                <a:cs typeface="Times New Roman" pitchFamily="18" charset="0"/>
              </a:rPr>
              <a:t>ОБЕСПЕЧЕНИЕ </a:t>
            </a:r>
            <a:r>
              <a:rPr lang="ru-RU" altLang="ru-RU" b="1" dirty="0" smtClean="0">
                <a:solidFill>
                  <a:srgbClr val="00449E"/>
                </a:solidFill>
                <a:cs typeface="Times New Roman" pitchFamily="18" charset="0"/>
              </a:rPr>
              <a:t>ДЕЯТЕЛЬНОСТИ ФЕДЕРАЛЬНОГО КАЗНАЧЕЙСТВА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49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125760" y="792190"/>
            <a:ext cx="889248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lnSpc>
                <a:spcPct val="80000"/>
              </a:lnSpc>
              <a:spcBef>
                <a:spcPct val="20000"/>
              </a:spcBef>
              <a:buAutoNum type="arabicPeriod"/>
              <a:defRPr/>
            </a:pPr>
            <a:r>
              <a:rPr lang="ru-RU" dirty="0" smtClean="0">
                <a:cs typeface="Times New Roman" pitchFamily="18" charset="0"/>
              </a:rPr>
              <a:t>Исполнение федерального бюджета по главе 100 «Федеральное казначейство» (99%)</a:t>
            </a:r>
          </a:p>
          <a:p>
            <a:pPr lvl="0" indent="-342900" algn="just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dirty="0" smtClean="0">
                <a:cs typeface="Times New Roman" pitchFamily="18" charset="0"/>
              </a:rPr>
              <a:t>Централизация бухгалтерского </a:t>
            </a:r>
            <a:r>
              <a:rPr lang="ru-RU" dirty="0">
                <a:cs typeface="Times New Roman" pitchFamily="18" charset="0"/>
              </a:rPr>
              <a:t>учета по главе 100 «Федеральное казначейство</a:t>
            </a:r>
            <a:r>
              <a:rPr lang="ru-RU" dirty="0" smtClean="0">
                <a:cs typeface="Times New Roman" pitchFamily="18" charset="0"/>
              </a:rPr>
              <a:t>»</a:t>
            </a:r>
            <a:endParaRPr lang="ru-RU" dirty="0">
              <a:cs typeface="Times New Roman" pitchFamily="18" charset="0"/>
            </a:endParaRPr>
          </a:p>
          <a:p>
            <a:pPr indent="-342900" algn="just">
              <a:lnSpc>
                <a:spcPct val="80000"/>
              </a:lnSpc>
              <a:spcBef>
                <a:spcPct val="20000"/>
              </a:spcBef>
              <a:buAutoNum type="arabicPeriod"/>
              <a:defRPr/>
            </a:pPr>
            <a:r>
              <a:rPr lang="ru-RU" dirty="0" smtClean="0">
                <a:cs typeface="Times New Roman" pitchFamily="18" charset="0"/>
              </a:rPr>
              <a:t>Создание </a:t>
            </a:r>
            <a:r>
              <a:rPr lang="ru-RU" dirty="0">
                <a:cs typeface="Times New Roman" pitchFamily="18" charset="0"/>
              </a:rPr>
              <a:t>УФК по Республике </a:t>
            </a:r>
            <a:r>
              <a:rPr lang="ru-RU" dirty="0" smtClean="0">
                <a:cs typeface="Times New Roman" pitchFamily="18" charset="0"/>
              </a:rPr>
              <a:t>Крым и </a:t>
            </a:r>
            <a:r>
              <a:rPr lang="ru-RU" dirty="0">
                <a:cs typeface="Times New Roman" pitchFamily="18" charset="0"/>
              </a:rPr>
              <a:t>УФК по г</a:t>
            </a:r>
            <a:r>
              <a:rPr lang="ru-RU" dirty="0" smtClean="0">
                <a:cs typeface="Times New Roman" pitchFamily="18" charset="0"/>
              </a:rPr>
              <a:t>. Севастополю</a:t>
            </a:r>
          </a:p>
          <a:p>
            <a:pPr indent="-342900" algn="just">
              <a:lnSpc>
                <a:spcPct val="80000"/>
              </a:lnSpc>
              <a:spcBef>
                <a:spcPct val="20000"/>
              </a:spcBef>
              <a:buAutoNum type="arabicPeriod"/>
              <a:defRPr/>
            </a:pPr>
            <a:r>
              <a:rPr lang="ru-RU" dirty="0" smtClean="0">
                <a:cs typeface="Times New Roman" pitchFamily="18" charset="0"/>
              </a:rPr>
              <a:t>Оптимизация структуры Федерального казначейства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   (создание УФК по Архангельской области и Ненецкому автономному округу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5"/>
              <a:defRPr/>
            </a:pPr>
            <a:r>
              <a:rPr lang="ru-RU" dirty="0" smtClean="0">
                <a:cs typeface="Times New Roman" pitchFamily="18" charset="0"/>
              </a:rPr>
              <a:t>Повышение эффективности управления государственным имуществом (сокращение недвижимого имущества на 3%, сокращение движимого имущества на 18%, снижение финансирования в части АХО на 18% при росте коммунальных платежей на 6%)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6"/>
              <a:defRPr/>
            </a:pPr>
            <a:r>
              <a:rPr lang="ru-RU" dirty="0">
                <a:cs typeface="Times New Roman" pitchFamily="18" charset="0"/>
              </a:rPr>
              <a:t>Создание филиальной сети ФКУ «ЦОКР</a:t>
            </a:r>
            <a:r>
              <a:rPr lang="ru-RU" dirty="0" smtClean="0">
                <a:cs typeface="Times New Roman" pitchFamily="18" charset="0"/>
              </a:rPr>
              <a:t>» (</a:t>
            </a:r>
            <a:r>
              <a:rPr lang="ru-RU" dirty="0">
                <a:cs typeface="Times New Roman" pitchFamily="18" charset="0"/>
              </a:rPr>
              <a:t>созданы 75 филиалов, в </a:t>
            </a:r>
            <a:r>
              <a:rPr lang="ru-RU" dirty="0" err="1">
                <a:cs typeface="Times New Roman" pitchFamily="18" charset="0"/>
              </a:rPr>
              <a:t>т.ч</a:t>
            </a:r>
            <a:r>
              <a:rPr lang="ru-RU" dirty="0">
                <a:cs typeface="Times New Roman" pitchFamily="18" charset="0"/>
              </a:rPr>
              <a:t>. в Крымском федеральном округе</a:t>
            </a:r>
            <a:r>
              <a:rPr lang="ru-RU" dirty="0" smtClean="0">
                <a:cs typeface="Times New Roman" pitchFamily="18" charset="0"/>
              </a:rPr>
              <a:t>)</a:t>
            </a:r>
            <a:endParaRPr lang="ru-RU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7"/>
              <a:defRPr/>
            </a:pPr>
            <a:r>
              <a:rPr lang="ru-RU" dirty="0">
                <a:cs typeface="Times New Roman" pitchFamily="18" charset="0"/>
              </a:rPr>
              <a:t>Совершенствование кадровой политики в Федеральном казначействе </a:t>
            </a:r>
            <a:r>
              <a:rPr lang="ru-RU" dirty="0" smtClean="0">
                <a:cs typeface="Times New Roman" pitchFamily="18" charset="0"/>
              </a:rPr>
              <a:t>(</a:t>
            </a:r>
            <a:r>
              <a:rPr lang="ru-RU" dirty="0">
                <a:cs typeface="Times New Roman" pitchFamily="18" charset="0"/>
              </a:rPr>
              <a:t>разработана система наград, создан резерв управленческих кадров, проводятся тренинги </a:t>
            </a:r>
            <a:r>
              <a:rPr lang="ru-RU" dirty="0" smtClean="0">
                <a:cs typeface="Times New Roman" pitchFamily="18" charset="0"/>
              </a:rPr>
              <a:t>с </a:t>
            </a:r>
            <a:r>
              <a:rPr lang="ru-RU" dirty="0">
                <a:cs typeface="Times New Roman" pitchFamily="18" charset="0"/>
              </a:rPr>
              <a:t>руководящим составом, внедрена процедура согласования начальников отдельных </a:t>
            </a:r>
            <a:r>
              <a:rPr lang="ru-RU" dirty="0" smtClean="0">
                <a:cs typeface="Times New Roman" pitchFamily="18" charset="0"/>
              </a:rPr>
              <a:t>отделов </a:t>
            </a:r>
            <a:r>
              <a:rPr lang="ru-RU" dirty="0">
                <a:cs typeface="Times New Roman" pitchFamily="18" charset="0"/>
              </a:rPr>
              <a:t>ТОФК в режиме видеоконференцсвязи</a:t>
            </a:r>
            <a:r>
              <a:rPr lang="ru-RU" dirty="0" smtClean="0">
                <a:cs typeface="Times New Roman" pitchFamily="18" charset="0"/>
              </a:rPr>
              <a:t>)</a:t>
            </a:r>
            <a:endParaRPr lang="ru-RU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8"/>
              <a:defRPr/>
            </a:pPr>
            <a:r>
              <a:rPr lang="ru-RU" dirty="0">
                <a:cs typeface="Times New Roman" pitchFamily="18" charset="0"/>
              </a:rPr>
              <a:t>Профилактика коррупционных и иных правонарушений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AutoNum type="arabicPeriod" startAt="9"/>
              <a:defRPr/>
            </a:pPr>
            <a:r>
              <a:rPr lang="ru-RU" dirty="0" smtClean="0">
                <a:cs typeface="Times New Roman" pitchFamily="18" charset="0"/>
              </a:rPr>
              <a:t>Международное </a:t>
            </a:r>
            <a:r>
              <a:rPr lang="ru-RU" dirty="0">
                <a:cs typeface="Times New Roman" pitchFamily="18" charset="0"/>
              </a:rPr>
              <a:t>сотрудничество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 smtClean="0">
                <a:cs typeface="Times New Roman" pitchFamily="18" charset="0"/>
              </a:rPr>
              <a:t>10</a:t>
            </a:r>
            <a:r>
              <a:rPr lang="ru-RU" dirty="0">
                <a:cs typeface="Times New Roman" pitchFamily="18" charset="0"/>
              </a:rPr>
              <a:t>.  Казначейство России в системе «Открытое правительство</a:t>
            </a:r>
            <a:r>
              <a:rPr lang="ru-RU" dirty="0" smtClean="0">
                <a:cs typeface="Times New Roman" pitchFamily="18" charset="0"/>
              </a:rPr>
              <a:t>»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4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5236"/>
            <a:ext cx="9144000" cy="22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6"/>
          <p:cNvSpPr txBox="1">
            <a:spLocks noGrp="1"/>
          </p:cNvSpPr>
          <p:nvPr/>
        </p:nvSpPr>
        <p:spPr bwMode="auto">
          <a:xfrm>
            <a:off x="7010400" y="4869657"/>
            <a:ext cx="2133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DE3050D-8C11-473A-A997-4F00C59B5647}" type="slidenum">
              <a:rPr lang="ru-RU" sz="1200">
                <a:latin typeface="Calibri" pitchFamily="34" charset="0"/>
              </a:rPr>
              <a:pPr algn="r"/>
              <a:t>6</a:t>
            </a:fld>
            <a:endParaRPr lang="ru-RU" sz="1200" dirty="0">
              <a:latin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49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107504" y="777230"/>
            <a:ext cx="8861162" cy="4159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70000"/>
              </a:lnSpc>
              <a:buAutoNum type="arabicPeriod"/>
            </a:pPr>
            <a:r>
              <a:rPr lang="ru-RU" dirty="0" smtClean="0">
                <a:cs typeface="Times New Roman" pitchFamily="18" charset="0"/>
              </a:rPr>
              <a:t>План контрольной и аудиторской деятельности выполнен на 100</a:t>
            </a:r>
            <a:r>
              <a:rPr lang="ru-RU" dirty="0">
                <a:cs typeface="Times New Roman" pitchFamily="18" charset="0"/>
              </a:rPr>
              <a:t>% </a:t>
            </a:r>
            <a:r>
              <a:rPr lang="ru-RU" dirty="0" smtClean="0">
                <a:cs typeface="Times New Roman" pitchFamily="18" charset="0"/>
              </a:rPr>
              <a:t>(проведено </a:t>
            </a:r>
            <a:r>
              <a:rPr lang="ru-RU" dirty="0">
                <a:cs typeface="Times New Roman" pitchFamily="18" charset="0"/>
              </a:rPr>
              <a:t>2 616 </a:t>
            </a:r>
            <a:r>
              <a:rPr lang="ru-RU" dirty="0" smtClean="0">
                <a:cs typeface="Times New Roman" pitchFamily="18" charset="0"/>
              </a:rPr>
              <a:t>проверок, из них 50</a:t>
            </a:r>
            <a:r>
              <a:rPr lang="ru-RU" dirty="0">
                <a:cs typeface="Times New Roman" pitchFamily="18" charset="0"/>
              </a:rPr>
              <a:t>% </a:t>
            </a:r>
            <a:r>
              <a:rPr lang="ru-RU" dirty="0" smtClean="0">
                <a:cs typeface="Times New Roman" pitchFamily="18" charset="0"/>
              </a:rPr>
              <a:t>– в формате комбинированных </a:t>
            </a:r>
            <a:r>
              <a:rPr lang="ru-RU" dirty="0">
                <a:cs typeface="Times New Roman" pitchFamily="18" charset="0"/>
              </a:rPr>
              <a:t>(</a:t>
            </a:r>
            <a:r>
              <a:rPr lang="ru-RU" dirty="0" smtClean="0">
                <a:cs typeface="Times New Roman" pitchFamily="18" charset="0"/>
              </a:rPr>
              <a:t>двухэтапных)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ru-RU" dirty="0" smtClean="0">
                <a:cs typeface="Times New Roman" pitchFamily="18" charset="0"/>
              </a:rPr>
              <a:t>камеральных; установлено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14 </a:t>
            </a:r>
            <a:r>
              <a:rPr lang="ru-RU" dirty="0">
                <a:cs typeface="Times New Roman" pitchFamily="18" charset="0"/>
              </a:rPr>
              <a:t>064 </a:t>
            </a:r>
            <a:r>
              <a:rPr lang="ru-RU" dirty="0" smtClean="0">
                <a:cs typeface="Times New Roman" pitchFamily="18" charset="0"/>
              </a:rPr>
              <a:t>нарушения, из них 80,1% – по обеспечивающим направлениям деятельности) 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Повышено качество контрольно-аудиторской деятельности (что подтверждается результатами проверок КНО) при сокращении затрат на проведение проверок и увеличении выборки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>
                <a:cs typeface="Times New Roman" pitchFamily="18" charset="0"/>
              </a:rPr>
              <a:t>Создан пул контролеров и аудиторов Федерального </a:t>
            </a:r>
            <a:r>
              <a:rPr lang="ru-RU" dirty="0" smtClean="0">
                <a:cs typeface="Times New Roman" pitchFamily="18" charset="0"/>
              </a:rPr>
              <a:t>казначейства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Проведены </a:t>
            </a:r>
            <a:r>
              <a:rPr lang="ru-RU" dirty="0">
                <a:cs typeface="Times New Roman" pitchFamily="18" charset="0"/>
              </a:rPr>
              <a:t>конкурсы («Лучший внутренний аудитор Казначейства России», «Лучшее контрольно-аудиторское подразделение Казначейства России», «Лучшее освещение в СМИ деятельности внутреннего контроля и аудита в ТОФК</a:t>
            </a:r>
            <a:r>
              <a:rPr lang="ru-RU" dirty="0" smtClean="0">
                <a:cs typeface="Times New Roman" pitchFamily="18" charset="0"/>
              </a:rPr>
              <a:t>»)</a:t>
            </a:r>
          </a:p>
          <a:p>
            <a:pPr marL="342900" indent="-342900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Доработан </a:t>
            </a:r>
            <a:r>
              <a:rPr lang="ru-RU" dirty="0">
                <a:cs typeface="Times New Roman" pitchFamily="18" charset="0"/>
              </a:rPr>
              <a:t>Стандарт внутреннего контроля Федерального казначейства</a:t>
            </a:r>
            <a:br>
              <a:rPr lang="ru-RU" dirty="0">
                <a:cs typeface="Times New Roman" pitchFamily="18" charset="0"/>
              </a:rPr>
            </a:br>
            <a:r>
              <a:rPr lang="ru-RU" dirty="0">
                <a:cs typeface="Times New Roman" pitchFamily="18" charset="0"/>
              </a:rPr>
              <a:t>(пилоты: МОУ ФК и УФК по Нижегородской области</a:t>
            </a:r>
            <a:r>
              <a:rPr lang="ru-RU" dirty="0" smtClean="0">
                <a:cs typeface="Times New Roman" pitchFamily="18" charset="0"/>
              </a:rPr>
              <a:t>)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Разработаны </a:t>
            </a:r>
            <a:r>
              <a:rPr lang="ru-RU" dirty="0">
                <a:cs typeface="Times New Roman" pitchFamily="18" charset="0"/>
              </a:rPr>
              <a:t>рекомендации по осуществлению выездных контрольных и аудиторских мероприятий в территориально обособленных отделах ТОФК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Внедрен </a:t>
            </a:r>
            <a:r>
              <a:rPr lang="ru-RU" dirty="0">
                <a:cs typeface="Times New Roman" pitchFamily="18" charset="0"/>
              </a:rPr>
              <a:t>Порядок управления реализацией государственных программ РФ в Федеральном казначействе </a:t>
            </a:r>
            <a:r>
              <a:rPr lang="ru-RU" dirty="0" smtClean="0">
                <a:cs typeface="Times New Roman" pitchFamily="18" charset="0"/>
              </a:rPr>
              <a:t>(Казначейство России– </a:t>
            </a:r>
            <a:r>
              <a:rPr lang="ru-RU" dirty="0">
                <a:cs typeface="Times New Roman" pitchFamily="18" charset="0"/>
              </a:rPr>
              <a:t>лауреат конкурса «Проектный олимп» в 2014 году</a:t>
            </a:r>
            <a:r>
              <a:rPr lang="ru-RU" dirty="0" smtClean="0">
                <a:cs typeface="Times New Roman" pitchFamily="18" charset="0"/>
              </a:rPr>
              <a:t>)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Внедрены </a:t>
            </a:r>
            <a:r>
              <a:rPr lang="ru-RU" dirty="0">
                <a:cs typeface="Times New Roman" pitchFamily="18" charset="0"/>
              </a:rPr>
              <a:t>Порядок оценки результативности деятельности руководителей </a:t>
            </a:r>
            <a:r>
              <a:rPr lang="ru-RU" dirty="0" smtClean="0">
                <a:cs typeface="Times New Roman" pitchFamily="18" charset="0"/>
              </a:rPr>
              <a:t>ТОФК и </a:t>
            </a:r>
            <a:r>
              <a:rPr lang="ru-RU" dirty="0">
                <a:cs typeface="Times New Roman" pitchFamily="18" charset="0"/>
              </a:rPr>
              <a:t>Порядок интегральной оценки деятельности ТОФК по итогам контрольных и аудиторских </a:t>
            </a:r>
            <a:r>
              <a:rPr lang="ru-RU" dirty="0" smtClean="0">
                <a:cs typeface="Times New Roman" pitchFamily="18" charset="0"/>
              </a:rPr>
              <a:t>мероприятий</a:t>
            </a:r>
          </a:p>
          <a:p>
            <a:pPr marL="342900" indent="-342900" algn="just">
              <a:lnSpc>
                <a:spcPct val="70000"/>
              </a:lnSpc>
              <a:spcBef>
                <a:spcPts val="600"/>
              </a:spcBef>
              <a:buFontTx/>
              <a:buAutoNum type="arabicPeriod"/>
            </a:pPr>
            <a:r>
              <a:rPr lang="ru-RU" dirty="0" smtClean="0">
                <a:cs typeface="Times New Roman" pitchFamily="18" charset="0"/>
              </a:rPr>
              <a:t>Результаты </a:t>
            </a:r>
            <a:r>
              <a:rPr lang="ru-RU" dirty="0">
                <a:cs typeface="Times New Roman" pitchFamily="18" charset="0"/>
              </a:rPr>
              <a:t>внешней оценки деятельности Федерального казначейства за 2014 год: </a:t>
            </a:r>
            <a:endParaRPr lang="ru-RU" dirty="0" smtClean="0">
              <a:cs typeface="Times New Roman" pitchFamily="18" charset="0"/>
            </a:endParaRPr>
          </a:p>
          <a:p>
            <a:pPr lvl="0" indent="449263" algn="just">
              <a:lnSpc>
                <a:spcPct val="70000"/>
              </a:lnSpc>
              <a:defRPr/>
            </a:pPr>
            <a:r>
              <a:rPr lang="ru-RU" dirty="0" smtClean="0">
                <a:cs typeface="Times New Roman" pitchFamily="18" charset="0"/>
              </a:rPr>
              <a:t>– оценка МОУ ФК	– 3,89 (2013 – 3,92; 2012 – 3,52);</a:t>
            </a:r>
          </a:p>
          <a:p>
            <a:pPr lvl="0" indent="449263" algn="just">
              <a:lnSpc>
                <a:spcPct val="70000"/>
              </a:lnSpc>
              <a:defRPr/>
            </a:pPr>
            <a:r>
              <a:rPr lang="ru-RU" dirty="0" smtClean="0">
                <a:cs typeface="Times New Roman" pitchFamily="18" charset="0"/>
              </a:rPr>
              <a:t>– оценка УФК          	– 3,94 (2013 – 3,93; 2012 – 3,83; 2011 – 3,64; 2010 – 3,37)</a:t>
            </a:r>
          </a:p>
        </p:txBody>
      </p:sp>
      <p:sp>
        <p:nvSpPr>
          <p:cNvPr id="10" name="Название 1"/>
          <p:cNvSpPr txBox="1">
            <a:spLocks/>
          </p:cNvSpPr>
          <p:nvPr/>
        </p:nvSpPr>
        <p:spPr bwMode="auto">
          <a:xfrm>
            <a:off x="755576" y="0"/>
            <a:ext cx="7628810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 fontAlgn="base">
              <a:lnSpc>
                <a:spcPct val="115000"/>
              </a:lnSpc>
              <a:spcBef>
                <a:spcPct val="0"/>
              </a:spcBef>
            </a:pPr>
            <a:r>
              <a:rPr lang="ru-RU" b="1" dirty="0" smtClean="0">
                <a:solidFill>
                  <a:srgbClr val="00349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КОНТРОЛЬНОЙ И АУДИТОРСКОЙ ДЕЯТЕЛЬНОСТИ </a:t>
            </a:r>
          </a:p>
          <a:p>
            <a:pPr lvl="0" algn="ctr" fontAlgn="base">
              <a:lnSpc>
                <a:spcPct val="115000"/>
              </a:lnSpc>
              <a:spcBef>
                <a:spcPct val="0"/>
              </a:spcBef>
            </a:pPr>
            <a:r>
              <a:rPr lang="ru-RU" b="1" dirty="0" smtClean="0">
                <a:solidFill>
                  <a:srgbClr val="00349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2014 ГОД</a:t>
            </a:r>
          </a:p>
        </p:txBody>
      </p:sp>
    </p:spTree>
    <p:extLst>
      <p:ext uri="{BB962C8B-B14F-4D97-AF65-F5344CB8AC3E}">
        <p14:creationId xmlns:p14="http://schemas.microsoft.com/office/powerpoint/2010/main" val="2286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5236"/>
            <a:ext cx="9144000" cy="22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6"/>
          <p:cNvSpPr txBox="1">
            <a:spLocks noGrp="1"/>
          </p:cNvSpPr>
          <p:nvPr/>
        </p:nvSpPr>
        <p:spPr bwMode="auto">
          <a:xfrm>
            <a:off x="7010400" y="4869657"/>
            <a:ext cx="2133600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DE3050D-8C11-473A-A997-4F00C59B5647}" type="slidenum">
              <a:rPr lang="ru-RU" sz="1200">
                <a:latin typeface="Calibri" pitchFamily="34" charset="0"/>
              </a:rPr>
              <a:pPr algn="r"/>
              <a:t>7</a:t>
            </a:fld>
            <a:endParaRPr lang="ru-RU" sz="1200" dirty="0">
              <a:latin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149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105415" y="975290"/>
            <a:ext cx="8933170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lnSpc>
                <a:spcPct val="80000"/>
              </a:lnSpc>
              <a:spcBef>
                <a:spcPct val="20000"/>
              </a:spcBef>
              <a:buAutoNum type="arabicPeriod"/>
              <a:defRPr/>
            </a:pPr>
            <a:r>
              <a:rPr lang="ru-RU" dirty="0" smtClean="0">
                <a:cs typeface="Times New Roman" pitchFamily="18" charset="0"/>
              </a:rPr>
              <a:t>Внедрение риск-менеджмента в Федеральном казначействе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      (внешние и внутренние (операционные) риски)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dirty="0" smtClean="0"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 startAt="2"/>
              <a:defRPr/>
            </a:pPr>
            <a:r>
              <a:rPr lang="ru-RU" dirty="0" smtClean="0">
                <a:cs typeface="Times New Roman" pitchFamily="18" charset="0"/>
              </a:rPr>
              <a:t>Осуществление всех (100%) контрольных и аудиторских мероприятий в отношении управлений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ЦАФК и ТОФК в формате комбинированных или камеральных проверок</a:t>
            </a:r>
          </a:p>
          <a:p>
            <a:pPr marL="342900" indent="-342900" algn="just">
              <a:spcBef>
                <a:spcPts val="0"/>
              </a:spcBef>
              <a:buAutoNum type="arabicPeriod" startAt="2"/>
              <a:defRPr/>
            </a:pPr>
            <a:endParaRPr lang="ru-RU" dirty="0" smtClean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r>
              <a:rPr lang="ru-RU" dirty="0" smtClean="0">
                <a:cs typeface="Times New Roman" pitchFamily="18" charset="0"/>
              </a:rPr>
              <a:t>Увеличение численности пула контролеров с 280 до 350 человек</a:t>
            </a: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endParaRPr lang="ru-RU" dirty="0" smtClean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r>
              <a:rPr lang="ru-RU" dirty="0" smtClean="0">
                <a:cs typeface="Times New Roman" pitchFamily="18" charset="0"/>
              </a:rPr>
              <a:t>Полномасштабное внедрение Стандарта </a:t>
            </a:r>
            <a:r>
              <a:rPr lang="ru-RU" dirty="0">
                <a:cs typeface="Times New Roman" pitchFamily="18" charset="0"/>
              </a:rPr>
              <a:t>внутреннего контроля Федерального </a:t>
            </a:r>
            <a:r>
              <a:rPr lang="ru-RU" dirty="0" smtClean="0">
                <a:cs typeface="Times New Roman" pitchFamily="18" charset="0"/>
              </a:rPr>
              <a:t>казначейства (исполнено с февраля 2015 года) </a:t>
            </a: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endParaRPr lang="ru-RU" dirty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r>
              <a:rPr lang="ru-RU" dirty="0" smtClean="0">
                <a:cs typeface="Times New Roman" pitchFamily="18" charset="0"/>
              </a:rPr>
              <a:t>Совершенствование системы проектного управления в Федеральном казначействе (повышение качества планирования и контроль реализации документов планирования Федерального казначейства, совершенствование системы оценки результативности деятельности государственных гражданских служащих Федерального казначейства)</a:t>
            </a: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endParaRPr lang="ru-RU" dirty="0" smtClean="0">
              <a:cs typeface="Times New Roman" pitchFamily="18" charset="0"/>
            </a:endParaRPr>
          </a:p>
          <a:p>
            <a:pPr marL="342900" indent="-342900" algn="just">
              <a:lnSpc>
                <a:spcPct val="80000"/>
              </a:lnSpc>
              <a:spcBef>
                <a:spcPts val="0"/>
              </a:spcBef>
              <a:buAutoNum type="arabicPeriod" startAt="3"/>
              <a:defRPr/>
            </a:pPr>
            <a:r>
              <a:rPr lang="ru-RU" dirty="0" smtClean="0">
                <a:cs typeface="Times New Roman" pitchFamily="18" charset="0"/>
              </a:rPr>
              <a:t>Автоматизация всей деятельности по контролю, аудиту и оценке эффективности</a:t>
            </a:r>
          </a:p>
        </p:txBody>
      </p:sp>
      <p:sp>
        <p:nvSpPr>
          <p:cNvPr id="11" name="Название 1"/>
          <p:cNvSpPr txBox="1">
            <a:spLocks/>
          </p:cNvSpPr>
          <p:nvPr/>
        </p:nvSpPr>
        <p:spPr bwMode="auto">
          <a:xfrm>
            <a:off x="935088" y="6128"/>
            <a:ext cx="8208912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 fontAlgn="base">
              <a:spcBef>
                <a:spcPct val="0"/>
              </a:spcBef>
            </a:pPr>
            <a:r>
              <a:rPr lang="ru-RU" b="1" dirty="0" smtClean="0">
                <a:solidFill>
                  <a:srgbClr val="00349E"/>
                </a:solidFill>
                <a:ea typeface="Calibri" pitchFamily="34" charset="0"/>
                <a:cs typeface="Times New Roman" pitchFamily="18" charset="0"/>
              </a:rPr>
              <a:t>ЗАДАЧИ В СФЕРЕ ВНУТРЕННЕГО КОНТРОЛЯ, </a:t>
            </a:r>
          </a:p>
          <a:p>
            <a:pPr lvl="0" algn="ctr" fontAlgn="base">
              <a:spcBef>
                <a:spcPct val="0"/>
              </a:spcBef>
            </a:pPr>
            <a:r>
              <a:rPr lang="ru-RU" b="1" dirty="0" smtClean="0">
                <a:solidFill>
                  <a:srgbClr val="00349E"/>
                </a:solidFill>
                <a:ea typeface="Calibri" pitchFamily="34" charset="0"/>
                <a:cs typeface="Times New Roman" pitchFamily="18" charset="0"/>
              </a:rPr>
              <a:t>ВНУТРЕННЕГО АУДИТА, ПРОЕКТНОГО УПРАВЛЕНИЯ </a:t>
            </a:r>
          </a:p>
          <a:p>
            <a:pPr lvl="0" algn="ctr" fontAlgn="base">
              <a:spcBef>
                <a:spcPct val="0"/>
              </a:spcBef>
            </a:pPr>
            <a:r>
              <a:rPr lang="ru-RU" b="1" dirty="0" smtClean="0">
                <a:solidFill>
                  <a:srgbClr val="00349E"/>
                </a:solidFill>
                <a:ea typeface="Calibri" pitchFamily="34" charset="0"/>
                <a:cs typeface="Times New Roman" pitchFamily="18" charset="0"/>
              </a:rPr>
              <a:t>И ОЦЕНКИ ЭФФЕКТИВНОСТИ ДЕЯТЕЛЬНОСТИ НА 2015 ГОД</a:t>
            </a:r>
          </a:p>
        </p:txBody>
      </p:sp>
    </p:spTree>
    <p:extLst>
      <p:ext uri="{BB962C8B-B14F-4D97-AF65-F5344CB8AC3E}">
        <p14:creationId xmlns:p14="http://schemas.microsoft.com/office/powerpoint/2010/main" val="378772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525630" y="2210299"/>
            <a:ext cx="8104187" cy="483294"/>
          </a:xfrm>
          <a:prstGeom prst="rect">
            <a:avLst/>
          </a:prstGeom>
          <a:solidFill>
            <a:srgbClr val="002776"/>
          </a:solidFill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algn="ctr" defTabSz="449263">
              <a:lnSpc>
                <a:spcPct val="8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000" b="1" dirty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t>БЛАГОДАРЮ ЗА ВНИМАНИЕ!</a:t>
            </a:r>
            <a:endParaRPr lang="ru-RU" sz="3000" b="1" dirty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530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13282</TotalTime>
  <Words>495</Words>
  <Application>Microsoft Office PowerPoint</Application>
  <PresentationFormat>Экран (16:9)</PresentationFormat>
  <Paragraphs>91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Дорожинская Галина Алексеевна</cp:lastModifiedBy>
  <cp:revision>689</cp:revision>
  <cp:lastPrinted>2015-02-26T10:06:57Z</cp:lastPrinted>
  <dcterms:created xsi:type="dcterms:W3CDTF">2012-02-14T07:53:23Z</dcterms:created>
  <dcterms:modified xsi:type="dcterms:W3CDTF">2015-02-26T15:58:47Z</dcterms:modified>
</cp:coreProperties>
</file>