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2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661" r:id="rId3"/>
    <p:sldId id="651" r:id="rId4"/>
    <p:sldId id="657" r:id="rId5"/>
    <p:sldId id="662" r:id="rId6"/>
    <p:sldId id="660" r:id="rId7"/>
    <p:sldId id="654" r:id="rId8"/>
    <p:sldId id="655" r:id="rId9"/>
    <p:sldId id="656" r:id="rId10"/>
    <p:sldId id="659" r:id="rId11"/>
    <p:sldId id="663" r:id="rId12"/>
    <p:sldId id="658" r:id="rId13"/>
  </p:sldIdLst>
  <p:sldSz cx="9144000" cy="5143500" type="screen16x9"/>
  <p:notesSz cx="6881813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2060"/>
    <a:srgbClr val="41B146"/>
    <a:srgbClr val="23CF37"/>
    <a:srgbClr val="3CB6AA"/>
    <a:srgbClr val="000099"/>
    <a:srgbClr val="E9EDF4"/>
    <a:srgbClr val="00CC00"/>
    <a:srgbClr val="00FF00"/>
    <a:srgbClr val="9B55E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07" autoAdjust="0"/>
    <p:restoredTop sz="94660"/>
  </p:normalViewPr>
  <p:slideViewPr>
    <p:cSldViewPr>
      <p:cViewPr>
        <p:scale>
          <a:sx n="100" d="100"/>
          <a:sy n="100" d="100"/>
        </p:scale>
        <p:origin x="-18" y="-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08708BD-C889-4080-9BEE-80597D80D751}" type="datetimeFigureOut">
              <a:rPr lang="ru-RU"/>
              <a:pPr/>
              <a:t>26.02.2015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BD11F87-CE30-4910-8B6F-E6B435ECDDF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8AD6A27-550B-4436-A097-E1914FC04A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EC88E-27DD-40F0-A549-2761B433A779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B29993A-944F-43D7-9F13-EB12BA4C2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4D0A1-FAAB-4618-BE07-232AF8C63268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8484-727D-4AA5-8D39-B15759EAF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8163"/>
            <a:ext cx="2057400" cy="40564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8163"/>
            <a:ext cx="6019800" cy="40564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B93F-C2FE-4174-81D3-5D8256E08B78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22CA7-1D90-44AA-B62E-1AC7B19F2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6" y="538162"/>
            <a:ext cx="8208963" cy="5393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B6975-5EAB-41DD-99BA-ABA4236EA198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D5F38-5C8E-4346-AE51-54F90673C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61ADD-F557-4AD5-87B5-76D97987D63B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BC18-852C-4E6B-A7E3-6EF6BAFCE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96B5B-E6D2-47E7-A864-ED140B4973C1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AB9DF-78F2-402C-8199-5392DFD51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B7E5B-81B4-4F2F-AD54-FB96B965AA7A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E219D-7824-4F48-ABC1-EFE3A29B5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A622D-8D3D-440D-92B7-1A50C4D980CE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B856-5487-41A7-AB61-102E58451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41625-4EA5-4A58-BCAD-BF2381EF4B05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267C-C004-4DE1-BD20-8D74292C2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F0E75-7006-4E59-872D-72F2A42EE35E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59CBD-F21C-4219-9949-E0FAE5078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54FE3-FD70-4948-AED0-8BF12AEE7A43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4A14B-A25F-49C9-8A13-4BCFCA9D1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88B08-EB49-4316-97FE-DA6D17CD5891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20FBB-45B5-47A4-A90E-D7BE6E62F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9067F-F286-480C-BA3B-0A96F73EB683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E09E5-5F33-4C85-BB9A-77CE2AA75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BF8D2-50AB-4935-BAF4-83617B0CF3CB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37DC4-C5C9-4F98-923E-D7090501F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E9647-4054-47AB-A7CC-51C503154293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045C-8FEC-48E3-9AA9-C18A3F7F1F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6917"/>
            <a:ext cx="2057400" cy="45077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917"/>
            <a:ext cx="6019800" cy="45077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92AA1-58B2-4A62-A971-0D16E7F3D7BA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05484-D63D-4727-A916-0C7C36A06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C0316-43E6-49C0-8140-125167D6249A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FBA4-70F9-4A16-AE4F-D63C3568C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DED59-7FDA-43F3-8A51-CA09DBEC1A77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B8600-1F07-43BE-BE60-FB589AF89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C6190-0BFC-452E-B3A6-4D27417D8805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4B10B-0603-42C6-B118-AEA2F0307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6D8-3453-4DD9-A208-307353BA98D4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696BD-BD6D-4591-B151-1D6D5995A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436B4-981A-4F56-9557-D92BA627CE09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B9D58-E18D-4298-8488-155F9A261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3222E-4FBF-4B1D-BA0D-F007D93D0733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8DFF0-C753-4750-83EF-F57FB228B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ECC57-F3A0-4A53-ACE0-AE062A460F5E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47CC-89AD-42DD-B920-58A91D8E0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6" y="538162"/>
            <a:ext cx="8208963" cy="5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>
              <a:defRPr kumimoji="0" sz="1500">
                <a:latin typeface="Calibri" pitchFamily="34" charset="0"/>
                <a:cs typeface="Arial" pitchFamily="34" charset="0"/>
              </a:defRPr>
            </a:lvl1pPr>
          </a:lstStyle>
          <a:p>
            <a:fld id="{ADE2E729-F615-4BB0-9C80-B9DB803CBBB5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>
              <a:defRPr kumimoji="0"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1" y="4908948"/>
            <a:ext cx="468313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>
              <a:defRPr kumimoji="0" sz="1500">
                <a:latin typeface="Calibri" pitchFamily="34" charset="0"/>
              </a:defRPr>
            </a:lvl1pPr>
          </a:lstStyle>
          <a:p>
            <a:fld id="{70B5BC8E-8C5B-47F5-B405-B147160EE07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MS PGothic" pitchFamily="34" charset="-128"/>
          <a:cs typeface="MS PGothic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86916"/>
            <a:ext cx="575945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B3939A-1D36-463C-8134-E902BF98B088}" type="datetime1">
              <a:rPr lang="ru-RU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0935489-D909-4D77-8C74-9DA9B82FC6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314" y="857250"/>
            <a:ext cx="8715375" cy="3781425"/>
          </a:xfrm>
          <a:prstGeom prst="roundRect">
            <a:avLst>
              <a:gd name="adj" fmla="val 11300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857250" y="1357304"/>
            <a:ext cx="7429500" cy="24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r>
              <a:rPr kumimoji="0" lang="ru-RU" sz="1600" b="1" dirty="0" smtClean="0">
                <a:solidFill>
                  <a:srgbClr val="002060"/>
                </a:solidFill>
                <a:cs typeface="Arial" pitchFamily="34" charset="0"/>
              </a:rPr>
              <a:t>«О ходе выполнения мероприятий </a:t>
            </a:r>
            <a:br>
              <a:rPr kumimoji="0" lang="ru-RU" sz="16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kumimoji="0" lang="ru-RU" sz="1600" b="1" dirty="0" smtClean="0">
                <a:solidFill>
                  <a:srgbClr val="002060"/>
                </a:solidFill>
                <a:cs typeface="Arial" pitchFamily="34" charset="0"/>
              </a:rPr>
              <a:t>по созданию единой информационной среды </a:t>
            </a:r>
            <a:br>
              <a:rPr kumimoji="0" lang="ru-RU" sz="16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kumimoji="0" lang="ru-RU" sz="1600" b="1" dirty="0" smtClean="0">
                <a:solidFill>
                  <a:srgbClr val="002060"/>
                </a:solidFill>
                <a:cs typeface="Arial" pitchFamily="34" charset="0"/>
              </a:rPr>
              <a:t>в Российской Федерации»</a:t>
            </a:r>
          </a:p>
          <a:p>
            <a:pPr algn="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endParaRPr kumimoji="0"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r>
              <a:rPr kumimoji="0" lang="ru-RU" sz="1200" b="1" dirty="0" smtClean="0">
                <a:solidFill>
                  <a:srgbClr val="002060"/>
                </a:solidFill>
                <a:cs typeface="Arial" pitchFamily="34" charset="0"/>
              </a:rPr>
              <a:t>зам. </a:t>
            </a:r>
            <a:r>
              <a:rPr kumimoji="0" lang="ru-RU" sz="1200" b="1" dirty="0">
                <a:solidFill>
                  <a:srgbClr val="002060"/>
                </a:solidFill>
                <a:cs typeface="Arial" pitchFamily="34" charset="0"/>
              </a:rPr>
              <a:t>руководителя </a:t>
            </a:r>
            <a:br>
              <a:rPr kumimoji="0" lang="ru-RU" sz="1200" b="1" dirty="0">
                <a:solidFill>
                  <a:srgbClr val="002060"/>
                </a:solidFill>
                <a:cs typeface="Arial" pitchFamily="34" charset="0"/>
              </a:rPr>
            </a:br>
            <a:r>
              <a:rPr kumimoji="0" lang="ru-RU" sz="1200" b="1" dirty="0">
                <a:solidFill>
                  <a:srgbClr val="002060"/>
                </a:solidFill>
                <a:cs typeface="Arial" pitchFamily="34" charset="0"/>
              </a:rPr>
              <a:t>Казначейства России </a:t>
            </a:r>
            <a:endParaRPr kumimoji="0" lang="ru-RU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r>
              <a:rPr kumimoji="0" lang="ru-RU" sz="1200" b="1" dirty="0" smtClean="0">
                <a:solidFill>
                  <a:srgbClr val="002060"/>
                </a:solidFill>
                <a:cs typeface="Arial" pitchFamily="34" charset="0"/>
              </a:rPr>
              <a:t>А.Т</a:t>
            </a:r>
            <a:r>
              <a:rPr kumimoji="0" lang="ru-RU" sz="1200" b="1" dirty="0">
                <a:solidFill>
                  <a:srgbClr val="002060"/>
                </a:solidFill>
                <a:cs typeface="Arial" pitchFamily="34" charset="0"/>
              </a:rPr>
              <a:t>. Катамадзе </a:t>
            </a:r>
            <a:r>
              <a:rPr kumimoji="0" lang="ru-RU" sz="1600" b="1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kumimoji="0" lang="ru-RU" sz="1600" b="1" dirty="0">
                <a:solidFill>
                  <a:srgbClr val="002060"/>
                </a:solidFill>
                <a:cs typeface="Arial" pitchFamily="34" charset="0"/>
              </a:rPr>
            </a:br>
            <a:endParaRPr kumimoji="0"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endParaRPr kumimoji="0"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endParaRPr kumimoji="0"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r>
              <a:rPr kumimoji="0" lang="ru-RU" sz="1050" b="1" dirty="0" smtClean="0">
                <a:solidFill>
                  <a:srgbClr val="002060"/>
                </a:solidFill>
                <a:cs typeface="Arial" pitchFamily="34" charset="0"/>
              </a:rPr>
              <a:t>27 </a:t>
            </a:r>
            <a:r>
              <a:rPr kumimoji="0" lang="ru-RU" sz="1050" b="1" dirty="0">
                <a:solidFill>
                  <a:srgbClr val="002060"/>
                </a:solidFill>
                <a:cs typeface="Arial" pitchFamily="34" charset="0"/>
              </a:rPr>
              <a:t>февраля </a:t>
            </a:r>
            <a:r>
              <a:rPr kumimoji="0" lang="ru-RU" sz="1050" b="1" dirty="0" smtClean="0">
                <a:solidFill>
                  <a:srgbClr val="002060"/>
                </a:solidFill>
                <a:cs typeface="Arial" pitchFamily="34" charset="0"/>
              </a:rPr>
              <a:t>2015 </a:t>
            </a:r>
            <a:r>
              <a:rPr kumimoji="0" lang="ru-RU" sz="1050" b="1" dirty="0">
                <a:solidFill>
                  <a:srgbClr val="002060"/>
                </a:solidFill>
                <a:cs typeface="Arial" pitchFamily="34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803659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3" name="Picture 2" descr="C:\Documents and Settings\2875\Рабочий стол\Новый рисунок (4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434449"/>
            <a:ext cx="1398925" cy="147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-32" y="1178709"/>
            <a:ext cx="2500330" cy="1125149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 </a:t>
            </a:r>
          </a:p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реализации постановления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b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 </a:t>
            </a:r>
            <a:b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порядке создания, ведения, изменения и применения отдельных информационных ресурсов»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357422" y="1543837"/>
            <a:ext cx="5000660" cy="66978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«О порядке создания, ведения, изменения и применения отдельных информационных ресурсов»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57422" y="1120856"/>
            <a:ext cx="5000660" cy="540061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создания единой информационной среды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сфере систематизации и кодирования информации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4929204"/>
            <a:ext cx="2133600" cy="214296"/>
          </a:xfrm>
        </p:spPr>
        <p:txBody>
          <a:bodyPr/>
          <a:lstStyle/>
          <a:p>
            <a:pPr>
              <a:defRPr/>
            </a:pPr>
            <a:fld id="{5064F0B4-3897-41C7-BA68-D46F10344C0F}" type="slidenum"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57422" y="2960384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 по реализации постановления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Российской Федерации «О порядке создания, ведения, изменения 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применения отдельных информационных ресурсов».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14480" y="160717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Задачи на 2015 г.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082" y="117443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Обеспечить утверждение</a:t>
            </a:r>
          </a:p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Правительством РФ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8082" y="17144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Обеспечить утверждение</a:t>
            </a:r>
          </a:p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Правительством 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8082" y="2992613"/>
            <a:ext cx="1643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Обеспечить утверждение</a:t>
            </a:r>
          </a:p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Правительством РФ</a:t>
            </a:r>
          </a:p>
          <a:p>
            <a:pPr algn="ctr"/>
            <a:endParaRPr lang="ru-RU" sz="8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57422" y="3460450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единой информационной системы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административно- территориального деления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57422" y="3817640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Предложения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Правительство Российской Федерации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созданию регистр населения 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8082" y="3513317"/>
            <a:ext cx="1785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Обеспечить утверждение</a:t>
            </a:r>
          </a:p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Правительством РФ</a:t>
            </a:r>
          </a:p>
          <a:p>
            <a:pPr algn="ctr"/>
            <a:endParaRPr lang="ru-RU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7358082" y="3902084"/>
            <a:ext cx="1857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Внести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 Правительство РФ</a:t>
            </a:r>
          </a:p>
          <a:p>
            <a:pPr algn="ctr"/>
            <a:endParaRPr lang="ru-RU" sz="8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57422" y="4182768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1 очереди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ИС,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обеспечивающей формирование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единой информационной среды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58082" y="4349120"/>
            <a:ext cx="1857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Создать ИС</a:t>
            </a:r>
            <a:endParaRPr lang="ru-RU" sz="8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57422" y="2214560"/>
            <a:ext cx="5000660" cy="66978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НПА федерального уровня,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регламентирующих ведение отраслевых информационных ресурсов, в соответствие 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постановлением Правительства Российской Федерации «О порядке  создания, ведения, изменения и применения отдельных информационных ресурсов»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58082" y="222344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Обеспечить внесение изменений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357291" y="2411015"/>
            <a:ext cx="671517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16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58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Текущее состояние информационной среды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857238"/>
            <a:ext cx="892975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algn="ctr" eaLnBrk="0" hangingPunct="0">
              <a:spcBef>
                <a:spcPts val="300"/>
              </a:spcBef>
              <a:tabLst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При выполнении </a:t>
            </a:r>
            <a:r>
              <a:rPr lang="ru-RU" sz="1400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гос</a:t>
            </a: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функций  формируется множество реестров, регистров, кадастров и пр. Это привело к образованию баз данных с разрозненными сведениями об одних и тех же объектах и субъектах правоотношений. </a:t>
            </a:r>
          </a:p>
          <a:p>
            <a:pPr eaLnBrk="0" hangingPunct="0">
              <a:spcBef>
                <a:spcPts val="300"/>
              </a:spcBef>
              <a:tabLst>
                <a:tab pos="914400" algn="l"/>
              </a:tabLst>
            </a:pPr>
            <a:endParaRPr lang="ru-RU" sz="14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179388" eaLnBrk="0" hangingPunct="0">
              <a:spcBef>
                <a:spcPts val="300"/>
              </a:spcBef>
              <a:tabLst>
                <a:tab pos="717550" algn="l"/>
                <a:tab pos="890588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 итоге: </a:t>
            </a:r>
          </a:p>
          <a:p>
            <a:pPr marL="179388" eaLnBrk="0" hangingPunct="0">
              <a:spcBef>
                <a:spcPts val="300"/>
              </a:spcBef>
              <a:buFont typeface="Wingdings" pitchFamily="2" charset="2"/>
              <a:buChar char="§"/>
              <a:tabLst>
                <a:tab pos="717550" algn="l"/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Данные не достоверны - ошибки при многократном вводе</a:t>
            </a:r>
          </a:p>
          <a:p>
            <a:pPr marL="179388" eaLnBrk="0" hangingPunct="0">
              <a:spcBef>
                <a:spcPts val="300"/>
              </a:spcBef>
              <a:buFont typeface="Wingdings" pitchFamily="2" charset="2"/>
              <a:buChar char="§"/>
              <a:tabLst>
                <a:tab pos="717550" algn="l"/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Данные не актуальны - где-то обновлены, где-то нет в зависимости </a:t>
            </a:r>
            <a:b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от заявителя</a:t>
            </a:r>
          </a:p>
          <a:p>
            <a:pPr marL="179388" eaLnBrk="0" hangingPunct="0">
              <a:spcBef>
                <a:spcPts val="300"/>
              </a:spcBef>
              <a:buFont typeface="Wingdings" pitchFamily="2" charset="2"/>
              <a:buChar char="§"/>
              <a:tabLst>
                <a:tab pos="717550" algn="l"/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Первичные документы проверяет каждый ФОИВ – избыточно, риски ошибок</a:t>
            </a:r>
          </a:p>
          <a:p>
            <a:pPr marL="179388" eaLnBrk="0" hangingPunct="0">
              <a:spcBef>
                <a:spcPts val="300"/>
              </a:spcBef>
              <a:buFont typeface="Wingdings" pitchFamily="2" charset="2"/>
              <a:buChar char="§"/>
              <a:tabLst>
                <a:tab pos="717550" algn="l"/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Данные без идентификаторов - усложняет обмен</a:t>
            </a:r>
          </a:p>
          <a:p>
            <a:pPr marL="179388" eaLnBrk="0" hangingPunct="0">
              <a:spcBef>
                <a:spcPts val="300"/>
              </a:spcBef>
              <a:buFont typeface="Wingdings" pitchFamily="2" charset="2"/>
              <a:buChar char="§"/>
              <a:tabLst>
                <a:tab pos="717550" algn="l"/>
                <a:tab pos="91440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Интеграция друг с другом всех ресурсов  – дорого, не масштабируемо</a:t>
            </a:r>
          </a:p>
          <a:p>
            <a:pPr marL="179388" eaLnBrk="0" hangingPunct="0">
              <a:spcBef>
                <a:spcPts val="300"/>
              </a:spcBef>
              <a:tabLst>
                <a:tab pos="717550" algn="l"/>
                <a:tab pos="914400" algn="l"/>
              </a:tabLst>
            </a:pPr>
            <a:endParaRPr lang="en-US" sz="1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9388" algn="ctr" eaLnBrk="0" hangingPunct="0">
              <a:spcBef>
                <a:spcPts val="300"/>
              </a:spcBef>
              <a:tabLst>
                <a:tab pos="717550" algn="l"/>
                <a:tab pos="914400" algn="l"/>
              </a:tabLst>
            </a:pPr>
            <a:r>
              <a:rPr lang="ru-RU" altLang="ru-RU" sz="1400" dirty="0" smtClean="0">
                <a:solidFill>
                  <a:srgbClr val="C00000"/>
                </a:solidFill>
                <a:cs typeface="Arial" pitchFamily="34" charset="0"/>
              </a:rPr>
              <a:t>Задача: </a:t>
            </a:r>
          </a:p>
          <a:p>
            <a:pPr marL="179388" algn="ctr" eaLnBrk="0" hangingPunct="0">
              <a:spcBef>
                <a:spcPts val="300"/>
              </a:spcBef>
              <a:tabLst>
                <a:tab pos="717550" algn="l"/>
                <a:tab pos="914400" algn="l"/>
              </a:tabLst>
            </a:pPr>
            <a:r>
              <a:rPr lang="ru-RU" altLang="ru-RU" sz="1400" dirty="0" smtClean="0">
                <a:solidFill>
                  <a:srgbClr val="C00000"/>
                </a:solidFill>
                <a:cs typeface="Arial" pitchFamily="34" charset="0"/>
              </a:rPr>
              <a:t>обеспечить обмен актуальными данными между всеми </a:t>
            </a:r>
            <a:br>
              <a:rPr lang="ru-RU" altLang="ru-RU" sz="14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ru-RU" sz="1400" dirty="0" err="1" smtClean="0">
                <a:solidFill>
                  <a:srgbClr val="C00000"/>
                </a:solidFill>
                <a:cs typeface="Arial" pitchFamily="34" charset="0"/>
              </a:rPr>
              <a:t>инф</a:t>
            </a:r>
            <a:r>
              <a:rPr lang="ru-RU" altLang="ru-RU" sz="1400" dirty="0" smtClean="0">
                <a:solidFill>
                  <a:srgbClr val="C00000"/>
                </a:solidFill>
                <a:cs typeface="Arial" pitchFamily="34" charset="0"/>
              </a:rPr>
              <a:t>. ресурсами на постоянной основе.  </a:t>
            </a:r>
          </a:p>
        </p:txBody>
      </p:sp>
      <p:sp>
        <p:nvSpPr>
          <p:cNvPr id="7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Picture 2" descr="C:\Users\2851\Desktop\LOD-Cloud-Growth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9582"/>
            <a:ext cx="8104381" cy="3244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Прямоугольник 202"/>
          <p:cNvSpPr/>
          <p:nvPr/>
        </p:nvSpPr>
        <p:spPr>
          <a:xfrm>
            <a:off x="0" y="14285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Развитие информационной среды</a:t>
            </a:r>
            <a:endParaRPr lang="ru-RU" altLang="ru-RU" sz="1600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0" name="Прямоугольник 989"/>
          <p:cNvSpPr/>
          <p:nvPr/>
        </p:nvSpPr>
        <p:spPr>
          <a:xfrm>
            <a:off x="571472" y="778882"/>
            <a:ext cx="160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До электронного </a:t>
            </a:r>
          </a:p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правительства</a:t>
            </a:r>
            <a:endParaRPr lang="ru-RU" sz="1050" b="1" dirty="0"/>
          </a:p>
        </p:txBody>
      </p:sp>
      <p:sp>
        <p:nvSpPr>
          <p:cNvPr id="991" name="Прямоугольник 990"/>
          <p:cNvSpPr/>
          <p:nvPr/>
        </p:nvSpPr>
        <p:spPr>
          <a:xfrm>
            <a:off x="2857488" y="777877"/>
            <a:ext cx="20120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Текущая ситуация</a:t>
            </a:r>
            <a:endParaRPr lang="ru-RU" sz="1050" b="1" dirty="0"/>
          </a:p>
        </p:txBody>
      </p:sp>
      <p:sp>
        <p:nvSpPr>
          <p:cNvPr id="992" name="Прямоугольник 991"/>
          <p:cNvSpPr/>
          <p:nvPr/>
        </p:nvSpPr>
        <p:spPr>
          <a:xfrm>
            <a:off x="6156177" y="789553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Будущее</a:t>
            </a:r>
            <a:endParaRPr lang="ru-RU" sz="1050" b="1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537843" y="2533936"/>
            <a:ext cx="14623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Потребность </a:t>
            </a:r>
            <a:b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в локальном взаимодействии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2134574" y="3278859"/>
            <a:ext cx="26517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Потребность в обмене данными </a:t>
            </a:r>
            <a:b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каждого со многими:</a:t>
            </a:r>
          </a:p>
          <a:p>
            <a:endParaRPr lang="ru-RU" sz="105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en-US" sz="1050" dirty="0" smtClean="0">
                <a:solidFill>
                  <a:srgbClr val="002060"/>
                </a:solidFill>
                <a:cs typeface="Arial" pitchFamily="34" charset="0"/>
              </a:rPr>
              <a:t>&gt; </a:t>
            </a:r>
            <a:r>
              <a:rPr lang="ru-RU" sz="1050" dirty="0" smtClean="0">
                <a:solidFill>
                  <a:srgbClr val="002060"/>
                </a:solidFill>
                <a:cs typeface="Arial" pitchFamily="34" charset="0"/>
              </a:rPr>
              <a:t>300</a:t>
            </a:r>
            <a:r>
              <a:rPr lang="en-US" sz="105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050" dirty="0" smtClean="0">
                <a:solidFill>
                  <a:srgbClr val="002060"/>
                </a:solidFill>
                <a:cs typeface="Arial" pitchFamily="34" charset="0"/>
              </a:rPr>
              <a:t>ИР федерального уровня</a:t>
            </a:r>
          </a:p>
          <a:p>
            <a:r>
              <a:rPr lang="en-US" sz="1050" dirty="0" smtClean="0">
                <a:solidFill>
                  <a:srgbClr val="002060"/>
                </a:solidFill>
                <a:cs typeface="Arial" pitchFamily="34" charset="0"/>
              </a:rPr>
              <a:t>&gt; 17</a:t>
            </a:r>
            <a:r>
              <a:rPr lang="ru-RU" sz="1050" dirty="0" smtClean="0">
                <a:solidFill>
                  <a:srgbClr val="002060"/>
                </a:solidFill>
                <a:cs typeface="Arial" pitchFamily="34" charset="0"/>
              </a:rPr>
              <a:t> 0</a:t>
            </a:r>
            <a:r>
              <a:rPr lang="en-US" sz="1050" dirty="0" smtClean="0">
                <a:solidFill>
                  <a:srgbClr val="002060"/>
                </a:solidFill>
                <a:cs typeface="Arial" pitchFamily="34" charset="0"/>
              </a:rPr>
              <a:t>00 </a:t>
            </a:r>
            <a:r>
              <a:rPr lang="ru-RU" sz="1050" dirty="0" smtClean="0">
                <a:solidFill>
                  <a:srgbClr val="002060"/>
                </a:solidFill>
                <a:cs typeface="Arial" pitchFamily="34" charset="0"/>
              </a:rPr>
              <a:t>видов данных</a:t>
            </a:r>
          </a:p>
          <a:p>
            <a:r>
              <a:rPr lang="en-US" sz="1050" dirty="0" smtClean="0">
                <a:solidFill>
                  <a:srgbClr val="002060"/>
                </a:solidFill>
                <a:cs typeface="Arial" pitchFamily="34" charset="0"/>
              </a:rPr>
              <a:t>&gt; </a:t>
            </a:r>
            <a:r>
              <a:rPr lang="ru-RU" sz="1050" dirty="0" smtClean="0">
                <a:solidFill>
                  <a:srgbClr val="002060"/>
                </a:solidFill>
                <a:cs typeface="Arial" pitchFamily="34" charset="0"/>
              </a:rPr>
              <a:t> 2 млрд. реестровых записей</a:t>
            </a:r>
          </a:p>
        </p:txBody>
      </p:sp>
      <p:sp>
        <p:nvSpPr>
          <p:cNvPr id="313" name="Прямоугольник 312"/>
          <p:cNvSpPr/>
          <p:nvPr/>
        </p:nvSpPr>
        <p:spPr>
          <a:xfrm>
            <a:off x="5143504" y="4339841"/>
            <a:ext cx="35004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Нарастание потребности в обмене данными всех со всеми, в т.ч. с базами данных 85 субъектов РФ, </a:t>
            </a:r>
            <a:r>
              <a:rPr lang="en-US" sz="1050" b="1" dirty="0" smtClean="0">
                <a:solidFill>
                  <a:srgbClr val="002060"/>
                </a:solidFill>
                <a:cs typeface="Arial" pitchFamily="34" charset="0"/>
              </a:rPr>
              <a:t>&gt;</a:t>
            </a:r>
            <a:r>
              <a:rPr lang="ru-RU" sz="1050" b="1" dirty="0" smtClean="0">
                <a:solidFill>
                  <a:srgbClr val="002060"/>
                </a:solidFill>
                <a:cs typeface="Arial" pitchFamily="34" charset="0"/>
              </a:rPr>
              <a:t> 24 тыс. МО </a:t>
            </a:r>
          </a:p>
        </p:txBody>
      </p:sp>
      <p:sp>
        <p:nvSpPr>
          <p:cNvPr id="11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3" name="Picture 2" descr="C:\Documents and Settings\2875\Рабочий стол\Новый рисунок (4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059399"/>
            <a:ext cx="1398925" cy="147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-32" y="803659"/>
            <a:ext cx="2143140" cy="1125149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</a:t>
            </a:r>
          </a:p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формированию методологии систематизации и кодирования  информации…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утвержденный поручением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А.В.  </a:t>
            </a:r>
            <a:r>
              <a:rPr lang="ru-RU" sz="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Дворковича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 31 июля 2014 г. № АД-П10-5785 (далее – План мероприятий)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14546" y="696503"/>
            <a:ext cx="4929222" cy="840556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методологии систематизации и кодирования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информации, а также совершенствования и актуализации общероссийских классификаторов, реестров и справочников 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14546" y="2040241"/>
            <a:ext cx="5000660" cy="66978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«О порядке создания, ведения, изменения и применения отдельных информационных ресурсов»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14546" y="1500180"/>
            <a:ext cx="5000660" cy="540061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создания единой информационной среды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сфере систематизации и кодирования информации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4929204"/>
            <a:ext cx="2133600" cy="214296"/>
          </a:xfrm>
        </p:spPr>
        <p:txBody>
          <a:bodyPr/>
          <a:lstStyle/>
          <a:p>
            <a:pPr>
              <a:defRPr/>
            </a:pPr>
            <a:fld id="{5064F0B4-3897-41C7-BA68-D46F10344C0F}" type="slidenum"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14546" y="2678907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 по реализации постановления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Российской Федерации «О порядке создания, ведения, изменения 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применения отдельных информационных ресурсов».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14480" y="142858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Ключевые результаты за 2014 г.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33" y="2055660"/>
            <a:ext cx="327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009900"/>
                  </a:solidFill>
                </a:ln>
                <a:solidFill>
                  <a:srgbClr val="00CC00"/>
                </a:solidFill>
              </a:rPr>
              <a:t>!</a:t>
            </a:r>
            <a:endParaRPr lang="ru-RU" sz="4000" dirty="0">
              <a:ln>
                <a:solidFill>
                  <a:srgbClr val="0099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082" y="1502638"/>
            <a:ext cx="18573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Разработана,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 стадии согласования</a:t>
            </a:r>
            <a:r>
              <a:rPr lang="ru-RU" sz="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ru-RU" sz="8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800" dirty="0" smtClean="0">
                <a:solidFill>
                  <a:srgbClr val="FF0000"/>
                </a:solidFill>
                <a:cs typeface="Arial" pitchFamily="34" charset="0"/>
              </a:rPr>
              <a:t>с ФОИВ, проведен Экспертный совет</a:t>
            </a:r>
            <a:endParaRPr lang="ru-RU" sz="9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32098" y="1555581"/>
            <a:ext cx="1602396" cy="508085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9" name="TextBox 28"/>
          <p:cNvSpPr txBox="1"/>
          <p:nvPr/>
        </p:nvSpPr>
        <p:spPr>
          <a:xfrm>
            <a:off x="7358082" y="2055374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Разработано,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 стадии согласования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с ФОИВ, проведен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Экспертный совет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32130" y="2108593"/>
            <a:ext cx="1602396" cy="553645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1" name="TextBox 30"/>
          <p:cNvSpPr txBox="1"/>
          <p:nvPr/>
        </p:nvSpPr>
        <p:spPr>
          <a:xfrm>
            <a:off x="7358082" y="2711237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Разработан,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 стадии согласования </a:t>
            </a:r>
            <a:b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с ФОИВ</a:t>
            </a:r>
          </a:p>
          <a:p>
            <a:pPr algn="ctr"/>
            <a:endParaRPr lang="ru-RU" sz="8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32098" y="2714626"/>
            <a:ext cx="1602396" cy="451604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27937" y="769490"/>
            <a:ext cx="1602396" cy="750099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" name="Прямоугольник 34"/>
          <p:cNvSpPr/>
          <p:nvPr/>
        </p:nvSpPr>
        <p:spPr>
          <a:xfrm>
            <a:off x="7423745" y="750081"/>
            <a:ext cx="15774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Утверждена распоряжением Правительства Российской Федерации от 10 мая 2014 г. № 793-р</a:t>
            </a:r>
            <a:endParaRPr lang="ru-RU" sz="900" dirty="0" smtClean="0">
              <a:solidFill>
                <a:srgbClr val="00B050"/>
              </a:solidFill>
              <a:ea typeface="+mn-ea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14546" y="3107535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единой информационной системы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административно- территориального деления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14546" y="3429006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Предложения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Правительство Российской Федерации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созданию регистр населения 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8082" y="3214692"/>
            <a:ext cx="18573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Разработана</a:t>
            </a:r>
          </a:p>
          <a:p>
            <a:pPr algn="ctr"/>
            <a:endParaRPr lang="ru-RU" sz="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32098" y="3214692"/>
            <a:ext cx="1602396" cy="267893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2" name="TextBox 41"/>
          <p:cNvSpPr txBox="1"/>
          <p:nvPr/>
        </p:nvSpPr>
        <p:spPr>
          <a:xfrm>
            <a:off x="7358082" y="3551781"/>
            <a:ext cx="18573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Разработаны</a:t>
            </a:r>
          </a:p>
          <a:p>
            <a:pPr algn="ctr"/>
            <a:endParaRPr lang="ru-RU" sz="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32098" y="3536163"/>
            <a:ext cx="1602396" cy="267893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14546" y="3750477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Проектирование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ИС,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обеспечивающей создание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единой информационной среды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29520" y="3911212"/>
            <a:ext cx="1602396" cy="267893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8" name="TextBox 47"/>
          <p:cNvSpPr txBox="1"/>
          <p:nvPr/>
        </p:nvSpPr>
        <p:spPr>
          <a:xfrm>
            <a:off x="7358082" y="3929072"/>
            <a:ext cx="1857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В стадии разработки</a:t>
            </a:r>
            <a:endParaRPr lang="ru-RU" sz="8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214546" y="4232684"/>
            <a:ext cx="4929222" cy="540060"/>
          </a:xfrm>
          <a:prstGeom prst="roundRect">
            <a:avLst>
              <a:gd name="adj" fmla="val 7046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Координация выполнения Плана мероприятий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формированию методологии систематизации и кодирования информации…утвержденного поручением А.В.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Дворковича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 31 июля 2014 г. № Ад-П10-5785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29520" y="4286262"/>
            <a:ext cx="1602396" cy="267893"/>
          </a:xfrm>
          <a:prstGeom prst="roundRect">
            <a:avLst>
              <a:gd name="adj" fmla="val 6084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8" name="TextBox 57"/>
          <p:cNvSpPr txBox="1"/>
          <p:nvPr/>
        </p:nvSpPr>
        <p:spPr>
          <a:xfrm>
            <a:off x="7358082" y="4286262"/>
            <a:ext cx="1857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cs typeface="Arial" pitchFamily="34" charset="0"/>
              </a:rPr>
              <a:t>Обеспечена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89552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271463" eaLnBrk="0" hangingPunct="0">
              <a:spcBef>
                <a:spcPts val="300"/>
              </a:spcBef>
              <a:spcAft>
                <a:spcPts val="0"/>
              </a:spcAft>
              <a:buAutoNum type="arabicPeriod"/>
            </a:pPr>
            <a:endParaRPr lang="ru-RU" sz="28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58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Нововведения - НПА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1470" y="956083"/>
            <a:ext cx="850109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indent="271463" eaLnBrk="0" hangingPunct="0">
              <a:spcBef>
                <a:spcPts val="30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 проектах НПА определены:</a:t>
            </a:r>
          </a:p>
          <a:p>
            <a:pPr marL="177800" indent="271463" eaLnBrk="0" hangingPunct="0">
              <a:spcBef>
                <a:spcPts val="300"/>
              </a:spcBef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4929204"/>
            <a:ext cx="2133600" cy="214296"/>
          </a:xfrm>
        </p:spPr>
        <p:txBody>
          <a:bodyPr/>
          <a:lstStyle/>
          <a:p>
            <a:pPr>
              <a:defRPr/>
            </a:pPr>
            <a:fld id="{5064F0B4-3897-41C7-BA68-D46F10344C0F}" type="slidenum"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584" y="2571750"/>
            <a:ext cx="394866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300"/>
              </a:spcBef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2. Критерии эталонных данных:</a:t>
            </a:r>
          </a:p>
          <a:p>
            <a:pPr marL="0" lvl="2"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формирование осуществляется ФОИВ в соответствии </a:t>
            </a:r>
            <a:b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их полномочиями впервые</a:t>
            </a:r>
          </a:p>
          <a:p>
            <a:pPr marL="0" lvl="2"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изменение правового статуса объекта учета влечет необходимость соответствующих изменений данных</a:t>
            </a:r>
          </a:p>
          <a:p>
            <a:pPr marL="0" lvl="2"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при формировании проверяются все необходимые первичные документы.</a:t>
            </a:r>
          </a:p>
          <a:p>
            <a:pPr algn="just" eaLnBrk="0" hangingPunct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endParaRPr lang="ru-RU" sz="1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571750"/>
            <a:ext cx="38576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3. Правила создания и ведения </a:t>
            </a:r>
            <a:r>
              <a:rPr lang="ru-RU" sz="105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инф</a:t>
            </a:r>
            <a:r>
              <a:rPr lang="ru-RU" sz="105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ресурсов:</a:t>
            </a:r>
          </a:p>
          <a:p>
            <a:pPr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формирование ИР только посредством ГИС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формирование в ИР идентификаторов эталонных данных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включение в ИР идентификаторов </a:t>
            </a:r>
            <a:r>
              <a:rPr lang="ru-RU" alt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эталонных данных иных ИР</a:t>
            </a:r>
            <a:endParaRPr lang="ru-RU" sz="1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применение единых классификаторов и справочников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применение единых правил кодирования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применение Реестра видов данных (РВД)  для создания, ведения ИР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обеспечение обмена данными и использование эталонных данных в ИР в автоматизированном режиме </a:t>
            </a:r>
            <a:b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учетом их актуализации</a:t>
            </a:r>
          </a:p>
          <a:p>
            <a:pPr eaLnBrk="0" hangingPunct="0">
              <a:spcBef>
                <a:spcPts val="300"/>
              </a:spcBef>
              <a:spcAft>
                <a:spcPts val="0"/>
              </a:spcAft>
            </a:pPr>
            <a:endParaRPr lang="ru-RU" sz="1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14428"/>
            <a:ext cx="80010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05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Виды информационных ресурсов:</a:t>
            </a:r>
          </a:p>
          <a:p>
            <a:pPr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базовые информационные ресурсы </a:t>
            </a: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создание и ведение осуществляется путем включения в них эталонных сведений и документов (ЕГРЮЛ, ЕГРП, ГКН и пр.)</a:t>
            </a:r>
          </a:p>
          <a:p>
            <a:pPr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производные информационные ресурсы </a:t>
            </a: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создание и ведение осуществляется путем включения в них данных, не являющихся эталонными (РФИ и пр.)</a:t>
            </a:r>
          </a:p>
          <a:p>
            <a:pPr algn="just" eaLnBrk="0" hangingPunct="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классификаторы</a:t>
            </a: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- включают и распределяют информацию на классы, группы, виды на основании сходства </a:t>
            </a:r>
            <a:b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 определенному признаку (ОКТМО, ОКВЭД и пр.).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608157" y="3696329"/>
            <a:ext cx="1928826" cy="11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205261" y="1173882"/>
          <a:ext cx="5112568" cy="2407920"/>
        </p:xfrm>
        <a:graphic>
          <a:graphicData uri="http://schemas.openxmlformats.org/drawingml/2006/table">
            <a:tbl>
              <a:tblPr/>
              <a:tblGrid>
                <a:gridCol w="288032"/>
                <a:gridCol w="648072"/>
                <a:gridCol w="648072"/>
                <a:gridCol w="792088"/>
                <a:gridCol w="691587"/>
                <a:gridCol w="751135"/>
                <a:gridCol w="632509"/>
                <a:gridCol w="661073"/>
              </a:tblGrid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зап</a:t>
                      </a:r>
                      <a:r>
                        <a:rPr lang="ru-RU" sz="6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ИР-эталон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ID</a:t>
                      </a:r>
                    </a:p>
                    <a:p>
                      <a:pPr algn="ctr" rtl="0" fontAlgn="ctr"/>
                      <a:r>
                        <a:rPr lang="ru-RU" sz="6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ИР-эталона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6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Наим-ие</a:t>
                      </a:r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6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этал</a:t>
                      </a:r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.</a:t>
                      </a:r>
                      <a:r>
                        <a:rPr lang="ru-RU" sz="600" b="1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данного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База СНИЛС (ПФР)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Реестр паспортов (ФМС)</a:t>
                      </a:r>
                      <a:endParaRPr lang="ru-RU" sz="600" b="1" i="0" u="none" strike="noStrike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ЕГРЮЛ </a:t>
                      </a:r>
                    </a:p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(ФНС)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Реестр лицензий </a:t>
                      </a:r>
                    </a:p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в области связи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ЗАГС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свид-ва</a:t>
                      </a:r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 рождении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  <a:endParaRPr lang="ru-RU" sz="600" b="0" i="0" u="none" strike="noStrik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ФИО</a:t>
                      </a:r>
                    </a:p>
                    <a:p>
                      <a:pPr algn="ctr" rtl="0" fontAlgn="ctr"/>
                      <a:r>
                        <a:rPr lang="ru-RU" sz="600" b="0" i="0" u="none" strike="noStrike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застрах</a:t>
                      </a:r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ФИО</a:t>
                      </a:r>
                    </a:p>
                    <a:p>
                      <a:pPr algn="ctr" rtl="0" fontAlgn="ctr"/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гражданина</a:t>
                      </a:r>
                      <a:endParaRPr lang="ru-RU" sz="600" b="0" i="0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ФИО ген.</a:t>
                      </a:r>
                      <a:r>
                        <a:rPr lang="ru-RU" sz="6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директора</a:t>
                      </a:r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600" b="0" i="0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ФИО ген. </a:t>
                      </a:r>
                      <a:r>
                        <a:rPr lang="ru-RU" sz="600" b="0" i="0" u="none" strike="noStrike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дир</a:t>
                      </a:r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600" b="0" i="0" u="none" strike="noStrike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лиценз</a:t>
                      </a:r>
                      <a:r>
                        <a:rPr lang="ru-RU" sz="600" b="0" i="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гражданина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endParaRPr lang="ru-RU" sz="600" b="0" i="0" u="none" strike="noStrik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рождения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endParaRPr lang="ru-RU" sz="600" b="0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гражданина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 ген. директора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рождения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гражданина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61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Реестр паспортов (ФМС)</a:t>
                      </a:r>
                      <a:endParaRPr lang="ru-RU" sz="600" b="1" i="0" u="none" strike="noStrike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паспорта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выдачи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паспорта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600" b="0" i="0" u="none" strike="noStrike" kern="1200" dirty="0" smtClean="0">
                          <a:ln>
                            <a:solidFill>
                              <a:schemeClr val="bg1">
                                <a:lumMod val="65000"/>
                              </a:schemeClr>
                            </a:solidFill>
                            <a:prstDash val="lgDash"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600" b="0" i="0" u="none" strike="noStrike" kern="1200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  <a:prstDash val="lgDash"/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выдачи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паспорта </a:t>
                      </a: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ген.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дир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129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выдавший</a:t>
                      </a:r>
                      <a:r>
                        <a:rPr lang="ru-RU" sz="600" b="0" i="0" u="none" strike="noStrik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600" b="0" i="0" u="none" strike="noStrik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  <a:prstDash val="lgDash"/>
                        </a:ln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выдавший </a:t>
                      </a:r>
                      <a:b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код подразделения</a:t>
                      </a:r>
                      <a:endParaRPr lang="ru-RU" sz="6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  <a:prstDash val="lgDash"/>
                        </a:ln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код подразделения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ЕГРЮЛ</a:t>
                      </a:r>
                    </a:p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(ФНС) 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ИНН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</a:t>
                      </a:r>
                      <a:r>
                        <a:rPr lang="ru-RU" sz="600" b="0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600" b="0" i="0" u="none" strike="noStrike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r>
                        <a:rPr lang="ru-RU" sz="600" b="0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л</a:t>
                      </a:r>
                      <a:r>
                        <a:rPr lang="ru-RU" sz="600" b="0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ю.л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.-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ГАР</a:t>
                      </a:r>
                    </a:p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(ФНС)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ГАР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адрес ф.л.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ю.л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ю.л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.- </a:t>
                      </a:r>
                      <a:r>
                        <a:rPr lang="ru-RU" sz="6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</a:t>
                      </a:r>
                      <a:r>
                        <a:rPr lang="ru-RU" sz="6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203" name="Прямоугольник 202"/>
          <p:cNvSpPr/>
          <p:nvPr/>
        </p:nvSpPr>
        <p:spPr>
          <a:xfrm>
            <a:off x="0" y="16071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Реестр видов данных – новая технология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90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804056"/>
            <a:ext cx="7929618" cy="964413"/>
          </a:xfrm>
          <a:prstGeom prst="roundRect">
            <a:avLst>
              <a:gd name="adj" fmla="val 807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Вывод: </a:t>
            </a:r>
          </a:p>
          <a:p>
            <a:pPr algn="ctr"/>
            <a:r>
              <a:rPr lang="ru-RU" altLang="ru-RU" sz="16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РВД – вспомогательный инструмент для корректного формирования </a:t>
            </a:r>
            <a:r>
              <a:rPr lang="ru-RU" altLang="ru-RU" sz="1600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мета-данных</a:t>
            </a:r>
            <a:r>
              <a:rPr lang="ru-RU" altLang="ru-RU" sz="16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ctr"/>
            <a:r>
              <a:rPr lang="ru-RU" altLang="ru-RU" sz="16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обмена данными о конкретных объектах нужны доп. технологические решения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886210" y="1982875"/>
            <a:ext cx="208881" cy="432048"/>
          </a:xfrm>
          <a:prstGeom prst="rightArrow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42844" y="1226456"/>
            <a:ext cx="17859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rtl="1"/>
            <a:r>
              <a:rPr lang="ru-RU" sz="7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1. Формируют перечень данных, </a:t>
            </a:r>
          </a:p>
          <a:p>
            <a:pPr rtl="1"/>
            <a:r>
              <a:rPr lang="ru-RU" sz="7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которые содержатся в ИР для включения в заявку,</a:t>
            </a:r>
          </a:p>
          <a:p>
            <a:pPr rtl="1"/>
            <a:endParaRPr lang="ru-RU" sz="7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rtl="1"/>
            <a:r>
              <a:rPr lang="ru-RU" sz="7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2. Подают  через Систему заявку </a:t>
            </a:r>
            <a:br>
              <a:rPr lang="ru-RU" sz="7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</a:br>
            <a:r>
              <a:rPr lang="ru-RU" sz="7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в РВД.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1946134" y="2891786"/>
            <a:ext cx="254124" cy="324036"/>
          </a:xfrm>
          <a:prstGeom prst="rightArrow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"/>
          <p:cNvGrpSpPr/>
          <p:nvPr/>
        </p:nvGrpSpPr>
        <p:grpSpPr>
          <a:xfrm>
            <a:off x="104776" y="969003"/>
            <a:ext cx="1824017" cy="1102680"/>
            <a:chOff x="0" y="1225327"/>
            <a:chExt cx="1824017" cy="1470240"/>
          </a:xfrm>
        </p:grpSpPr>
        <p:sp>
          <p:nvSpPr>
            <p:cNvPr id="21" name="TextBox 20"/>
            <p:cNvSpPr txBox="1"/>
            <p:nvPr/>
          </p:nvSpPr>
          <p:spPr>
            <a:xfrm>
              <a:off x="318195" y="1225327"/>
              <a:ext cx="11781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2060"/>
                  </a:solidFill>
                </a:rPr>
                <a:t>Отв. ОИВ</a:t>
              </a:r>
              <a:endParaRPr lang="ru-RU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1399059"/>
              <a:ext cx="54373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2060"/>
                  </a:solidFill>
                </a:rPr>
                <a:t>ЗАГС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8494" y="1399059"/>
              <a:ext cx="50045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002060"/>
                  </a:solidFill>
                </a:rPr>
                <a:t>ПФР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492" y="1399059"/>
              <a:ext cx="51167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2060"/>
                  </a:solidFill>
                </a:rPr>
                <a:t>ФМС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2115" y="1399059"/>
              <a:ext cx="497252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2060"/>
                  </a:solidFill>
                </a:rPr>
                <a:t>ФНС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8068" y="1226464"/>
              <a:ext cx="1785949" cy="1469103"/>
            </a:xfrm>
            <a:prstGeom prst="roundRect">
              <a:avLst>
                <a:gd name="adj" fmla="val 6084"/>
              </a:avLst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0"/>
          <p:cNvGrpSpPr/>
          <p:nvPr/>
        </p:nvGrpSpPr>
        <p:grpSpPr>
          <a:xfrm>
            <a:off x="142844" y="2316283"/>
            <a:ext cx="1785950" cy="1612789"/>
            <a:chOff x="-311148" y="3428999"/>
            <a:chExt cx="1763843" cy="2270762"/>
          </a:xfrm>
        </p:grpSpPr>
        <p:sp>
          <p:nvSpPr>
            <p:cNvPr id="30" name="TextBox 29"/>
            <p:cNvSpPr txBox="1"/>
            <p:nvPr/>
          </p:nvSpPr>
          <p:spPr>
            <a:xfrm>
              <a:off x="-300482" y="3429000"/>
              <a:ext cx="1584175" cy="36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2060"/>
                  </a:solidFill>
                </a:rPr>
                <a:t>Оператор РВД</a:t>
              </a:r>
              <a:endParaRPr lang="ru-RU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-311148" y="3428999"/>
              <a:ext cx="1763843" cy="2270762"/>
            </a:xfrm>
            <a:prstGeom prst="roundRect">
              <a:avLst>
                <a:gd name="adj" fmla="val 5642"/>
              </a:avLst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47625" y="771513"/>
            <a:ext cx="216024" cy="162018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9696" y="2109692"/>
            <a:ext cx="216024" cy="162018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504709" y="2154416"/>
            <a:ext cx="216024" cy="162018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7351737" y="2895786"/>
            <a:ext cx="216024" cy="324036"/>
          </a:xfrm>
          <a:prstGeom prst="rightArrow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50"/>
          <p:cNvGrpSpPr/>
          <p:nvPr/>
        </p:nvGrpSpPr>
        <p:grpSpPr>
          <a:xfrm>
            <a:off x="7577191" y="2355723"/>
            <a:ext cx="1566841" cy="1571372"/>
            <a:chOff x="187354" y="3429001"/>
            <a:chExt cx="1566841" cy="2444358"/>
          </a:xfrm>
        </p:grpSpPr>
        <p:sp>
          <p:nvSpPr>
            <p:cNvPr id="52" name="TextBox 51"/>
            <p:cNvSpPr txBox="1"/>
            <p:nvPr/>
          </p:nvSpPr>
          <p:spPr>
            <a:xfrm>
              <a:off x="187354" y="3431665"/>
              <a:ext cx="1566841" cy="244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002060"/>
                  </a:solidFill>
                </a:rPr>
                <a:t>Наборы видов данных используются:</a:t>
              </a:r>
            </a:p>
            <a:p>
              <a:endParaRPr lang="ru-RU" sz="900" b="1" dirty="0" smtClean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</a:pPr>
              <a:r>
                <a:rPr lang="ru-RU" sz="900" dirty="0" smtClean="0">
                  <a:solidFill>
                    <a:srgbClr val="002060"/>
                  </a:solidFill>
                </a:rPr>
                <a:t> при утверждении НПА об ИР,</a:t>
              </a:r>
            </a:p>
            <a:p>
              <a:endParaRPr lang="ru-RU" sz="900" dirty="0" smtClean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</a:pPr>
              <a:r>
                <a:rPr lang="ru-RU" sz="900" dirty="0" smtClean="0">
                  <a:solidFill>
                    <a:srgbClr val="002060"/>
                  </a:solidFill>
                </a:rPr>
                <a:t> для ведения самого ИР.</a:t>
              </a:r>
            </a:p>
            <a:p>
              <a:pPr>
                <a:buFontTx/>
                <a:buChar char="-"/>
              </a:pPr>
              <a:endParaRPr lang="ru-RU" sz="1050" b="1" dirty="0" smtClean="0">
                <a:solidFill>
                  <a:srgbClr val="002060"/>
                </a:solidFill>
              </a:endParaRPr>
            </a:p>
            <a:p>
              <a:endParaRPr lang="ru-RU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187450" y="3429001"/>
              <a:ext cx="1459209" cy="2002926"/>
            </a:xfrm>
            <a:prstGeom prst="roundRect">
              <a:avLst>
                <a:gd name="adj" fmla="val 8098"/>
              </a:avLst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2844" y="2477017"/>
            <a:ext cx="178595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ru-RU" sz="700" dirty="0" smtClean="0">
                <a:solidFill>
                  <a:srgbClr val="002060"/>
                </a:solidFill>
              </a:rPr>
              <a:t>1. Определяет  совместно с ОИВ виды данных (эталонные, дублирующиеся, источники, форматы и пр.),</a:t>
            </a:r>
          </a:p>
          <a:p>
            <a:pPr rtl="1"/>
            <a:endParaRPr lang="ru-RU" sz="700" dirty="0" smtClean="0">
              <a:solidFill>
                <a:srgbClr val="002060"/>
              </a:solidFill>
            </a:endParaRPr>
          </a:p>
          <a:p>
            <a:pPr rtl="1"/>
            <a:r>
              <a:rPr lang="ru-RU" sz="700" dirty="0" smtClean="0">
                <a:solidFill>
                  <a:srgbClr val="002060"/>
                </a:solidFill>
              </a:rPr>
              <a:t>2. Распределяет данные в РВД.</a:t>
            </a:r>
          </a:p>
          <a:p>
            <a:pPr rtl="1"/>
            <a:r>
              <a:rPr lang="ru-RU" sz="700" dirty="0" smtClean="0">
                <a:solidFill>
                  <a:srgbClr val="002060"/>
                </a:solidFill>
              </a:rPr>
              <a:t>Включает  описание форматов эталонных данных, в т.ч. справочников,</a:t>
            </a:r>
          </a:p>
          <a:p>
            <a:pPr rtl="1"/>
            <a:endParaRPr lang="ru-RU" sz="700" dirty="0" smtClean="0">
              <a:solidFill>
                <a:srgbClr val="002060"/>
              </a:solidFill>
            </a:endParaRPr>
          </a:p>
          <a:p>
            <a:pPr rtl="1"/>
            <a:r>
              <a:rPr lang="ru-RU" sz="700" dirty="0" smtClean="0">
                <a:solidFill>
                  <a:srgbClr val="002060"/>
                </a:solidFill>
              </a:rPr>
              <a:t>3. Обеспечивает доступ  ОИВ </a:t>
            </a:r>
            <a:br>
              <a:rPr lang="ru-RU" sz="700" dirty="0" smtClean="0">
                <a:solidFill>
                  <a:srgbClr val="002060"/>
                </a:solidFill>
              </a:rPr>
            </a:br>
            <a:r>
              <a:rPr lang="ru-RU" sz="700" dirty="0" smtClean="0">
                <a:solidFill>
                  <a:srgbClr val="002060"/>
                </a:solidFill>
              </a:rPr>
              <a:t>к РВД в целях формирования НПА </a:t>
            </a:r>
            <a:br>
              <a:rPr lang="ru-RU" sz="700" dirty="0" smtClean="0">
                <a:solidFill>
                  <a:srgbClr val="002060"/>
                </a:solidFill>
              </a:rPr>
            </a:br>
            <a:r>
              <a:rPr lang="ru-RU" sz="700" dirty="0" smtClean="0">
                <a:solidFill>
                  <a:srgbClr val="002060"/>
                </a:solidFill>
              </a:rPr>
              <a:t>и создания (ведения ИР).</a:t>
            </a:r>
            <a:endParaRPr lang="ru-RU" sz="700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91050" y="1500180"/>
            <a:ext cx="664840" cy="980535"/>
          </a:xfrm>
          <a:prstGeom prst="roundRect">
            <a:avLst/>
          </a:prstGeom>
          <a:noFill/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77000" y="1500475"/>
            <a:ext cx="648072" cy="2089267"/>
          </a:xfrm>
          <a:prstGeom prst="roundRect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301605" y="1501027"/>
            <a:ext cx="683890" cy="2088715"/>
          </a:xfrm>
          <a:prstGeom prst="roundRect">
            <a:avLst/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12160" y="1501027"/>
            <a:ext cx="636266" cy="2088715"/>
          </a:xfrm>
          <a:prstGeom prst="round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776450" y="112513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Наборы видов данных</a:t>
            </a:r>
            <a:endParaRPr lang="ru-RU" sz="1100" dirty="0">
              <a:solidFill>
                <a:srgbClr val="002060"/>
              </a:solidFill>
            </a:endParaRPr>
          </a:p>
        </p:txBody>
      </p:sp>
      <p:cxnSp>
        <p:nvCxnSpPr>
          <p:cNvPr id="59" name="Прямая соединительная линия 58"/>
          <p:cNvCxnSpPr>
            <a:stCxn id="51" idx="0"/>
            <a:endCxn id="58" idx="1"/>
          </p:cNvCxnSpPr>
          <p:nvPr/>
        </p:nvCxnSpPr>
        <p:spPr>
          <a:xfrm rot="5400000" flipH="1" flipV="1">
            <a:off x="7308793" y="1032818"/>
            <a:ext cx="159900" cy="775414"/>
          </a:xfrm>
          <a:prstGeom prst="line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Прямая соединительная линия 59"/>
          <p:cNvCxnSpPr>
            <a:stCxn id="57" idx="0"/>
            <a:endCxn id="58" idx="1"/>
          </p:cNvCxnSpPr>
          <p:nvPr/>
        </p:nvCxnSpPr>
        <p:spPr>
          <a:xfrm rot="5400000" flipH="1" flipV="1">
            <a:off x="6973145" y="697723"/>
            <a:ext cx="160452" cy="1446157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Прямая соединительная линия 60"/>
          <p:cNvCxnSpPr>
            <a:endCxn id="58" idx="1"/>
          </p:cNvCxnSpPr>
          <p:nvPr/>
        </p:nvCxnSpPr>
        <p:spPr>
          <a:xfrm flipV="1">
            <a:off x="5643570" y="1340575"/>
            <a:ext cx="2132880" cy="160453"/>
          </a:xfrm>
          <a:prstGeom prst="lin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Прямая соединительная линия 61"/>
          <p:cNvCxnSpPr>
            <a:stCxn id="45" idx="0"/>
            <a:endCxn id="58" idx="1"/>
          </p:cNvCxnSpPr>
          <p:nvPr/>
        </p:nvCxnSpPr>
        <p:spPr>
          <a:xfrm rot="5400000" flipH="1" flipV="1">
            <a:off x="6270158" y="-6112"/>
            <a:ext cx="159605" cy="2852980"/>
          </a:xfrm>
          <a:prstGeom prst="line">
            <a:avLst/>
          </a:prstGeom>
          <a:noFill/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Левая фигурная скобка 62"/>
          <p:cNvSpPr/>
          <p:nvPr/>
        </p:nvSpPr>
        <p:spPr>
          <a:xfrm rot="5400000">
            <a:off x="5893960" y="-259513"/>
            <a:ext cx="108012" cy="2758777"/>
          </a:xfrm>
          <a:prstGeom prst="leftBrace">
            <a:avLst>
              <a:gd name="adj1" fmla="val 85054"/>
              <a:gd name="adj2" fmla="val 5033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14942" y="907642"/>
            <a:ext cx="1463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b="1" dirty="0" smtClean="0">
                <a:solidFill>
                  <a:srgbClr val="002060"/>
                </a:solidFill>
                <a:latin typeface="Arial"/>
              </a:rPr>
              <a:t>Дублирующиеся данные</a:t>
            </a:r>
            <a:endParaRPr lang="ru-RU" sz="8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55226" y="901292"/>
            <a:ext cx="11881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b="1" dirty="0" smtClean="0">
                <a:solidFill>
                  <a:srgbClr val="002060"/>
                </a:solidFill>
                <a:latin typeface="Arial"/>
              </a:rPr>
              <a:t>Эталонные данные</a:t>
            </a:r>
            <a:endParaRPr lang="ru-RU" sz="8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7" name="Левая фигурная скобка 66"/>
          <p:cNvSpPr/>
          <p:nvPr/>
        </p:nvSpPr>
        <p:spPr>
          <a:xfrm rot="5400000">
            <a:off x="3478569" y="85281"/>
            <a:ext cx="115157" cy="2071703"/>
          </a:xfrm>
          <a:prstGeom prst="leftBrace">
            <a:avLst>
              <a:gd name="adj1" fmla="val 85054"/>
              <a:gd name="adj2" fmla="val 5033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Полилиния 326"/>
          <p:cNvSpPr/>
          <p:nvPr/>
        </p:nvSpPr>
        <p:spPr>
          <a:xfrm>
            <a:off x="1257301" y="1525419"/>
            <a:ext cx="1762125" cy="2650331"/>
          </a:xfrm>
          <a:custGeom>
            <a:avLst/>
            <a:gdLst>
              <a:gd name="connsiteX0" fmla="*/ 0 w 1762125"/>
              <a:gd name="connsiteY0" fmla="*/ 0 h 3533775"/>
              <a:gd name="connsiteX1" fmla="*/ 304800 w 1762125"/>
              <a:gd name="connsiteY1" fmla="*/ 2781300 h 3533775"/>
              <a:gd name="connsiteX2" fmla="*/ 1762125 w 1762125"/>
              <a:gd name="connsiteY2" fmla="*/ 3533775 h 35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125" h="3533775">
                <a:moveTo>
                  <a:pt x="0" y="0"/>
                </a:moveTo>
                <a:cubicBezTo>
                  <a:pt x="5556" y="1096169"/>
                  <a:pt x="11113" y="2192338"/>
                  <a:pt x="304800" y="2781300"/>
                </a:cubicBezTo>
                <a:cubicBezTo>
                  <a:pt x="598488" y="3370263"/>
                  <a:pt x="1180306" y="3452019"/>
                  <a:pt x="1762125" y="3533775"/>
                </a:cubicBezTo>
              </a:path>
            </a:pathLst>
          </a:custGeom>
          <a:ln w="3175">
            <a:solidFill>
              <a:srgbClr val="FFC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19414" y="1261088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0" y="107139"/>
            <a:ext cx="9144000" cy="3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Обмен данными. </a:t>
            </a:r>
          </a:p>
          <a:p>
            <a:pPr algn="ctr" eaLnBrk="0" hangingPunct="0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Текущая ситуация – запрос-ответ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65982" y="964395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</a:rPr>
              <a:t>&gt; 300 </a:t>
            </a:r>
            <a:r>
              <a:rPr lang="ru-RU" sz="800" dirty="0" smtClean="0">
                <a:solidFill>
                  <a:srgbClr val="002060"/>
                </a:solidFill>
              </a:rPr>
              <a:t>ИР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0035" y="969222"/>
            <a:ext cx="10310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</a:rPr>
              <a:t>ИР- эталоны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47976" y="1261088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endParaRPr lang="en-US" sz="600" dirty="0" smtClean="0">
              <a:solidFill>
                <a:srgbClr val="002060"/>
              </a:solidFill>
            </a:endParaRPr>
          </a:p>
          <a:p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019414" y="2279080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019414" y="3322075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62290" y="957251"/>
            <a:ext cx="1314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</a:rPr>
              <a:t>ИР- потребители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947977" y="2281804"/>
            <a:ext cx="83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947976" y="32780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ИНН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кадастр.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928926" y="159729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 СНИЛС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 № паспорта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947976" y="2625329"/>
            <a:ext cx="857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 № кадастр.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952739" y="36506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</a:p>
          <a:p>
            <a:r>
              <a:rPr lang="ru-RU" sz="600" dirty="0" smtClean="0">
                <a:solidFill>
                  <a:srgbClr val="002060"/>
                </a:solidFill>
              </a:rPr>
              <a:t>№ паспорта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лицензии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947976" y="1936627"/>
            <a:ext cx="5715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947976" y="29756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кадастр.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3019414" y="1590152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3019414" y="3679264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3019414" y="2625329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019414" y="1936627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41B14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019414" y="2975600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9B55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3019414" y="4050517"/>
            <a:ext cx="785818" cy="318125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1142976" y="3511385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1142976" y="1261088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71538" y="1261088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</a:t>
            </a:r>
            <a:r>
              <a:rPr lang="ru-RU" sz="600" dirty="0" smtClean="0">
                <a:solidFill>
                  <a:srgbClr val="002060"/>
                </a:solidFill>
              </a:rPr>
              <a:t>14</a:t>
            </a:r>
            <a:r>
              <a:rPr lang="en-US" sz="600" dirty="0" smtClean="0">
                <a:solidFill>
                  <a:srgbClr val="002060"/>
                </a:solidFill>
              </a:rPr>
              <a:t>5</a:t>
            </a:r>
            <a:r>
              <a:rPr lang="ru-RU" sz="600" dirty="0" smtClean="0">
                <a:solidFill>
                  <a:srgbClr val="002060"/>
                </a:solidFill>
              </a:rPr>
              <a:t> млн. </a:t>
            </a:r>
            <a:endParaRPr lang="ru-RU" sz="500" dirty="0" smtClean="0">
              <a:solidFill>
                <a:srgbClr val="00206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071538" y="351138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лицензии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100 </a:t>
            </a:r>
            <a:r>
              <a:rPr lang="ru-RU" sz="600" dirty="0" smtClean="0">
                <a:solidFill>
                  <a:srgbClr val="002060"/>
                </a:solidFill>
              </a:rPr>
              <a:t>тыс.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14314" y="4100749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</a:rPr>
              <a:t>ЗАГС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14314" y="1314667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</a:rPr>
              <a:t>ПФР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14314" y="1904030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</a:rPr>
              <a:t>ФМС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14314" y="2386237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</a:rPr>
              <a:t>ФНС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14314" y="3082757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>
                <a:solidFill>
                  <a:srgbClr val="002060"/>
                </a:solidFill>
              </a:rPr>
              <a:t>Росреестр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952739" y="401837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</a:p>
          <a:p>
            <a:r>
              <a:rPr lang="ru-RU" sz="600" dirty="0" smtClean="0">
                <a:solidFill>
                  <a:srgbClr val="002060"/>
                </a:solidFill>
              </a:rPr>
              <a:t>№ записи ЗАГС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1142976" y="4047170"/>
            <a:ext cx="714380" cy="321471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071538" y="404717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записи ЗАГС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200 </a:t>
            </a:r>
            <a:r>
              <a:rPr lang="ru-RU" sz="600" dirty="0" smtClean="0">
                <a:solidFill>
                  <a:srgbClr val="002060"/>
                </a:solidFill>
              </a:rPr>
              <a:t>млн. 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14314" y="3564964"/>
            <a:ext cx="7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>
                <a:solidFill>
                  <a:srgbClr val="002060"/>
                </a:solidFill>
              </a:rPr>
              <a:t>Россвязь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278" name="Правая фигурная скобка 277"/>
          <p:cNvSpPr/>
          <p:nvPr/>
        </p:nvSpPr>
        <p:spPr>
          <a:xfrm>
            <a:off x="3857620" y="1261088"/>
            <a:ext cx="142876" cy="3107553"/>
          </a:xfrm>
          <a:prstGeom prst="rightBrace">
            <a:avLst>
              <a:gd name="adj1" fmla="val 192857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9" name="TextBox 278"/>
          <p:cNvSpPr txBox="1"/>
          <p:nvPr/>
        </p:nvSpPr>
        <p:spPr>
          <a:xfrm>
            <a:off x="4000496" y="2654129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2060"/>
                </a:solidFill>
              </a:rPr>
              <a:t>потребность </a:t>
            </a:r>
          </a:p>
          <a:p>
            <a:pPr algn="ctr"/>
            <a:r>
              <a:rPr lang="en-US" sz="600" dirty="0" smtClean="0">
                <a:solidFill>
                  <a:srgbClr val="002060"/>
                </a:solidFill>
              </a:rPr>
              <a:t>&gt; </a:t>
            </a:r>
            <a:r>
              <a:rPr lang="ru-RU" sz="600" dirty="0" smtClean="0">
                <a:solidFill>
                  <a:srgbClr val="002060"/>
                </a:solidFill>
              </a:rPr>
              <a:t> 50 % данных ИР-Э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80" name="Правая фигурная скобка 279"/>
          <p:cNvSpPr/>
          <p:nvPr/>
        </p:nvSpPr>
        <p:spPr>
          <a:xfrm flipH="1">
            <a:off x="971524" y="1261088"/>
            <a:ext cx="133352" cy="3107553"/>
          </a:xfrm>
          <a:prstGeom prst="rightBrace">
            <a:avLst>
              <a:gd name="adj1" fmla="val 192857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TextBox 283"/>
          <p:cNvSpPr txBox="1"/>
          <p:nvPr/>
        </p:nvSpPr>
        <p:spPr>
          <a:xfrm>
            <a:off x="71406" y="2600551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2060"/>
                </a:solidFill>
              </a:rPr>
              <a:t>&gt;</a:t>
            </a:r>
            <a:r>
              <a:rPr lang="ru-RU" sz="600" dirty="0" smtClean="0">
                <a:solidFill>
                  <a:srgbClr val="002060"/>
                </a:solidFill>
              </a:rPr>
              <a:t> 57 видов данных – 1 ИР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</a:t>
            </a:r>
            <a:r>
              <a:rPr lang="ru-RU" sz="600" dirty="0" smtClean="0">
                <a:solidFill>
                  <a:srgbClr val="002060"/>
                </a:solidFill>
              </a:rPr>
              <a:t> 7,5 млн. записей – 1 ИР</a:t>
            </a:r>
            <a:r>
              <a:rPr lang="en-US" sz="600" dirty="0" smtClean="0">
                <a:solidFill>
                  <a:srgbClr val="002060"/>
                </a:solidFill>
              </a:rPr>
              <a:t> </a:t>
            </a:r>
            <a:endParaRPr lang="ru-RU" sz="500" dirty="0" smtClean="0">
              <a:solidFill>
                <a:srgbClr val="002060"/>
              </a:solidFill>
            </a:endParaRPr>
          </a:p>
        </p:txBody>
      </p:sp>
      <p:sp>
        <p:nvSpPr>
          <p:cNvPr id="285" name="Скругленный прямоугольник 284"/>
          <p:cNvSpPr/>
          <p:nvPr/>
        </p:nvSpPr>
        <p:spPr>
          <a:xfrm>
            <a:off x="71406" y="2600551"/>
            <a:ext cx="857256" cy="428628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Скругленный прямоугольник 285"/>
          <p:cNvSpPr/>
          <p:nvPr/>
        </p:nvSpPr>
        <p:spPr>
          <a:xfrm>
            <a:off x="4071934" y="2654129"/>
            <a:ext cx="114300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028" y="1904030"/>
            <a:ext cx="199601" cy="2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904030"/>
            <a:ext cx="199601" cy="2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466" y="3436385"/>
            <a:ext cx="199601" cy="2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3436385"/>
            <a:ext cx="199601" cy="2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1" name="Прямая со стрелкой 290"/>
          <p:cNvCxnSpPr/>
          <p:nvPr/>
        </p:nvCxnSpPr>
        <p:spPr>
          <a:xfrm rot="10800000">
            <a:off x="1857356" y="1321655"/>
            <a:ext cx="1162058" cy="0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 стрелкой 291"/>
          <p:cNvCxnSpPr/>
          <p:nvPr/>
        </p:nvCxnSpPr>
        <p:spPr>
          <a:xfrm rot="10800000">
            <a:off x="1866881" y="1475402"/>
            <a:ext cx="1143008" cy="160736"/>
          </a:xfrm>
          <a:prstGeom prst="straightConnector1">
            <a:avLst/>
          </a:prstGeom>
          <a:ln w="3175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 стрелкой 294"/>
          <p:cNvCxnSpPr/>
          <p:nvPr/>
        </p:nvCxnSpPr>
        <p:spPr>
          <a:xfrm rot="10800000" flipV="1">
            <a:off x="1866883" y="1750438"/>
            <a:ext cx="1143009" cy="153593"/>
          </a:xfrm>
          <a:prstGeom prst="straightConnector1">
            <a:avLst/>
          </a:prstGeom>
          <a:ln w="3175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 стрелкой 296"/>
          <p:cNvCxnSpPr/>
          <p:nvPr/>
        </p:nvCxnSpPr>
        <p:spPr>
          <a:xfrm rot="10800000" flipV="1">
            <a:off x="1866882" y="2171922"/>
            <a:ext cx="1143008" cy="267893"/>
          </a:xfrm>
          <a:prstGeom prst="straightConnector1">
            <a:avLst/>
          </a:prstGeom>
          <a:ln w="3175">
            <a:solidFill>
              <a:srgbClr val="41B14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/>
          <p:nvPr/>
        </p:nvCxnSpPr>
        <p:spPr>
          <a:xfrm rot="10800000">
            <a:off x="1857356" y="1528982"/>
            <a:ext cx="1143010" cy="803677"/>
          </a:xfrm>
          <a:prstGeom prst="straightConnector1">
            <a:avLst/>
          </a:prstGeom>
          <a:ln w="3175">
            <a:solidFill>
              <a:srgbClr val="00B0F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 стрелкой 303"/>
          <p:cNvCxnSpPr/>
          <p:nvPr/>
        </p:nvCxnSpPr>
        <p:spPr>
          <a:xfrm rot="10800000">
            <a:off x="1857356" y="2493393"/>
            <a:ext cx="1162058" cy="0"/>
          </a:xfrm>
          <a:prstGeom prst="straightConnector1">
            <a:avLst/>
          </a:prstGeom>
          <a:ln w="3175">
            <a:solidFill>
              <a:srgbClr val="00B0F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 стрелкой 305"/>
          <p:cNvCxnSpPr/>
          <p:nvPr/>
        </p:nvCxnSpPr>
        <p:spPr>
          <a:xfrm rot="10800000">
            <a:off x="1857358" y="2654129"/>
            <a:ext cx="1143011" cy="375050"/>
          </a:xfrm>
          <a:prstGeom prst="straightConnector1">
            <a:avLst/>
          </a:prstGeom>
          <a:ln w="3175">
            <a:solidFill>
              <a:srgbClr val="9B55E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 стрелкой 308"/>
          <p:cNvCxnSpPr/>
          <p:nvPr/>
        </p:nvCxnSpPr>
        <p:spPr>
          <a:xfrm rot="10800000">
            <a:off x="1857357" y="3136335"/>
            <a:ext cx="1162058" cy="0"/>
          </a:xfrm>
          <a:prstGeom prst="straightConnector1">
            <a:avLst/>
          </a:prstGeom>
          <a:ln w="3175">
            <a:solidFill>
              <a:srgbClr val="9B55E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 стрелкой 309"/>
          <p:cNvCxnSpPr/>
          <p:nvPr/>
        </p:nvCxnSpPr>
        <p:spPr>
          <a:xfrm rot="16200000" flipV="1">
            <a:off x="1478140" y="1765322"/>
            <a:ext cx="1796666" cy="1323984"/>
          </a:xfrm>
          <a:prstGeom prst="straightConnector1">
            <a:avLst/>
          </a:prstGeom>
          <a:ln w="3175">
            <a:solidFill>
              <a:srgbClr val="00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 стрелкой 314"/>
          <p:cNvCxnSpPr/>
          <p:nvPr/>
        </p:nvCxnSpPr>
        <p:spPr>
          <a:xfrm rot="10800000">
            <a:off x="1857359" y="3189914"/>
            <a:ext cx="1143007" cy="214314"/>
          </a:xfrm>
          <a:prstGeom prst="straightConnector1">
            <a:avLst/>
          </a:prstGeom>
          <a:ln w="3175">
            <a:solidFill>
              <a:srgbClr val="00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 стрелкой 325"/>
          <p:cNvCxnSpPr/>
          <p:nvPr/>
        </p:nvCxnSpPr>
        <p:spPr>
          <a:xfrm rot="10800000">
            <a:off x="1857358" y="3672121"/>
            <a:ext cx="1143007" cy="214314"/>
          </a:xfrm>
          <a:prstGeom prst="straightConnector1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 стрелкой 327"/>
          <p:cNvCxnSpPr/>
          <p:nvPr/>
        </p:nvCxnSpPr>
        <p:spPr>
          <a:xfrm rot="10800000">
            <a:off x="1857356" y="4261484"/>
            <a:ext cx="1162058" cy="0"/>
          </a:xfrm>
          <a:prstGeom prst="straightConnector1">
            <a:avLst/>
          </a:prstGeom>
          <a:ln w="3175">
            <a:solidFill>
              <a:srgbClr val="FFC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Прямоугольник 332"/>
          <p:cNvSpPr/>
          <p:nvPr/>
        </p:nvSpPr>
        <p:spPr>
          <a:xfrm>
            <a:off x="2214547" y="1245954"/>
            <a:ext cx="266419" cy="1384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2214547" y="1486097"/>
            <a:ext cx="266419" cy="1384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2366947" y="1753989"/>
            <a:ext cx="266419" cy="1384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266148" y="1884230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2000232" y="2118345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2409024" y="2205701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2561424" y="2420015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194710" y="3725700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3" name="Полилиния 322"/>
          <p:cNvSpPr/>
          <p:nvPr/>
        </p:nvSpPr>
        <p:spPr>
          <a:xfrm>
            <a:off x="1485901" y="1528981"/>
            <a:ext cx="1533525" cy="2293153"/>
          </a:xfrm>
          <a:custGeom>
            <a:avLst/>
            <a:gdLst>
              <a:gd name="connsiteX0" fmla="*/ 0 w 1533525"/>
              <a:gd name="connsiteY0" fmla="*/ 0 h 3124200"/>
              <a:gd name="connsiteX1" fmla="*/ 400050 w 1533525"/>
              <a:gd name="connsiteY1" fmla="*/ 2514600 h 3124200"/>
              <a:gd name="connsiteX2" fmla="*/ 1533525 w 1533525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3124200">
                <a:moveTo>
                  <a:pt x="0" y="0"/>
                </a:moveTo>
                <a:cubicBezTo>
                  <a:pt x="72231" y="996950"/>
                  <a:pt x="144463" y="1993900"/>
                  <a:pt x="400050" y="2514600"/>
                </a:cubicBezTo>
                <a:cubicBezTo>
                  <a:pt x="655638" y="3035300"/>
                  <a:pt x="1094581" y="3079750"/>
                  <a:pt x="1533525" y="3124200"/>
                </a:cubicBezTo>
              </a:path>
            </a:pathLst>
          </a:custGeom>
          <a:ln w="3175">
            <a:solidFill>
              <a:schemeClr val="tx2">
                <a:lumMod val="60000"/>
                <a:lumOff val="40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1" name="Прямоугольник 340"/>
          <p:cNvSpPr/>
          <p:nvPr/>
        </p:nvSpPr>
        <p:spPr>
          <a:xfrm>
            <a:off x="1918483" y="3530876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1643042" y="3832857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337586" y="4207906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2409024" y="3277271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305" name="Прямая со стрелкой 304"/>
          <p:cNvCxnSpPr/>
          <p:nvPr/>
        </p:nvCxnSpPr>
        <p:spPr>
          <a:xfrm rot="10800000" flipV="1">
            <a:off x="1857357" y="2822008"/>
            <a:ext cx="1143008" cy="267893"/>
          </a:xfrm>
          <a:prstGeom prst="straightConnector1">
            <a:avLst/>
          </a:prstGeom>
          <a:ln w="3175">
            <a:solidFill>
              <a:schemeClr val="accent3">
                <a:lumMod val="7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Прямоугольник 346"/>
          <p:cNvSpPr/>
          <p:nvPr/>
        </p:nvSpPr>
        <p:spPr>
          <a:xfrm>
            <a:off x="2000232" y="3077244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0" name="Скругленный прямоугольник 219"/>
          <p:cNvSpPr/>
          <p:nvPr/>
        </p:nvSpPr>
        <p:spPr>
          <a:xfrm>
            <a:off x="1142976" y="1825448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71538" y="185045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паспорта</a:t>
            </a:r>
            <a:endParaRPr lang="en-US" sz="600" dirty="0" smtClean="0">
              <a:solidFill>
                <a:srgbClr val="002060"/>
              </a:solidFill>
            </a:endParaRPr>
          </a:p>
          <a:p>
            <a:r>
              <a:rPr lang="en-US" sz="600" dirty="0" smtClean="0">
                <a:solidFill>
                  <a:srgbClr val="002060"/>
                </a:solidFill>
              </a:rPr>
              <a:t>&gt; 1</a:t>
            </a:r>
            <a:r>
              <a:rPr lang="ru-RU" sz="600" dirty="0" smtClean="0">
                <a:solidFill>
                  <a:srgbClr val="002060"/>
                </a:solidFill>
              </a:rPr>
              <a:t>2</a:t>
            </a:r>
            <a:r>
              <a:rPr lang="en-US" sz="600" dirty="0" smtClean="0">
                <a:solidFill>
                  <a:srgbClr val="002060"/>
                </a:solidFill>
              </a:rPr>
              <a:t>0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348" name="Прямоугольник 347"/>
          <p:cNvSpPr/>
          <p:nvPr/>
        </p:nvSpPr>
        <p:spPr>
          <a:xfrm>
            <a:off x="2000232" y="2955800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312" name="Прямая со стрелкой 311"/>
          <p:cNvCxnSpPr/>
          <p:nvPr/>
        </p:nvCxnSpPr>
        <p:spPr>
          <a:xfrm rot="10800000">
            <a:off x="1785920" y="2654129"/>
            <a:ext cx="1214449" cy="696521"/>
          </a:xfrm>
          <a:prstGeom prst="straightConnector1">
            <a:avLst/>
          </a:prstGeom>
          <a:ln w="3175">
            <a:solidFill>
              <a:srgbClr val="00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Прямоугольник 345"/>
          <p:cNvSpPr/>
          <p:nvPr/>
        </p:nvSpPr>
        <p:spPr>
          <a:xfrm>
            <a:off x="2318536" y="2995091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9" name="Скругленный прямоугольник 328"/>
          <p:cNvSpPr/>
          <p:nvPr/>
        </p:nvSpPr>
        <p:spPr>
          <a:xfrm>
            <a:off x="2031982" y="2707706"/>
            <a:ext cx="785818" cy="221234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857356" y="266810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002060"/>
                </a:solidFill>
              </a:rPr>
              <a:t>&gt; </a:t>
            </a:r>
            <a:r>
              <a:rPr lang="ru-RU" sz="600" dirty="0" smtClean="0">
                <a:solidFill>
                  <a:srgbClr val="002060"/>
                </a:solidFill>
              </a:rPr>
              <a:t> </a:t>
            </a:r>
            <a:r>
              <a:rPr lang="en-US" sz="600" dirty="0" smtClean="0">
                <a:solidFill>
                  <a:srgbClr val="002060"/>
                </a:solidFill>
              </a:rPr>
              <a:t>4 </a:t>
            </a:r>
            <a:r>
              <a:rPr lang="ru-RU" sz="600" dirty="0" smtClean="0">
                <a:solidFill>
                  <a:srgbClr val="002060"/>
                </a:solidFill>
              </a:rPr>
              <a:t>млрд. запросов 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в </a:t>
            </a:r>
            <a:r>
              <a:rPr lang="en-US" sz="600" dirty="0" smtClean="0">
                <a:solidFill>
                  <a:srgbClr val="002060"/>
                </a:solidFill>
              </a:rPr>
              <a:t>1 </a:t>
            </a:r>
            <a:r>
              <a:rPr lang="ru-RU" sz="600" dirty="0" smtClean="0">
                <a:solidFill>
                  <a:srgbClr val="002060"/>
                </a:solidFill>
              </a:rPr>
              <a:t>г. (ФОИВ)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325" name="Полилиния 324"/>
          <p:cNvSpPr/>
          <p:nvPr/>
        </p:nvSpPr>
        <p:spPr>
          <a:xfrm>
            <a:off x="1643043" y="2093353"/>
            <a:ext cx="1376383" cy="1664494"/>
          </a:xfrm>
          <a:custGeom>
            <a:avLst/>
            <a:gdLst>
              <a:gd name="connsiteX0" fmla="*/ 0 w 1314450"/>
              <a:gd name="connsiteY0" fmla="*/ 0 h 2219325"/>
              <a:gd name="connsiteX1" fmla="*/ 314325 w 1314450"/>
              <a:gd name="connsiteY1" fmla="*/ 1676400 h 2219325"/>
              <a:gd name="connsiteX2" fmla="*/ 1314450 w 1314450"/>
              <a:gd name="connsiteY2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219325">
                <a:moveTo>
                  <a:pt x="0" y="0"/>
                </a:moveTo>
                <a:cubicBezTo>
                  <a:pt x="47625" y="653256"/>
                  <a:pt x="95250" y="1306513"/>
                  <a:pt x="314325" y="1676400"/>
                </a:cubicBezTo>
                <a:cubicBezTo>
                  <a:pt x="533400" y="2046287"/>
                  <a:pt x="923925" y="2132806"/>
                  <a:pt x="1314450" y="2219325"/>
                </a:cubicBezTo>
              </a:path>
            </a:pathLst>
          </a:custGeom>
          <a:ln w="3175">
            <a:solidFill>
              <a:schemeClr val="tx2">
                <a:lumMod val="60000"/>
                <a:lumOff val="40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0" name="Прямоугольник 339"/>
          <p:cNvSpPr/>
          <p:nvPr/>
        </p:nvSpPr>
        <p:spPr>
          <a:xfrm>
            <a:off x="2333609" y="3584454"/>
            <a:ext cx="37702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НСИ</a:t>
            </a:r>
            <a:endParaRPr lang="ru-RU" sz="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1142976" y="2947025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071538" y="2935999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кадастр.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120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1142976" y="2386237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71538" y="2386237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 </a:t>
            </a:r>
            <a:r>
              <a:rPr lang="ru-RU" sz="600" dirty="0" err="1" smtClean="0">
                <a:solidFill>
                  <a:srgbClr val="002060"/>
                </a:solidFill>
              </a:rPr>
              <a:t>ю.л</a:t>
            </a:r>
            <a:r>
              <a:rPr lang="ru-RU" sz="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8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cxnSp>
        <p:nvCxnSpPr>
          <p:cNvPr id="375" name="Прямая со стрелкой 374"/>
          <p:cNvCxnSpPr>
            <a:stCxn id="287" idx="0"/>
            <a:endCxn id="18" idx="3"/>
          </p:cNvCxnSpPr>
          <p:nvPr/>
        </p:nvCxnSpPr>
        <p:spPr>
          <a:xfrm rot="16200000" flipV="1">
            <a:off x="4098533" y="1101735"/>
            <a:ext cx="508996" cy="1095596"/>
          </a:xfrm>
          <a:prstGeom prst="straightConnector1">
            <a:avLst/>
          </a:prstGeom>
          <a:ln w="31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72"/>
          <p:cNvGrpSpPr/>
          <p:nvPr/>
        </p:nvGrpSpPr>
        <p:grpSpPr>
          <a:xfrm>
            <a:off x="4086222" y="1450399"/>
            <a:ext cx="271465" cy="217886"/>
            <a:chOff x="5410205" y="2466968"/>
            <a:chExt cx="271465" cy="290515"/>
          </a:xfrm>
        </p:grpSpPr>
        <p:sp>
          <p:nvSpPr>
            <p:cNvPr id="364" name="Вертикальный свиток 363"/>
            <p:cNvSpPr/>
            <p:nvPr/>
          </p:nvSpPr>
          <p:spPr>
            <a:xfrm flipH="1">
              <a:off x="5410205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Вертикальный свиток 364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Вертикальный свиток 365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9" name="Прямая соединительная линия 368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Прямая соединительная линия 37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2" name="Прямая со стрелкой 381"/>
          <p:cNvCxnSpPr>
            <a:stCxn id="1026" idx="0"/>
            <a:endCxn id="183" idx="3"/>
          </p:cNvCxnSpPr>
          <p:nvPr/>
        </p:nvCxnSpPr>
        <p:spPr>
          <a:xfrm rot="16200000" flipV="1">
            <a:off x="4148552" y="1380780"/>
            <a:ext cx="179932" cy="866569"/>
          </a:xfrm>
          <a:prstGeom prst="straightConnector1">
            <a:avLst/>
          </a:prstGeom>
          <a:ln w="3175">
            <a:solidFill>
              <a:schemeClr val="accent2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84"/>
          <p:cNvGrpSpPr/>
          <p:nvPr/>
        </p:nvGrpSpPr>
        <p:grpSpPr>
          <a:xfrm>
            <a:off x="4090984" y="1711148"/>
            <a:ext cx="300040" cy="246461"/>
            <a:chOff x="5381630" y="2428868"/>
            <a:chExt cx="300040" cy="328615"/>
          </a:xfrm>
        </p:grpSpPr>
        <p:sp>
          <p:nvSpPr>
            <p:cNvPr id="386" name="Вертикальный свиток 385"/>
            <p:cNvSpPr/>
            <p:nvPr/>
          </p:nvSpPr>
          <p:spPr>
            <a:xfrm flipH="1">
              <a:off x="5381630" y="24288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Вертикальный свиток 386"/>
            <p:cNvSpPr/>
            <p:nvPr/>
          </p:nvSpPr>
          <p:spPr>
            <a:xfrm flipH="1">
              <a:off x="5410206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Вертикальный свиток 38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Вертикальный свиток 38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0" name="Прямая соединительная линия 38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Прямая соединительная линия 39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3" name="Прямая со стрелкой 392"/>
          <p:cNvCxnSpPr>
            <a:stCxn id="1026" idx="1"/>
            <a:endCxn id="189" idx="3"/>
          </p:cNvCxnSpPr>
          <p:nvPr/>
        </p:nvCxnSpPr>
        <p:spPr>
          <a:xfrm rot="10800000" flipV="1">
            <a:off x="3805232" y="2021898"/>
            <a:ext cx="766768" cy="48675"/>
          </a:xfrm>
          <a:prstGeom prst="straightConnector1">
            <a:avLst/>
          </a:prstGeom>
          <a:ln w="3175">
            <a:solidFill>
              <a:srgbClr val="41B146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95"/>
          <p:cNvGrpSpPr/>
          <p:nvPr/>
        </p:nvGrpSpPr>
        <p:grpSpPr>
          <a:xfrm>
            <a:off x="3967159" y="1925462"/>
            <a:ext cx="242889" cy="189311"/>
            <a:chOff x="5438781" y="2505069"/>
            <a:chExt cx="242889" cy="252414"/>
          </a:xfrm>
        </p:grpSpPr>
        <p:sp>
          <p:nvSpPr>
            <p:cNvPr id="399" name="Вертикальный свиток 398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41B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Вертикальный свиток 399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41B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rgbClr val="41B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Прямая соединительная линия 401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rgbClr val="41B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Прямая соединительная линия 402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rgbClr val="41B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4" name="Прямая со стрелкой 403"/>
          <p:cNvCxnSpPr>
            <a:stCxn id="1026" idx="2"/>
            <a:endCxn id="109" idx="3"/>
          </p:cNvCxnSpPr>
          <p:nvPr/>
        </p:nvCxnSpPr>
        <p:spPr>
          <a:xfrm rot="5400000">
            <a:off x="4101888" y="1843112"/>
            <a:ext cx="273260" cy="866569"/>
          </a:xfrm>
          <a:prstGeom prst="straightConnector1">
            <a:avLst/>
          </a:prstGeom>
          <a:ln w="3175">
            <a:solidFill>
              <a:srgbClr val="00B0F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06"/>
          <p:cNvGrpSpPr/>
          <p:nvPr/>
        </p:nvGrpSpPr>
        <p:grpSpPr>
          <a:xfrm>
            <a:off x="4190998" y="2143348"/>
            <a:ext cx="242889" cy="189311"/>
            <a:chOff x="5438781" y="2505069"/>
            <a:chExt cx="242889" cy="252414"/>
          </a:xfrm>
        </p:grpSpPr>
        <p:sp>
          <p:nvSpPr>
            <p:cNvPr id="408" name="Вертикальный свиток 40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Вертикальный свиток 40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Прямая соединительная линия 41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3" name="Прямая со стрелкой 412"/>
          <p:cNvCxnSpPr>
            <a:stCxn id="287" idx="2"/>
            <a:endCxn id="185" idx="3"/>
          </p:cNvCxnSpPr>
          <p:nvPr/>
        </p:nvCxnSpPr>
        <p:spPr>
          <a:xfrm rot="5400000">
            <a:off x="4043276" y="1901722"/>
            <a:ext cx="619510" cy="1095596"/>
          </a:xfrm>
          <a:prstGeom prst="straightConnector1">
            <a:avLst/>
          </a:prstGeom>
          <a:ln w="3175">
            <a:solidFill>
              <a:schemeClr val="accent3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15"/>
          <p:cNvGrpSpPr/>
          <p:nvPr/>
        </p:nvGrpSpPr>
        <p:grpSpPr>
          <a:xfrm>
            <a:off x="4138610" y="2382665"/>
            <a:ext cx="271464" cy="217886"/>
            <a:chOff x="5410206" y="2466968"/>
            <a:chExt cx="271464" cy="290515"/>
          </a:xfrm>
        </p:grpSpPr>
        <p:sp>
          <p:nvSpPr>
            <p:cNvPr id="417" name="Вертикальный свиток 416"/>
            <p:cNvSpPr/>
            <p:nvPr/>
          </p:nvSpPr>
          <p:spPr>
            <a:xfrm flipH="1">
              <a:off x="5410206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Вертикальный свиток 41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Вертикальный свиток 41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0" name="Прямая соединительная линия 41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Прямая соединительная линия 42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Прямая соединительная линия 42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3" name="Прямая со стрелкой 422"/>
          <p:cNvCxnSpPr>
            <a:stCxn id="289" idx="0"/>
            <a:endCxn id="190" idx="3"/>
          </p:cNvCxnSpPr>
          <p:nvPr/>
        </p:nvCxnSpPr>
        <p:spPr>
          <a:xfrm rot="16200000" flipV="1">
            <a:off x="4110818" y="2803963"/>
            <a:ext cx="326839" cy="938007"/>
          </a:xfrm>
          <a:prstGeom prst="straightConnector1">
            <a:avLst/>
          </a:prstGeom>
          <a:ln w="3175">
            <a:solidFill>
              <a:srgbClr val="9B55EF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24"/>
          <p:cNvGrpSpPr/>
          <p:nvPr/>
        </p:nvGrpSpPr>
        <p:grpSpPr>
          <a:xfrm>
            <a:off x="4243385" y="3157768"/>
            <a:ext cx="298453" cy="246461"/>
            <a:chOff x="5381630" y="2428868"/>
            <a:chExt cx="298453" cy="328615"/>
          </a:xfrm>
        </p:grpSpPr>
        <p:sp>
          <p:nvSpPr>
            <p:cNvPr id="426" name="Вертикальный свиток 425"/>
            <p:cNvSpPr/>
            <p:nvPr/>
          </p:nvSpPr>
          <p:spPr>
            <a:xfrm flipH="1">
              <a:off x="5381630" y="24288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9B55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Вертикальный свиток 426"/>
            <p:cNvSpPr/>
            <p:nvPr/>
          </p:nvSpPr>
          <p:spPr>
            <a:xfrm flipH="1">
              <a:off x="5410206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9B55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" name="Вертикальный свиток 42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9B55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Вертикальный свиток 428"/>
            <p:cNvSpPr/>
            <p:nvPr/>
          </p:nvSpPr>
          <p:spPr>
            <a:xfrm flipH="1">
              <a:off x="5465769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9B55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0" name="Прямая соединительная линия 42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rgbClr val="9B55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Прямая соединительная линия 43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rgbClr val="9B55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Прямая соединительная линия 43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rgbClr val="9B55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3" name="Прямая со стрелкой 432"/>
          <p:cNvCxnSpPr>
            <a:stCxn id="289" idx="1"/>
            <a:endCxn id="110" idx="3"/>
          </p:cNvCxnSpPr>
          <p:nvPr/>
        </p:nvCxnSpPr>
        <p:spPr>
          <a:xfrm rot="10800000">
            <a:off x="3805232" y="3456021"/>
            <a:ext cx="838206" cy="98232"/>
          </a:xfrm>
          <a:prstGeom prst="straightConnector1">
            <a:avLst/>
          </a:prstGeom>
          <a:ln w="3175">
            <a:solidFill>
              <a:srgbClr val="00FF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36"/>
          <p:cNvGrpSpPr/>
          <p:nvPr/>
        </p:nvGrpSpPr>
        <p:grpSpPr>
          <a:xfrm>
            <a:off x="4119559" y="3386369"/>
            <a:ext cx="242889" cy="189311"/>
            <a:chOff x="5438781" y="2505069"/>
            <a:chExt cx="242889" cy="252414"/>
          </a:xfrm>
        </p:grpSpPr>
        <p:sp>
          <p:nvSpPr>
            <p:cNvPr id="438" name="Вертикальный свиток 43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Вертикальный свиток 43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0" name="Прямая соединительная линия 43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Прямая соединительная линия 44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Прямая соединительная линия 44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Прямая со стрелкой 442"/>
          <p:cNvCxnSpPr>
            <a:stCxn id="289" idx="2"/>
            <a:endCxn id="184" idx="3"/>
          </p:cNvCxnSpPr>
          <p:nvPr/>
        </p:nvCxnSpPr>
        <p:spPr>
          <a:xfrm rot="5400000">
            <a:off x="4203691" y="3273663"/>
            <a:ext cx="141090" cy="938007"/>
          </a:xfrm>
          <a:prstGeom prst="straightConnector1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45"/>
          <p:cNvGrpSpPr/>
          <p:nvPr/>
        </p:nvGrpSpPr>
        <p:grpSpPr>
          <a:xfrm>
            <a:off x="4105272" y="3629258"/>
            <a:ext cx="271465" cy="217886"/>
            <a:chOff x="5410205" y="2466968"/>
            <a:chExt cx="271465" cy="290515"/>
          </a:xfrm>
        </p:grpSpPr>
        <p:sp>
          <p:nvSpPr>
            <p:cNvPr id="447" name="Вертикальный свиток 446"/>
            <p:cNvSpPr/>
            <p:nvPr/>
          </p:nvSpPr>
          <p:spPr>
            <a:xfrm flipH="1">
              <a:off x="5410205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8" name="Вертикальный свиток 44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Вертикальный свиток 44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0" name="Прямая соединительная линия 44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Прямая соединительная линия 45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Прямая соединительная линия 45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3" name="Прямая со стрелкой 452"/>
          <p:cNvCxnSpPr>
            <a:stCxn id="288" idx="2"/>
            <a:endCxn id="235" idx="3"/>
          </p:cNvCxnSpPr>
          <p:nvPr/>
        </p:nvCxnSpPr>
        <p:spPr>
          <a:xfrm rot="5400000">
            <a:off x="4148757" y="3333359"/>
            <a:ext cx="484749" cy="1162272"/>
          </a:xfrm>
          <a:prstGeom prst="straightConnector1">
            <a:avLst/>
          </a:prstGeom>
          <a:ln w="3175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55"/>
          <p:cNvGrpSpPr/>
          <p:nvPr/>
        </p:nvGrpSpPr>
        <p:grpSpPr>
          <a:xfrm>
            <a:off x="4119560" y="3882863"/>
            <a:ext cx="271465" cy="217886"/>
            <a:chOff x="5410205" y="2466968"/>
            <a:chExt cx="271465" cy="290515"/>
          </a:xfrm>
        </p:grpSpPr>
        <p:sp>
          <p:nvSpPr>
            <p:cNvPr id="457" name="Вертикальный свиток 456"/>
            <p:cNvSpPr/>
            <p:nvPr/>
          </p:nvSpPr>
          <p:spPr>
            <a:xfrm flipH="1">
              <a:off x="5410205" y="2466968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8" name="Вертикальный свиток 457"/>
            <p:cNvSpPr/>
            <p:nvPr/>
          </p:nvSpPr>
          <p:spPr>
            <a:xfrm flipH="1">
              <a:off x="5438781" y="25050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9" name="Вертикальный свиток 458"/>
            <p:cNvSpPr/>
            <p:nvPr/>
          </p:nvSpPr>
          <p:spPr>
            <a:xfrm flipH="1">
              <a:off x="5467356" y="2543169"/>
              <a:ext cx="214314" cy="214314"/>
            </a:xfrm>
            <a:prstGeom prst="verticalScroll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0" name="Прямая соединительная линия 459"/>
            <p:cNvCxnSpPr/>
            <p:nvPr/>
          </p:nvCxnSpPr>
          <p:spPr>
            <a:xfrm>
              <a:off x="5543557" y="2613019"/>
              <a:ext cx="71438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Прямая соединительная линия 460"/>
            <p:cNvCxnSpPr/>
            <p:nvPr/>
          </p:nvCxnSpPr>
          <p:spPr>
            <a:xfrm>
              <a:off x="5543557" y="2649532"/>
              <a:ext cx="71438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Прямая соединительная линия 461"/>
            <p:cNvCxnSpPr/>
            <p:nvPr/>
          </p:nvCxnSpPr>
          <p:spPr>
            <a:xfrm>
              <a:off x="5543557" y="2684457"/>
              <a:ext cx="71438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5286412" y="857238"/>
            <a:ext cx="3714744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Запрос-ответ не позволяет организовать обмен актуальными данными, так как:</a:t>
            </a:r>
          </a:p>
          <a:p>
            <a:pPr algn="just"/>
            <a:endParaRPr lang="ru-RU" sz="110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algn="just"/>
            <a:endParaRPr lang="ru-RU" sz="110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обмен данными  </a:t>
            </a:r>
            <a:r>
              <a:rPr lang="ru-RU" sz="1100" u="sng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каждого</a:t>
            </a: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 со </a:t>
            </a:r>
            <a:r>
              <a:rPr lang="ru-RU" sz="1100" u="sng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многими </a:t>
            </a:r>
            <a:br>
              <a:rPr lang="ru-RU" sz="1100" u="sng" dirty="0" smtClean="0">
                <a:solidFill>
                  <a:srgbClr val="002060"/>
                </a:solidFill>
                <a:ea typeface="+mn-ea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не позволяет унифицировать форматы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в условиях разной потребности в данных взаимодействие ресурсов «каждый </a:t>
            </a:r>
            <a:b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с каждым» </a:t>
            </a:r>
            <a:r>
              <a:rPr lang="ru-RU" sz="1100" u="sng" dirty="0" smtClean="0">
                <a:solidFill>
                  <a:srgbClr val="002060"/>
                </a:solidFill>
                <a:cs typeface="Arial" pitchFamily="34" charset="0"/>
              </a:rPr>
              <a:t>не</a:t>
            </a: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 позволяет </a:t>
            </a:r>
            <a:r>
              <a:rPr lang="ru-RU" sz="1100" u="sng" dirty="0" smtClean="0">
                <a:solidFill>
                  <a:srgbClr val="002060"/>
                </a:solidFill>
                <a:cs typeface="Arial" pitchFamily="34" charset="0"/>
              </a:rPr>
              <a:t>управлять</a:t>
            </a: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b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подпиской на обновления</a:t>
            </a:r>
            <a:endParaRPr lang="ru-RU" sz="11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endParaRPr lang="ru-RU" sz="1050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Вывод:</a:t>
            </a:r>
          </a:p>
          <a:p>
            <a:endParaRPr lang="ru-RU" sz="110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endParaRPr lang="ru-RU" sz="110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lvl="3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данные  не достоверны без обращения заявителя – </a:t>
            </a: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начисление пенсий  и льгот умершим</a:t>
            </a:r>
            <a:endParaRPr lang="ru-RU" sz="11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lvl="3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каждый  проверяет первичные документы –</a:t>
            </a:r>
            <a:b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избыточная функция</a:t>
            </a:r>
          </a:p>
          <a:p>
            <a:pPr marL="228600" lvl="3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ресурсы-эталоны перегружены большим числом повторяющихся запросов</a:t>
            </a:r>
          </a:p>
          <a:p>
            <a:pPr marL="228600" lvl="3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нет возможности унифицировать справочники</a:t>
            </a:r>
          </a:p>
          <a:p>
            <a:pPr marL="228600" lvl="3" indent="-228600"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интеграция всех ресурсов со всеми </a:t>
            </a:r>
            <a:b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по отдельности – дорого, не масштабируемо</a:t>
            </a:r>
            <a:endParaRPr lang="ru-RU" sz="9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360"/>
          <p:cNvSpPr/>
          <p:nvPr/>
        </p:nvSpPr>
        <p:spPr>
          <a:xfrm>
            <a:off x="0" y="750081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2120184" y="1116340"/>
            <a:ext cx="2808942" cy="3214710"/>
          </a:xfrm>
          <a:prstGeom prst="roundRect">
            <a:avLst>
              <a:gd name="adj" fmla="val 4797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05352" y="1277301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0" y="194133"/>
            <a:ext cx="9144000" cy="3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Обмен данными. </a:t>
            </a:r>
            <a:b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Предложение Казначейства России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218" y="931674"/>
            <a:ext cx="8034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</a:rPr>
              <a:t>ИР-эталоны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33914" y="1277301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endParaRPr lang="en-US" sz="600" dirty="0" smtClean="0">
              <a:solidFill>
                <a:srgbClr val="002060"/>
              </a:solidFill>
            </a:endParaRPr>
          </a:p>
          <a:p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205352" y="2295292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205352" y="3338287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133915" y="2298017"/>
            <a:ext cx="83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133914" y="328788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ИНН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кадастр. </a:t>
            </a:r>
            <a:br>
              <a:rPr lang="ru-RU" sz="600" dirty="0" smtClean="0">
                <a:solidFill>
                  <a:srgbClr val="002060"/>
                </a:solidFill>
              </a:rPr>
            </a:b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114864" y="1613509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 СНИЛС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 № паспорта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133914" y="2612967"/>
            <a:ext cx="857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 № кадастр.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138677" y="364150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 </a:t>
            </a:r>
          </a:p>
          <a:p>
            <a:r>
              <a:rPr lang="ru-RU" sz="600" dirty="0" smtClean="0">
                <a:solidFill>
                  <a:srgbClr val="002060"/>
                </a:solidFill>
              </a:rPr>
              <a:t>№ паспорта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лицензии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133914" y="1952840"/>
            <a:ext cx="5715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133914" y="2991813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 </a:t>
            </a:r>
            <a:br>
              <a:rPr lang="ru-RU" sz="600" dirty="0" smtClean="0">
                <a:solidFill>
                  <a:srgbClr val="002060"/>
                </a:solidFill>
              </a:rPr>
            </a:br>
            <a:r>
              <a:rPr lang="ru-RU" sz="600" dirty="0" smtClean="0">
                <a:solidFill>
                  <a:srgbClr val="002060"/>
                </a:solidFill>
              </a:rPr>
              <a:t>№ кадастр.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5205352" y="1606365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205352" y="3695477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5205352" y="2641542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5205352" y="1952839"/>
            <a:ext cx="785818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5205352" y="2991813"/>
            <a:ext cx="795344" cy="267893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9B55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5205352" y="4116736"/>
            <a:ext cx="795344" cy="264546"/>
          </a:xfrm>
          <a:prstGeom prst="roundRect">
            <a:avLst>
              <a:gd name="adj" fmla="val 8900"/>
            </a:avLst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642846" y="3527598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642846" y="1277301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71408" y="127730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</a:t>
            </a:r>
            <a:r>
              <a:rPr lang="ru-RU" sz="600" dirty="0" smtClean="0">
                <a:solidFill>
                  <a:srgbClr val="002060"/>
                </a:solidFill>
              </a:rPr>
              <a:t>14</a:t>
            </a:r>
            <a:r>
              <a:rPr lang="en-US" sz="600" dirty="0" smtClean="0">
                <a:solidFill>
                  <a:srgbClr val="002060"/>
                </a:solidFill>
              </a:rPr>
              <a:t>5</a:t>
            </a:r>
            <a:r>
              <a:rPr lang="ru-RU" sz="600" dirty="0" smtClean="0">
                <a:solidFill>
                  <a:srgbClr val="002060"/>
                </a:solidFill>
              </a:rPr>
              <a:t> млн. </a:t>
            </a:r>
            <a:endParaRPr lang="ru-RU" sz="500" dirty="0" smtClean="0">
              <a:solidFill>
                <a:srgbClr val="00206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71408" y="3527598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лицензии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100 </a:t>
            </a:r>
            <a:r>
              <a:rPr lang="ru-RU" sz="600" dirty="0" smtClean="0">
                <a:solidFill>
                  <a:srgbClr val="002060"/>
                </a:solidFill>
              </a:rPr>
              <a:t>тыс.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-32" y="4116962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ЗАГС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-32" y="1330880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ПФР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-32" y="1920243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ФМС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-32" y="2463746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ФНС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-32" y="3000378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err="1" smtClean="0">
                <a:solidFill>
                  <a:srgbClr val="002060"/>
                </a:solidFill>
              </a:rPr>
              <a:t>Росреестр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138677" y="4085925"/>
            <a:ext cx="1147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СНИЛС</a:t>
            </a:r>
          </a:p>
          <a:p>
            <a:r>
              <a:rPr lang="ru-RU" sz="600" dirty="0" smtClean="0">
                <a:solidFill>
                  <a:srgbClr val="002060"/>
                </a:solidFill>
              </a:rPr>
              <a:t>№ записи ЗАГС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642846" y="4037505"/>
            <a:ext cx="714380" cy="330036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88660" y="401897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записи ЗАГС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200 </a:t>
            </a:r>
            <a:r>
              <a:rPr lang="ru-RU" sz="600" dirty="0" smtClean="0">
                <a:solidFill>
                  <a:srgbClr val="002060"/>
                </a:solidFill>
              </a:rPr>
              <a:t>млн. 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-32" y="3581177"/>
            <a:ext cx="785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err="1" smtClean="0">
                <a:solidFill>
                  <a:srgbClr val="002060"/>
                </a:solidFill>
              </a:rPr>
              <a:t>Россвязь</a:t>
            </a:r>
            <a:endParaRPr lang="ru-RU" sz="600" dirty="0">
              <a:solidFill>
                <a:srgbClr val="002060"/>
              </a:solidFill>
            </a:endParaRPr>
          </a:p>
        </p:txBody>
      </p:sp>
      <p:cxnSp>
        <p:nvCxnSpPr>
          <p:cNvPr id="292" name="Прямая со стрелкой 291"/>
          <p:cNvCxnSpPr>
            <a:endCxn id="665" idx="3"/>
          </p:cNvCxnSpPr>
          <p:nvPr/>
        </p:nvCxnSpPr>
        <p:spPr>
          <a:xfrm rot="10800000" flipV="1">
            <a:off x="4724340" y="1777736"/>
            <a:ext cx="471497" cy="0"/>
          </a:xfrm>
          <a:prstGeom prst="straightConnector1">
            <a:avLst/>
          </a:prstGeom>
          <a:ln w="3175">
            <a:solidFill>
              <a:schemeClr val="accent2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/>
          <p:nvPr/>
        </p:nvCxnSpPr>
        <p:spPr>
          <a:xfrm rot="10800000" flipV="1">
            <a:off x="4500498" y="2455801"/>
            <a:ext cx="685806" cy="2"/>
          </a:xfrm>
          <a:prstGeom prst="straightConnector1">
            <a:avLst/>
          </a:prstGeom>
          <a:ln w="3175">
            <a:solidFill>
              <a:srgbClr val="00B0F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 стрелкой 314"/>
          <p:cNvCxnSpPr>
            <a:endCxn id="784" idx="3"/>
          </p:cNvCxnSpPr>
          <p:nvPr/>
        </p:nvCxnSpPr>
        <p:spPr>
          <a:xfrm rot="10800000">
            <a:off x="4724338" y="3474985"/>
            <a:ext cx="461966" cy="0"/>
          </a:xfrm>
          <a:prstGeom prst="straightConnector1">
            <a:avLst/>
          </a:prstGeom>
          <a:ln w="3175">
            <a:solidFill>
              <a:srgbClr val="00FF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 стрелкой 325"/>
          <p:cNvCxnSpPr/>
          <p:nvPr/>
        </p:nvCxnSpPr>
        <p:spPr>
          <a:xfrm rot="10800000">
            <a:off x="4714814" y="3808838"/>
            <a:ext cx="471495" cy="227"/>
          </a:xfrm>
          <a:prstGeom prst="straightConnector1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 стрелкой 327"/>
          <p:cNvCxnSpPr>
            <a:stCxn id="206" idx="1"/>
            <a:endCxn id="881" idx="3"/>
          </p:cNvCxnSpPr>
          <p:nvPr/>
        </p:nvCxnSpPr>
        <p:spPr>
          <a:xfrm rot="10800000" flipV="1">
            <a:off x="4855308" y="4249009"/>
            <a:ext cx="350044" cy="1272"/>
          </a:xfrm>
          <a:prstGeom prst="straightConnector1">
            <a:avLst/>
          </a:prstGeom>
          <a:ln w="3175">
            <a:solidFill>
              <a:srgbClr val="FFC0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304"/>
          <p:cNvCxnSpPr/>
          <p:nvPr/>
        </p:nvCxnSpPr>
        <p:spPr>
          <a:xfrm rot="10800000">
            <a:off x="4435410" y="2752628"/>
            <a:ext cx="769942" cy="0"/>
          </a:xfrm>
          <a:prstGeom prst="straightConnector1">
            <a:avLst/>
          </a:prstGeom>
          <a:ln w="3175">
            <a:solidFill>
              <a:schemeClr val="accent3">
                <a:lumMod val="75000"/>
              </a:schemeClr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Скругленный прямоугольник 219"/>
          <p:cNvSpPr/>
          <p:nvPr/>
        </p:nvSpPr>
        <p:spPr>
          <a:xfrm>
            <a:off x="642846" y="1841661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1408" y="186666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паспорта</a:t>
            </a:r>
            <a:endParaRPr lang="en-US" sz="600" dirty="0" smtClean="0">
              <a:solidFill>
                <a:srgbClr val="002060"/>
              </a:solidFill>
            </a:endParaRPr>
          </a:p>
          <a:p>
            <a:r>
              <a:rPr lang="en-US" sz="600" dirty="0" smtClean="0">
                <a:solidFill>
                  <a:srgbClr val="002060"/>
                </a:solidFill>
              </a:rPr>
              <a:t>&gt; 1</a:t>
            </a:r>
            <a:r>
              <a:rPr lang="ru-RU" sz="600" dirty="0" smtClean="0">
                <a:solidFill>
                  <a:srgbClr val="002060"/>
                </a:solidFill>
              </a:rPr>
              <a:t>2</a:t>
            </a:r>
            <a:r>
              <a:rPr lang="en-US" sz="600" dirty="0" smtClean="0">
                <a:solidFill>
                  <a:srgbClr val="002060"/>
                </a:solidFill>
              </a:rPr>
              <a:t>0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642846" y="2963238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71408" y="295221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№ кадастр.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120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642846" y="2402449"/>
            <a:ext cx="714380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71408" y="2402449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</a:rPr>
              <a:t>ИНН </a:t>
            </a:r>
            <a:r>
              <a:rPr lang="ru-RU" sz="600" dirty="0" err="1" smtClean="0">
                <a:solidFill>
                  <a:srgbClr val="002060"/>
                </a:solidFill>
              </a:rPr>
              <a:t>ю.л</a:t>
            </a:r>
            <a:r>
              <a:rPr lang="ru-RU" sz="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600" dirty="0" smtClean="0">
                <a:solidFill>
                  <a:srgbClr val="002060"/>
                </a:solidFill>
              </a:rPr>
              <a:t>&gt; 8 </a:t>
            </a:r>
            <a:r>
              <a:rPr lang="ru-RU" sz="600" dirty="0" smtClean="0">
                <a:solidFill>
                  <a:srgbClr val="002060"/>
                </a:solidFill>
              </a:rPr>
              <a:t>млн.</a:t>
            </a:r>
            <a:endParaRPr lang="ru-RU" sz="600" dirty="0">
              <a:solidFill>
                <a:srgbClr val="002060"/>
              </a:solidFill>
            </a:endParaRPr>
          </a:p>
        </p:txBody>
      </p:sp>
      <p:cxnSp>
        <p:nvCxnSpPr>
          <p:cNvPr id="114" name="Прямая со стрелкой 113"/>
          <p:cNvCxnSpPr>
            <a:endCxn id="218" idx="3"/>
          </p:cNvCxnSpPr>
          <p:nvPr/>
        </p:nvCxnSpPr>
        <p:spPr>
          <a:xfrm rot="10800000">
            <a:off x="1357226" y="1411247"/>
            <a:ext cx="757242" cy="1191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endCxn id="220" idx="3"/>
          </p:cNvCxnSpPr>
          <p:nvPr/>
        </p:nvCxnSpPr>
        <p:spPr>
          <a:xfrm rot="10800000">
            <a:off x="1357226" y="1975607"/>
            <a:ext cx="757242" cy="1191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221" idx="3"/>
          </p:cNvCxnSpPr>
          <p:nvPr/>
        </p:nvCxnSpPr>
        <p:spPr>
          <a:xfrm rot="10800000">
            <a:off x="1357226" y="2536396"/>
            <a:ext cx="757242" cy="1191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219" idx="3"/>
          </p:cNvCxnSpPr>
          <p:nvPr/>
        </p:nvCxnSpPr>
        <p:spPr>
          <a:xfrm rot="10800000">
            <a:off x="1357226" y="3097184"/>
            <a:ext cx="757242" cy="1191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217" idx="3"/>
          </p:cNvCxnSpPr>
          <p:nvPr/>
        </p:nvCxnSpPr>
        <p:spPr>
          <a:xfrm rot="10800000">
            <a:off x="1357226" y="3661544"/>
            <a:ext cx="757242" cy="1191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endCxn id="236" idx="3"/>
          </p:cNvCxnSpPr>
          <p:nvPr/>
        </p:nvCxnSpPr>
        <p:spPr>
          <a:xfrm rot="10800000" flipV="1">
            <a:off x="1357226" y="4202523"/>
            <a:ext cx="785882" cy="0"/>
          </a:xfrm>
          <a:prstGeom prst="straightConnector1">
            <a:avLst/>
          </a:prstGeom>
          <a:ln w="3175">
            <a:solidFill>
              <a:srgbClr val="002060"/>
            </a:solidFill>
            <a:headEnd type="arrow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1285852" y="1269529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285852" y="1837151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285852" y="2394367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285852" y="2955156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285852" y="3519516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285852" y="4055301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обновлений 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7" name="Скругленный прямоугольник 266"/>
          <p:cNvSpPr/>
          <p:nvPr/>
        </p:nvSpPr>
        <p:spPr>
          <a:xfrm>
            <a:off x="3643242" y="1359229"/>
            <a:ext cx="785818" cy="6094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3643242" y="3321834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Скругленный прямоугольник 269"/>
          <p:cNvSpPr/>
          <p:nvPr/>
        </p:nvSpPr>
        <p:spPr>
          <a:xfrm>
            <a:off x="3643242" y="1634266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Скругленный прямоугольник 270"/>
          <p:cNvSpPr/>
          <p:nvPr/>
        </p:nvSpPr>
        <p:spPr>
          <a:xfrm>
            <a:off x="3633716" y="3754035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Скругленный прямоугольник 271"/>
          <p:cNvSpPr/>
          <p:nvPr/>
        </p:nvSpPr>
        <p:spPr>
          <a:xfrm>
            <a:off x="3633717" y="4098878"/>
            <a:ext cx="122397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Скругленный прямоугольник 272"/>
          <p:cNvSpPr/>
          <p:nvPr/>
        </p:nvSpPr>
        <p:spPr>
          <a:xfrm>
            <a:off x="3867082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4019482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Скругленный прямоугольник 274"/>
          <p:cNvSpPr/>
          <p:nvPr/>
        </p:nvSpPr>
        <p:spPr>
          <a:xfrm>
            <a:off x="4152834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Скругленный прямоугольник 275"/>
          <p:cNvSpPr/>
          <p:nvPr/>
        </p:nvSpPr>
        <p:spPr>
          <a:xfrm>
            <a:off x="4224272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Скругленный прямоугольник 276"/>
          <p:cNvSpPr/>
          <p:nvPr/>
        </p:nvSpPr>
        <p:spPr>
          <a:xfrm>
            <a:off x="4295710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3724206" y="1634266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Скругленный прямоугольник 282"/>
          <p:cNvSpPr/>
          <p:nvPr/>
        </p:nvSpPr>
        <p:spPr>
          <a:xfrm>
            <a:off x="3795642" y="136280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Скругленный прямоугольник 289"/>
          <p:cNvSpPr/>
          <p:nvPr/>
        </p:nvSpPr>
        <p:spPr>
          <a:xfrm>
            <a:off x="3948042" y="136280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Скругленный прямоугольник 292"/>
          <p:cNvSpPr/>
          <p:nvPr/>
        </p:nvSpPr>
        <p:spPr>
          <a:xfrm>
            <a:off x="4087742" y="136161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Скругленный прямоугольник 307"/>
          <p:cNvSpPr/>
          <p:nvPr/>
        </p:nvSpPr>
        <p:spPr>
          <a:xfrm>
            <a:off x="4081396" y="332183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Скругленный прямоугольник 310"/>
          <p:cNvSpPr/>
          <p:nvPr/>
        </p:nvSpPr>
        <p:spPr>
          <a:xfrm>
            <a:off x="4379846" y="332183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Скругленный прямоугольник 312"/>
          <p:cNvSpPr/>
          <p:nvPr/>
        </p:nvSpPr>
        <p:spPr>
          <a:xfrm>
            <a:off x="3646418" y="332183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Скругленный прямоугольник 313"/>
          <p:cNvSpPr/>
          <p:nvPr/>
        </p:nvSpPr>
        <p:spPr>
          <a:xfrm>
            <a:off x="3728972" y="332183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Скругленный прямоугольник 315"/>
          <p:cNvSpPr/>
          <p:nvPr/>
        </p:nvSpPr>
        <p:spPr>
          <a:xfrm>
            <a:off x="37861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Скругленный прямоугольник 316"/>
          <p:cNvSpPr/>
          <p:nvPr/>
        </p:nvSpPr>
        <p:spPr>
          <a:xfrm>
            <a:off x="39385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Скругленный прямоугольник 317"/>
          <p:cNvSpPr/>
          <p:nvPr/>
        </p:nvSpPr>
        <p:spPr>
          <a:xfrm>
            <a:off x="40909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Скругленный прямоугольник 318"/>
          <p:cNvSpPr/>
          <p:nvPr/>
        </p:nvSpPr>
        <p:spPr>
          <a:xfrm>
            <a:off x="42433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Скругленный прямоугольник 319"/>
          <p:cNvSpPr/>
          <p:nvPr/>
        </p:nvSpPr>
        <p:spPr>
          <a:xfrm>
            <a:off x="43957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Скругленный прямоугольник 320"/>
          <p:cNvSpPr/>
          <p:nvPr/>
        </p:nvSpPr>
        <p:spPr>
          <a:xfrm>
            <a:off x="4548116" y="375343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Скругленный прямоугольник 321"/>
          <p:cNvSpPr/>
          <p:nvPr/>
        </p:nvSpPr>
        <p:spPr>
          <a:xfrm>
            <a:off x="3714679" y="409828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Скругленный прямоугольник 323"/>
          <p:cNvSpPr/>
          <p:nvPr/>
        </p:nvSpPr>
        <p:spPr>
          <a:xfrm>
            <a:off x="3870254" y="4098877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Скругленный прямоугольник 329"/>
          <p:cNvSpPr/>
          <p:nvPr/>
        </p:nvSpPr>
        <p:spPr>
          <a:xfrm>
            <a:off x="3940104" y="409828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Скругленный прямоугольник 330"/>
          <p:cNvSpPr/>
          <p:nvPr/>
        </p:nvSpPr>
        <p:spPr>
          <a:xfrm>
            <a:off x="4092504" y="409947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Скругленный прямоугольник 331"/>
          <p:cNvSpPr/>
          <p:nvPr/>
        </p:nvSpPr>
        <p:spPr>
          <a:xfrm>
            <a:off x="4714813" y="409828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Скругленный прямоугольник 348"/>
          <p:cNvSpPr/>
          <p:nvPr/>
        </p:nvSpPr>
        <p:spPr>
          <a:xfrm>
            <a:off x="4784663" y="4099472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Прямоугольник 376"/>
          <p:cNvSpPr/>
          <p:nvPr/>
        </p:nvSpPr>
        <p:spPr>
          <a:xfrm>
            <a:off x="3724205" y="132376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78" name="Прямоугольник 377"/>
          <p:cNvSpPr/>
          <p:nvPr/>
        </p:nvSpPr>
        <p:spPr>
          <a:xfrm>
            <a:off x="3876605" y="133065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4019480" y="133065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0" name="Прямоугольник 379"/>
          <p:cNvSpPr/>
          <p:nvPr/>
        </p:nvSpPr>
        <p:spPr>
          <a:xfrm>
            <a:off x="4152830" y="160211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1" name="Прямоугольник 380"/>
          <p:cNvSpPr/>
          <p:nvPr/>
        </p:nvSpPr>
        <p:spPr>
          <a:xfrm>
            <a:off x="4229030" y="159854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2" name="Прямоугольник 381"/>
          <p:cNvSpPr/>
          <p:nvPr/>
        </p:nvSpPr>
        <p:spPr>
          <a:xfrm>
            <a:off x="3957569" y="159854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3" name="Прямоугольник 382"/>
          <p:cNvSpPr/>
          <p:nvPr/>
        </p:nvSpPr>
        <p:spPr>
          <a:xfrm>
            <a:off x="3662292" y="159854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4" name="Прямоугольник 383"/>
          <p:cNvSpPr/>
          <p:nvPr/>
        </p:nvSpPr>
        <p:spPr>
          <a:xfrm>
            <a:off x="3805167" y="159854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5" name="Прямоугольник 384"/>
          <p:cNvSpPr/>
          <p:nvPr/>
        </p:nvSpPr>
        <p:spPr>
          <a:xfrm>
            <a:off x="4081395" y="159854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0" name="Прямоугольник 389"/>
          <p:cNvSpPr/>
          <p:nvPr/>
        </p:nvSpPr>
        <p:spPr>
          <a:xfrm>
            <a:off x="3571804" y="32932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1" name="Прямоугольник 390"/>
          <p:cNvSpPr/>
          <p:nvPr/>
        </p:nvSpPr>
        <p:spPr>
          <a:xfrm>
            <a:off x="3657529" y="32896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4009957" y="3287745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3" name="Прямоугольник 392"/>
          <p:cNvSpPr/>
          <p:nvPr/>
        </p:nvSpPr>
        <p:spPr>
          <a:xfrm>
            <a:off x="4305234" y="32932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4" name="Прямоугольник 393"/>
          <p:cNvSpPr/>
          <p:nvPr/>
        </p:nvSpPr>
        <p:spPr>
          <a:xfrm>
            <a:off x="4476683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324283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6" name="Прямоугольник 395"/>
          <p:cNvSpPr/>
          <p:nvPr/>
        </p:nvSpPr>
        <p:spPr>
          <a:xfrm>
            <a:off x="4171882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7" name="Прямоугольник 396"/>
          <p:cNvSpPr/>
          <p:nvPr/>
        </p:nvSpPr>
        <p:spPr>
          <a:xfrm>
            <a:off x="4019481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8" name="Прямоугольник 397"/>
          <p:cNvSpPr/>
          <p:nvPr/>
        </p:nvSpPr>
        <p:spPr>
          <a:xfrm>
            <a:off x="3867080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9" name="Прямоугольник 398"/>
          <p:cNvSpPr/>
          <p:nvPr/>
        </p:nvSpPr>
        <p:spPr>
          <a:xfrm>
            <a:off x="3719441" y="37218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0" name="Прямоугольник 399"/>
          <p:cNvSpPr/>
          <p:nvPr/>
        </p:nvSpPr>
        <p:spPr>
          <a:xfrm>
            <a:off x="3645624" y="4063158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1" name="Прямоугольник 400"/>
          <p:cNvSpPr/>
          <p:nvPr/>
        </p:nvSpPr>
        <p:spPr>
          <a:xfrm>
            <a:off x="3800405" y="4063158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3871843" y="4063158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3" name="Прямоугольник 402"/>
          <p:cNvSpPr/>
          <p:nvPr/>
        </p:nvSpPr>
        <p:spPr>
          <a:xfrm>
            <a:off x="4024243" y="4063159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4" name="Прямоугольник 403"/>
          <p:cNvSpPr/>
          <p:nvPr/>
        </p:nvSpPr>
        <p:spPr>
          <a:xfrm>
            <a:off x="4640993" y="4063159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4714812" y="4063159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928861" y="85723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Единая система</a:t>
            </a:r>
          </a:p>
        </p:txBody>
      </p:sp>
      <p:cxnSp>
        <p:nvCxnSpPr>
          <p:cNvPr id="281" name="Прямая соединительная линия 280"/>
          <p:cNvCxnSpPr/>
          <p:nvPr/>
        </p:nvCxnSpPr>
        <p:spPr>
          <a:xfrm rot="5400000" flipH="1" flipV="1">
            <a:off x="795347" y="2786102"/>
            <a:ext cx="2839065" cy="79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Скругленный прямоугольник 427"/>
          <p:cNvSpPr/>
          <p:nvPr/>
        </p:nvSpPr>
        <p:spPr>
          <a:xfrm>
            <a:off x="3643242" y="1425868"/>
            <a:ext cx="785818" cy="6094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9" name="Скругленный прямоугольник 428"/>
          <p:cNvSpPr/>
          <p:nvPr/>
        </p:nvSpPr>
        <p:spPr>
          <a:xfrm>
            <a:off x="3795642" y="142944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" name="Скругленный прямоугольник 429"/>
          <p:cNvSpPr/>
          <p:nvPr/>
        </p:nvSpPr>
        <p:spPr>
          <a:xfrm>
            <a:off x="3948042" y="142944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Скругленный прямоугольник 430"/>
          <p:cNvSpPr/>
          <p:nvPr/>
        </p:nvSpPr>
        <p:spPr>
          <a:xfrm>
            <a:off x="4087742" y="1428250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>
          <a:xfrm>
            <a:off x="3724205" y="139729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>
          <a:xfrm>
            <a:off x="3876605" y="139729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4019480" y="139729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49" name="Скругленный прямоугольник 448"/>
          <p:cNvSpPr/>
          <p:nvPr/>
        </p:nvSpPr>
        <p:spPr>
          <a:xfrm>
            <a:off x="3643242" y="1493533"/>
            <a:ext cx="785818" cy="6094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Скругленный прямоугольник 449"/>
          <p:cNvSpPr/>
          <p:nvPr/>
        </p:nvSpPr>
        <p:spPr>
          <a:xfrm>
            <a:off x="3795642" y="1497105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Скругленный прямоугольник 450"/>
          <p:cNvSpPr/>
          <p:nvPr/>
        </p:nvSpPr>
        <p:spPr>
          <a:xfrm>
            <a:off x="3948042" y="1497105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Скругленный прямоугольник 451"/>
          <p:cNvSpPr/>
          <p:nvPr/>
        </p:nvSpPr>
        <p:spPr>
          <a:xfrm>
            <a:off x="4087742" y="14959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Прямоугольник 452"/>
          <p:cNvSpPr/>
          <p:nvPr/>
        </p:nvSpPr>
        <p:spPr>
          <a:xfrm>
            <a:off x="3724205" y="146495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54" name="Прямоугольник 453"/>
          <p:cNvSpPr/>
          <p:nvPr/>
        </p:nvSpPr>
        <p:spPr>
          <a:xfrm>
            <a:off x="3876605" y="146495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55" name="Прямоугольник 454"/>
          <p:cNvSpPr/>
          <p:nvPr/>
        </p:nvSpPr>
        <p:spPr>
          <a:xfrm>
            <a:off x="4019480" y="146495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91" name="Скругленный прямоугольник 590"/>
          <p:cNvSpPr/>
          <p:nvPr/>
        </p:nvSpPr>
        <p:spPr>
          <a:xfrm>
            <a:off x="3643242" y="2277208"/>
            <a:ext cx="86678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2" name="Скругленный прямоугольник 591"/>
          <p:cNvSpPr/>
          <p:nvPr/>
        </p:nvSpPr>
        <p:spPr>
          <a:xfrm>
            <a:off x="3725792" y="227720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" name="Скругленный прямоугольник 592"/>
          <p:cNvSpPr/>
          <p:nvPr/>
        </p:nvSpPr>
        <p:spPr>
          <a:xfrm>
            <a:off x="3801992" y="227720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4" name="Скругленный прямоугольник 593"/>
          <p:cNvSpPr/>
          <p:nvPr/>
        </p:nvSpPr>
        <p:spPr>
          <a:xfrm>
            <a:off x="3948042" y="227720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5" name="Скругленный прямоугольник 594"/>
          <p:cNvSpPr/>
          <p:nvPr/>
        </p:nvSpPr>
        <p:spPr>
          <a:xfrm>
            <a:off x="4224270" y="227720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Прямоугольник 595"/>
          <p:cNvSpPr/>
          <p:nvPr/>
        </p:nvSpPr>
        <p:spPr>
          <a:xfrm>
            <a:off x="4157595" y="2243275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97" name="Прямоугольник 596"/>
          <p:cNvSpPr/>
          <p:nvPr/>
        </p:nvSpPr>
        <p:spPr>
          <a:xfrm>
            <a:off x="3876606" y="2243275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98" name="Прямоугольник 597"/>
          <p:cNvSpPr/>
          <p:nvPr/>
        </p:nvSpPr>
        <p:spPr>
          <a:xfrm>
            <a:off x="3733730" y="2243275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99" name="Прямоугольник 598"/>
          <p:cNvSpPr/>
          <p:nvPr/>
        </p:nvSpPr>
        <p:spPr>
          <a:xfrm>
            <a:off x="3662292" y="224327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0" name="Скругленный прямоугольник 599"/>
          <p:cNvSpPr/>
          <p:nvPr/>
        </p:nvSpPr>
        <p:spPr>
          <a:xfrm>
            <a:off x="3643242" y="2337931"/>
            <a:ext cx="86678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1" name="Скругленный прямоугольник 600"/>
          <p:cNvSpPr/>
          <p:nvPr/>
        </p:nvSpPr>
        <p:spPr>
          <a:xfrm>
            <a:off x="3725792" y="233793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Скругленный прямоугольник 601"/>
          <p:cNvSpPr/>
          <p:nvPr/>
        </p:nvSpPr>
        <p:spPr>
          <a:xfrm>
            <a:off x="3801992" y="233793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Скругленный прямоугольник 602"/>
          <p:cNvSpPr/>
          <p:nvPr/>
        </p:nvSpPr>
        <p:spPr>
          <a:xfrm>
            <a:off x="3948042" y="233793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Скругленный прямоугольник 603"/>
          <p:cNvSpPr/>
          <p:nvPr/>
        </p:nvSpPr>
        <p:spPr>
          <a:xfrm>
            <a:off x="4224270" y="233793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5" name="Прямоугольник 604"/>
          <p:cNvSpPr/>
          <p:nvPr/>
        </p:nvSpPr>
        <p:spPr>
          <a:xfrm>
            <a:off x="4157595" y="23039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3876606" y="23039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7" name="Прямоугольник 606"/>
          <p:cNvSpPr/>
          <p:nvPr/>
        </p:nvSpPr>
        <p:spPr>
          <a:xfrm>
            <a:off x="3733730" y="23039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8" name="Прямоугольник 607"/>
          <p:cNvSpPr/>
          <p:nvPr/>
        </p:nvSpPr>
        <p:spPr>
          <a:xfrm>
            <a:off x="3662292" y="230399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9" name="Скругленный прямоугольник 608"/>
          <p:cNvSpPr/>
          <p:nvPr/>
        </p:nvSpPr>
        <p:spPr>
          <a:xfrm>
            <a:off x="3643242" y="2398497"/>
            <a:ext cx="86678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0" name="Скругленный прямоугольник 609"/>
          <p:cNvSpPr/>
          <p:nvPr/>
        </p:nvSpPr>
        <p:spPr>
          <a:xfrm>
            <a:off x="3725792" y="2398496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1" name="Скругленный прямоугольник 610"/>
          <p:cNvSpPr/>
          <p:nvPr/>
        </p:nvSpPr>
        <p:spPr>
          <a:xfrm>
            <a:off x="3801992" y="2398496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2" name="Скругленный прямоугольник 611"/>
          <p:cNvSpPr/>
          <p:nvPr/>
        </p:nvSpPr>
        <p:spPr>
          <a:xfrm>
            <a:off x="3948042" y="2398496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3" name="Скругленный прямоугольник 612"/>
          <p:cNvSpPr/>
          <p:nvPr/>
        </p:nvSpPr>
        <p:spPr>
          <a:xfrm>
            <a:off x="4224270" y="2398496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" name="Прямоугольник 613"/>
          <p:cNvSpPr/>
          <p:nvPr/>
        </p:nvSpPr>
        <p:spPr>
          <a:xfrm>
            <a:off x="4157595" y="236456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5" name="Прямоугольник 614"/>
          <p:cNvSpPr/>
          <p:nvPr/>
        </p:nvSpPr>
        <p:spPr>
          <a:xfrm>
            <a:off x="3876606" y="236456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6" name="Прямоугольник 615"/>
          <p:cNvSpPr/>
          <p:nvPr/>
        </p:nvSpPr>
        <p:spPr>
          <a:xfrm>
            <a:off x="3733730" y="2364564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7" name="Прямоугольник 616"/>
          <p:cNvSpPr/>
          <p:nvPr/>
        </p:nvSpPr>
        <p:spPr>
          <a:xfrm>
            <a:off x="3662292" y="236456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8" name="Скругленный прямоугольник 617"/>
          <p:cNvSpPr/>
          <p:nvPr/>
        </p:nvSpPr>
        <p:spPr>
          <a:xfrm>
            <a:off x="3643242" y="2457592"/>
            <a:ext cx="86678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9" name="Скругленный прямоугольник 618"/>
          <p:cNvSpPr/>
          <p:nvPr/>
        </p:nvSpPr>
        <p:spPr>
          <a:xfrm>
            <a:off x="3725792" y="245759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0" name="Скругленный прямоугольник 619"/>
          <p:cNvSpPr/>
          <p:nvPr/>
        </p:nvSpPr>
        <p:spPr>
          <a:xfrm>
            <a:off x="3801992" y="245759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1" name="Скругленный прямоугольник 620"/>
          <p:cNvSpPr/>
          <p:nvPr/>
        </p:nvSpPr>
        <p:spPr>
          <a:xfrm>
            <a:off x="3948042" y="245759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2" name="Скругленный прямоугольник 621"/>
          <p:cNvSpPr/>
          <p:nvPr/>
        </p:nvSpPr>
        <p:spPr>
          <a:xfrm>
            <a:off x="4224270" y="2457591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3" name="Прямоугольник 622"/>
          <p:cNvSpPr/>
          <p:nvPr/>
        </p:nvSpPr>
        <p:spPr>
          <a:xfrm>
            <a:off x="4157595" y="24236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24" name="Прямоугольник 623"/>
          <p:cNvSpPr/>
          <p:nvPr/>
        </p:nvSpPr>
        <p:spPr>
          <a:xfrm>
            <a:off x="3876606" y="24236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25" name="Прямоугольник 624"/>
          <p:cNvSpPr/>
          <p:nvPr/>
        </p:nvSpPr>
        <p:spPr>
          <a:xfrm>
            <a:off x="3733730" y="24236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26" name="Прямоугольник 625"/>
          <p:cNvSpPr/>
          <p:nvPr/>
        </p:nvSpPr>
        <p:spPr>
          <a:xfrm>
            <a:off x="3662292" y="242365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36" name="Скругленный прямоугольник 635"/>
          <p:cNvSpPr/>
          <p:nvPr/>
        </p:nvSpPr>
        <p:spPr>
          <a:xfrm>
            <a:off x="3643242" y="2518315"/>
            <a:ext cx="86678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7" name="Скругленный прямоугольник 636"/>
          <p:cNvSpPr/>
          <p:nvPr/>
        </p:nvSpPr>
        <p:spPr>
          <a:xfrm>
            <a:off x="3725792" y="25183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" name="Скругленный прямоугольник 637"/>
          <p:cNvSpPr/>
          <p:nvPr/>
        </p:nvSpPr>
        <p:spPr>
          <a:xfrm>
            <a:off x="3801992" y="25183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9" name="Скругленный прямоугольник 638"/>
          <p:cNvSpPr/>
          <p:nvPr/>
        </p:nvSpPr>
        <p:spPr>
          <a:xfrm>
            <a:off x="3948042" y="25183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0" name="Скругленный прямоугольник 639"/>
          <p:cNvSpPr/>
          <p:nvPr/>
        </p:nvSpPr>
        <p:spPr>
          <a:xfrm>
            <a:off x="4224270" y="25183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1" name="Прямоугольник 640"/>
          <p:cNvSpPr/>
          <p:nvPr/>
        </p:nvSpPr>
        <p:spPr>
          <a:xfrm>
            <a:off x="4157595" y="248438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42" name="Прямоугольник 641"/>
          <p:cNvSpPr/>
          <p:nvPr/>
        </p:nvSpPr>
        <p:spPr>
          <a:xfrm>
            <a:off x="3876606" y="248438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43" name="Прямоугольник 642"/>
          <p:cNvSpPr/>
          <p:nvPr/>
        </p:nvSpPr>
        <p:spPr>
          <a:xfrm>
            <a:off x="3733730" y="248438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44" name="Прямоугольник 643"/>
          <p:cNvSpPr/>
          <p:nvPr/>
        </p:nvSpPr>
        <p:spPr>
          <a:xfrm>
            <a:off x="3662292" y="248438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52" name="Скругленный прямоугольник 651"/>
          <p:cNvSpPr/>
          <p:nvPr/>
        </p:nvSpPr>
        <p:spPr>
          <a:xfrm>
            <a:off x="3643242" y="1692607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3" name="Скругленный прямоугольник 652"/>
          <p:cNvSpPr/>
          <p:nvPr/>
        </p:nvSpPr>
        <p:spPr>
          <a:xfrm>
            <a:off x="3867082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4" name="Скругленный прямоугольник 653"/>
          <p:cNvSpPr/>
          <p:nvPr/>
        </p:nvSpPr>
        <p:spPr>
          <a:xfrm>
            <a:off x="4019482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" name="Скругленный прямоугольник 654"/>
          <p:cNvSpPr/>
          <p:nvPr/>
        </p:nvSpPr>
        <p:spPr>
          <a:xfrm>
            <a:off x="4152834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6" name="Скругленный прямоугольник 655"/>
          <p:cNvSpPr/>
          <p:nvPr/>
        </p:nvSpPr>
        <p:spPr>
          <a:xfrm>
            <a:off x="4224272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7" name="Скругленный прямоугольник 656"/>
          <p:cNvSpPr/>
          <p:nvPr/>
        </p:nvSpPr>
        <p:spPr>
          <a:xfrm>
            <a:off x="4295710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8" name="Скругленный прямоугольник 657"/>
          <p:cNvSpPr/>
          <p:nvPr/>
        </p:nvSpPr>
        <p:spPr>
          <a:xfrm>
            <a:off x="3724206" y="169260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9" name="Прямоугольник 658"/>
          <p:cNvSpPr/>
          <p:nvPr/>
        </p:nvSpPr>
        <p:spPr>
          <a:xfrm>
            <a:off x="4152830" y="166046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0" name="Прямоугольник 659"/>
          <p:cNvSpPr/>
          <p:nvPr/>
        </p:nvSpPr>
        <p:spPr>
          <a:xfrm>
            <a:off x="4229030" y="16568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1" name="Прямоугольник 660"/>
          <p:cNvSpPr/>
          <p:nvPr/>
        </p:nvSpPr>
        <p:spPr>
          <a:xfrm>
            <a:off x="3957569" y="16568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2" name="Прямоугольник 661"/>
          <p:cNvSpPr/>
          <p:nvPr/>
        </p:nvSpPr>
        <p:spPr>
          <a:xfrm>
            <a:off x="3662292" y="16568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3" name="Прямоугольник 662"/>
          <p:cNvSpPr/>
          <p:nvPr/>
        </p:nvSpPr>
        <p:spPr>
          <a:xfrm>
            <a:off x="3805167" y="16568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4" name="Прямоугольник 663"/>
          <p:cNvSpPr/>
          <p:nvPr/>
        </p:nvSpPr>
        <p:spPr>
          <a:xfrm>
            <a:off x="4081395" y="16568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65" name="Скругленный прямоугольник 664"/>
          <p:cNvSpPr/>
          <p:nvPr/>
        </p:nvSpPr>
        <p:spPr>
          <a:xfrm>
            <a:off x="3643242" y="1750948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" name="Скругленный прямоугольник 665"/>
          <p:cNvSpPr/>
          <p:nvPr/>
        </p:nvSpPr>
        <p:spPr>
          <a:xfrm>
            <a:off x="3867082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7" name="Скругленный прямоугольник 666"/>
          <p:cNvSpPr/>
          <p:nvPr/>
        </p:nvSpPr>
        <p:spPr>
          <a:xfrm>
            <a:off x="4019482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8" name="Скругленный прямоугольник 667"/>
          <p:cNvSpPr/>
          <p:nvPr/>
        </p:nvSpPr>
        <p:spPr>
          <a:xfrm>
            <a:off x="4152834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9" name="Скругленный прямоугольник 668"/>
          <p:cNvSpPr/>
          <p:nvPr/>
        </p:nvSpPr>
        <p:spPr>
          <a:xfrm>
            <a:off x="4224272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0" name="Скругленный прямоугольник 669"/>
          <p:cNvSpPr/>
          <p:nvPr/>
        </p:nvSpPr>
        <p:spPr>
          <a:xfrm>
            <a:off x="4295710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1" name="Скругленный прямоугольник 670"/>
          <p:cNvSpPr/>
          <p:nvPr/>
        </p:nvSpPr>
        <p:spPr>
          <a:xfrm>
            <a:off x="3724206" y="175094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2" name="Прямоугольник 671"/>
          <p:cNvSpPr/>
          <p:nvPr/>
        </p:nvSpPr>
        <p:spPr>
          <a:xfrm>
            <a:off x="4152830" y="171880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3" name="Прямоугольник 672"/>
          <p:cNvSpPr/>
          <p:nvPr/>
        </p:nvSpPr>
        <p:spPr>
          <a:xfrm>
            <a:off x="4229030" y="17152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4" name="Прямоугольник 673"/>
          <p:cNvSpPr/>
          <p:nvPr/>
        </p:nvSpPr>
        <p:spPr>
          <a:xfrm>
            <a:off x="3957569" y="17152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5" name="Прямоугольник 674"/>
          <p:cNvSpPr/>
          <p:nvPr/>
        </p:nvSpPr>
        <p:spPr>
          <a:xfrm>
            <a:off x="3662292" y="17152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6" name="Прямоугольник 675"/>
          <p:cNvSpPr/>
          <p:nvPr/>
        </p:nvSpPr>
        <p:spPr>
          <a:xfrm>
            <a:off x="3805167" y="17152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7" name="Прямоугольник 676"/>
          <p:cNvSpPr/>
          <p:nvPr/>
        </p:nvSpPr>
        <p:spPr>
          <a:xfrm>
            <a:off x="4081395" y="17152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8" name="Скругленный прямоугольник 677"/>
          <p:cNvSpPr/>
          <p:nvPr/>
        </p:nvSpPr>
        <p:spPr>
          <a:xfrm>
            <a:off x="3643242" y="1809289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9" name="Скругленный прямоугольник 678"/>
          <p:cNvSpPr/>
          <p:nvPr/>
        </p:nvSpPr>
        <p:spPr>
          <a:xfrm>
            <a:off x="3867082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0" name="Скругленный прямоугольник 679"/>
          <p:cNvSpPr/>
          <p:nvPr/>
        </p:nvSpPr>
        <p:spPr>
          <a:xfrm>
            <a:off x="4019482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1" name="Скругленный прямоугольник 680"/>
          <p:cNvSpPr/>
          <p:nvPr/>
        </p:nvSpPr>
        <p:spPr>
          <a:xfrm>
            <a:off x="4152834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2" name="Скругленный прямоугольник 681"/>
          <p:cNvSpPr/>
          <p:nvPr/>
        </p:nvSpPr>
        <p:spPr>
          <a:xfrm>
            <a:off x="4224272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3" name="Скругленный прямоугольник 682"/>
          <p:cNvSpPr/>
          <p:nvPr/>
        </p:nvSpPr>
        <p:spPr>
          <a:xfrm>
            <a:off x="4295710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4" name="Скругленный прямоугольник 683"/>
          <p:cNvSpPr/>
          <p:nvPr/>
        </p:nvSpPr>
        <p:spPr>
          <a:xfrm>
            <a:off x="3724206" y="180928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5" name="Прямоугольник 684"/>
          <p:cNvSpPr/>
          <p:nvPr/>
        </p:nvSpPr>
        <p:spPr>
          <a:xfrm>
            <a:off x="4152830" y="177714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6" name="Прямоугольник 685"/>
          <p:cNvSpPr/>
          <p:nvPr/>
        </p:nvSpPr>
        <p:spPr>
          <a:xfrm>
            <a:off x="4229030" y="17735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7" name="Прямоугольник 686"/>
          <p:cNvSpPr/>
          <p:nvPr/>
        </p:nvSpPr>
        <p:spPr>
          <a:xfrm>
            <a:off x="3957569" y="17735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8" name="Прямоугольник 687"/>
          <p:cNvSpPr/>
          <p:nvPr/>
        </p:nvSpPr>
        <p:spPr>
          <a:xfrm>
            <a:off x="3662292" y="17735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9" name="Прямоугольник 688"/>
          <p:cNvSpPr/>
          <p:nvPr/>
        </p:nvSpPr>
        <p:spPr>
          <a:xfrm>
            <a:off x="3805167" y="17735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90" name="Прямоугольник 689"/>
          <p:cNvSpPr/>
          <p:nvPr/>
        </p:nvSpPr>
        <p:spPr>
          <a:xfrm>
            <a:off x="4081395" y="17735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91" name="Скругленный прямоугольник 690"/>
          <p:cNvSpPr/>
          <p:nvPr/>
        </p:nvSpPr>
        <p:spPr>
          <a:xfrm>
            <a:off x="3643242" y="1978358"/>
            <a:ext cx="78581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2" name="Скругленный прямоугольник 711"/>
          <p:cNvSpPr/>
          <p:nvPr/>
        </p:nvSpPr>
        <p:spPr>
          <a:xfrm>
            <a:off x="3643242" y="2036699"/>
            <a:ext cx="78581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3" name="Скругленный прямоугольник 712"/>
          <p:cNvSpPr/>
          <p:nvPr/>
        </p:nvSpPr>
        <p:spPr>
          <a:xfrm>
            <a:off x="3643242" y="2097421"/>
            <a:ext cx="78581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4" name="Скругленный прямоугольник 713"/>
          <p:cNvSpPr/>
          <p:nvPr/>
        </p:nvSpPr>
        <p:spPr>
          <a:xfrm>
            <a:off x="3646417" y="197641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5" name="Скругленный прямоугольник 714"/>
          <p:cNvSpPr/>
          <p:nvPr/>
        </p:nvSpPr>
        <p:spPr>
          <a:xfrm>
            <a:off x="3779769" y="197641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" name="Скругленный прямоугольник 715"/>
          <p:cNvSpPr/>
          <p:nvPr/>
        </p:nvSpPr>
        <p:spPr>
          <a:xfrm>
            <a:off x="3851207" y="197641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" name="Скругленный прямоугольник 716"/>
          <p:cNvSpPr/>
          <p:nvPr/>
        </p:nvSpPr>
        <p:spPr>
          <a:xfrm>
            <a:off x="3922645" y="1976417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" name="Прямоугольник 717"/>
          <p:cNvSpPr/>
          <p:nvPr/>
        </p:nvSpPr>
        <p:spPr>
          <a:xfrm>
            <a:off x="3779765" y="194427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19" name="Прямоугольник 718"/>
          <p:cNvSpPr/>
          <p:nvPr/>
        </p:nvSpPr>
        <p:spPr>
          <a:xfrm>
            <a:off x="3855965" y="19406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0" name="Прямоугольник 719"/>
          <p:cNvSpPr/>
          <p:nvPr/>
        </p:nvSpPr>
        <p:spPr>
          <a:xfrm>
            <a:off x="3584504" y="19406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1" name="Прямоугольник 720"/>
          <p:cNvSpPr/>
          <p:nvPr/>
        </p:nvSpPr>
        <p:spPr>
          <a:xfrm>
            <a:off x="3708330" y="19406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2" name="Скругленный прямоугольник 721"/>
          <p:cNvSpPr/>
          <p:nvPr/>
        </p:nvSpPr>
        <p:spPr>
          <a:xfrm>
            <a:off x="3646417" y="203475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" name="Скругленный прямоугольник 722"/>
          <p:cNvSpPr/>
          <p:nvPr/>
        </p:nvSpPr>
        <p:spPr>
          <a:xfrm>
            <a:off x="3779769" y="203475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Скругленный прямоугольник 723"/>
          <p:cNvSpPr/>
          <p:nvPr/>
        </p:nvSpPr>
        <p:spPr>
          <a:xfrm>
            <a:off x="3851207" y="203475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5" name="Скругленный прямоугольник 724"/>
          <p:cNvSpPr/>
          <p:nvPr/>
        </p:nvSpPr>
        <p:spPr>
          <a:xfrm>
            <a:off x="3922645" y="2034758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6" name="Прямоугольник 725"/>
          <p:cNvSpPr/>
          <p:nvPr/>
        </p:nvSpPr>
        <p:spPr>
          <a:xfrm>
            <a:off x="3779765" y="200261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7" name="Прямоугольник 726"/>
          <p:cNvSpPr/>
          <p:nvPr/>
        </p:nvSpPr>
        <p:spPr>
          <a:xfrm>
            <a:off x="3855965" y="199903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8" name="Прямоугольник 727"/>
          <p:cNvSpPr/>
          <p:nvPr/>
        </p:nvSpPr>
        <p:spPr>
          <a:xfrm>
            <a:off x="3584504" y="199903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29" name="Прямоугольник 728"/>
          <p:cNvSpPr/>
          <p:nvPr/>
        </p:nvSpPr>
        <p:spPr>
          <a:xfrm>
            <a:off x="3708330" y="199903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30" name="Скругленный прямоугольник 729"/>
          <p:cNvSpPr/>
          <p:nvPr/>
        </p:nvSpPr>
        <p:spPr>
          <a:xfrm>
            <a:off x="3646417" y="209309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1" name="Скругленный прямоугольник 730"/>
          <p:cNvSpPr/>
          <p:nvPr/>
        </p:nvSpPr>
        <p:spPr>
          <a:xfrm>
            <a:off x="3779769" y="209309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2" name="Скругленный прямоугольник 731"/>
          <p:cNvSpPr/>
          <p:nvPr/>
        </p:nvSpPr>
        <p:spPr>
          <a:xfrm>
            <a:off x="3851207" y="209309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" name="Скругленный прямоугольник 732"/>
          <p:cNvSpPr/>
          <p:nvPr/>
        </p:nvSpPr>
        <p:spPr>
          <a:xfrm>
            <a:off x="3922645" y="2093099"/>
            <a:ext cx="71438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4" name="Прямоугольник 733"/>
          <p:cNvSpPr/>
          <p:nvPr/>
        </p:nvSpPr>
        <p:spPr>
          <a:xfrm>
            <a:off x="3779765" y="206095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35" name="Прямоугольник 734"/>
          <p:cNvSpPr/>
          <p:nvPr/>
        </p:nvSpPr>
        <p:spPr>
          <a:xfrm>
            <a:off x="3855965" y="205738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36" name="Прямоугольник 735"/>
          <p:cNvSpPr/>
          <p:nvPr/>
        </p:nvSpPr>
        <p:spPr>
          <a:xfrm>
            <a:off x="3584504" y="205738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37" name="Прямоугольник 736"/>
          <p:cNvSpPr/>
          <p:nvPr/>
        </p:nvSpPr>
        <p:spPr>
          <a:xfrm>
            <a:off x="3708330" y="205738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746" name="Прямая со стрелкой 745"/>
          <p:cNvCxnSpPr/>
          <p:nvPr/>
        </p:nvCxnSpPr>
        <p:spPr>
          <a:xfrm rot="10800000" flipV="1">
            <a:off x="4429060" y="2080751"/>
            <a:ext cx="766770" cy="2"/>
          </a:xfrm>
          <a:prstGeom prst="straightConnector1">
            <a:avLst/>
          </a:prstGeom>
          <a:ln w="3175">
            <a:solidFill>
              <a:srgbClr val="00B05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Прямая соединительная линия 751"/>
          <p:cNvCxnSpPr/>
          <p:nvPr/>
        </p:nvCxnSpPr>
        <p:spPr>
          <a:xfrm flipV="1">
            <a:off x="2143044" y="4207223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Прямая соединительная линия 757"/>
          <p:cNvCxnSpPr/>
          <p:nvPr/>
        </p:nvCxnSpPr>
        <p:spPr>
          <a:xfrm flipV="1">
            <a:off x="2143044" y="3666680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Прямая соединительная линия 758"/>
          <p:cNvCxnSpPr/>
          <p:nvPr/>
        </p:nvCxnSpPr>
        <p:spPr>
          <a:xfrm flipV="1">
            <a:off x="2143044" y="3102317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Прямая соединительная линия 759"/>
          <p:cNvCxnSpPr/>
          <p:nvPr/>
        </p:nvCxnSpPr>
        <p:spPr>
          <a:xfrm flipV="1">
            <a:off x="2143044" y="2545098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Прямая соединительная линия 760"/>
          <p:cNvCxnSpPr/>
          <p:nvPr/>
        </p:nvCxnSpPr>
        <p:spPr>
          <a:xfrm flipV="1">
            <a:off x="2143044" y="1980740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Прямая соединительная линия 761"/>
          <p:cNvCxnSpPr/>
          <p:nvPr/>
        </p:nvCxnSpPr>
        <p:spPr>
          <a:xfrm flipV="1">
            <a:off x="2143044" y="1416377"/>
            <a:ext cx="71438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3" name="Правая фигурная скобка 762"/>
          <p:cNvSpPr/>
          <p:nvPr/>
        </p:nvSpPr>
        <p:spPr>
          <a:xfrm rot="16200000">
            <a:off x="2848197" y="919006"/>
            <a:ext cx="80368" cy="1214448"/>
          </a:xfrm>
          <a:prstGeom prst="rightBrace">
            <a:avLst>
              <a:gd name="adj1" fmla="val 50000"/>
              <a:gd name="adj2" fmla="val 50000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765" name="Прямая соединительная линия 764"/>
          <p:cNvCxnSpPr/>
          <p:nvPr/>
        </p:nvCxnSpPr>
        <p:spPr>
          <a:xfrm>
            <a:off x="2214482" y="1369956"/>
            <a:ext cx="666000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Прямая со стрелкой 768"/>
          <p:cNvCxnSpPr/>
          <p:nvPr/>
        </p:nvCxnSpPr>
        <p:spPr>
          <a:xfrm rot="16200000" flipH="1">
            <a:off x="2827952" y="1427996"/>
            <a:ext cx="116100" cy="0"/>
          </a:xfrm>
          <a:prstGeom prst="straightConnector1">
            <a:avLst/>
          </a:prstGeom>
          <a:ln w="31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Скругленный прямоугольник 774"/>
          <p:cNvSpPr/>
          <p:nvPr/>
        </p:nvSpPr>
        <p:spPr>
          <a:xfrm>
            <a:off x="3643242" y="3380175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6" name="Скругленный прямоугольник 775"/>
          <p:cNvSpPr/>
          <p:nvPr/>
        </p:nvSpPr>
        <p:spPr>
          <a:xfrm>
            <a:off x="4081396" y="33801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7" name="Скругленный прямоугольник 776"/>
          <p:cNvSpPr/>
          <p:nvPr/>
        </p:nvSpPr>
        <p:spPr>
          <a:xfrm>
            <a:off x="4379846" y="33801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" name="Скругленный прямоугольник 777"/>
          <p:cNvSpPr/>
          <p:nvPr/>
        </p:nvSpPr>
        <p:spPr>
          <a:xfrm>
            <a:off x="3646418" y="338017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9" name="Скругленный прямоугольник 778"/>
          <p:cNvSpPr/>
          <p:nvPr/>
        </p:nvSpPr>
        <p:spPr>
          <a:xfrm>
            <a:off x="3728972" y="33801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" name="Прямоугольник 779"/>
          <p:cNvSpPr/>
          <p:nvPr/>
        </p:nvSpPr>
        <p:spPr>
          <a:xfrm>
            <a:off x="3571804" y="335159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81" name="Прямоугольник 780"/>
          <p:cNvSpPr/>
          <p:nvPr/>
        </p:nvSpPr>
        <p:spPr>
          <a:xfrm>
            <a:off x="3657529" y="334802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82" name="Прямоугольник 781"/>
          <p:cNvSpPr/>
          <p:nvPr/>
        </p:nvSpPr>
        <p:spPr>
          <a:xfrm>
            <a:off x="4009957" y="3346086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83" name="Прямоугольник 782"/>
          <p:cNvSpPr/>
          <p:nvPr/>
        </p:nvSpPr>
        <p:spPr>
          <a:xfrm>
            <a:off x="4305234" y="335159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84" name="Скругленный прямоугольник 783"/>
          <p:cNvSpPr/>
          <p:nvPr/>
        </p:nvSpPr>
        <p:spPr>
          <a:xfrm>
            <a:off x="3643242" y="3438516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5" name="Скругленный прямоугольник 784"/>
          <p:cNvSpPr/>
          <p:nvPr/>
        </p:nvSpPr>
        <p:spPr>
          <a:xfrm>
            <a:off x="4081396" y="3438515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" name="Скругленный прямоугольник 785"/>
          <p:cNvSpPr/>
          <p:nvPr/>
        </p:nvSpPr>
        <p:spPr>
          <a:xfrm>
            <a:off x="4379846" y="3438515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7" name="Скругленный прямоугольник 786"/>
          <p:cNvSpPr/>
          <p:nvPr/>
        </p:nvSpPr>
        <p:spPr>
          <a:xfrm>
            <a:off x="3646418" y="343851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" name="Скругленный прямоугольник 787"/>
          <p:cNvSpPr/>
          <p:nvPr/>
        </p:nvSpPr>
        <p:spPr>
          <a:xfrm>
            <a:off x="3728972" y="3438515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9" name="Прямоугольник 788"/>
          <p:cNvSpPr/>
          <p:nvPr/>
        </p:nvSpPr>
        <p:spPr>
          <a:xfrm>
            <a:off x="3571804" y="340994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90" name="Прямоугольник 789"/>
          <p:cNvSpPr/>
          <p:nvPr/>
        </p:nvSpPr>
        <p:spPr>
          <a:xfrm>
            <a:off x="3657529" y="340636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91" name="Прямоугольник 790"/>
          <p:cNvSpPr/>
          <p:nvPr/>
        </p:nvSpPr>
        <p:spPr>
          <a:xfrm>
            <a:off x="4009957" y="3404427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92" name="Прямоугольник 791"/>
          <p:cNvSpPr/>
          <p:nvPr/>
        </p:nvSpPr>
        <p:spPr>
          <a:xfrm>
            <a:off x="4305234" y="340994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93" name="Скругленный прямоугольник 792"/>
          <p:cNvSpPr/>
          <p:nvPr/>
        </p:nvSpPr>
        <p:spPr>
          <a:xfrm>
            <a:off x="3643242" y="3499238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4" name="Скругленный прямоугольник 793"/>
          <p:cNvSpPr/>
          <p:nvPr/>
        </p:nvSpPr>
        <p:spPr>
          <a:xfrm>
            <a:off x="4081396" y="3499237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" name="Скругленный прямоугольник 794"/>
          <p:cNvSpPr/>
          <p:nvPr/>
        </p:nvSpPr>
        <p:spPr>
          <a:xfrm>
            <a:off x="4379846" y="3499237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6" name="Скругленный прямоугольник 795"/>
          <p:cNvSpPr/>
          <p:nvPr/>
        </p:nvSpPr>
        <p:spPr>
          <a:xfrm>
            <a:off x="3646418" y="3499237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7" name="Скругленный прямоугольник 796"/>
          <p:cNvSpPr/>
          <p:nvPr/>
        </p:nvSpPr>
        <p:spPr>
          <a:xfrm>
            <a:off x="3728972" y="3499237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" name="Прямоугольник 797"/>
          <p:cNvSpPr/>
          <p:nvPr/>
        </p:nvSpPr>
        <p:spPr>
          <a:xfrm>
            <a:off x="3571804" y="347066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99" name="Прямоугольник 798"/>
          <p:cNvSpPr/>
          <p:nvPr/>
        </p:nvSpPr>
        <p:spPr>
          <a:xfrm>
            <a:off x="3657529" y="346709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0" name="Прямоугольник 799"/>
          <p:cNvSpPr/>
          <p:nvPr/>
        </p:nvSpPr>
        <p:spPr>
          <a:xfrm>
            <a:off x="4009957" y="346514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1" name="Прямоугольник 800"/>
          <p:cNvSpPr/>
          <p:nvPr/>
        </p:nvSpPr>
        <p:spPr>
          <a:xfrm>
            <a:off x="4305234" y="347066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2" name="Скругленный прямоугольник 801"/>
          <p:cNvSpPr/>
          <p:nvPr/>
        </p:nvSpPr>
        <p:spPr>
          <a:xfrm>
            <a:off x="3643242" y="3556699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3" name="Скругленный прямоугольник 802"/>
          <p:cNvSpPr/>
          <p:nvPr/>
        </p:nvSpPr>
        <p:spPr>
          <a:xfrm>
            <a:off x="4081396" y="355669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4" name="Скругленный прямоугольник 803"/>
          <p:cNvSpPr/>
          <p:nvPr/>
        </p:nvSpPr>
        <p:spPr>
          <a:xfrm>
            <a:off x="4379846" y="355669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5" name="Скругленный прямоугольник 804"/>
          <p:cNvSpPr/>
          <p:nvPr/>
        </p:nvSpPr>
        <p:spPr>
          <a:xfrm>
            <a:off x="3646418" y="355669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6" name="Скругленный прямоугольник 805"/>
          <p:cNvSpPr/>
          <p:nvPr/>
        </p:nvSpPr>
        <p:spPr>
          <a:xfrm>
            <a:off x="3728972" y="355669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7" name="Прямоугольник 806"/>
          <p:cNvSpPr/>
          <p:nvPr/>
        </p:nvSpPr>
        <p:spPr>
          <a:xfrm>
            <a:off x="3571804" y="352812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8" name="Прямоугольник 807"/>
          <p:cNvSpPr/>
          <p:nvPr/>
        </p:nvSpPr>
        <p:spPr>
          <a:xfrm>
            <a:off x="3657529" y="352455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9" name="Прямоугольник 808"/>
          <p:cNvSpPr/>
          <p:nvPr/>
        </p:nvSpPr>
        <p:spPr>
          <a:xfrm>
            <a:off x="4009957" y="352261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10" name="Прямоугольник 809"/>
          <p:cNvSpPr/>
          <p:nvPr/>
        </p:nvSpPr>
        <p:spPr>
          <a:xfrm>
            <a:off x="4305234" y="3528123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11" name="Скругленный прямоугольник 810"/>
          <p:cNvSpPr/>
          <p:nvPr/>
        </p:nvSpPr>
        <p:spPr>
          <a:xfrm>
            <a:off x="3640066" y="2723695"/>
            <a:ext cx="795344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2" name="Скругленный прямоугольник 811"/>
          <p:cNvSpPr/>
          <p:nvPr/>
        </p:nvSpPr>
        <p:spPr>
          <a:xfrm>
            <a:off x="3814689" y="2723540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3" name="Скругленный прямоугольник 812"/>
          <p:cNvSpPr/>
          <p:nvPr/>
        </p:nvSpPr>
        <p:spPr>
          <a:xfrm>
            <a:off x="3967089" y="2723540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4" name="Скругленный прямоугольник 813"/>
          <p:cNvSpPr/>
          <p:nvPr/>
        </p:nvSpPr>
        <p:spPr>
          <a:xfrm>
            <a:off x="4119489" y="2723540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5" name="Скругленный прямоугольник 814"/>
          <p:cNvSpPr/>
          <p:nvPr/>
        </p:nvSpPr>
        <p:spPr>
          <a:xfrm>
            <a:off x="4286185" y="272294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6" name="Скругленный прямоугольник 815"/>
          <p:cNvSpPr/>
          <p:nvPr/>
        </p:nvSpPr>
        <p:spPr>
          <a:xfrm>
            <a:off x="4359210" y="272353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7" name="Прямоугольник 816"/>
          <p:cNvSpPr/>
          <p:nvPr/>
        </p:nvSpPr>
        <p:spPr>
          <a:xfrm>
            <a:off x="4048056" y="26919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18" name="Прямоугольник 817"/>
          <p:cNvSpPr/>
          <p:nvPr/>
        </p:nvSpPr>
        <p:spPr>
          <a:xfrm>
            <a:off x="3895656" y="26919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19" name="Прямоугольник 818"/>
          <p:cNvSpPr/>
          <p:nvPr/>
        </p:nvSpPr>
        <p:spPr>
          <a:xfrm>
            <a:off x="3743255" y="26919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20" name="Прямоугольник 819"/>
          <p:cNvSpPr/>
          <p:nvPr/>
        </p:nvSpPr>
        <p:spPr>
          <a:xfrm>
            <a:off x="4214746" y="269079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21" name="Прямоугольник 820"/>
          <p:cNvSpPr/>
          <p:nvPr/>
        </p:nvSpPr>
        <p:spPr>
          <a:xfrm>
            <a:off x="4287771" y="2691988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22" name="Скругленный прямоугольник 821"/>
          <p:cNvSpPr/>
          <p:nvPr/>
        </p:nvSpPr>
        <p:spPr>
          <a:xfrm>
            <a:off x="3631335" y="3812971"/>
            <a:ext cx="1081096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3" name="Скругленный прямоугольник 822"/>
          <p:cNvSpPr/>
          <p:nvPr/>
        </p:nvSpPr>
        <p:spPr>
          <a:xfrm>
            <a:off x="37837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4" name="Скругленный прямоугольник 823"/>
          <p:cNvSpPr/>
          <p:nvPr/>
        </p:nvSpPr>
        <p:spPr>
          <a:xfrm>
            <a:off x="39361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5" name="Скругленный прямоугольник 824"/>
          <p:cNvSpPr/>
          <p:nvPr/>
        </p:nvSpPr>
        <p:spPr>
          <a:xfrm>
            <a:off x="40885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6" name="Скругленный прямоугольник 825"/>
          <p:cNvSpPr/>
          <p:nvPr/>
        </p:nvSpPr>
        <p:spPr>
          <a:xfrm>
            <a:off x="42409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7" name="Скругленный прямоугольник 826"/>
          <p:cNvSpPr/>
          <p:nvPr/>
        </p:nvSpPr>
        <p:spPr>
          <a:xfrm>
            <a:off x="43933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8" name="Скругленный прямоугольник 827"/>
          <p:cNvSpPr/>
          <p:nvPr/>
        </p:nvSpPr>
        <p:spPr>
          <a:xfrm>
            <a:off x="4545735" y="381237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" name="Прямоугольник 828"/>
          <p:cNvSpPr/>
          <p:nvPr/>
        </p:nvSpPr>
        <p:spPr>
          <a:xfrm>
            <a:off x="4474302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30" name="Прямоугольник 829"/>
          <p:cNvSpPr/>
          <p:nvPr/>
        </p:nvSpPr>
        <p:spPr>
          <a:xfrm>
            <a:off x="4321902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31" name="Прямоугольник 830"/>
          <p:cNvSpPr/>
          <p:nvPr/>
        </p:nvSpPr>
        <p:spPr>
          <a:xfrm>
            <a:off x="4169501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32" name="Прямоугольник 831"/>
          <p:cNvSpPr/>
          <p:nvPr/>
        </p:nvSpPr>
        <p:spPr>
          <a:xfrm>
            <a:off x="4017100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33" name="Прямоугольник 832"/>
          <p:cNvSpPr/>
          <p:nvPr/>
        </p:nvSpPr>
        <p:spPr>
          <a:xfrm>
            <a:off x="3864699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34" name="Прямоугольник 833"/>
          <p:cNvSpPr/>
          <p:nvPr/>
        </p:nvSpPr>
        <p:spPr>
          <a:xfrm>
            <a:off x="3717060" y="3780822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57" name="Скругленный прямоугольник 856"/>
          <p:cNvSpPr/>
          <p:nvPr/>
        </p:nvSpPr>
        <p:spPr>
          <a:xfrm>
            <a:off x="3633718" y="4157814"/>
            <a:ext cx="122397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8" name="Скругленный прямоугольник 857"/>
          <p:cNvSpPr/>
          <p:nvPr/>
        </p:nvSpPr>
        <p:spPr>
          <a:xfrm>
            <a:off x="3714680" y="415721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9" name="Скругленный прямоугольник 858"/>
          <p:cNvSpPr/>
          <p:nvPr/>
        </p:nvSpPr>
        <p:spPr>
          <a:xfrm>
            <a:off x="3870255" y="415781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" name="Скругленный прямоугольник 859"/>
          <p:cNvSpPr/>
          <p:nvPr/>
        </p:nvSpPr>
        <p:spPr>
          <a:xfrm>
            <a:off x="3940105" y="415721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" name="Скругленный прямоугольник 860"/>
          <p:cNvSpPr/>
          <p:nvPr/>
        </p:nvSpPr>
        <p:spPr>
          <a:xfrm>
            <a:off x="4092505" y="415840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2" name="Скругленный прямоугольник 861"/>
          <p:cNvSpPr/>
          <p:nvPr/>
        </p:nvSpPr>
        <p:spPr>
          <a:xfrm>
            <a:off x="4714814" y="415721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3" name="Скругленный прямоугольник 862"/>
          <p:cNvSpPr/>
          <p:nvPr/>
        </p:nvSpPr>
        <p:spPr>
          <a:xfrm>
            <a:off x="4784664" y="4158408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Прямоугольник 863"/>
          <p:cNvSpPr/>
          <p:nvPr/>
        </p:nvSpPr>
        <p:spPr>
          <a:xfrm>
            <a:off x="3645625" y="4122093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65" name="Прямоугольник 864"/>
          <p:cNvSpPr/>
          <p:nvPr/>
        </p:nvSpPr>
        <p:spPr>
          <a:xfrm>
            <a:off x="3800406" y="4122094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66" name="Прямоугольник 865"/>
          <p:cNvSpPr/>
          <p:nvPr/>
        </p:nvSpPr>
        <p:spPr>
          <a:xfrm>
            <a:off x="3871844" y="4122094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67" name="Прямоугольник 866"/>
          <p:cNvSpPr/>
          <p:nvPr/>
        </p:nvSpPr>
        <p:spPr>
          <a:xfrm>
            <a:off x="4024244" y="4122095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68" name="Прямоугольник 867"/>
          <p:cNvSpPr/>
          <p:nvPr/>
        </p:nvSpPr>
        <p:spPr>
          <a:xfrm>
            <a:off x="4640994" y="4122095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69" name="Прямоугольник 868"/>
          <p:cNvSpPr/>
          <p:nvPr/>
        </p:nvSpPr>
        <p:spPr>
          <a:xfrm>
            <a:off x="4714813" y="4122095"/>
            <a:ext cx="2143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5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70" name="Скругленный прямоугольник 869"/>
          <p:cNvSpPr/>
          <p:nvPr/>
        </p:nvSpPr>
        <p:spPr>
          <a:xfrm>
            <a:off x="3633718" y="4216750"/>
            <a:ext cx="1223972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1" name="Скругленный прямоугольник 870"/>
          <p:cNvSpPr/>
          <p:nvPr/>
        </p:nvSpPr>
        <p:spPr>
          <a:xfrm>
            <a:off x="3714680" y="421615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2" name="Скругленный прямоугольник 871"/>
          <p:cNvSpPr/>
          <p:nvPr/>
        </p:nvSpPr>
        <p:spPr>
          <a:xfrm>
            <a:off x="3870255" y="4216749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3" name="Скругленный прямоугольник 872"/>
          <p:cNvSpPr/>
          <p:nvPr/>
        </p:nvSpPr>
        <p:spPr>
          <a:xfrm>
            <a:off x="3940105" y="421615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4" name="Скругленный прямоугольник 873"/>
          <p:cNvSpPr/>
          <p:nvPr/>
        </p:nvSpPr>
        <p:spPr>
          <a:xfrm>
            <a:off x="4092505" y="421734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5" name="Скругленный прямоугольник 874"/>
          <p:cNvSpPr/>
          <p:nvPr/>
        </p:nvSpPr>
        <p:spPr>
          <a:xfrm>
            <a:off x="4714814" y="4216153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6" name="Скругленный прямоугольник 875"/>
          <p:cNvSpPr/>
          <p:nvPr/>
        </p:nvSpPr>
        <p:spPr>
          <a:xfrm>
            <a:off x="4784664" y="4217344"/>
            <a:ext cx="71440" cy="53579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7" name="Прямоугольник 876"/>
          <p:cNvSpPr/>
          <p:nvPr/>
        </p:nvSpPr>
        <p:spPr>
          <a:xfrm>
            <a:off x="3645625" y="4181029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78" name="Прямоугольник 877"/>
          <p:cNvSpPr/>
          <p:nvPr/>
        </p:nvSpPr>
        <p:spPr>
          <a:xfrm>
            <a:off x="3800406" y="418103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79" name="Прямоугольник 878"/>
          <p:cNvSpPr/>
          <p:nvPr/>
        </p:nvSpPr>
        <p:spPr>
          <a:xfrm>
            <a:off x="3871844" y="4181030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80" name="Прямоугольник 879"/>
          <p:cNvSpPr/>
          <p:nvPr/>
        </p:nvSpPr>
        <p:spPr>
          <a:xfrm>
            <a:off x="4024244" y="418103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81" name="Прямоугольник 880"/>
          <p:cNvSpPr/>
          <p:nvPr/>
        </p:nvSpPr>
        <p:spPr>
          <a:xfrm>
            <a:off x="4640994" y="418103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82" name="Прямоугольник 881"/>
          <p:cNvSpPr/>
          <p:nvPr/>
        </p:nvSpPr>
        <p:spPr>
          <a:xfrm>
            <a:off x="4714813" y="4181031"/>
            <a:ext cx="21431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" b="1" dirty="0" smtClean="0">
                <a:solidFill>
                  <a:srgbClr val="C00000"/>
                </a:solidFill>
                <a:cs typeface="Arial" pitchFamily="34" charset="0"/>
              </a:rPr>
              <a:t>∆</a:t>
            </a:r>
            <a:endParaRPr lang="ru-RU" sz="3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96" name="Скругленный прямоугольник 895"/>
          <p:cNvSpPr/>
          <p:nvPr/>
        </p:nvSpPr>
        <p:spPr>
          <a:xfrm>
            <a:off x="3643242" y="2991587"/>
            <a:ext cx="795344" cy="267893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 w="9525">
            <a:solidFill>
              <a:srgbClr val="9B55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8" name="Прямая соединительная линия 897"/>
          <p:cNvCxnSpPr/>
          <p:nvPr/>
        </p:nvCxnSpPr>
        <p:spPr>
          <a:xfrm>
            <a:off x="3648004" y="2991587"/>
            <a:ext cx="785818" cy="267893"/>
          </a:xfrm>
          <a:prstGeom prst="line">
            <a:avLst/>
          </a:prstGeom>
          <a:ln>
            <a:solidFill>
              <a:srgbClr val="9B5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Прямая соединительная линия 899"/>
          <p:cNvCxnSpPr/>
          <p:nvPr/>
        </p:nvCxnSpPr>
        <p:spPr>
          <a:xfrm flipV="1">
            <a:off x="3650385" y="2991587"/>
            <a:ext cx="785818" cy="267893"/>
          </a:xfrm>
          <a:prstGeom prst="line">
            <a:avLst/>
          </a:prstGeom>
          <a:ln>
            <a:solidFill>
              <a:srgbClr val="9B5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Левая фигурная скобка 904"/>
          <p:cNvSpPr/>
          <p:nvPr/>
        </p:nvSpPr>
        <p:spPr>
          <a:xfrm>
            <a:off x="3500366" y="1330654"/>
            <a:ext cx="142876" cy="2946818"/>
          </a:xfrm>
          <a:prstGeom prst="leftBrace">
            <a:avLst>
              <a:gd name="adj1" fmla="val 343750"/>
              <a:gd name="adj2" fmla="val 50000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7" name="Прямая со стрелкой 906"/>
          <p:cNvCxnSpPr>
            <a:stCxn id="428" idx="3"/>
            <a:endCxn id="18" idx="1"/>
          </p:cNvCxnSpPr>
          <p:nvPr/>
        </p:nvCxnSpPr>
        <p:spPr>
          <a:xfrm flipV="1">
            <a:off x="4429060" y="1411247"/>
            <a:ext cx="776292" cy="0"/>
          </a:xfrm>
          <a:prstGeom prst="straightConnector1">
            <a:avLst/>
          </a:prstGeom>
          <a:ln w="31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8" name="Прямоугольник 907"/>
          <p:cNvSpPr/>
          <p:nvPr/>
        </p:nvSpPr>
        <p:spPr>
          <a:xfrm>
            <a:off x="2428796" y="1519654"/>
            <a:ext cx="928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Сводная </a:t>
            </a:r>
            <a:b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∆ обновлений </a:t>
            </a:r>
            <a:endParaRPr lang="ru-RU" sz="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12" name="Прямоугольник 911"/>
          <p:cNvSpPr/>
          <p:nvPr/>
        </p:nvSpPr>
        <p:spPr>
          <a:xfrm>
            <a:off x="3571804" y="1169071"/>
            <a:ext cx="12858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cs typeface="Arial" pitchFamily="34" charset="0"/>
              </a:rPr>
              <a:t>Пакеты обновлений </a:t>
            </a:r>
            <a:endParaRPr lang="ru-RU" sz="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20" name="Прямоугольник 919"/>
          <p:cNvSpPr/>
          <p:nvPr/>
        </p:nvSpPr>
        <p:spPr>
          <a:xfrm>
            <a:off x="3571804" y="2991587"/>
            <a:ext cx="928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Нет </a:t>
            </a:r>
            <a:b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600" dirty="0" smtClean="0">
                <a:solidFill>
                  <a:srgbClr val="002060"/>
                </a:solidFill>
                <a:cs typeface="Arial" pitchFamily="34" charset="0"/>
              </a:rPr>
              <a:t>потребности</a:t>
            </a:r>
            <a:endParaRPr lang="ru-RU" sz="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21" name="Прямоугольник 920"/>
          <p:cNvSpPr/>
          <p:nvPr/>
        </p:nvSpPr>
        <p:spPr>
          <a:xfrm>
            <a:off x="2143043" y="1656995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∆</a:t>
            </a:r>
            <a:endParaRPr lang="ru-RU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22" name="Прямоугольник 921"/>
          <p:cNvSpPr/>
          <p:nvPr/>
        </p:nvSpPr>
        <p:spPr>
          <a:xfrm>
            <a:off x="2143043" y="2192781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РВД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23" name="Прямоугольник 922"/>
          <p:cNvSpPr/>
          <p:nvPr/>
        </p:nvSpPr>
        <p:spPr>
          <a:xfrm>
            <a:off x="2238294" y="283085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ID-ID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24" name="Прямоугольник 923"/>
          <p:cNvSpPr/>
          <p:nvPr/>
        </p:nvSpPr>
        <p:spPr>
          <a:xfrm>
            <a:off x="2193843" y="3473794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НСИ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41" name="TextBox 940"/>
          <p:cNvSpPr txBox="1"/>
          <p:nvPr/>
        </p:nvSpPr>
        <p:spPr>
          <a:xfrm>
            <a:off x="5025116" y="930604"/>
            <a:ext cx="1047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</a:rPr>
              <a:t>ИР- потребители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356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7" name="Прямоугольник 356"/>
          <p:cNvSpPr/>
          <p:nvPr/>
        </p:nvSpPr>
        <p:spPr>
          <a:xfrm>
            <a:off x="5962692" y="714362"/>
            <a:ext cx="31432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/>
            <a:r>
              <a:rPr lang="ru-RU" sz="100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Обмен данными через единую систему предполагает:</a:t>
            </a:r>
          </a:p>
          <a:p>
            <a:pPr indent="266700" algn="just"/>
            <a:endParaRPr lang="ru-RU" sz="100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хранение ежедневных ∆ обновлений 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в одной системе, а не каждым ресурсом</a:t>
            </a:r>
          </a:p>
          <a:p>
            <a:pPr marL="228600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генерацию отчетов-выгрузок по записям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в зависимости от потребности через единую модель данных, а не каждым</a:t>
            </a:r>
          </a:p>
          <a:p>
            <a:pPr marL="228600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хранение связей </a:t>
            </a:r>
            <a:r>
              <a:rPr lang="en-US" sz="1000" dirty="0" smtClean="0">
                <a:solidFill>
                  <a:srgbClr val="002060"/>
                </a:solidFill>
                <a:cs typeface="Arial" pitchFamily="34" charset="0"/>
              </a:rPr>
              <a:t>ID</a:t>
            </a: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, что позволяет очищать отчеты от </a:t>
            </a:r>
            <a:r>
              <a:rPr lang="ru-RU" sz="1000" dirty="0" err="1" smtClean="0">
                <a:solidFill>
                  <a:srgbClr val="002060"/>
                </a:solidFill>
                <a:cs typeface="Arial" pitchFamily="34" charset="0"/>
              </a:rPr>
              <a:t>необновленных</a:t>
            </a: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 данных – не нужно всем ежедневно сверять все записи </a:t>
            </a:r>
          </a:p>
          <a:p>
            <a:pPr marL="228600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переход на унифицированные форматы, там где имеет место обмен данными</a:t>
            </a:r>
          </a:p>
          <a:p>
            <a:pPr marL="228600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упрощение процесса включения эталонных </a:t>
            </a:r>
            <a:r>
              <a:rPr lang="en-US" sz="1000" dirty="0" smtClean="0">
                <a:solidFill>
                  <a:srgbClr val="002060"/>
                </a:solidFill>
                <a:cs typeface="Arial" pitchFamily="34" charset="0"/>
              </a:rPr>
              <a:t>ID </a:t>
            </a: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в ресурсы. Возможно обогащение данных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endParaRPr lang="ru-RU" sz="10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Вывод:</a:t>
            </a:r>
          </a:p>
          <a:p>
            <a:pPr marL="228600" indent="-228600" algn="ctr"/>
            <a:endParaRPr lang="ru-RU" sz="1000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marL="228600" lvl="3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единая система разгрузит ОИВ  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от непрофильной деятельности 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(сервисы выгрузок, ∆ обновлений, </a:t>
            </a:r>
            <a:b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отчеты потребителям и пр.) и позволит сосредоточить работу над улучшением качества эталонных данных</a:t>
            </a:r>
          </a:p>
          <a:p>
            <a:pPr marL="228600" lvl="3" indent="-13970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уполномоченному органу  необходимо создать систему и обеспечить взаимодействие с ней участников обмена </a:t>
            </a:r>
          </a:p>
        </p:txBody>
      </p:sp>
      <p:grpSp>
        <p:nvGrpSpPr>
          <p:cNvPr id="2" name="Группа 362"/>
          <p:cNvGrpSpPr/>
          <p:nvPr/>
        </p:nvGrpSpPr>
        <p:grpSpPr>
          <a:xfrm>
            <a:off x="2570878" y="2081348"/>
            <a:ext cx="929489" cy="2086197"/>
            <a:chOff x="2570878" y="2775131"/>
            <a:chExt cx="929489" cy="2781596"/>
          </a:xfrm>
        </p:grpSpPr>
        <p:cxnSp>
          <p:nvCxnSpPr>
            <p:cNvPr id="936" name="Прямая соединительная линия 935"/>
            <p:cNvCxnSpPr/>
            <p:nvPr/>
          </p:nvCxnSpPr>
          <p:spPr>
            <a:xfrm rot="5400000">
              <a:off x="1250069" y="4095940"/>
              <a:ext cx="2643206" cy="1588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Прямая соединительная линия 939"/>
            <p:cNvCxnSpPr>
              <a:endCxn id="905" idx="1"/>
            </p:cNvCxnSpPr>
            <p:nvPr/>
          </p:nvCxnSpPr>
          <p:spPr>
            <a:xfrm rot="5400000" flipH="1" flipV="1">
              <a:off x="2518094" y="4435271"/>
              <a:ext cx="1678793" cy="285752"/>
            </a:xfrm>
            <a:prstGeom prst="line">
              <a:avLst/>
            </a:prstGeom>
            <a:ln w="3175">
              <a:solidFill>
                <a:srgbClr val="00206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Дуга 358"/>
            <p:cNvSpPr/>
            <p:nvPr/>
          </p:nvSpPr>
          <p:spPr>
            <a:xfrm rot="10800000">
              <a:off x="2571736" y="5283213"/>
              <a:ext cx="285752" cy="271458"/>
            </a:xfrm>
            <a:prstGeom prst="arc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60" name="Дуга 359"/>
            <p:cNvSpPr/>
            <p:nvPr/>
          </p:nvSpPr>
          <p:spPr>
            <a:xfrm rot="6013175">
              <a:off x="2911494" y="5248999"/>
              <a:ext cx="343998" cy="271458"/>
            </a:xfrm>
            <a:prstGeom prst="arc">
              <a:avLst>
                <a:gd name="adj1" fmla="val 16200000"/>
                <a:gd name="adj2" fmla="val 21088776"/>
              </a:avLst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cxnSp>
          <p:nvCxnSpPr>
            <p:cNvPr id="362" name="Прямая соединительная линия 361"/>
            <p:cNvCxnSpPr>
              <a:stCxn id="359" idx="0"/>
              <a:endCxn id="360" idx="2"/>
            </p:cNvCxnSpPr>
            <p:nvPr/>
          </p:nvCxnSpPr>
          <p:spPr>
            <a:xfrm>
              <a:off x="2714612" y="5554671"/>
              <a:ext cx="363815" cy="849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735546"/>
            <a:ext cx="9144000" cy="412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76200" y="160718"/>
            <a:ext cx="9144000" cy="3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Обсуждаемые подходы к формированию </a:t>
            </a:r>
            <a:b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ru-RU" sz="1600" dirty="0" smtClean="0">
                <a:solidFill>
                  <a:srgbClr val="C00000"/>
                </a:solidFill>
                <a:cs typeface="Arial" pitchFamily="34" charset="0"/>
              </a:rPr>
              <a:t>реестра видов данных и обмену данными</a:t>
            </a:r>
            <a:endParaRPr lang="ru-RU" alt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6" name="Группа 50"/>
          <p:cNvGrpSpPr/>
          <p:nvPr/>
        </p:nvGrpSpPr>
        <p:grpSpPr>
          <a:xfrm>
            <a:off x="3995936" y="1130164"/>
            <a:ext cx="1080120" cy="486054"/>
            <a:chOff x="187450" y="3429003"/>
            <a:chExt cx="1080120" cy="756084"/>
          </a:xfrm>
        </p:grpSpPr>
        <p:sp>
          <p:nvSpPr>
            <p:cNvPr id="7" name="TextBox 6"/>
            <p:cNvSpPr txBox="1"/>
            <p:nvPr/>
          </p:nvSpPr>
          <p:spPr>
            <a:xfrm>
              <a:off x="288848" y="3533329"/>
              <a:ext cx="86955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002060"/>
                  </a:solidFill>
                </a:rPr>
                <a:t>РВД</a:t>
              </a:r>
              <a:endParaRPr lang="ru-RU" sz="1000" dirty="0">
                <a:solidFill>
                  <a:srgbClr val="00206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87450" y="3429003"/>
              <a:ext cx="1080120" cy="756084"/>
            </a:xfrm>
            <a:prstGeom prst="roundRect">
              <a:avLst>
                <a:gd name="adj" fmla="val 8098"/>
              </a:avLst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>
            <a:off x="4535996" y="1616218"/>
            <a:ext cx="0" cy="32237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6"/>
          <p:cNvSpPr txBox="1">
            <a:spLocks/>
          </p:cNvSpPr>
          <p:nvPr/>
        </p:nvSpPr>
        <p:spPr>
          <a:xfrm>
            <a:off x="7010400" y="4929204"/>
            <a:ext cx="2133600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4F0B4-3897-41C7-BA68-D46F10344C0F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718" y="1855564"/>
            <a:ext cx="4283968" cy="2484276"/>
          </a:xfrm>
          <a:prstGeom prst="roundRect">
            <a:avLst>
              <a:gd name="adj" fmla="val 3959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3833" y="1843386"/>
            <a:ext cx="4176464" cy="1188131"/>
          </a:xfrm>
          <a:prstGeom prst="roundRect">
            <a:avLst>
              <a:gd name="adj" fmla="val 3959"/>
            </a:avLst>
          </a:prstGeom>
          <a:noFill/>
          <a:ln w="158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91448" y="1947880"/>
          <a:ext cx="3024336" cy="346376"/>
        </p:xfrm>
        <a:graphic>
          <a:graphicData uri="http://schemas.openxmlformats.org/drawingml/2006/table">
            <a:tbl>
              <a:tblPr/>
              <a:tblGrid>
                <a:gridCol w="432048"/>
                <a:gridCol w="435219"/>
                <a:gridCol w="401920"/>
                <a:gridCol w="398303"/>
                <a:gridCol w="420742"/>
                <a:gridCol w="432048"/>
                <a:gridCol w="504056"/>
              </a:tblGrid>
              <a:tr h="34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Акт. книга (ЗАГС)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r>
                        <a:rPr lang="ru-RU" sz="5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 рожд.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31409" y="2581665"/>
          <a:ext cx="3384376" cy="364760"/>
        </p:xfrm>
        <a:graphic>
          <a:graphicData uri="http://schemas.openxmlformats.org/drawingml/2006/table">
            <a:tbl>
              <a:tblPr/>
              <a:tblGrid>
                <a:gridCol w="432047"/>
                <a:gridCol w="360041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6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Реестр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лиц (ПФР)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СНИЛС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 рожд.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5345" y="3845234"/>
          <a:ext cx="3960437" cy="364760"/>
        </p:xfrm>
        <a:graphic>
          <a:graphicData uri="http://schemas.openxmlformats.org/drawingml/2006/table">
            <a:tbl>
              <a:tblPr/>
              <a:tblGrid>
                <a:gridCol w="356930"/>
                <a:gridCol w="319750"/>
                <a:gridCol w="356930"/>
                <a:gridCol w="856633"/>
                <a:gridCol w="356930"/>
                <a:gridCol w="428316"/>
                <a:gridCol w="428316"/>
                <a:gridCol w="394110"/>
                <a:gridCol w="462522"/>
              </a:tblGrid>
              <a:tr h="36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ЕГРЮЛ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(ФНС)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ИНН </a:t>
                      </a:r>
                      <a:r>
                        <a:rPr lang="ru-RU" sz="500" b="1" i="0" u="none" strike="noStrike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ю.л</a:t>
                      </a:r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  <a:b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ген.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</a:t>
                      </a:r>
                      <a:b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Дуга 26"/>
          <p:cNvSpPr/>
          <p:nvPr/>
        </p:nvSpPr>
        <p:spPr>
          <a:xfrm rot="15385976">
            <a:off x="976590" y="1927052"/>
            <a:ext cx="1350150" cy="1512168"/>
          </a:xfrm>
          <a:prstGeom prst="arc">
            <a:avLst>
              <a:gd name="adj1" fmla="val 17611302"/>
              <a:gd name="adj2" fmla="val 19862425"/>
            </a:avLst>
          </a:prstGeom>
          <a:ln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6200000">
            <a:off x="525583" y="2101590"/>
            <a:ext cx="2035652" cy="1944256"/>
          </a:xfrm>
          <a:prstGeom prst="arc">
            <a:avLst>
              <a:gd name="adj1" fmla="val 15538297"/>
              <a:gd name="adj2" fmla="val 20325259"/>
            </a:avLst>
          </a:prstGeom>
          <a:ln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6200000">
            <a:off x="-59569" y="2458635"/>
            <a:ext cx="3242965" cy="2448272"/>
          </a:xfrm>
          <a:prstGeom prst="arc">
            <a:avLst>
              <a:gd name="adj1" fmla="val 15664502"/>
              <a:gd name="adj2" fmla="val 20787228"/>
            </a:avLst>
          </a:prstGeom>
          <a:ln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5921351">
            <a:off x="5558947" y="1839132"/>
            <a:ext cx="1350150" cy="1512168"/>
          </a:xfrm>
          <a:prstGeom prst="arc">
            <a:avLst>
              <a:gd name="adj1" fmla="val 16892399"/>
              <a:gd name="adj2" fmla="val 19884768"/>
            </a:avLst>
          </a:prstGeom>
          <a:ln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7137" y="904708"/>
            <a:ext cx="355904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AutoNum type="romanUcPeriod"/>
            </a:pP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РВД – модель данных, в соответствии </a:t>
            </a:r>
            <a:b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которой данные в ИР формируются напрямую из эталонов-источников</a:t>
            </a:r>
          </a:p>
          <a:p>
            <a:pPr marL="285750" indent="-285750">
              <a:buAutoNum type="romanUcPeriod"/>
            </a:pP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Обмен данными между ИР обеспечивается через единую ИС </a:t>
            </a:r>
            <a:endParaRPr lang="ru-RU" sz="105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904708"/>
            <a:ext cx="40004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AutoNum type="romanUcPeriod"/>
            </a:pP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РВД – модель данных, в соответствии с которой данные в ИР формируются последовательно </a:t>
            </a:r>
            <a:b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 основании ИР - предшественника</a:t>
            </a:r>
          </a:p>
          <a:p>
            <a:pPr marL="285750" indent="-285750">
              <a:buAutoNum type="romanUcPeriod"/>
            </a:pPr>
            <a:r>
              <a:rPr lang="ru-RU" sz="105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Обмен данными осуществляется локально между поставщиком и потребителем</a:t>
            </a:r>
            <a:endParaRPr lang="ru-RU" sz="1050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" name="Дуга 40"/>
          <p:cNvSpPr/>
          <p:nvPr/>
        </p:nvSpPr>
        <p:spPr>
          <a:xfrm rot="15689292">
            <a:off x="5277772" y="2503520"/>
            <a:ext cx="1350150" cy="1512168"/>
          </a:xfrm>
          <a:prstGeom prst="arc">
            <a:avLst>
              <a:gd name="adj1" fmla="val 17016131"/>
              <a:gd name="adj2" fmla="val 19537383"/>
            </a:avLst>
          </a:prstGeom>
          <a:ln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5689292">
            <a:off x="5018314" y="3126162"/>
            <a:ext cx="1350150" cy="1512168"/>
          </a:xfrm>
          <a:prstGeom prst="arc">
            <a:avLst>
              <a:gd name="adj1" fmla="val 17016131"/>
              <a:gd name="adj2" fmla="val 19537383"/>
            </a:avLst>
          </a:prstGeom>
          <a:ln>
            <a:solidFill>
              <a:srgbClr val="41B14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11824" y="2437452"/>
            <a:ext cx="4324672" cy="1188131"/>
          </a:xfrm>
          <a:prstGeom prst="roundRect">
            <a:avLst>
              <a:gd name="adj" fmla="val 3959"/>
            </a:avLst>
          </a:prstGeom>
          <a:noFill/>
          <a:ln w="15875">
            <a:solidFill>
              <a:srgbClr val="41B1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15433" y="3139530"/>
            <a:ext cx="4499992" cy="1188131"/>
          </a:xfrm>
          <a:prstGeom prst="roundRect">
            <a:avLst>
              <a:gd name="adj" fmla="val 3959"/>
            </a:avLst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414800" y="3214919"/>
          <a:ext cx="3700984" cy="378042"/>
        </p:xfrm>
        <a:graphic>
          <a:graphicData uri="http://schemas.openxmlformats.org/drawingml/2006/table">
            <a:tbl>
              <a:tblPr/>
              <a:tblGrid>
                <a:gridCol w="388616"/>
                <a:gridCol w="360040"/>
                <a:gridCol w="360040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78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r>
                        <a:rPr lang="ru-RU" sz="5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СНИЛС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</a:t>
                      </a:r>
                      <a:endParaRPr lang="en-US" sz="5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</a:p>
                    <a:p>
                      <a:pPr algn="ctr" rtl="0" fontAlgn="ctr"/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1952544" y="1933782"/>
            <a:ext cx="1676436" cy="370076"/>
            <a:chOff x="1904704" y="2533158"/>
            <a:chExt cx="1676436" cy="51555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904704" y="2536026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2315884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2745922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166344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972796" y="2566945"/>
            <a:ext cx="1713940" cy="386663"/>
            <a:chOff x="1904704" y="2533158"/>
            <a:chExt cx="1713940" cy="51555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904704" y="2536026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2315884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745922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166344" y="2533158"/>
              <a:ext cx="452300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978796" y="3203949"/>
            <a:ext cx="1722566" cy="386663"/>
            <a:chOff x="1904704" y="2533158"/>
            <a:chExt cx="1722566" cy="51555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904704" y="2536026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315884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2745922" y="2533158"/>
              <a:ext cx="414796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174970" y="2533158"/>
              <a:ext cx="452300" cy="512682"/>
            </a:xfrm>
            <a:prstGeom prst="roundRect">
              <a:avLst>
                <a:gd name="adj" fmla="val 8098"/>
              </a:avLst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Скругленный прямоугольник 68"/>
          <p:cNvSpPr/>
          <p:nvPr/>
        </p:nvSpPr>
        <p:spPr>
          <a:xfrm>
            <a:off x="2036178" y="3841332"/>
            <a:ext cx="351414" cy="384512"/>
          </a:xfrm>
          <a:prstGeom prst="roundRect">
            <a:avLst>
              <a:gd name="adj" fmla="val 8098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28266" y="3834862"/>
            <a:ext cx="423422" cy="384512"/>
          </a:xfrm>
          <a:prstGeom prst="roundRect">
            <a:avLst>
              <a:gd name="adj" fmla="val 8098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23496" y="1938183"/>
            <a:ext cx="414796" cy="365675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32122" y="2571066"/>
            <a:ext cx="414796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163456" y="2571066"/>
            <a:ext cx="360040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163456" y="3212669"/>
            <a:ext cx="368666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03416" y="3212669"/>
            <a:ext cx="368666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37920" y="3847802"/>
            <a:ext cx="368666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15384" y="3847802"/>
            <a:ext cx="322536" cy="37804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5767258" y="1919458"/>
          <a:ext cx="3024336" cy="346376"/>
        </p:xfrm>
        <a:graphic>
          <a:graphicData uri="http://schemas.openxmlformats.org/drawingml/2006/table">
            <a:tbl>
              <a:tblPr/>
              <a:tblGrid>
                <a:gridCol w="432048"/>
                <a:gridCol w="435219"/>
                <a:gridCol w="401920"/>
                <a:gridCol w="398303"/>
                <a:gridCol w="420742"/>
                <a:gridCol w="432048"/>
                <a:gridCol w="504056"/>
              </a:tblGrid>
              <a:tr h="34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Акт. книга (ЗАГС)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r>
                        <a:rPr lang="ru-RU" sz="5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 рожд.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5389966" y="2548122"/>
          <a:ext cx="3384376" cy="364760"/>
        </p:xfrm>
        <a:graphic>
          <a:graphicData uri="http://schemas.openxmlformats.org/drawingml/2006/table">
            <a:tbl>
              <a:tblPr/>
              <a:tblGrid>
                <a:gridCol w="432047"/>
                <a:gridCol w="360041"/>
                <a:gridCol w="432048"/>
                <a:gridCol w="432048"/>
                <a:gridCol w="432048"/>
                <a:gridCol w="432048"/>
                <a:gridCol w="406170"/>
                <a:gridCol w="457926"/>
              </a:tblGrid>
              <a:tr h="36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Реестр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лиц (ПФР)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СНИЛС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 рожд.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104934" y="3198164"/>
          <a:ext cx="3700984" cy="378042"/>
        </p:xfrm>
        <a:graphic>
          <a:graphicData uri="http://schemas.openxmlformats.org/drawingml/2006/table">
            <a:tbl>
              <a:tblPr/>
              <a:tblGrid>
                <a:gridCol w="388616"/>
                <a:gridCol w="360040"/>
                <a:gridCol w="360040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78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r>
                        <a:rPr lang="ru-RU" sz="5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СНИЛС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</a:t>
                      </a:r>
                      <a:endParaRPr lang="en-US" sz="5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4813903" y="3835546"/>
          <a:ext cx="3960437" cy="364760"/>
        </p:xfrm>
        <a:graphic>
          <a:graphicData uri="http://schemas.openxmlformats.org/drawingml/2006/table">
            <a:tbl>
              <a:tblPr/>
              <a:tblGrid>
                <a:gridCol w="356930"/>
                <a:gridCol w="319750"/>
                <a:gridCol w="356930"/>
                <a:gridCol w="856633"/>
                <a:gridCol w="356930"/>
                <a:gridCol w="428316"/>
                <a:gridCol w="428316"/>
                <a:gridCol w="394110"/>
                <a:gridCol w="462522"/>
              </a:tblGrid>
              <a:tr h="36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ЕГРЮЛ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(ФНС) 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ИНН </a:t>
                      </a:r>
                      <a:r>
                        <a:rPr lang="ru-RU" sz="500" b="1" i="0" u="none" strike="noStrike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ю.л</a:t>
                      </a:r>
                      <a:r>
                        <a:rPr lang="ru-RU" sz="5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пасп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</a:t>
                      </a:r>
                      <a:b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ген. </a:t>
                      </a:r>
                      <a:r>
                        <a:rPr lang="ru-RU" sz="5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рожд</a:t>
                      </a:r>
                      <a:b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500" b="1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дир</a:t>
                      </a:r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 </a:t>
                      </a: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141" marR="4141" marT="3106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… </a:t>
                      </a:r>
                      <a:endParaRPr lang="ru-RU" sz="5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41" marR="4141" marT="310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6208724" y="1920708"/>
            <a:ext cx="2071702" cy="343859"/>
          </a:xfrm>
          <a:prstGeom prst="roundRect">
            <a:avLst>
              <a:gd name="adj" fmla="val 8098"/>
            </a:avLst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00694" y="3189625"/>
            <a:ext cx="2857520" cy="384512"/>
          </a:xfrm>
          <a:prstGeom prst="roundRect">
            <a:avLst>
              <a:gd name="adj" fmla="val 8098"/>
            </a:avLst>
          </a:prstGeom>
          <a:noFill/>
          <a:ln w="15875">
            <a:solidFill>
              <a:srgbClr val="41B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815018" y="2539303"/>
            <a:ext cx="2500330" cy="384512"/>
          </a:xfrm>
          <a:prstGeom prst="roundRect">
            <a:avLst>
              <a:gd name="adj" fmla="val 8098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153028" y="3826827"/>
            <a:ext cx="2786082" cy="384512"/>
          </a:xfrm>
          <a:prstGeom prst="roundRect">
            <a:avLst>
              <a:gd name="adj" fmla="val 8098"/>
            </a:avLst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1393</Words>
  <Application>Microsoft Office PowerPoint</Application>
  <PresentationFormat>Экран (16:9)</PresentationFormat>
  <Paragraphs>559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80</cp:revision>
  <dcterms:created xsi:type="dcterms:W3CDTF">2010-11-12T06:22:57Z</dcterms:created>
  <dcterms:modified xsi:type="dcterms:W3CDTF">2015-02-26T18:55:23Z</dcterms:modified>
</cp:coreProperties>
</file>