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95" r:id="rId2"/>
    <p:sldId id="354" r:id="rId3"/>
    <p:sldId id="314" r:id="rId4"/>
    <p:sldId id="327" r:id="rId5"/>
    <p:sldId id="316" r:id="rId6"/>
    <p:sldId id="317" r:id="rId7"/>
    <p:sldId id="318" r:id="rId8"/>
    <p:sldId id="352" r:id="rId9"/>
    <p:sldId id="365" r:id="rId10"/>
    <p:sldId id="321" r:id="rId11"/>
    <p:sldId id="322" r:id="rId12"/>
    <p:sldId id="319" r:id="rId13"/>
    <p:sldId id="323" r:id="rId14"/>
    <p:sldId id="328" r:id="rId15"/>
    <p:sldId id="329" r:id="rId16"/>
    <p:sldId id="330" r:id="rId17"/>
    <p:sldId id="334" r:id="rId18"/>
    <p:sldId id="331" r:id="rId19"/>
    <p:sldId id="364" r:id="rId20"/>
    <p:sldId id="332" r:id="rId21"/>
    <p:sldId id="340" r:id="rId22"/>
    <p:sldId id="348" r:id="rId23"/>
    <p:sldId id="358" r:id="rId24"/>
    <p:sldId id="355" r:id="rId25"/>
    <p:sldId id="357" r:id="rId26"/>
    <p:sldId id="356" r:id="rId27"/>
  </p:sldIdLst>
  <p:sldSz cx="9144000" cy="6858000" type="screen4x3"/>
  <p:notesSz cx="6807200" cy="99393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D1D1D1"/>
    <a:srgbClr val="973535"/>
    <a:srgbClr val="006600"/>
    <a:srgbClr val="FFFF99"/>
    <a:srgbClr val="4B86B3"/>
    <a:srgbClr val="D8E4EC"/>
    <a:srgbClr val="DEE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7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sdfs\DISK_K\Obmen\&#1054;&#1058;&#1054;\&#1041;&#1072;&#1089;&#1099;&#1088;&#1086;&#1074;&#1072;%20&#1057;.&#1040;\&#1057;&#1051;&#1040;&#1049;&#1044;&#1067;%20&#1076;&#1083;&#1103;%20&#1050;&#1054;&#1051;&#1051;&#1045;&#1043;&#1048;&#1048;\&#1082;%20&#1082;&#1086;&#1083;&#1083;&#1077;&#1075;&#1080;&#1080;%20&#1053;&#1091;&#1088;&#1091;&#1096;&#1077;&#1074;&#1072;\&#1044;&#1072;&#1085;&#1085;&#1099;&#1077;%20&#1076;&#1083;&#1103;%20&#1089;&#1083;&#1072;&#1081;&#1076;&#1086;&#1074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06243287782838"/>
          <c:y val="7.0754124731955206E-2"/>
          <c:w val="0.77511977835796009"/>
          <c:h val="0.6615518747536423"/>
        </c:manualLayout>
      </c:layout>
      <c:lineChart>
        <c:grouping val="standard"/>
        <c:varyColors val="0"/>
        <c:ser>
          <c:idx val="0"/>
          <c:order val="0"/>
          <c:tx>
            <c:strRef>
              <c:f>'данные для графиков (2)'!$A$25</c:f>
              <c:strCache>
                <c:ptCount val="1"/>
                <c:pt idx="0">
                  <c:v>40105, удельный вес, %</c:v>
                </c:pt>
              </c:strCache>
            </c:strRef>
          </c:tx>
          <c:spPr>
            <a:ln w="22225" cap="sq">
              <a:solidFill>
                <a:srgbClr val="973535"/>
              </a:solidFill>
              <a:prstDash val="solid"/>
              <a:round/>
            </a:ln>
          </c:spPr>
          <c:marker>
            <c:symbol val="diamond"/>
            <c:size val="7"/>
            <c:spPr>
              <a:solidFill>
                <a:srgbClr val="002060"/>
              </a:solidFill>
            </c:spPr>
          </c:marker>
          <c:dPt>
            <c:idx val="9"/>
            <c:bubble3D val="0"/>
            <c:spPr>
              <a:ln w="22225" cap="sq" cmpd="sng">
                <a:solidFill>
                  <a:srgbClr val="973535"/>
                </a:solidFill>
                <a:prstDash val="solid"/>
                <a:round/>
              </a:ln>
            </c:spPr>
          </c:dPt>
          <c:dLbls>
            <c:dLbl>
              <c:idx val="1"/>
              <c:layout>
                <c:manualLayout>
                  <c:x val="-4.4038705844278145E-2"/>
                  <c:y val="7.61790356627041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9437767784255853E-2"/>
                  <c:y val="-8.25533274080658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2505059824270733E-2"/>
                  <c:y val="5.098342247686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2505059824270733E-2"/>
                  <c:y val="6.61007903883694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0971413804263293E-2"/>
                  <c:y val="5.60225451140349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9437767784255853E-2"/>
                  <c:y val="4.34247385211166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0173289924307925E-2"/>
                  <c:y val="4.09051772025330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0066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'данные для графиков (2)'!$B$23:$M$24</c:f>
              <c:multiLvlStrCache>
                <c:ptCount val="12"/>
                <c:lvl>
                  <c:pt idx="0">
                    <c:v>янв</c:v>
                  </c:pt>
                  <c:pt idx="1">
                    <c:v>фев</c:v>
                  </c:pt>
                  <c:pt idx="2">
                    <c:v>мар</c:v>
                  </c:pt>
                  <c:pt idx="3">
                    <c:v>апр</c:v>
                  </c:pt>
                  <c:pt idx="4">
                    <c:v>май</c:v>
                  </c:pt>
                  <c:pt idx="5">
                    <c:v>июн</c:v>
                  </c:pt>
                  <c:pt idx="6">
                    <c:v>июл</c:v>
                  </c:pt>
                  <c:pt idx="7">
                    <c:v>авг</c:v>
                  </c:pt>
                  <c:pt idx="8">
                    <c:v>сен</c:v>
                  </c:pt>
                  <c:pt idx="9">
                    <c:v>окт</c:v>
                  </c:pt>
                  <c:pt idx="10">
                    <c:v>ноя</c:v>
                  </c:pt>
                  <c:pt idx="11">
                    <c:v>дек</c:v>
                  </c:pt>
                </c:lvl>
                <c:lvl>
                  <c:pt idx="0">
                    <c:v>2014</c:v>
                  </c:pt>
                </c:lvl>
              </c:multiLvlStrCache>
            </c:multiLvlStrRef>
          </c:cat>
          <c:val>
            <c:numRef>
              <c:f>'данные для графиков (2)'!$B$25:$M$25</c:f>
              <c:numCache>
                <c:formatCode>General</c:formatCode>
                <c:ptCount val="12"/>
                <c:pt idx="0">
                  <c:v>45.42</c:v>
                </c:pt>
                <c:pt idx="1">
                  <c:v>23.45</c:v>
                </c:pt>
                <c:pt idx="2">
                  <c:v>21.04</c:v>
                </c:pt>
                <c:pt idx="3">
                  <c:v>17.23</c:v>
                </c:pt>
                <c:pt idx="4">
                  <c:v>16.899999999999999</c:v>
                </c:pt>
                <c:pt idx="5">
                  <c:v>13.98</c:v>
                </c:pt>
                <c:pt idx="6">
                  <c:v>17.52</c:v>
                </c:pt>
                <c:pt idx="7">
                  <c:v>14.26</c:v>
                </c:pt>
                <c:pt idx="8">
                  <c:v>16.96</c:v>
                </c:pt>
                <c:pt idx="9">
                  <c:v>12.29</c:v>
                </c:pt>
                <c:pt idx="10">
                  <c:v>18.2</c:v>
                </c:pt>
                <c:pt idx="11">
                  <c:v>10.87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897280"/>
        <c:axId val="96993280"/>
      </c:lineChart>
      <c:catAx>
        <c:axId val="96897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6993280"/>
        <c:crosses val="autoZero"/>
        <c:auto val="1"/>
        <c:lblAlgn val="ctr"/>
        <c:lblOffset val="100"/>
        <c:noMultiLvlLbl val="0"/>
      </c:catAx>
      <c:valAx>
        <c:axId val="96993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ln>
            <a:solidFill>
              <a:srgbClr val="973535"/>
            </a:solidFill>
          </a:ln>
        </c:spPr>
        <c:txPr>
          <a:bodyPr/>
          <a:lstStyle/>
          <a:p>
            <a:pPr>
              <a:defRPr sz="1200">
                <a:solidFill>
                  <a:srgbClr val="973535"/>
                </a:solidFill>
              </a:defRPr>
            </a:pPr>
            <a:endParaRPr lang="ru-RU"/>
          </a:p>
        </c:txPr>
        <c:crossAx val="96897280"/>
        <c:crosses val="autoZero"/>
        <c:crossBetween val="between"/>
      </c:valAx>
    </c:plotArea>
    <c:plotVisOnly val="1"/>
    <c:dispBlanksAs val="gap"/>
    <c:showDLblsOverMax val="0"/>
  </c:chart>
  <c:spPr>
    <a:pattFill prst="pct50">
      <a:fgClr>
        <a:sysClr val="window" lastClr="FFFFFF">
          <a:lumMod val="75000"/>
        </a:sysClr>
      </a:fgClr>
      <a:bgClr>
        <a:sysClr val="window" lastClr="FFFFFF"/>
      </a:bgClr>
    </a:pattFill>
    <a:ln>
      <a:solidFill>
        <a:sysClr val="windowText" lastClr="000000"/>
      </a:solidFill>
      <a:prstDash val="sysDot"/>
    </a:ln>
  </c:spPr>
  <c:txPr>
    <a:bodyPr/>
    <a:lstStyle/>
    <a:p>
      <a:pPr>
        <a:defRPr sz="1600" i="1">
          <a:solidFill>
            <a:srgbClr val="002060"/>
          </a:solidFill>
        </a:defRPr>
      </a:pPr>
      <a:endParaRPr lang="ru-RU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B831F5-967C-4144-8493-523C40C2C45C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4D3901-2864-408F-952E-613B9B0A9DE6}">
      <dgm:prSet phldrT="[Текст]" phldr="1" custT="1"/>
      <dgm:spPr/>
      <dgm:t>
        <a:bodyPr/>
        <a:lstStyle/>
        <a:p>
          <a:endParaRPr lang="ru-RU" sz="900" dirty="0">
            <a:solidFill>
              <a:srgbClr val="D8E4EC"/>
            </a:solidFill>
          </a:endParaRPr>
        </a:p>
      </dgm:t>
    </dgm:pt>
    <dgm:pt modelId="{74015084-74A3-454D-AD34-92E0D17C7CB6}" type="parTrans" cxnId="{9CCE92FE-06FD-4C59-BE7C-F01269AF58F0}">
      <dgm:prSet/>
      <dgm:spPr/>
      <dgm:t>
        <a:bodyPr/>
        <a:lstStyle/>
        <a:p>
          <a:endParaRPr lang="ru-RU"/>
        </a:p>
      </dgm:t>
    </dgm:pt>
    <dgm:pt modelId="{D44E0B51-C806-4183-BB36-256688805171}" type="sibTrans" cxnId="{9CCE92FE-06FD-4C59-BE7C-F01269AF58F0}">
      <dgm:prSet/>
      <dgm:spPr/>
      <dgm:t>
        <a:bodyPr/>
        <a:lstStyle/>
        <a:p>
          <a:endParaRPr lang="ru-RU"/>
        </a:p>
      </dgm:t>
    </dgm:pt>
    <dgm:pt modelId="{E87A2894-9BB5-4B36-9DEE-B2F1B0FB537E}">
      <dgm:prSet phldrT="[Текст]" phldr="1" custT="1"/>
      <dgm:spPr/>
      <dgm:t>
        <a:bodyPr/>
        <a:lstStyle/>
        <a:p>
          <a:endParaRPr lang="ru-RU" sz="800" dirty="0">
            <a:solidFill>
              <a:srgbClr val="D8E4EC"/>
            </a:solidFill>
          </a:endParaRPr>
        </a:p>
      </dgm:t>
    </dgm:pt>
    <dgm:pt modelId="{2AAFD8BF-FDFF-4FDB-94BB-FAC84CBE5663}" type="parTrans" cxnId="{73BD214C-0404-4DD8-8F8A-9412DC5C51F9}">
      <dgm:prSet/>
      <dgm:spPr/>
      <dgm:t>
        <a:bodyPr/>
        <a:lstStyle/>
        <a:p>
          <a:endParaRPr lang="ru-RU"/>
        </a:p>
      </dgm:t>
    </dgm:pt>
    <dgm:pt modelId="{C3034190-8A80-4468-A475-A331253D28A3}" type="sibTrans" cxnId="{73BD214C-0404-4DD8-8F8A-9412DC5C51F9}">
      <dgm:prSet/>
      <dgm:spPr/>
      <dgm:t>
        <a:bodyPr/>
        <a:lstStyle/>
        <a:p>
          <a:endParaRPr lang="ru-RU"/>
        </a:p>
      </dgm:t>
    </dgm:pt>
    <dgm:pt modelId="{72A31598-1316-4FB2-B866-C77B6FC4E545}">
      <dgm:prSet phldrT="[Текст]" phldr="1" custT="1"/>
      <dgm:spPr/>
      <dgm:t>
        <a:bodyPr/>
        <a:lstStyle/>
        <a:p>
          <a:endParaRPr lang="ru-RU" sz="800" dirty="0">
            <a:solidFill>
              <a:srgbClr val="D8E4EC"/>
            </a:solidFill>
          </a:endParaRPr>
        </a:p>
      </dgm:t>
    </dgm:pt>
    <dgm:pt modelId="{2EC2F1A5-C7A2-4BD5-8E13-4610BF2AEA75}" type="sibTrans" cxnId="{49A22A39-E9CF-47BF-98A5-74BBD3144B63}">
      <dgm:prSet/>
      <dgm:spPr/>
      <dgm:t>
        <a:bodyPr/>
        <a:lstStyle/>
        <a:p>
          <a:endParaRPr lang="ru-RU"/>
        </a:p>
      </dgm:t>
    </dgm:pt>
    <dgm:pt modelId="{453E384A-8993-4F40-A341-7A7F5C6E2BC6}" type="parTrans" cxnId="{49A22A39-E9CF-47BF-98A5-74BBD3144B63}">
      <dgm:prSet/>
      <dgm:spPr/>
      <dgm:t>
        <a:bodyPr/>
        <a:lstStyle/>
        <a:p>
          <a:endParaRPr lang="ru-RU"/>
        </a:p>
      </dgm:t>
    </dgm:pt>
    <dgm:pt modelId="{F591AE6F-370C-4D7A-9D6B-E1473711F156}" type="pres">
      <dgm:prSet presAssocID="{64B831F5-967C-4144-8493-523C40C2C45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AA44DFC-05BF-46C3-8732-A69569562CE0}" type="pres">
      <dgm:prSet presAssocID="{C94D3901-2864-408F-952E-613B9B0A9DE6}" presName="Accent1" presStyleCnt="0"/>
      <dgm:spPr/>
    </dgm:pt>
    <dgm:pt modelId="{56C4569F-6A3D-4670-9211-CAAA09A96654}" type="pres">
      <dgm:prSet presAssocID="{C94D3901-2864-408F-952E-613B9B0A9DE6}" presName="Accent" presStyleLbl="node1" presStyleIdx="0" presStyleCnt="3" custScaleX="51720" custScaleY="48502" custLinFactX="-14450" custLinFactNeighborX="-100000" custLinFactNeighborY="-27032"/>
      <dgm:spPr>
        <a:solidFill>
          <a:srgbClr val="4B86B3"/>
        </a:solidFill>
      </dgm:spPr>
    </dgm:pt>
    <dgm:pt modelId="{FC8FE460-3E09-42BF-9390-8243A55DE49B}" type="pres">
      <dgm:prSet presAssocID="{C94D3901-2864-408F-952E-613B9B0A9DE6}" presName="Parent1" presStyleLbl="revTx" presStyleIdx="0" presStyleCnt="3" custLinFactX="-100000" custLinFactY="-5080" custLinFactNeighborX="-110642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C8416-77E7-4229-B0BE-E4C567B93E9D}" type="pres">
      <dgm:prSet presAssocID="{72A31598-1316-4FB2-B866-C77B6FC4E545}" presName="Accent2" presStyleCnt="0"/>
      <dgm:spPr/>
    </dgm:pt>
    <dgm:pt modelId="{ECEC1F6D-D34F-40F5-BD44-AA430FB6B49D}" type="pres">
      <dgm:prSet presAssocID="{72A31598-1316-4FB2-B866-C77B6FC4E545}" presName="Accent" presStyleLbl="node1" presStyleIdx="1" presStyleCnt="3" custScaleX="49752" custScaleY="46426" custLinFactX="-955" custLinFactNeighborX="-100000" custLinFactNeighborY="-53396"/>
      <dgm:spPr>
        <a:solidFill>
          <a:srgbClr val="4B86B3"/>
        </a:solidFill>
      </dgm:spPr>
    </dgm:pt>
    <dgm:pt modelId="{BE6F4F95-5ABB-409C-B2B3-D41A7DD219D2}" type="pres">
      <dgm:prSet presAssocID="{72A31598-1316-4FB2-B866-C77B6FC4E545}" presName="Parent2" presStyleLbl="revTx" presStyleIdx="1" presStyleCnt="3" custFlipHor="1" custScaleX="55250" custScaleY="82225" custLinFactX="-76612" custLinFactY="-100000" custLinFactNeighborX="-100000" custLinFactNeighborY="-1160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01B069-83B9-43CD-ABE2-8F3245311AA7}" type="pres">
      <dgm:prSet presAssocID="{E87A2894-9BB5-4B36-9DEE-B2F1B0FB537E}" presName="Accent3" presStyleCnt="0"/>
      <dgm:spPr/>
    </dgm:pt>
    <dgm:pt modelId="{4DEF44F7-EAF9-4926-884A-4D2BD13ED927}" type="pres">
      <dgm:prSet presAssocID="{E87A2894-9BB5-4B36-9DEE-B2F1B0FB537E}" presName="Accent" presStyleLbl="node1" presStyleIdx="2" presStyleCnt="3" custScaleX="49174" custScaleY="47081" custLinFactX="-32376" custLinFactNeighborX="-100000" custLinFactNeighborY="-93781"/>
      <dgm:spPr>
        <a:solidFill>
          <a:srgbClr val="4B86B3"/>
        </a:solidFill>
      </dgm:spPr>
    </dgm:pt>
    <dgm:pt modelId="{8459F692-8583-41AD-BC1A-5476CC5F61C3}" type="pres">
      <dgm:prSet presAssocID="{E87A2894-9BB5-4B36-9DEE-B2F1B0FB537E}" presName="Parent3" presStyleLbl="revTx" presStyleIdx="2" presStyleCnt="3" custLinFactX="-100000" custLinFactY="-122748" custLinFactNeighborX="-104254" custLinFactNeighborY="-2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BD214C-0404-4DD8-8F8A-9412DC5C51F9}" srcId="{64B831F5-967C-4144-8493-523C40C2C45C}" destId="{E87A2894-9BB5-4B36-9DEE-B2F1B0FB537E}" srcOrd="2" destOrd="0" parTransId="{2AAFD8BF-FDFF-4FDB-94BB-FAC84CBE5663}" sibTransId="{C3034190-8A80-4468-A475-A331253D28A3}"/>
    <dgm:cxn modelId="{5A7E2955-BD9E-42A0-9013-1CBB8EDCBF4A}" type="presOf" srcId="{C94D3901-2864-408F-952E-613B9B0A9DE6}" destId="{FC8FE460-3E09-42BF-9390-8243A55DE49B}" srcOrd="0" destOrd="0" presId="urn:microsoft.com/office/officeart/2009/layout/CircleArrowProcess"/>
    <dgm:cxn modelId="{49A22A39-E9CF-47BF-98A5-74BBD3144B63}" srcId="{64B831F5-967C-4144-8493-523C40C2C45C}" destId="{72A31598-1316-4FB2-B866-C77B6FC4E545}" srcOrd="1" destOrd="0" parTransId="{453E384A-8993-4F40-A341-7A7F5C6E2BC6}" sibTransId="{2EC2F1A5-C7A2-4BD5-8E13-4610BF2AEA75}"/>
    <dgm:cxn modelId="{9CCE92FE-06FD-4C59-BE7C-F01269AF58F0}" srcId="{64B831F5-967C-4144-8493-523C40C2C45C}" destId="{C94D3901-2864-408F-952E-613B9B0A9DE6}" srcOrd="0" destOrd="0" parTransId="{74015084-74A3-454D-AD34-92E0D17C7CB6}" sibTransId="{D44E0B51-C806-4183-BB36-256688805171}"/>
    <dgm:cxn modelId="{2E292EC1-1AC3-4EBC-AB4F-6721092BBCB0}" type="presOf" srcId="{E87A2894-9BB5-4B36-9DEE-B2F1B0FB537E}" destId="{8459F692-8583-41AD-BC1A-5476CC5F61C3}" srcOrd="0" destOrd="0" presId="urn:microsoft.com/office/officeart/2009/layout/CircleArrowProcess"/>
    <dgm:cxn modelId="{CCF0048F-088C-467C-A926-E8FB60E25FD6}" type="presOf" srcId="{64B831F5-967C-4144-8493-523C40C2C45C}" destId="{F591AE6F-370C-4D7A-9D6B-E1473711F156}" srcOrd="0" destOrd="0" presId="urn:microsoft.com/office/officeart/2009/layout/CircleArrowProcess"/>
    <dgm:cxn modelId="{DB416768-F713-45EB-B00D-2F388F27A822}" type="presOf" srcId="{72A31598-1316-4FB2-B866-C77B6FC4E545}" destId="{BE6F4F95-5ABB-409C-B2B3-D41A7DD219D2}" srcOrd="0" destOrd="0" presId="urn:microsoft.com/office/officeart/2009/layout/CircleArrowProcess"/>
    <dgm:cxn modelId="{8B64CA30-5834-49F6-A4BD-DB0D7CF8F301}" type="presParOf" srcId="{F591AE6F-370C-4D7A-9D6B-E1473711F156}" destId="{2AA44DFC-05BF-46C3-8732-A69569562CE0}" srcOrd="0" destOrd="0" presId="urn:microsoft.com/office/officeart/2009/layout/CircleArrowProcess"/>
    <dgm:cxn modelId="{581485AD-2E73-454F-891C-F3570BE5CB42}" type="presParOf" srcId="{2AA44DFC-05BF-46C3-8732-A69569562CE0}" destId="{56C4569F-6A3D-4670-9211-CAAA09A96654}" srcOrd="0" destOrd="0" presId="urn:microsoft.com/office/officeart/2009/layout/CircleArrowProcess"/>
    <dgm:cxn modelId="{FECA3EBD-FAEF-4280-9AE1-79048285E27E}" type="presParOf" srcId="{F591AE6F-370C-4D7A-9D6B-E1473711F156}" destId="{FC8FE460-3E09-42BF-9390-8243A55DE49B}" srcOrd="1" destOrd="0" presId="urn:microsoft.com/office/officeart/2009/layout/CircleArrowProcess"/>
    <dgm:cxn modelId="{5CC2A2E6-3A87-40A1-9B92-7C25F95AE52C}" type="presParOf" srcId="{F591AE6F-370C-4D7A-9D6B-E1473711F156}" destId="{6F2C8416-77E7-4229-B0BE-E4C567B93E9D}" srcOrd="2" destOrd="0" presId="urn:microsoft.com/office/officeart/2009/layout/CircleArrowProcess"/>
    <dgm:cxn modelId="{1B35E69B-4B8C-4116-9178-E23F9BB89C97}" type="presParOf" srcId="{6F2C8416-77E7-4229-B0BE-E4C567B93E9D}" destId="{ECEC1F6D-D34F-40F5-BD44-AA430FB6B49D}" srcOrd="0" destOrd="0" presId="urn:microsoft.com/office/officeart/2009/layout/CircleArrowProcess"/>
    <dgm:cxn modelId="{C62172EC-07E5-4554-B130-6FA428CAD10C}" type="presParOf" srcId="{F591AE6F-370C-4D7A-9D6B-E1473711F156}" destId="{BE6F4F95-5ABB-409C-B2B3-D41A7DD219D2}" srcOrd="3" destOrd="0" presId="urn:microsoft.com/office/officeart/2009/layout/CircleArrowProcess"/>
    <dgm:cxn modelId="{415210C3-5F4E-4ECD-858B-76C1F1CC4D44}" type="presParOf" srcId="{F591AE6F-370C-4D7A-9D6B-E1473711F156}" destId="{F701B069-83B9-43CD-ABE2-8F3245311AA7}" srcOrd="4" destOrd="0" presId="urn:microsoft.com/office/officeart/2009/layout/CircleArrowProcess"/>
    <dgm:cxn modelId="{AA657F9C-2808-458F-B414-C3BB4BC790C5}" type="presParOf" srcId="{F701B069-83B9-43CD-ABE2-8F3245311AA7}" destId="{4DEF44F7-EAF9-4926-884A-4D2BD13ED927}" srcOrd="0" destOrd="0" presId="urn:microsoft.com/office/officeart/2009/layout/CircleArrowProcess"/>
    <dgm:cxn modelId="{81EEBC0B-D48A-41D4-8BD1-AA6F02B28EB7}" type="presParOf" srcId="{F591AE6F-370C-4D7A-9D6B-E1473711F156}" destId="{8459F692-8583-41AD-BC1A-5476CC5F61C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C4569F-6A3D-4670-9211-CAAA09A96654}">
      <dsp:nvSpPr>
        <dsp:cNvPr id="0" name=""/>
        <dsp:cNvSpPr/>
      </dsp:nvSpPr>
      <dsp:spPr>
        <a:xfrm>
          <a:off x="546405" y="-54549"/>
          <a:ext cx="1011701" cy="94889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4B86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FE460-3E09-42BF-9390-8243A55DE49B}">
      <dsp:nvSpPr>
        <dsp:cNvPr id="0" name=""/>
        <dsp:cNvSpPr/>
      </dsp:nvSpPr>
      <dsp:spPr>
        <a:xfrm>
          <a:off x="455711" y="105914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rgbClr val="D8E4EC"/>
            </a:solidFill>
          </a:endParaRPr>
        </a:p>
      </dsp:txBody>
      <dsp:txXfrm>
        <a:off x="455711" y="105914"/>
        <a:ext cx="1086973" cy="543356"/>
      </dsp:txXfrm>
    </dsp:sp>
    <dsp:sp modelId="{ECEC1F6D-D34F-40F5-BD44-AA430FB6B49D}">
      <dsp:nvSpPr>
        <dsp:cNvPr id="0" name=""/>
        <dsp:cNvSpPr/>
      </dsp:nvSpPr>
      <dsp:spPr>
        <a:xfrm>
          <a:off x="286327" y="574072"/>
          <a:ext cx="973204" cy="908282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4B86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F4F95-5ABB-409C-B2B3-D41A7DD219D2}">
      <dsp:nvSpPr>
        <dsp:cNvPr id="0" name=""/>
        <dsp:cNvSpPr/>
      </dsp:nvSpPr>
      <dsp:spPr>
        <a:xfrm flipH="1">
          <a:off x="527719" y="681977"/>
          <a:ext cx="600552" cy="446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rgbClr val="D8E4EC"/>
            </a:solidFill>
          </a:endParaRPr>
        </a:p>
      </dsp:txBody>
      <dsp:txXfrm>
        <a:off x="527719" y="681977"/>
        <a:ext cx="600552" cy="446775"/>
      </dsp:txXfrm>
    </dsp:sp>
    <dsp:sp modelId="{4DEF44F7-EAF9-4926-884A-4D2BD13ED927}">
      <dsp:nvSpPr>
        <dsp:cNvPr id="0" name=""/>
        <dsp:cNvSpPr/>
      </dsp:nvSpPr>
      <dsp:spPr>
        <a:xfrm>
          <a:off x="654569" y="1221413"/>
          <a:ext cx="826419" cy="79156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4B86B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9F692-8583-41AD-BC1A-5476CC5F61C3}">
      <dsp:nvSpPr>
        <dsp:cNvPr id="0" name=""/>
        <dsp:cNvSpPr/>
      </dsp:nvSpPr>
      <dsp:spPr>
        <a:xfrm>
          <a:off x="527718" y="1186035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rgbClr val="D8E4EC"/>
            </a:solidFill>
          </a:endParaRPr>
        </a:p>
      </dsp:txBody>
      <dsp:txXfrm>
        <a:off x="527718" y="1186035"/>
        <a:ext cx="1086973" cy="543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0.25217</cdr:x>
      <cdr:y>0.84286</cdr:y>
    </cdr:from>
    <cdr:to>
      <cdr:x>0.92762</cdr:x>
      <cdr:y>0.94008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88232" y="4248472"/>
          <a:ext cx="5593348" cy="4900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i="1" dirty="0" smtClean="0">
              <a:solidFill>
                <a:srgbClr val="002060"/>
              </a:solidFill>
            </a:rPr>
            <a:t>% , Удельный вес количества невыясненных поступлений </a:t>
          </a:r>
        </a:p>
        <a:p xmlns:a="http://schemas.openxmlformats.org/drawingml/2006/main">
          <a:r>
            <a:rPr lang="ru-RU" sz="1200" b="1" i="1" dirty="0" smtClean="0">
              <a:solidFill>
                <a:srgbClr val="002060"/>
              </a:solidFill>
            </a:rPr>
            <a:t>в общем количестве поступивших платежей  на счет № 40105 в 2014 году</a:t>
          </a:r>
          <a:endParaRPr lang="ru-RU" sz="1200" b="1" i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0.14783</cdr:x>
      <cdr:y>0.88571</cdr:y>
    </cdr:from>
    <cdr:to>
      <cdr:x>0.2395</cdr:x>
      <cdr:y>0.88571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1224136" y="4464496"/>
          <a:ext cx="759112" cy="0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rgbClr val="97353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0.05296</cdr:x>
      <cdr:y>0.78096</cdr:y>
    </cdr:from>
    <cdr:to>
      <cdr:x>0.13912</cdr:x>
      <cdr:y>0.83425</cdr:y>
    </cdr:to>
    <cdr:sp macro="" textlink="">
      <cdr:nvSpPr>
        <cdr:cNvPr id="6" name="TextBox 5"/>
        <cdr:cNvSpPr txBox="1"/>
      </cdr:nvSpPr>
      <cdr:spPr>
        <a:xfrm xmlns:a="http://schemas.openxmlformats.org/drawingml/2006/main" rot="19010460">
          <a:off x="457622" y="4105170"/>
          <a:ext cx="744505" cy="2801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2014 год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E1B0A94-04B5-414B-B976-274B8E5F66FF}" type="datetimeFigureOut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2" rIns="91422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2" rIns="91422" bIns="4571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2" rIns="91422" bIns="4571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EFF0961-FFF2-4FFC-924E-DA13484834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4091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5F15DE9-90BB-44B6-8692-63D46F716611}" type="slidenum">
              <a:rPr lang="ru-RU" altLang="ru-RU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3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EC495C9-31ED-4B9B-98EE-FB7CA352418D}" type="slidenum">
              <a:rPr lang="ru-RU" altLang="ru-RU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14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1EDBF47-C4FD-4576-ABCB-6C2B6522932D}" type="slidenum">
              <a:rPr lang="ru-RU" altLang="ru-RU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15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9C7BE0A-5B83-43D2-81C4-6D4FE1801961}" type="slidenum">
              <a:rPr lang="ru-RU" altLang="ru-RU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19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6747634-DFA1-48F5-9922-9A42589DC060}" type="slidenum">
              <a:rPr lang="ru-RU" altLang="ru-RU">
                <a:latin typeface="Arial" pitchFamily="34" charset="0"/>
              </a:rPr>
              <a:pPr>
                <a:spcBef>
                  <a:spcPct val="0"/>
                </a:spcBef>
              </a:pPr>
              <a:t>23</a:t>
            </a:fld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itchFamily="34" charset="0"/>
            </a:endParaRP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B3DF643-47D0-4376-9BCC-53FFB45FDBCB}" type="slidenum">
              <a:rPr lang="ru-RU" altLang="ru-RU">
                <a:latin typeface="Arial" pitchFamily="34" charset="0"/>
              </a:rPr>
              <a:pPr>
                <a:spcBef>
                  <a:spcPct val="0"/>
                </a:spcBef>
              </a:pPr>
              <a:t>25</a:t>
            </a:fld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AFA5E7C-1D45-4A5A-AB50-BF41F6305526}" type="slidenum">
              <a:rPr lang="ru-RU" altLang="ru-RU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5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CE78A65-D492-4A09-86AC-C4DBE5816CBA}" type="slidenum">
              <a:rPr lang="ru-RU" altLang="ru-RU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6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AC4BD23-2B0D-4428-A73A-5E3716A383E6}" type="slidenum">
              <a:rPr lang="ru-RU" altLang="ru-RU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7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E7E9A95-9940-44EE-AB76-ABED318D456B}" type="slidenum">
              <a:rPr lang="ru-RU" altLang="ru-RU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9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809AE63-3A2A-4434-91F1-EC93D04FCB52}" type="slidenum">
              <a:rPr lang="ru-RU" altLang="ru-RU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10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69986CD-051A-4062-B6E2-0A7E387DE518}" type="slidenum">
              <a:rPr lang="ru-RU" altLang="ru-RU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11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6033761-80BD-4CCF-81AA-11845CADFDB3}" type="slidenum">
              <a:rPr lang="ru-RU" altLang="ru-RU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12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EDFD3A5-4FA9-4E8E-8F71-BCE205E6D77C}" type="slidenum">
              <a:rPr lang="ru-RU" altLang="ru-RU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13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38A32-BBAB-4A04-B58C-187D01EC6A17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5C9AF-3839-49B7-921C-C02296A8DB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76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8109D-D5FA-495D-8369-AA4B6D36D98A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20A42-1712-4927-B403-4CF925B8F0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847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E6028-133C-43AE-836B-15195C68CE25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872CB-3395-4F37-B7D2-316CC3BBED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4307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93834-AB45-496D-8D0A-285F95AB7BB3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BCA4D-1A0F-41FE-928D-B2CD7380B9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9661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C7CC-559D-42E3-BEC8-BA4CAE1370A8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0A921-28F8-47B6-B5D1-81A1D8FF57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8450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F5F4F-870B-4FF1-98F5-6B6CF19DC225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5B3D3-B2EC-48C1-8C00-26B97DB56E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3634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6632"/>
            <a:ext cx="5760640" cy="504056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6466D-697D-48D6-9A8C-24CCF87C604B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CEF5F-3589-4565-9C6D-FFB02C7691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720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F185F-C24C-49D0-A7BB-76517D8553FA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66CBC-3BA5-41D5-A5E7-E32D21F7D9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437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39640-7498-4513-BF6B-FA1BA48DD87A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D1FDF-48EF-4F16-B745-CA943A596C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53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FE552-E4C4-4E8E-B6C5-6F191298229C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7D283-9FCA-4A6B-85A6-0AA2C299A1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444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1BB0C-3404-405C-80DE-8A2D0B756031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524FEE-98A6-4470-9DB7-F37A431690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958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2C8F3-69AD-4B5B-A7C9-BB9ECCF16C12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95FE0-BE5B-429F-A503-208790B370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880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0ED09-FB53-4204-8527-7D8742B54AD2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0927B-D6FA-4DDE-94A6-01EC7E998F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612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F1E00-AEB9-408D-8366-BED8078A4963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329C8-6BF7-468F-B568-74008B2875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2996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56DA6-973B-4DA1-AB4A-B47B84FBF0E6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46337-A349-49FF-B36B-DA52AC6DD9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181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77B386-7BD6-4B4A-A1E4-97C768D9BFA4}" type="datetime1">
              <a:rPr lang="ru-RU"/>
              <a:pPr>
                <a:defRPr/>
              </a:pPr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E1B1B5B2-6CBA-4028-BA7F-E0DFA2E55BC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Excel_Chart3.xls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emf"/><Relationship Id="rId5" Type="http://schemas.openxmlformats.org/officeDocument/2006/relationships/oleObject" Target="../embeddings/Microsoft_Excel_Chart4.xls"/><Relationship Id="rId4" Type="http://schemas.openxmlformats.org/officeDocument/2006/relationships/oleObject" Target="../embeddings/oleObject4.bin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Microsoft_Excel_Char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Excel_Chart5.xls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Microsoft_Excel_Chart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Excel_Chart7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33.jpe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diagramLayout" Target="../diagrams/layout1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1.xml"/><Relationship Id="rId11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microsoft.com/office/2007/relationships/diagramDrawing" Target="../diagrams/drawing1.xml"/><Relationship Id="rId4" Type="http://schemas.openxmlformats.org/officeDocument/2006/relationships/oleObject" Target="../embeddings/Microsoft_Excel_Chart1.xls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oleObject" Target="../embeddings/Microsoft_Excel_Chart2.xls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усеченными противолежащими углами 3"/>
          <p:cNvSpPr/>
          <p:nvPr/>
        </p:nvSpPr>
        <p:spPr>
          <a:xfrm rot="5400000">
            <a:off x="3311995" y="-1175419"/>
            <a:ext cx="2436339" cy="7756749"/>
          </a:xfrm>
          <a:prstGeom prst="snip2DiagRect">
            <a:avLst/>
          </a:prstGeom>
          <a:pattFill prst="plaid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5029200" y="4424363"/>
            <a:ext cx="31432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002060"/>
                </a:solidFill>
                <a:latin typeface="Times New Roman" pitchFamily="18" charset="0"/>
              </a:rPr>
              <a:t>Руководитель Управления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002060"/>
                </a:solidFill>
                <a:latin typeface="Times New Roman" pitchFamily="18" charset="0"/>
              </a:rPr>
              <a:t>Федерального казначейства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002060"/>
                </a:solidFill>
                <a:latin typeface="Times New Roman" pitchFamily="18" charset="0"/>
              </a:rPr>
              <a:t> по Республике Башкортостан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i="1">
              <a:solidFill>
                <a:srgbClr val="002060"/>
              </a:solidFill>
              <a:latin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Times New Roman" pitchFamily="18" charset="0"/>
              </a:rPr>
              <a:t>С.Р. Марварова</a:t>
            </a: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847725" y="1730375"/>
            <a:ext cx="75612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973535"/>
                </a:solidFill>
                <a:latin typeface="Times New Roman" pitchFamily="18" charset="0"/>
              </a:rPr>
              <a:t>О ходе осуществления и итогах реализации «пилотного» проекта «Совершенствование процедур кассового обслуживания исполнения федерального бюджета и учета операций со средствами неучастников бюджетного процесса»</a:t>
            </a:r>
          </a:p>
        </p:txBody>
      </p:sp>
      <p:pic>
        <p:nvPicPr>
          <p:cNvPr id="3079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914775"/>
            <a:ext cx="2921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948488" y="627221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Диаграмма 10"/>
          <p:cNvGraphicFramePr>
            <a:graphicFrameLocks/>
          </p:cNvGraphicFramePr>
          <p:nvPr/>
        </p:nvGraphicFramePr>
        <p:xfrm>
          <a:off x="179388" y="1268413"/>
          <a:ext cx="8712200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" name="Диаграмма" r:id="rId5" imgW="11772826" imgH="6583680" progId="Excel.Chart.8">
                  <p:embed/>
                </p:oleObj>
              </mc:Choice>
              <mc:Fallback>
                <p:oleObj name="Диаграмма" r:id="rId5" imgW="11772826" imgH="6583680" progId="Excel.Chart.8">
                  <p:embed/>
                  <p:pic>
                    <p:nvPicPr>
                      <p:cNvPr id="0" name="Диаграмма 1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268413"/>
                        <a:ext cx="8712200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1" name="Рисунок 49" descr="Документ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63" y="5475288"/>
            <a:ext cx="635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7" descr="j0205462">
            <a:hlinkClick r:id="" action="ppaction://macro?name=Slide7.doIt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5578475"/>
            <a:ext cx="4667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49" descr="Документ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148138"/>
            <a:ext cx="6048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3" descr="http://ideal.kiev.ua/wp-content/uploads/2012/08/2_tools_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4243388"/>
            <a:ext cx="5127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Прямоугольник 2"/>
          <p:cNvSpPr>
            <a:spLocks noChangeArrowheads="1"/>
          </p:cNvSpPr>
          <p:nvPr/>
        </p:nvSpPr>
        <p:spPr bwMode="auto">
          <a:xfrm>
            <a:off x="1476375" y="188913"/>
            <a:ext cx="6408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Arial" pitchFamily="34" charset="0"/>
              </a:rPr>
              <a:t>Анализ причин отнесения поступивших на счет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Arial" pitchFamily="34" charset="0"/>
              </a:rPr>
              <a:t>№ 40501 платежей к невыясненным поступлениям </a:t>
            </a:r>
          </a:p>
        </p:txBody>
      </p:sp>
      <p:sp>
        <p:nvSpPr>
          <p:cNvPr id="17416" name="TextBox 1"/>
          <p:cNvSpPr txBox="1">
            <a:spLocks noChangeArrowheads="1"/>
          </p:cNvSpPr>
          <p:nvPr/>
        </p:nvSpPr>
        <p:spPr bwMode="auto">
          <a:xfrm>
            <a:off x="7164388" y="1628775"/>
            <a:ext cx="144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002060"/>
                </a:solidFill>
                <a:latin typeface="Arial" pitchFamily="34" charset="0"/>
              </a:rPr>
              <a:t>%</a:t>
            </a:r>
          </a:p>
        </p:txBody>
      </p:sp>
      <p:sp>
        <p:nvSpPr>
          <p:cNvPr id="17417" name="TextBox 5"/>
          <p:cNvSpPr txBox="1">
            <a:spLocks noChangeArrowheads="1"/>
          </p:cNvSpPr>
          <p:nvPr/>
        </p:nvSpPr>
        <p:spPr bwMode="auto">
          <a:xfrm>
            <a:off x="5795963" y="5475288"/>
            <a:ext cx="185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002060"/>
                </a:solidFill>
                <a:latin typeface="Arial" pitchFamily="34" charset="0"/>
              </a:rPr>
              <a:t>%</a:t>
            </a:r>
          </a:p>
        </p:txBody>
      </p:sp>
      <p:sp>
        <p:nvSpPr>
          <p:cNvPr id="17418" name="TextBox 6"/>
          <p:cNvSpPr txBox="1">
            <a:spLocks noChangeArrowheads="1"/>
          </p:cNvSpPr>
          <p:nvPr/>
        </p:nvSpPr>
        <p:spPr bwMode="auto">
          <a:xfrm>
            <a:off x="6118225" y="1760538"/>
            <a:ext cx="195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002060"/>
                </a:solidFill>
                <a:latin typeface="Arial" pitchFamily="34" charset="0"/>
              </a:rPr>
              <a:t>%</a:t>
            </a:r>
          </a:p>
        </p:txBody>
      </p:sp>
      <p:sp>
        <p:nvSpPr>
          <p:cNvPr id="17419" name="TextBox 1"/>
          <p:cNvSpPr txBox="1">
            <a:spLocks noChangeArrowheads="1"/>
          </p:cNvSpPr>
          <p:nvPr/>
        </p:nvSpPr>
        <p:spPr bwMode="auto">
          <a:xfrm rot="1717734">
            <a:off x="6256338" y="3133725"/>
            <a:ext cx="1409700" cy="874713"/>
          </a:xfrm>
          <a:prstGeom prst="rect">
            <a:avLst/>
          </a:prstGeom>
          <a:solidFill>
            <a:schemeClr val="bg1"/>
          </a:solidFill>
          <a:ln w="19050">
            <a:solidFill>
              <a:srgbClr val="973535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altLang="ru-RU" sz="1400" b="1" i="1">
                <a:solidFill>
                  <a:srgbClr val="002060"/>
                </a:solidFill>
                <a:latin typeface="Calibri" pitchFamily="34" charset="0"/>
              </a:rPr>
              <a:t>Анализ по счету                    № 40501</a:t>
            </a:r>
          </a:p>
        </p:txBody>
      </p:sp>
      <p:pic>
        <p:nvPicPr>
          <p:cNvPr id="17420" name="Рисунок 81" descr="search_b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7295">
            <a:off x="5737225" y="3505200"/>
            <a:ext cx="1049338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Рисунок 49" descr="Документ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2484438"/>
            <a:ext cx="631825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2" name="TextBox 3"/>
          <p:cNvSpPr txBox="1">
            <a:spLocks noChangeArrowheads="1"/>
          </p:cNvSpPr>
          <p:nvPr/>
        </p:nvSpPr>
        <p:spPr bwMode="auto">
          <a:xfrm>
            <a:off x="3000375" y="2732088"/>
            <a:ext cx="57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b="1" i="1">
                <a:solidFill>
                  <a:srgbClr val="973535"/>
                </a:solidFill>
                <a:latin typeface="Times New Roman" pitchFamily="18" charset="0"/>
                <a:cs typeface="Times New Roman" pitchFamily="18" charset="0"/>
              </a:rPr>
              <a:t>ЛС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041650" y="2655888"/>
            <a:ext cx="315913" cy="387350"/>
          </a:xfrm>
          <a:prstGeom prst="line">
            <a:avLst/>
          </a:prstGeom>
          <a:ln w="15875">
            <a:solidFill>
              <a:srgbClr val="97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063875" y="2570163"/>
            <a:ext cx="390525" cy="447675"/>
          </a:xfrm>
          <a:prstGeom prst="line">
            <a:avLst/>
          </a:prstGeom>
          <a:ln w="15875">
            <a:solidFill>
              <a:srgbClr val="97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101975" y="4221163"/>
            <a:ext cx="371475" cy="446087"/>
          </a:xfrm>
          <a:prstGeom prst="line">
            <a:avLst/>
          </a:prstGeom>
          <a:ln w="15875">
            <a:solidFill>
              <a:srgbClr val="97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095625" y="4314825"/>
            <a:ext cx="339725" cy="376238"/>
          </a:xfrm>
          <a:prstGeom prst="line">
            <a:avLst/>
          </a:prstGeom>
          <a:ln w="15875">
            <a:solidFill>
              <a:srgbClr val="97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3144838" y="5599113"/>
            <a:ext cx="339725" cy="433387"/>
          </a:xfrm>
          <a:prstGeom prst="line">
            <a:avLst/>
          </a:prstGeom>
          <a:ln w="15875">
            <a:solidFill>
              <a:srgbClr val="97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135313" y="5553075"/>
            <a:ext cx="407987" cy="454025"/>
          </a:xfrm>
          <a:prstGeom prst="line">
            <a:avLst/>
          </a:prstGeom>
          <a:ln w="15875">
            <a:solidFill>
              <a:srgbClr val="97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96125" y="62960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A3DB0DE-157F-4476-8FA9-5F0CA7320AC3}" type="slidenum">
              <a:rPr lang="ru-RU" altLang="ru-RU">
                <a:solidFill>
                  <a:srgbClr val="898989"/>
                </a:solidFill>
              </a:rPr>
              <a:pPr/>
              <a:t>10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24744"/>
            <a:ext cx="8568952" cy="5256584"/>
          </a:xfrm>
          <a:prstGeom prst="rect">
            <a:avLst/>
          </a:prstGeom>
          <a:pattFill prst="openDmn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1476375" y="188913"/>
            <a:ext cx="6408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Динамика количества невыясненных поступлений </a:t>
            </a:r>
            <a:endParaRPr lang="ru-RU" sz="2000" b="1" i="1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на </a:t>
            </a:r>
            <a:r>
              <a:rPr lang="ru-RU" sz="2000" b="1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счет № 40501</a:t>
            </a:r>
            <a:r>
              <a:rPr lang="ru-RU" sz="2000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9462" name="Диаграмма 6"/>
          <p:cNvGraphicFramePr>
            <a:graphicFrameLocks/>
          </p:cNvGraphicFramePr>
          <p:nvPr/>
        </p:nvGraphicFramePr>
        <p:xfrm>
          <a:off x="571500" y="950913"/>
          <a:ext cx="7740650" cy="554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Диаграмма" r:id="rId5" imgW="8534472" imgH="5204520" progId="Excel.Chart.8">
                  <p:embed/>
                </p:oleObj>
              </mc:Choice>
              <mc:Fallback>
                <p:oleObj name="Диаграмма" r:id="rId5" imgW="8534472" imgH="5204520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950913"/>
                        <a:ext cx="7740650" cy="554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Box 1"/>
          <p:cNvSpPr txBox="1">
            <a:spLocks noChangeArrowheads="1"/>
          </p:cNvSpPr>
          <p:nvPr/>
        </p:nvSpPr>
        <p:spPr bwMode="auto">
          <a:xfrm rot="19525491">
            <a:off x="773113" y="5072063"/>
            <a:ext cx="163988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b="1" dirty="0" smtClean="0">
                <a:solidFill>
                  <a:schemeClr val="bg2">
                    <a:lumMod val="10000"/>
                  </a:schemeClr>
                </a:solidFill>
              </a:rPr>
              <a:t>удельный вес, %</a:t>
            </a:r>
          </a:p>
        </p:txBody>
      </p:sp>
      <p:sp>
        <p:nvSpPr>
          <p:cNvPr id="19464" name="TextBox 6"/>
          <p:cNvSpPr txBox="1">
            <a:spLocks noChangeArrowheads="1"/>
          </p:cNvSpPr>
          <p:nvPr/>
        </p:nvSpPr>
        <p:spPr bwMode="auto">
          <a:xfrm>
            <a:off x="3502025" y="2781300"/>
            <a:ext cx="206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002060"/>
                </a:solidFill>
                <a:latin typeface="Arial" pitchFamily="34" charset="0"/>
              </a:rPr>
              <a:t>%</a:t>
            </a:r>
          </a:p>
        </p:txBody>
      </p:sp>
      <p:sp>
        <p:nvSpPr>
          <p:cNvPr id="19465" name="TextBox 6"/>
          <p:cNvSpPr txBox="1">
            <a:spLocks noChangeArrowheads="1"/>
          </p:cNvSpPr>
          <p:nvPr/>
        </p:nvSpPr>
        <p:spPr bwMode="auto">
          <a:xfrm>
            <a:off x="5940425" y="4076700"/>
            <a:ext cx="209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002060"/>
                </a:solidFill>
                <a:latin typeface="Arial" pitchFamily="34" charset="0"/>
              </a:rPr>
              <a:t>%</a:t>
            </a:r>
          </a:p>
        </p:txBody>
      </p:sp>
      <p:pic>
        <p:nvPicPr>
          <p:cNvPr id="19466" name="Рисунок 81" descr="search_b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268">
            <a:off x="4473575" y="2265363"/>
            <a:ext cx="9715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Рисунок 83" descr="28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5343525"/>
            <a:ext cx="6223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Рисунок 83" descr="28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738813"/>
            <a:ext cx="6175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83425" y="62007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877A438-F34B-4D4B-8EAA-3D961FF7E5A0}" type="slidenum">
              <a:rPr lang="ru-RU" altLang="ru-RU">
                <a:solidFill>
                  <a:srgbClr val="898989"/>
                </a:solidFill>
              </a:rPr>
              <a:pPr/>
              <a:t>11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9388" y="1112838"/>
            <a:ext cx="8743950" cy="5268912"/>
          </a:xfrm>
          <a:prstGeom prst="rect">
            <a:avLst/>
          </a:prstGeom>
          <a:pattFill prst="pct50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73288" y="2073275"/>
            <a:ext cx="1373187" cy="160338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rgbClr val="002060"/>
                </a:solidFill>
              </a:rPr>
              <a:t>Счет № 40501</a:t>
            </a: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1595438" y="2562225"/>
            <a:ext cx="2311400" cy="719138"/>
          </a:xfrm>
          <a:prstGeom prst="flowChartDecision">
            <a:avLst/>
          </a:prstGeom>
          <a:solidFill>
            <a:srgbClr val="4B86B3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Не указан ЛС клиента</a:t>
            </a:r>
          </a:p>
        </p:txBody>
      </p:sp>
      <p:sp>
        <p:nvSpPr>
          <p:cNvPr id="22" name="Блок-схема: решение 21"/>
          <p:cNvSpPr/>
          <p:nvPr/>
        </p:nvSpPr>
        <p:spPr>
          <a:xfrm>
            <a:off x="5103813" y="2482850"/>
            <a:ext cx="2409825" cy="782638"/>
          </a:xfrm>
          <a:prstGeom prst="flowChartDecision">
            <a:avLst/>
          </a:prstGeom>
          <a:solidFill>
            <a:srgbClr val="4B86B3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Не указан</a:t>
            </a:r>
          </a:p>
          <a:p>
            <a:pPr algn="ctr">
              <a:defRPr/>
            </a:pPr>
            <a:r>
              <a:rPr lang="ru-RU" sz="1400" b="1" dirty="0"/>
              <a:t> ЛС клиента</a:t>
            </a:r>
          </a:p>
        </p:txBody>
      </p:sp>
      <p:sp>
        <p:nvSpPr>
          <p:cNvPr id="16" name="Прямоугольник 15"/>
          <p:cNvSpPr/>
          <p:nvPr/>
        </p:nvSpPr>
        <p:spPr>
          <a:xfrm rot="10800000" flipH="1" flipV="1">
            <a:off x="6804025" y="3233738"/>
            <a:ext cx="1966913" cy="730250"/>
          </a:xfrm>
          <a:prstGeom prst="rect">
            <a:avLst/>
          </a:prstGeom>
          <a:solidFill>
            <a:srgbClr val="99C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i="1" dirty="0">
                <a:solidFill>
                  <a:srgbClr val="002060"/>
                </a:solidFill>
              </a:rPr>
              <a:t>ИНН получателя соответствует наименованию получателя</a:t>
            </a:r>
          </a:p>
        </p:txBody>
      </p:sp>
      <p:sp>
        <p:nvSpPr>
          <p:cNvPr id="24" name="Прямоугольник 23"/>
          <p:cNvSpPr/>
          <p:nvPr/>
        </p:nvSpPr>
        <p:spPr>
          <a:xfrm rot="10800000" flipH="1" flipV="1">
            <a:off x="6804025" y="4241800"/>
            <a:ext cx="1966913" cy="601663"/>
          </a:xfrm>
          <a:prstGeom prst="rect">
            <a:avLst/>
          </a:prstGeom>
          <a:solidFill>
            <a:srgbClr val="99C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i="1" dirty="0">
                <a:solidFill>
                  <a:srgbClr val="002060"/>
                </a:solidFill>
              </a:rPr>
              <a:t>Клиенту открыто более одного ЛС </a:t>
            </a:r>
          </a:p>
          <a:p>
            <a:pPr algn="ctr">
              <a:defRPr/>
            </a:pPr>
            <a:r>
              <a:rPr lang="ru-RU" sz="1300" b="1" i="1" dirty="0">
                <a:solidFill>
                  <a:srgbClr val="002060"/>
                </a:solidFill>
              </a:rPr>
              <a:t>к счету № 40501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7038" y="1924825"/>
            <a:ext cx="1259879" cy="499809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Расчетный документ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4098925" y="1112838"/>
            <a:ext cx="12700" cy="5214937"/>
          </a:xfrm>
          <a:prstGeom prst="line">
            <a:avLst/>
          </a:prstGeom>
          <a:ln w="19050">
            <a:solidFill>
              <a:srgbClr val="4B86B3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6" name="TextBox 9"/>
          <p:cNvSpPr txBox="1">
            <a:spLocks noChangeArrowheads="1"/>
          </p:cNvSpPr>
          <p:nvPr/>
        </p:nvSpPr>
        <p:spPr bwMode="auto">
          <a:xfrm>
            <a:off x="122238" y="1196975"/>
            <a:ext cx="4049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973535"/>
                </a:solidFill>
                <a:latin typeface="Arial" pitchFamily="34" charset="0"/>
              </a:rPr>
              <a:t>Реализация согласно приказу Федерального казначейства от 19.07.2013 № 11н</a:t>
            </a:r>
          </a:p>
        </p:txBody>
      </p:sp>
      <p:sp>
        <p:nvSpPr>
          <p:cNvPr id="21517" name="TextBox 25"/>
          <p:cNvSpPr txBox="1">
            <a:spLocks noChangeArrowheads="1"/>
          </p:cNvSpPr>
          <p:nvPr/>
        </p:nvSpPr>
        <p:spPr bwMode="auto">
          <a:xfrm>
            <a:off x="4267200" y="1193800"/>
            <a:ext cx="46704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973535"/>
                </a:solidFill>
                <a:latin typeface="Arial" pitchFamily="34" charset="0"/>
              </a:rPr>
              <a:t>Реализация с учетом письма Федерального казначейства от 14.08.2014 № 42-7.4-05/5.0-505</a:t>
            </a:r>
          </a:p>
        </p:txBody>
      </p:sp>
      <p:sp>
        <p:nvSpPr>
          <p:cNvPr id="27" name="Прямоугольник 2"/>
          <p:cNvSpPr>
            <a:spLocks noChangeArrowheads="1"/>
          </p:cNvSpPr>
          <p:nvPr/>
        </p:nvSpPr>
        <p:spPr bwMode="auto">
          <a:xfrm>
            <a:off x="1454150" y="20638"/>
            <a:ext cx="68627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Механизм определения принадлежности платежа 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на счет № 40501 при отсутствии в расчетном документе ЛС клиента</a:t>
            </a:r>
            <a:endParaRPr lang="ru-RU" sz="2000" i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846763" y="2043113"/>
            <a:ext cx="1371600" cy="16668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rgbClr val="002060"/>
                </a:solidFill>
              </a:rPr>
              <a:t>Счет № 40501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838325" y="2154238"/>
            <a:ext cx="334963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89" name="Прямая со стрелкой 16388"/>
          <p:cNvCxnSpPr/>
          <p:nvPr/>
        </p:nvCxnSpPr>
        <p:spPr>
          <a:xfrm>
            <a:off x="2763838" y="2243138"/>
            <a:ext cx="0" cy="319087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3" name="Прямая со стрелкой 16392"/>
          <p:cNvCxnSpPr/>
          <p:nvPr/>
        </p:nvCxnSpPr>
        <p:spPr>
          <a:xfrm>
            <a:off x="5537200" y="2144713"/>
            <a:ext cx="320675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5" name="Прямая со стрелкой 16394"/>
          <p:cNvCxnSpPr>
            <a:endCxn id="22" idx="0"/>
          </p:cNvCxnSpPr>
          <p:nvPr/>
        </p:nvCxnSpPr>
        <p:spPr>
          <a:xfrm>
            <a:off x="6308725" y="2203450"/>
            <a:ext cx="0" cy="27940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9" name="Нашивка 16398"/>
          <p:cNvSpPr/>
          <p:nvPr/>
        </p:nvSpPr>
        <p:spPr>
          <a:xfrm rot="5400000">
            <a:off x="2665413" y="3436938"/>
            <a:ext cx="174625" cy="307975"/>
          </a:xfrm>
          <a:prstGeom prst="chevron">
            <a:avLst>
              <a:gd name="adj" fmla="val 67949"/>
            </a:avLst>
          </a:prstGeom>
          <a:solidFill>
            <a:srgbClr val="4B86B3"/>
          </a:solidFill>
          <a:ln>
            <a:solidFill>
              <a:srgbClr val="4B8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Нашивка 50"/>
          <p:cNvSpPr/>
          <p:nvPr/>
        </p:nvSpPr>
        <p:spPr>
          <a:xfrm rot="5400000">
            <a:off x="2665413" y="3775075"/>
            <a:ext cx="174625" cy="307975"/>
          </a:xfrm>
          <a:prstGeom prst="chevron">
            <a:avLst>
              <a:gd name="adj" fmla="val 679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Нашивка 51"/>
          <p:cNvSpPr/>
          <p:nvPr/>
        </p:nvSpPr>
        <p:spPr>
          <a:xfrm rot="5400000">
            <a:off x="2664619" y="3613944"/>
            <a:ext cx="176213" cy="307975"/>
          </a:xfrm>
          <a:prstGeom prst="chevron">
            <a:avLst>
              <a:gd name="adj" fmla="val 6794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Нашивка 52"/>
          <p:cNvSpPr/>
          <p:nvPr/>
        </p:nvSpPr>
        <p:spPr>
          <a:xfrm rot="5400000">
            <a:off x="2670175" y="3932238"/>
            <a:ext cx="176213" cy="306387"/>
          </a:xfrm>
          <a:prstGeom prst="chevron">
            <a:avLst>
              <a:gd name="adj" fmla="val 67949"/>
            </a:avLst>
          </a:prstGeom>
          <a:solidFill>
            <a:srgbClr val="4B86B3"/>
          </a:solidFill>
          <a:ln>
            <a:solidFill>
              <a:srgbClr val="4B8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400" name="Стрелка вправо с вырезом 16399"/>
          <p:cNvSpPr/>
          <p:nvPr/>
        </p:nvSpPr>
        <p:spPr>
          <a:xfrm rot="5400000">
            <a:off x="2513012" y="4102101"/>
            <a:ext cx="512763" cy="633412"/>
          </a:xfrm>
          <a:prstGeom prst="notchedRightArrow">
            <a:avLst>
              <a:gd name="adj1" fmla="val 50000"/>
              <a:gd name="adj2" fmla="val 45012"/>
            </a:avLst>
          </a:prstGeom>
          <a:solidFill>
            <a:srgbClr val="4B86B3"/>
          </a:solidFill>
          <a:ln>
            <a:solidFill>
              <a:srgbClr val="4B8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9" name="Прямая со стрелкой 58"/>
          <p:cNvCxnSpPr/>
          <p:nvPr/>
        </p:nvCxnSpPr>
        <p:spPr>
          <a:xfrm flipV="1">
            <a:off x="7513638" y="2874963"/>
            <a:ext cx="368300" cy="6350"/>
          </a:xfrm>
          <a:prstGeom prst="straightConnector1">
            <a:avLst/>
          </a:prstGeom>
          <a:ln w="12700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7869238" y="2887663"/>
            <a:ext cx="3175" cy="328612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7869238" y="3987800"/>
            <a:ext cx="1587" cy="250825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7875588" y="4843463"/>
            <a:ext cx="6350" cy="34290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Стрелка вправо с вырезом 87"/>
          <p:cNvSpPr/>
          <p:nvPr/>
        </p:nvSpPr>
        <p:spPr>
          <a:xfrm rot="5400000">
            <a:off x="5078413" y="4324350"/>
            <a:ext cx="484188" cy="623887"/>
          </a:xfrm>
          <a:prstGeom prst="notchedRightArrow">
            <a:avLst>
              <a:gd name="adj1" fmla="val 50000"/>
              <a:gd name="adj2" fmla="val 45012"/>
            </a:avLst>
          </a:prstGeom>
          <a:solidFill>
            <a:srgbClr val="4B86B3"/>
          </a:solidFill>
          <a:ln>
            <a:solidFill>
              <a:srgbClr val="4B8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9" name="Нашивка 88"/>
          <p:cNvSpPr/>
          <p:nvPr/>
        </p:nvSpPr>
        <p:spPr>
          <a:xfrm rot="5400000">
            <a:off x="5210176" y="3978275"/>
            <a:ext cx="176212" cy="306387"/>
          </a:xfrm>
          <a:prstGeom prst="chevron">
            <a:avLst>
              <a:gd name="adj" fmla="val 679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0" name="Нашивка 89"/>
          <p:cNvSpPr/>
          <p:nvPr/>
        </p:nvSpPr>
        <p:spPr>
          <a:xfrm rot="5400000">
            <a:off x="5201444" y="3815557"/>
            <a:ext cx="174625" cy="306387"/>
          </a:xfrm>
          <a:prstGeom prst="chevron">
            <a:avLst>
              <a:gd name="adj" fmla="val 6794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536" name="TextBox 38"/>
          <p:cNvSpPr txBox="1">
            <a:spLocks noChangeArrowheads="1"/>
          </p:cNvSpPr>
          <p:nvPr/>
        </p:nvSpPr>
        <p:spPr bwMode="auto">
          <a:xfrm>
            <a:off x="2971800" y="3578225"/>
            <a:ext cx="40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2060"/>
                </a:solidFill>
                <a:latin typeface="Arial" pitchFamily="34" charset="0"/>
              </a:rPr>
              <a:t>да</a:t>
            </a:r>
          </a:p>
        </p:txBody>
      </p:sp>
      <p:sp>
        <p:nvSpPr>
          <p:cNvPr id="21537" name="TextBox 92"/>
          <p:cNvSpPr txBox="1">
            <a:spLocks noChangeArrowheads="1"/>
          </p:cNvSpPr>
          <p:nvPr/>
        </p:nvSpPr>
        <p:spPr bwMode="auto">
          <a:xfrm>
            <a:off x="8056563" y="2860675"/>
            <a:ext cx="40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2060"/>
                </a:solidFill>
                <a:latin typeface="Arial" pitchFamily="34" charset="0"/>
              </a:rPr>
              <a:t>да</a:t>
            </a:r>
          </a:p>
        </p:txBody>
      </p:sp>
      <p:sp>
        <p:nvSpPr>
          <p:cNvPr id="21538" name="TextBox 93"/>
          <p:cNvSpPr txBox="1">
            <a:spLocks noChangeArrowheads="1"/>
          </p:cNvSpPr>
          <p:nvPr/>
        </p:nvSpPr>
        <p:spPr bwMode="auto">
          <a:xfrm>
            <a:off x="6299200" y="4076700"/>
            <a:ext cx="40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2060"/>
                </a:solidFill>
                <a:latin typeface="Arial" pitchFamily="34" charset="0"/>
              </a:rPr>
              <a:t>да</a:t>
            </a:r>
          </a:p>
        </p:txBody>
      </p:sp>
      <p:sp>
        <p:nvSpPr>
          <p:cNvPr id="21539" name="TextBox 94"/>
          <p:cNvSpPr txBox="1">
            <a:spLocks noChangeArrowheads="1"/>
          </p:cNvSpPr>
          <p:nvPr/>
        </p:nvSpPr>
        <p:spPr bwMode="auto">
          <a:xfrm>
            <a:off x="8061325" y="3943350"/>
            <a:ext cx="40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2060"/>
                </a:solidFill>
                <a:latin typeface="Arial" pitchFamily="34" charset="0"/>
              </a:rPr>
              <a:t>да</a:t>
            </a:r>
          </a:p>
        </p:txBody>
      </p:sp>
      <p:sp>
        <p:nvSpPr>
          <p:cNvPr id="21540" name="TextBox 96"/>
          <p:cNvSpPr txBox="1">
            <a:spLocks noChangeArrowheads="1"/>
          </p:cNvSpPr>
          <p:nvPr/>
        </p:nvSpPr>
        <p:spPr bwMode="auto">
          <a:xfrm>
            <a:off x="6303963" y="3309938"/>
            <a:ext cx="598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2060"/>
                </a:solidFill>
                <a:latin typeface="Arial" pitchFamily="34" charset="0"/>
              </a:rPr>
              <a:t>нет</a:t>
            </a:r>
          </a:p>
        </p:txBody>
      </p:sp>
      <p:sp>
        <p:nvSpPr>
          <p:cNvPr id="21541" name="TextBox 98"/>
          <p:cNvSpPr txBox="1">
            <a:spLocks noChangeArrowheads="1"/>
          </p:cNvSpPr>
          <p:nvPr/>
        </p:nvSpPr>
        <p:spPr bwMode="auto">
          <a:xfrm>
            <a:off x="8064500" y="4848225"/>
            <a:ext cx="5984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2060"/>
                </a:solidFill>
                <a:latin typeface="Arial" pitchFamily="34" charset="0"/>
              </a:rPr>
              <a:t>нет</a:t>
            </a:r>
          </a:p>
        </p:txBody>
      </p:sp>
      <p:sp>
        <p:nvSpPr>
          <p:cNvPr id="117" name="Нашивка 116"/>
          <p:cNvSpPr/>
          <p:nvPr/>
        </p:nvSpPr>
        <p:spPr>
          <a:xfrm rot="5400000">
            <a:off x="5190331" y="3647282"/>
            <a:ext cx="174625" cy="306388"/>
          </a:xfrm>
          <a:prstGeom prst="chevron">
            <a:avLst>
              <a:gd name="adj" fmla="val 67949"/>
            </a:avLst>
          </a:prstGeom>
          <a:solidFill>
            <a:srgbClr val="4B86B3"/>
          </a:solidFill>
          <a:ln>
            <a:solidFill>
              <a:srgbClr val="4B8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5121275" y="3697288"/>
            <a:ext cx="1668463" cy="9525"/>
          </a:xfrm>
          <a:prstGeom prst="straightConnector1">
            <a:avLst/>
          </a:prstGeom>
          <a:ln w="15875">
            <a:solidFill>
              <a:srgbClr val="4B86B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flipH="1">
            <a:off x="5321300" y="4537075"/>
            <a:ext cx="1468438" cy="11113"/>
          </a:xfrm>
          <a:prstGeom prst="straightConnector1">
            <a:avLst/>
          </a:prstGeom>
          <a:ln w="15875">
            <a:solidFill>
              <a:srgbClr val="4B86B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45" name="Рисунок 49" descr="Документ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229235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6645442" y="5248276"/>
            <a:ext cx="2130536" cy="781494"/>
          </a:xfrm>
          <a:prstGeom prst="rect">
            <a:avLst/>
          </a:prstGeom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Зачисление на ЛС</a:t>
            </a:r>
          </a:p>
          <a:p>
            <a:pPr algn="ctr">
              <a:defRPr/>
            </a:pPr>
            <a:r>
              <a:rPr lang="ru-RU" sz="1400" b="1" dirty="0"/>
              <a:t>клиента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843545" y="5004595"/>
            <a:ext cx="1784350" cy="1069975"/>
          </a:xfrm>
          <a:prstGeom prst="rect">
            <a:avLst/>
          </a:prstGeom>
          <a:solidFill>
            <a:srgbClr val="4B86B3"/>
          </a:solidFill>
          <a:ln w="127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Отнесение к невыясненным поступлениям счета № 40501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581189" y="5017294"/>
            <a:ext cx="1784350" cy="1069975"/>
          </a:xfrm>
          <a:prstGeom prst="rect">
            <a:avLst/>
          </a:prstGeom>
          <a:solidFill>
            <a:srgbClr val="4B86B3"/>
          </a:solidFill>
          <a:ln w="127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Отнесение к невыясненным поступлениям счета № 40501</a:t>
            </a:r>
          </a:p>
        </p:txBody>
      </p:sp>
      <p:sp>
        <p:nvSpPr>
          <p:cNvPr id="56" name="Нашивка 55"/>
          <p:cNvSpPr/>
          <p:nvPr/>
        </p:nvSpPr>
        <p:spPr>
          <a:xfrm rot="5400000">
            <a:off x="5218112" y="4173538"/>
            <a:ext cx="176213" cy="306388"/>
          </a:xfrm>
          <a:prstGeom prst="chevron">
            <a:avLst>
              <a:gd name="adj" fmla="val 67949"/>
            </a:avLst>
          </a:prstGeom>
          <a:solidFill>
            <a:srgbClr val="4B86B3"/>
          </a:solidFill>
          <a:ln>
            <a:solidFill>
              <a:srgbClr val="4B8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255591" y="1896064"/>
            <a:ext cx="1259879" cy="499809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Расчетный документ</a:t>
            </a:r>
          </a:p>
        </p:txBody>
      </p:sp>
      <p:pic>
        <p:nvPicPr>
          <p:cNvPr id="21553" name="Рисунок 53" descr="Документ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226218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5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78663" y="626268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F370072-C114-45D5-B686-344DC5775966}" type="slidenum">
              <a:rPr lang="ru-RU" altLang="ru-RU">
                <a:solidFill>
                  <a:srgbClr val="898989"/>
                </a:solidFill>
              </a:rPr>
              <a:pPr/>
              <a:t>12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2875" y="1268413"/>
            <a:ext cx="8483600" cy="5127625"/>
          </a:xfrm>
          <a:prstGeom prst="rect">
            <a:avLst/>
          </a:prstGeom>
          <a:pattFill prst="pct50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66938" y="1804988"/>
            <a:ext cx="1371600" cy="16192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rgbClr val="002060"/>
                </a:solidFill>
              </a:rPr>
              <a:t>Счет № 40501</a:t>
            </a: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1563688" y="2349500"/>
            <a:ext cx="2311400" cy="719138"/>
          </a:xfrm>
          <a:prstGeom prst="flowChartDecision">
            <a:avLst/>
          </a:prstGeom>
          <a:solidFill>
            <a:srgbClr val="4B86B3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Не указан ЛС клиента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5002212"/>
            <a:ext cx="1784350" cy="1069975"/>
          </a:xfrm>
          <a:prstGeom prst="rect">
            <a:avLst/>
          </a:prstGeom>
          <a:solidFill>
            <a:srgbClr val="4B86B3"/>
          </a:solidFill>
          <a:ln w="127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Отнесение к невыясненным поступлениям счета № 40501</a:t>
            </a:r>
          </a:p>
        </p:txBody>
      </p:sp>
      <p:sp>
        <p:nvSpPr>
          <p:cNvPr id="16" name="Прямоугольник 15"/>
          <p:cNvSpPr/>
          <p:nvPr/>
        </p:nvSpPr>
        <p:spPr>
          <a:xfrm rot="10800000" flipH="1" flipV="1">
            <a:off x="3249613" y="3060700"/>
            <a:ext cx="2238375" cy="706438"/>
          </a:xfrm>
          <a:prstGeom prst="rect">
            <a:avLst/>
          </a:prstGeom>
          <a:solidFill>
            <a:srgbClr val="99C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i="1" dirty="0">
                <a:solidFill>
                  <a:srgbClr val="002060"/>
                </a:solidFill>
              </a:rPr>
              <a:t>ИНН получателя соответствует наименованию получателя</a:t>
            </a:r>
          </a:p>
        </p:txBody>
      </p:sp>
      <p:sp>
        <p:nvSpPr>
          <p:cNvPr id="24" name="Прямоугольник 23"/>
          <p:cNvSpPr/>
          <p:nvPr/>
        </p:nvSpPr>
        <p:spPr>
          <a:xfrm rot="10800000" flipH="1" flipV="1">
            <a:off x="3216275" y="4070350"/>
            <a:ext cx="2271713" cy="546100"/>
          </a:xfrm>
          <a:prstGeom prst="rect">
            <a:avLst/>
          </a:prstGeom>
          <a:solidFill>
            <a:srgbClr val="99C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i="1" dirty="0">
                <a:solidFill>
                  <a:srgbClr val="002060"/>
                </a:solidFill>
              </a:rPr>
              <a:t>Клиенту открыто </a:t>
            </a:r>
          </a:p>
          <a:p>
            <a:pPr algn="ctr">
              <a:defRPr/>
            </a:pPr>
            <a:r>
              <a:rPr lang="ru-RU" sz="1300" b="1" i="1" dirty="0">
                <a:solidFill>
                  <a:srgbClr val="002060"/>
                </a:solidFill>
              </a:rPr>
              <a:t>более одного ЛС </a:t>
            </a:r>
          </a:p>
          <a:p>
            <a:pPr algn="ctr">
              <a:defRPr/>
            </a:pPr>
            <a:r>
              <a:rPr lang="ru-RU" sz="1300" b="1" i="1" dirty="0">
                <a:solidFill>
                  <a:srgbClr val="002060"/>
                </a:solidFill>
              </a:rPr>
              <a:t>к счету № 40501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4954" y="1630786"/>
            <a:ext cx="1339737" cy="499809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Расчетный документ</a:t>
            </a:r>
          </a:p>
        </p:txBody>
      </p:sp>
      <p:sp>
        <p:nvSpPr>
          <p:cNvPr id="23563" name="TextBox 9"/>
          <p:cNvSpPr txBox="1">
            <a:spLocks noChangeArrowheads="1"/>
          </p:cNvSpPr>
          <p:nvPr/>
        </p:nvSpPr>
        <p:spPr bwMode="auto">
          <a:xfrm>
            <a:off x="5522913" y="1724025"/>
            <a:ext cx="2251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973535"/>
                </a:solidFill>
                <a:latin typeface="Arial" pitchFamily="34" charset="0"/>
              </a:rPr>
              <a:t>Предлагаемая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973535"/>
                </a:solidFill>
                <a:latin typeface="Arial" pitchFamily="34" charset="0"/>
              </a:rPr>
              <a:t>реализация</a:t>
            </a:r>
          </a:p>
        </p:txBody>
      </p:sp>
      <p:sp>
        <p:nvSpPr>
          <p:cNvPr id="27" name="Прямоугольник 2"/>
          <p:cNvSpPr>
            <a:spLocks noChangeArrowheads="1"/>
          </p:cNvSpPr>
          <p:nvPr/>
        </p:nvSpPr>
        <p:spPr bwMode="auto">
          <a:xfrm>
            <a:off x="1454150" y="20638"/>
            <a:ext cx="68627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Механизм определения принадлежности платежа 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на счет № 40501 при отсутствии в расчетном документе ЛС клиента</a:t>
            </a:r>
            <a:endParaRPr lang="ru-RU" sz="2000" i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725613" y="1881188"/>
            <a:ext cx="441325" cy="4762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89" name="Прямая со стрелкой 16388"/>
          <p:cNvCxnSpPr/>
          <p:nvPr/>
        </p:nvCxnSpPr>
        <p:spPr>
          <a:xfrm>
            <a:off x="2722563" y="2012950"/>
            <a:ext cx="0" cy="317500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Нашивка 51"/>
          <p:cNvSpPr/>
          <p:nvPr/>
        </p:nvSpPr>
        <p:spPr>
          <a:xfrm rot="5400000">
            <a:off x="1361282" y="4001294"/>
            <a:ext cx="176212" cy="304800"/>
          </a:xfrm>
          <a:prstGeom prst="chevron">
            <a:avLst>
              <a:gd name="adj" fmla="val 6794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400" name="Стрелка вправо с вырезом 16399"/>
          <p:cNvSpPr/>
          <p:nvPr/>
        </p:nvSpPr>
        <p:spPr>
          <a:xfrm rot="10800000">
            <a:off x="2392363" y="5426075"/>
            <a:ext cx="365125" cy="417513"/>
          </a:xfrm>
          <a:prstGeom prst="notchedRightArrow">
            <a:avLst>
              <a:gd name="adj1" fmla="val 50000"/>
              <a:gd name="adj2" fmla="val 45012"/>
            </a:avLst>
          </a:prstGeom>
          <a:solidFill>
            <a:srgbClr val="4B86B3"/>
          </a:solidFill>
          <a:ln>
            <a:solidFill>
              <a:srgbClr val="4B8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3895725" y="2716213"/>
            <a:ext cx="398463" cy="7937"/>
          </a:xfrm>
          <a:prstGeom prst="straightConnector1">
            <a:avLst/>
          </a:prstGeom>
          <a:ln w="15875">
            <a:solidFill>
              <a:srgbClr val="00206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4294188" y="2724150"/>
            <a:ext cx="0" cy="355600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4305300" y="3733800"/>
            <a:ext cx="6350" cy="346075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Нашивка 83"/>
          <p:cNvSpPr/>
          <p:nvPr/>
        </p:nvSpPr>
        <p:spPr>
          <a:xfrm rot="5400000">
            <a:off x="1381919" y="4288632"/>
            <a:ext cx="146050" cy="290512"/>
          </a:xfrm>
          <a:prstGeom prst="chevron">
            <a:avLst>
              <a:gd name="adj" fmla="val 67949"/>
            </a:avLst>
          </a:prstGeom>
          <a:solidFill>
            <a:srgbClr val="4B86B3"/>
          </a:solidFill>
          <a:ln>
            <a:solidFill>
              <a:srgbClr val="4B8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7" name="Нашивка 86"/>
          <p:cNvSpPr/>
          <p:nvPr/>
        </p:nvSpPr>
        <p:spPr>
          <a:xfrm rot="5400000">
            <a:off x="1361281" y="3672682"/>
            <a:ext cx="176213" cy="304800"/>
          </a:xfrm>
          <a:prstGeom prst="chevron">
            <a:avLst>
              <a:gd name="adj" fmla="val 6794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8" name="Стрелка вправо с вырезом 87"/>
          <p:cNvSpPr/>
          <p:nvPr/>
        </p:nvSpPr>
        <p:spPr>
          <a:xfrm rot="5400000">
            <a:off x="1280319" y="4402932"/>
            <a:ext cx="377825" cy="585787"/>
          </a:xfrm>
          <a:prstGeom prst="notchedRightArrow">
            <a:avLst>
              <a:gd name="adj1" fmla="val 50000"/>
              <a:gd name="adj2" fmla="val 45012"/>
            </a:avLst>
          </a:prstGeom>
          <a:solidFill>
            <a:srgbClr val="4B86B3"/>
          </a:solidFill>
          <a:ln>
            <a:solidFill>
              <a:srgbClr val="4B8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9" name="Нашивка 88"/>
          <p:cNvSpPr/>
          <p:nvPr/>
        </p:nvSpPr>
        <p:spPr>
          <a:xfrm rot="5400000">
            <a:off x="1361282" y="3839369"/>
            <a:ext cx="176212" cy="304800"/>
          </a:xfrm>
          <a:prstGeom prst="chevron">
            <a:avLst>
              <a:gd name="adj" fmla="val 679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576" name="TextBox 92"/>
          <p:cNvSpPr txBox="1">
            <a:spLocks noChangeArrowheads="1"/>
          </p:cNvSpPr>
          <p:nvPr/>
        </p:nvSpPr>
        <p:spPr bwMode="auto">
          <a:xfrm>
            <a:off x="4384675" y="2676525"/>
            <a:ext cx="40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2060"/>
                </a:solidFill>
                <a:latin typeface="Arial" pitchFamily="34" charset="0"/>
              </a:rPr>
              <a:t>да</a:t>
            </a:r>
          </a:p>
        </p:txBody>
      </p:sp>
      <p:sp>
        <p:nvSpPr>
          <p:cNvPr id="23577" name="TextBox 93"/>
          <p:cNvSpPr txBox="1">
            <a:spLocks noChangeArrowheads="1"/>
          </p:cNvSpPr>
          <p:nvPr/>
        </p:nvSpPr>
        <p:spPr bwMode="auto">
          <a:xfrm>
            <a:off x="4460875" y="3770313"/>
            <a:ext cx="404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2060"/>
                </a:solidFill>
                <a:latin typeface="Arial" pitchFamily="34" charset="0"/>
              </a:rPr>
              <a:t>да</a:t>
            </a:r>
          </a:p>
        </p:txBody>
      </p:sp>
      <p:sp>
        <p:nvSpPr>
          <p:cNvPr id="23578" name="TextBox 94"/>
          <p:cNvSpPr txBox="1">
            <a:spLocks noChangeArrowheads="1"/>
          </p:cNvSpPr>
          <p:nvPr/>
        </p:nvSpPr>
        <p:spPr bwMode="auto">
          <a:xfrm>
            <a:off x="4454525" y="4576763"/>
            <a:ext cx="40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2060"/>
                </a:solidFill>
                <a:latin typeface="Arial" pitchFamily="34" charset="0"/>
              </a:rPr>
              <a:t>да</a:t>
            </a:r>
          </a:p>
        </p:txBody>
      </p:sp>
      <p:sp>
        <p:nvSpPr>
          <p:cNvPr id="23579" name="TextBox 96"/>
          <p:cNvSpPr txBox="1">
            <a:spLocks noChangeArrowheads="1"/>
          </p:cNvSpPr>
          <p:nvPr/>
        </p:nvSpPr>
        <p:spPr bwMode="auto">
          <a:xfrm>
            <a:off x="2555875" y="5054600"/>
            <a:ext cx="5984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2060"/>
                </a:solidFill>
                <a:latin typeface="Arial" pitchFamily="34" charset="0"/>
              </a:rPr>
              <a:t>нет</a:t>
            </a:r>
          </a:p>
        </p:txBody>
      </p:sp>
      <p:sp>
        <p:nvSpPr>
          <p:cNvPr id="117" name="Нашивка 116"/>
          <p:cNvSpPr/>
          <p:nvPr/>
        </p:nvSpPr>
        <p:spPr>
          <a:xfrm rot="5400000">
            <a:off x="1366044" y="4166394"/>
            <a:ext cx="166688" cy="279400"/>
          </a:xfrm>
          <a:prstGeom prst="chevron">
            <a:avLst>
              <a:gd name="adj" fmla="val 67949"/>
            </a:avLst>
          </a:prstGeom>
          <a:solidFill>
            <a:srgbClr val="4B86B3"/>
          </a:solidFill>
          <a:ln>
            <a:solidFill>
              <a:srgbClr val="4B8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1314450" y="3408363"/>
            <a:ext cx="1901825" cy="9525"/>
          </a:xfrm>
          <a:prstGeom prst="straightConnector1">
            <a:avLst/>
          </a:prstGeom>
          <a:ln w="15875">
            <a:solidFill>
              <a:srgbClr val="4B86B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 rot="10800000" flipH="1" flipV="1">
            <a:off x="3216275" y="4954588"/>
            <a:ext cx="2306638" cy="1155700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i="1" dirty="0">
                <a:solidFill>
                  <a:srgbClr val="973535"/>
                </a:solidFill>
              </a:rPr>
              <a:t>Текстовое содержание назначения платежа, реквизиты плательщика, КБК, код цели позволяют определить тип ЛС   </a:t>
            </a:r>
          </a:p>
        </p:txBody>
      </p:sp>
      <p:cxnSp>
        <p:nvCxnSpPr>
          <p:cNvPr id="58" name="Прямая со стрелкой 57"/>
          <p:cNvCxnSpPr/>
          <p:nvPr/>
        </p:nvCxnSpPr>
        <p:spPr>
          <a:xfrm flipH="1">
            <a:off x="4305300" y="4605338"/>
            <a:ext cx="6350" cy="346075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68950" y="5507038"/>
            <a:ext cx="1079500" cy="9525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Нашивка 61"/>
          <p:cNvSpPr/>
          <p:nvPr/>
        </p:nvSpPr>
        <p:spPr>
          <a:xfrm rot="10636151">
            <a:off x="2762250" y="5521325"/>
            <a:ext cx="180975" cy="215900"/>
          </a:xfrm>
          <a:prstGeom prst="chevron">
            <a:avLst>
              <a:gd name="adj" fmla="val 6794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3" name="Нашивка 62"/>
          <p:cNvSpPr/>
          <p:nvPr/>
        </p:nvSpPr>
        <p:spPr>
          <a:xfrm rot="10636151">
            <a:off x="2941638" y="5521325"/>
            <a:ext cx="150812" cy="215900"/>
          </a:xfrm>
          <a:prstGeom prst="chevron">
            <a:avLst>
              <a:gd name="adj" fmla="val 679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Нашивка 63"/>
          <p:cNvSpPr/>
          <p:nvPr/>
        </p:nvSpPr>
        <p:spPr>
          <a:xfrm rot="5400000">
            <a:off x="1371600" y="3522663"/>
            <a:ext cx="166687" cy="280988"/>
          </a:xfrm>
          <a:prstGeom prst="chevron">
            <a:avLst>
              <a:gd name="adj" fmla="val 67949"/>
            </a:avLst>
          </a:prstGeom>
          <a:solidFill>
            <a:srgbClr val="4B86B3"/>
          </a:solidFill>
          <a:ln>
            <a:solidFill>
              <a:srgbClr val="4B8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Нашивка 64"/>
          <p:cNvSpPr/>
          <p:nvPr/>
        </p:nvSpPr>
        <p:spPr>
          <a:xfrm rot="5400000">
            <a:off x="1363663" y="3359150"/>
            <a:ext cx="166688" cy="280987"/>
          </a:xfrm>
          <a:prstGeom prst="chevron">
            <a:avLst>
              <a:gd name="adj" fmla="val 67949"/>
            </a:avLst>
          </a:prstGeom>
          <a:solidFill>
            <a:srgbClr val="4B86B3"/>
          </a:solidFill>
          <a:ln>
            <a:solidFill>
              <a:srgbClr val="4B8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589" name="TextBox 65"/>
          <p:cNvSpPr txBox="1">
            <a:spLocks noChangeArrowheads="1"/>
          </p:cNvSpPr>
          <p:nvPr/>
        </p:nvSpPr>
        <p:spPr bwMode="auto">
          <a:xfrm>
            <a:off x="2490788" y="3378200"/>
            <a:ext cx="479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2060"/>
                </a:solidFill>
                <a:latin typeface="Arial" pitchFamily="34" charset="0"/>
              </a:rPr>
              <a:t>нет</a:t>
            </a:r>
          </a:p>
        </p:txBody>
      </p:sp>
      <p:sp>
        <p:nvSpPr>
          <p:cNvPr id="23590" name="TextBox 71"/>
          <p:cNvSpPr txBox="1">
            <a:spLocks noChangeArrowheads="1"/>
          </p:cNvSpPr>
          <p:nvPr/>
        </p:nvSpPr>
        <p:spPr bwMode="auto">
          <a:xfrm>
            <a:off x="5818188" y="5170488"/>
            <a:ext cx="406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2060"/>
                </a:solidFill>
                <a:latin typeface="Arial" pitchFamily="34" charset="0"/>
              </a:rPr>
              <a:t>да</a:t>
            </a:r>
          </a:p>
        </p:txBody>
      </p:sp>
      <p:pic>
        <p:nvPicPr>
          <p:cNvPr id="23591" name="Рисунок 43" descr="Документ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027238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6453188" y="4876295"/>
            <a:ext cx="1705166" cy="1233994"/>
          </a:xfrm>
          <a:prstGeom prst="rect">
            <a:avLst/>
          </a:prstGeom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Зачисление на ЛС клиента</a:t>
            </a:r>
          </a:p>
        </p:txBody>
      </p:sp>
      <p:pic>
        <p:nvPicPr>
          <p:cNvPr id="23593" name="Picture 19" descr="Безимени-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1446213"/>
            <a:ext cx="7143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9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977063" y="625475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5825C23-59FD-4E86-A437-30A99E11AA69}" type="slidenum">
              <a:rPr lang="ru-RU" altLang="ru-RU">
                <a:solidFill>
                  <a:srgbClr val="898989"/>
                </a:solidFill>
              </a:rPr>
              <a:pPr/>
              <a:t>13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1323975"/>
          <a:ext cx="8642350" cy="4913313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256491"/>
                <a:gridCol w="600780"/>
                <a:gridCol w="5785079"/>
              </a:tblGrid>
              <a:tr h="49133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выдачи промежуточных выписок из лицевых счетов клиентов в течение операционного дня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 marL="91448" marR="91448" marT="45708" marB="45708">
                    <a:solidFill>
                      <a:srgbClr val="4B86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Batang" pitchFamily="18" charset="-127"/>
                          <a:ea typeface="Batang" pitchFamily="18" charset="-127"/>
                          <a:cs typeface="+mn-cs"/>
                        </a:rPr>
                        <a:t>&gt;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Batang" pitchFamily="18" charset="-127"/>
                          <a:ea typeface="Batang" pitchFamily="18" charset="-127"/>
                          <a:cs typeface="+mn-cs"/>
                        </a:rPr>
                        <a:t>&gt;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</a:txBody>
                  <a:tcPr marL="91448" marR="91448" marT="45708" marB="45708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отработана процедура ежедневного предоставления обслуживающим банком промежуточных выписок банка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организовано ежедневное формирование проводок по промежуточным выпискам банка после окончания их приема в ППО «АС ФК» и проведения автоматического анализа реквизитов поступивших платежей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ППО «АС ФК» созданы множества лицевых счетов и общая программа формирования отчетов для централизованного  направления Управлением  промежуточных выписок всем участникам и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неучастникам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бюджетного  процесса федерального уровня в  субъекте</a:t>
                      </a:r>
                      <a:endParaRPr lang="ru-RU" sz="1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08" marB="45708">
                    <a:pattFill prst="openDmnd">
                      <a:fgClr>
                        <a:schemeClr val="bg1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187450" y="188913"/>
            <a:ext cx="70199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sz="2000" i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Мероприятия, проведенные Управлением в 2014 году для обеспечения выдачи промежуточных выписок клиентам</a:t>
            </a:r>
            <a:endParaRPr sz="2000" i="1">
              <a:solidFill>
                <a:srgbClr val="00206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607" name="Picture 35" descr="MC90042356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484313"/>
            <a:ext cx="2603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35" descr="MC90042356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481263"/>
            <a:ext cx="2603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35" descr="MC90042356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05263"/>
            <a:ext cx="2603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Безимени-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870885" cy="14149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6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23728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2B23D05-4CC5-48EF-8C76-EBE6719EE866}" type="slidenum">
              <a:rPr lang="ru-RU" altLang="ru-RU">
                <a:solidFill>
                  <a:srgbClr val="898989"/>
                </a:solidFill>
              </a:rPr>
              <a:pPr/>
              <a:t>14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2051050" y="260350"/>
            <a:ext cx="5689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002060"/>
                </a:solidFill>
                <a:latin typeface="Arial" pitchFamily="34" charset="0"/>
              </a:rPr>
              <a:t>Положительный эффект для клиентов от предоставления промежуточных выписок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23850" y="1341438"/>
          <a:ext cx="8496300" cy="4751387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218358"/>
                <a:gridCol w="590627"/>
                <a:gridCol w="5687315"/>
              </a:tblGrid>
              <a:tr h="47513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Положительный </a:t>
                      </a:r>
                      <a:r>
                        <a:rPr lang="ru-RU" alt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эффект для клиентов от предоставления промежуточных выписок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08" marB="45708">
                    <a:solidFill>
                      <a:srgbClr val="4B86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Batang" pitchFamily="18" charset="-127"/>
                          <a:ea typeface="Batang" pitchFamily="18" charset="-127"/>
                          <a:cs typeface="+mn-cs"/>
                        </a:rPr>
                        <a:t>&gt;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Batang" pitchFamily="18" charset="-127"/>
                          <a:ea typeface="Batang" pitchFamily="18" charset="-127"/>
                          <a:cs typeface="+mn-cs"/>
                        </a:rPr>
                        <a:t>&gt;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</a:txBody>
                  <a:tcPr marL="91430" marR="91430" marT="45708" marB="45708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получение клиентами оперативной информации об отправленных в банк платежных поручениях, сформированных на основании представленных ими платежных документов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получение актуальной информации об остатках на счетах и поступивших платежах от контрагентов за оказываемые работы и услуги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проведения экспресс-анализа платежей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ускорение принятия управленческих решений по оказанию услуг и выполнению работ, расчетов с контрагентами и бюджетом</a:t>
                      </a:r>
                      <a:endParaRPr lang="ru-RU" sz="17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708" marB="45708">
                    <a:pattFill prst="openDmnd">
                      <a:fgClr>
                        <a:schemeClr val="bg1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pic>
        <p:nvPicPr>
          <p:cNvPr id="5" name="Picture 19" descr="Безимени-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870885" cy="14149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6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35" descr="MC900423567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484313"/>
            <a:ext cx="2603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35" descr="MC900423567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852738"/>
            <a:ext cx="2603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35" descr="MC900423567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937000"/>
            <a:ext cx="2603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35" descr="MC900423567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775200"/>
            <a:ext cx="2603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23728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DBDA400-73A8-4C34-B3E1-AC1072C3CE17}" type="slidenum">
              <a:rPr lang="ru-RU" altLang="ru-RU">
                <a:solidFill>
                  <a:srgbClr val="898989"/>
                </a:solidFill>
              </a:rPr>
              <a:pPr/>
              <a:t>15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188913"/>
            <a:ext cx="6480175" cy="5762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2000" b="1" i="1" dirty="0" err="1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Мероприятия</a:t>
            </a:r>
            <a:r>
              <a:rPr sz="2000" b="1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sz="2000" b="1" i="1" dirty="0" err="1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проведенные</a:t>
            </a:r>
            <a:r>
              <a:rPr sz="2000" b="1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в </a:t>
            </a:r>
            <a:r>
              <a:rPr sz="2000" b="1" i="1" dirty="0" err="1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рамках</a:t>
            </a:r>
            <a:r>
              <a:rPr sz="2000" b="1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sz="2000" b="1" i="1" dirty="0" err="1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внедрения</a:t>
            </a:r>
            <a:r>
              <a:rPr sz="2000" b="1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«</a:t>
            </a:r>
            <a:r>
              <a:rPr sz="2000" b="1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пилотного</a:t>
            </a:r>
            <a:r>
              <a:rPr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» </a:t>
            </a:r>
            <a:r>
              <a:rPr sz="2000" b="1" i="1" dirty="0" err="1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механизма</a:t>
            </a:r>
            <a:r>
              <a:rPr sz="2000" b="1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«</a:t>
            </a:r>
            <a:r>
              <a:rPr sz="2000" b="1" i="1" u="sng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Автосанкционирование</a:t>
            </a:r>
            <a:r>
              <a:rPr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»</a:t>
            </a:r>
            <a:endParaRPr b="1" dirty="0"/>
          </a:p>
        </p:txBody>
      </p:sp>
      <p:pic>
        <p:nvPicPr>
          <p:cNvPr id="5" name="Рисунок 67" descr="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1081088"/>
            <a:ext cx="8785225" cy="935037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/>
        </p:spPr>
      </p:pic>
      <p:pic>
        <p:nvPicPr>
          <p:cNvPr id="6" name="Рисунок 67" descr="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3232150"/>
            <a:ext cx="8772525" cy="91757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/>
        </p:spPr>
      </p:pic>
      <p:pic>
        <p:nvPicPr>
          <p:cNvPr id="7" name="Рисунок 67" descr="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2144713"/>
            <a:ext cx="8778875" cy="982662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/>
        </p:spPr>
      </p:pic>
      <p:pic>
        <p:nvPicPr>
          <p:cNvPr id="8" name="Рисунок 67" descr="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4256088"/>
            <a:ext cx="8766175" cy="989012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/>
        </p:spPr>
      </p:pic>
      <p:sp>
        <p:nvSpPr>
          <p:cNvPr id="29703" name="Прямоугольник 2"/>
          <p:cNvSpPr>
            <a:spLocks noChangeArrowheads="1"/>
          </p:cNvSpPr>
          <p:nvPr/>
        </p:nvSpPr>
        <p:spPr bwMode="auto">
          <a:xfrm>
            <a:off x="2492375" y="1163638"/>
            <a:ext cx="62833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i="1">
                <a:solidFill>
                  <a:srgbClr val="973535"/>
                </a:solidFill>
              </a:rPr>
              <a:t>Доведены до сведения получателей средств федерального бюджета положения письма Федерального казначейства «О внедрении «пилотными» ТОФК механизма «Автосанкционирование»</a:t>
            </a:r>
          </a:p>
        </p:txBody>
      </p:sp>
      <p:sp>
        <p:nvSpPr>
          <p:cNvPr id="29704" name="Прямоугольник 3"/>
          <p:cNvSpPr>
            <a:spLocks noChangeArrowheads="1"/>
          </p:cNvSpPr>
          <p:nvPr/>
        </p:nvSpPr>
        <p:spPr bwMode="auto">
          <a:xfrm>
            <a:off x="2478088" y="2219325"/>
            <a:ext cx="60547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i="1">
                <a:solidFill>
                  <a:srgbClr val="973535"/>
                </a:solidFill>
              </a:rPr>
              <a:t>Направлен получателям средств федерального бюджета «Справочник соответствия кодов КОСГУ и основных типовых направлений выплат»</a:t>
            </a:r>
            <a:endParaRPr lang="ru-RU" altLang="ru-RU" sz="1500" i="1">
              <a:solidFill>
                <a:srgbClr val="973535"/>
              </a:solidFill>
              <a:latin typeface="Arial" pitchFamily="34" charset="0"/>
            </a:endParaRPr>
          </a:p>
        </p:txBody>
      </p:sp>
      <p:sp>
        <p:nvSpPr>
          <p:cNvPr id="29705" name="Прямоугольник 8"/>
          <p:cNvSpPr>
            <a:spLocks noChangeArrowheads="1"/>
          </p:cNvSpPr>
          <p:nvPr/>
        </p:nvSpPr>
        <p:spPr bwMode="auto">
          <a:xfrm>
            <a:off x="2590800" y="3314700"/>
            <a:ext cx="61372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i="1">
                <a:solidFill>
                  <a:srgbClr val="973535"/>
                </a:solidFill>
              </a:rPr>
              <a:t>Размещен на сайте Управления в сети Интернет ufa.roskazna.ru «Справочник соответствия кодов КОСГУ и основных типовых направлений выплат»</a:t>
            </a:r>
          </a:p>
        </p:txBody>
      </p:sp>
      <p:sp>
        <p:nvSpPr>
          <p:cNvPr id="29706" name="Объект 2"/>
          <p:cNvSpPr txBox="1">
            <a:spLocks/>
          </p:cNvSpPr>
          <p:nvPr/>
        </p:nvSpPr>
        <p:spPr bwMode="auto">
          <a:xfrm>
            <a:off x="2559050" y="4235450"/>
            <a:ext cx="64277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1500" i="1">
                <a:solidFill>
                  <a:srgbClr val="973535"/>
                </a:solidFill>
              </a:rPr>
              <a:t>Проведены совещания с представителями получателей средств федерального бюджета, курирующими работу финансово - бухгалтерских служб (заместителями руководителей (главными бухгалтерами)</a:t>
            </a:r>
            <a:endParaRPr lang="ru-RU" altLang="ru-RU" sz="1500" i="1">
              <a:solidFill>
                <a:srgbClr val="973535"/>
              </a:solidFill>
              <a:latin typeface="Arial" pitchFamily="34" charset="0"/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876300" y="1341438"/>
            <a:ext cx="381000" cy="373062"/>
          </a:xfrm>
          <a:prstGeom prst="chevron">
            <a:avLst/>
          </a:prstGeom>
          <a:solidFill>
            <a:srgbClr val="4B86B3"/>
          </a:solidFill>
          <a:ln>
            <a:solidFill>
              <a:srgbClr val="4B8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1250950" y="1352550"/>
            <a:ext cx="381000" cy="371475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1614488" y="1365250"/>
            <a:ext cx="381000" cy="371475"/>
          </a:xfrm>
          <a:prstGeom prst="chevron">
            <a:avLst/>
          </a:prstGeom>
          <a:solidFill>
            <a:srgbClr val="D8E4EC"/>
          </a:solidFill>
          <a:ln>
            <a:solidFill>
              <a:srgbClr val="D8E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>
            <a:off x="928688" y="2408238"/>
            <a:ext cx="382587" cy="373062"/>
          </a:xfrm>
          <a:prstGeom prst="chevron">
            <a:avLst/>
          </a:prstGeom>
          <a:solidFill>
            <a:srgbClr val="4B86B3"/>
          </a:solidFill>
          <a:ln>
            <a:solidFill>
              <a:srgbClr val="4B8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1250950" y="2401888"/>
            <a:ext cx="382588" cy="373062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1606550" y="2425700"/>
            <a:ext cx="381000" cy="373063"/>
          </a:xfrm>
          <a:prstGeom prst="chevron">
            <a:avLst/>
          </a:prstGeom>
          <a:solidFill>
            <a:srgbClr val="D8E4EC"/>
          </a:solidFill>
          <a:ln>
            <a:solidFill>
              <a:srgbClr val="D8E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>
            <a:off x="928688" y="3568700"/>
            <a:ext cx="382587" cy="371475"/>
          </a:xfrm>
          <a:prstGeom prst="chevron">
            <a:avLst/>
          </a:prstGeom>
          <a:solidFill>
            <a:srgbClr val="4B86B3"/>
          </a:solidFill>
          <a:ln>
            <a:solidFill>
              <a:srgbClr val="4B8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1250950" y="3557588"/>
            <a:ext cx="382588" cy="371475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1614488" y="3563938"/>
            <a:ext cx="381000" cy="371475"/>
          </a:xfrm>
          <a:prstGeom prst="chevron">
            <a:avLst/>
          </a:prstGeom>
          <a:solidFill>
            <a:srgbClr val="D8E4EC"/>
          </a:solidFill>
          <a:ln>
            <a:solidFill>
              <a:srgbClr val="D8E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931863" y="4535488"/>
            <a:ext cx="382587" cy="371475"/>
          </a:xfrm>
          <a:prstGeom prst="chevron">
            <a:avLst/>
          </a:prstGeom>
          <a:solidFill>
            <a:srgbClr val="4B86B3"/>
          </a:solidFill>
          <a:ln>
            <a:solidFill>
              <a:srgbClr val="4B8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1233488" y="4560888"/>
            <a:ext cx="381000" cy="371475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1614488" y="4568825"/>
            <a:ext cx="381000" cy="371475"/>
          </a:xfrm>
          <a:prstGeom prst="chevron">
            <a:avLst/>
          </a:prstGeom>
          <a:solidFill>
            <a:srgbClr val="D8E4EC"/>
          </a:solidFill>
          <a:ln>
            <a:solidFill>
              <a:srgbClr val="D8E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9719" name="Рисунок 67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380038"/>
            <a:ext cx="87661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20" name="Прямоугольник 3"/>
          <p:cNvSpPr>
            <a:spLocks noChangeArrowheads="1"/>
          </p:cNvSpPr>
          <p:nvPr/>
        </p:nvSpPr>
        <p:spPr bwMode="auto">
          <a:xfrm>
            <a:off x="2509838" y="5437188"/>
            <a:ext cx="62992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500" i="1">
                <a:solidFill>
                  <a:srgbClr val="973535"/>
                </a:solidFill>
                <a:latin typeface="Calibri" pitchFamily="34" charset="0"/>
              </a:rPr>
              <a:t>Проведен мониторинг использования механизма «Автосанкционирование» участниками и неучастниками бюджетного процесса федерального уровня на 01.06.2014 и 01.12.2014</a:t>
            </a:r>
          </a:p>
        </p:txBody>
      </p:sp>
      <p:sp>
        <p:nvSpPr>
          <p:cNvPr id="35" name="Нашивка 34"/>
          <p:cNvSpPr/>
          <p:nvPr/>
        </p:nvSpPr>
        <p:spPr>
          <a:xfrm>
            <a:off x="933450" y="5643563"/>
            <a:ext cx="381000" cy="373062"/>
          </a:xfrm>
          <a:prstGeom prst="chevron">
            <a:avLst/>
          </a:prstGeom>
          <a:solidFill>
            <a:srgbClr val="4B86B3"/>
          </a:solidFill>
          <a:ln>
            <a:solidFill>
              <a:srgbClr val="4B8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Нашивка 36"/>
          <p:cNvSpPr/>
          <p:nvPr/>
        </p:nvSpPr>
        <p:spPr>
          <a:xfrm>
            <a:off x="1252538" y="5659438"/>
            <a:ext cx="381000" cy="371475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Нашивка 38"/>
          <p:cNvSpPr/>
          <p:nvPr/>
        </p:nvSpPr>
        <p:spPr>
          <a:xfrm>
            <a:off x="1616075" y="5659438"/>
            <a:ext cx="381000" cy="371475"/>
          </a:xfrm>
          <a:prstGeom prst="chevron">
            <a:avLst/>
          </a:prstGeom>
          <a:solidFill>
            <a:srgbClr val="D8E4EC"/>
          </a:solidFill>
          <a:ln>
            <a:solidFill>
              <a:srgbClr val="D8E4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9724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018338" y="627380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6823C46-55B2-4210-9AFB-B7F28CE9EAC7}" type="slidenum">
              <a:rPr lang="ru-RU" altLang="ru-RU">
                <a:solidFill>
                  <a:srgbClr val="898989"/>
                </a:solidFill>
              </a:rPr>
              <a:pPr/>
              <a:t>16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Объект 5"/>
          <p:cNvGraphicFramePr>
            <a:graphicFrameLocks noGrp="1"/>
          </p:cNvGraphicFramePr>
          <p:nvPr>
            <p:ph idx="1"/>
          </p:nvPr>
        </p:nvGraphicFramePr>
        <p:xfrm>
          <a:off x="228600" y="1127125"/>
          <a:ext cx="4184650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Диаграмма" r:id="rId4" imgW="4442498" imgH="4754808" progId="Excel.Chart.8">
                  <p:embed/>
                </p:oleObj>
              </mc:Choice>
              <mc:Fallback>
                <p:oleObj name="Диаграмма" r:id="rId4" imgW="4442498" imgH="4754808" progId="Excel.Char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27125"/>
                        <a:ext cx="4184650" cy="463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Загнутый угол 2"/>
          <p:cNvSpPr/>
          <p:nvPr/>
        </p:nvSpPr>
        <p:spPr>
          <a:xfrm rot="960020">
            <a:off x="2560638" y="1731963"/>
            <a:ext cx="1368425" cy="687387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973535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rgbClr val="973535"/>
                </a:solidFill>
              </a:rPr>
              <a:t>Показатели за </a:t>
            </a:r>
            <a:r>
              <a:rPr lang="en-US" sz="1400" b="1" i="1" dirty="0">
                <a:solidFill>
                  <a:srgbClr val="973535"/>
                </a:solidFill>
              </a:rPr>
              <a:t>II</a:t>
            </a:r>
            <a:r>
              <a:rPr lang="ru-RU" sz="1400" b="1" i="1" dirty="0">
                <a:solidFill>
                  <a:srgbClr val="973535"/>
                </a:solidFill>
              </a:rPr>
              <a:t> полугодие 2014 года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1565275" y="5756275"/>
            <a:ext cx="6734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400" b="1" i="1">
                <a:solidFill>
                  <a:srgbClr val="002060"/>
                </a:solidFill>
              </a:rPr>
              <a:t>Общее количество проведенных ЗКР</a:t>
            </a:r>
          </a:p>
          <a:p>
            <a:endParaRPr lang="ru-RU" altLang="ru-RU" sz="500" b="1" i="1">
              <a:solidFill>
                <a:srgbClr val="002060"/>
              </a:solidFill>
            </a:endParaRPr>
          </a:p>
          <a:p>
            <a:r>
              <a:rPr lang="ru-RU" altLang="ru-RU" sz="1400" b="1" i="1">
                <a:solidFill>
                  <a:srgbClr val="002060"/>
                </a:solidFill>
              </a:rPr>
              <a:t>Количество ЗКР, проведенных по механизму «Автосанкционирование»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08113" y="5876925"/>
            <a:ext cx="134937" cy="149225"/>
          </a:xfrm>
          <a:prstGeom prst="rect">
            <a:avLst/>
          </a:prstGeom>
          <a:solidFill>
            <a:srgbClr val="4B86B3"/>
          </a:solidFill>
          <a:ln>
            <a:solidFill>
              <a:srgbClr val="4B8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95413" y="6140450"/>
            <a:ext cx="147637" cy="125413"/>
          </a:xfrm>
          <a:prstGeom prst="rect">
            <a:avLst/>
          </a:prstGeom>
          <a:solidFill>
            <a:srgbClr val="973535"/>
          </a:solidFill>
          <a:ln>
            <a:solidFill>
              <a:srgbClr val="97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0727" name="Объект 5"/>
          <p:cNvGraphicFramePr>
            <a:graphicFrameLocks/>
          </p:cNvGraphicFramePr>
          <p:nvPr/>
        </p:nvGraphicFramePr>
        <p:xfrm>
          <a:off x="4541838" y="1138238"/>
          <a:ext cx="4500562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name="Диаграмма" r:id="rId7" imgW="4434935" imgH="4579632" progId="Excel.Chart.8">
                  <p:embed/>
                </p:oleObj>
              </mc:Choice>
              <mc:Fallback>
                <p:oleObj name="Диаграмма" r:id="rId7" imgW="4434935" imgH="4579632" progId="Excel.Chart.8">
                  <p:embed/>
                  <p:pic>
                    <p:nvPicPr>
                      <p:cNvPr id="0" name="Объект 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1138238"/>
                        <a:ext cx="4500562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нутый угол 6"/>
          <p:cNvSpPr/>
          <p:nvPr/>
        </p:nvSpPr>
        <p:spPr>
          <a:xfrm rot="960020">
            <a:off x="6954838" y="1731963"/>
            <a:ext cx="1368425" cy="687387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973535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rgbClr val="973535"/>
                </a:solidFill>
              </a:rPr>
              <a:t>Показатели за </a:t>
            </a:r>
            <a:r>
              <a:rPr lang="en-US" sz="1400" b="1" i="1" dirty="0">
                <a:solidFill>
                  <a:srgbClr val="973535"/>
                </a:solidFill>
              </a:rPr>
              <a:t>I</a:t>
            </a:r>
            <a:r>
              <a:rPr lang="ru-RU" sz="1400" b="1" i="1" dirty="0">
                <a:solidFill>
                  <a:srgbClr val="973535"/>
                </a:solidFill>
              </a:rPr>
              <a:t> квартал 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973535"/>
                </a:solidFill>
              </a:rPr>
              <a:t>2015 года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16013" y="188913"/>
            <a:ext cx="7056437" cy="576262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Сравнительный анализ Заявок на кассовый расход, проведенных по главе «100», в разрезе КОСГУ </a:t>
            </a:r>
            <a:endParaRPr lang="ru-RU" sz="2000" b="1" i="1" dirty="0">
              <a:solidFill>
                <a:srgbClr val="00206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2307741" y="3764723"/>
            <a:ext cx="369332" cy="316498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sz="1200" b="1" i="1" dirty="0">
                <a:solidFill>
                  <a:srgbClr val="006600"/>
                </a:solidFill>
              </a:rPr>
              <a:t>      48%          30%           47%            86%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1565275" y="4221163"/>
            <a:ext cx="0" cy="1079500"/>
          </a:xfrm>
          <a:prstGeom prst="line">
            <a:avLst/>
          </a:prstGeom>
          <a:ln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268538" y="4292600"/>
            <a:ext cx="0" cy="1008063"/>
          </a:xfrm>
          <a:prstGeom prst="line">
            <a:avLst/>
          </a:prstGeom>
          <a:ln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3059113" y="4432300"/>
            <a:ext cx="0" cy="914400"/>
          </a:xfrm>
          <a:prstGeom prst="line">
            <a:avLst/>
          </a:prstGeom>
          <a:ln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851275" y="4508500"/>
            <a:ext cx="0" cy="792163"/>
          </a:xfrm>
          <a:prstGeom prst="line">
            <a:avLst/>
          </a:prstGeom>
          <a:ln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5400000">
            <a:off x="6675677" y="3731935"/>
            <a:ext cx="369332" cy="3310013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sz="1200" b="1" i="1" dirty="0">
                <a:solidFill>
                  <a:srgbClr val="006600"/>
                </a:solidFill>
              </a:rPr>
              <a:t>        92%            19%           93%             10%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5940425" y="4257675"/>
            <a:ext cx="0" cy="1079500"/>
          </a:xfrm>
          <a:prstGeom prst="line">
            <a:avLst/>
          </a:prstGeom>
          <a:ln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6732588" y="4378325"/>
            <a:ext cx="0" cy="1008063"/>
          </a:xfrm>
          <a:prstGeom prst="line">
            <a:avLst/>
          </a:prstGeom>
          <a:ln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7524750" y="4452938"/>
            <a:ext cx="0" cy="893762"/>
          </a:xfrm>
          <a:prstGeom prst="line">
            <a:avLst/>
          </a:prstGeom>
          <a:ln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391525" y="4581525"/>
            <a:ext cx="0" cy="804863"/>
          </a:xfrm>
          <a:prstGeom prst="line">
            <a:avLst/>
          </a:prstGeom>
          <a:ln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0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985000" y="62658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1A78F3F-4720-47F2-AF05-AC585CE939F4}" type="slidenum">
              <a:rPr lang="ru-RU" altLang="ru-RU">
                <a:solidFill>
                  <a:srgbClr val="898989"/>
                </a:solidFill>
              </a:rPr>
              <a:pPr/>
              <a:t>17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056437" cy="5762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2000" b="1" i="1" dirty="0" err="1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Сравнительный</a:t>
            </a:r>
            <a:r>
              <a:rPr sz="2000" b="1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sz="2000" b="1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анализ</a:t>
            </a:r>
            <a:r>
              <a:rPr lang="ru-RU"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Заявок на кассовый расход, </a:t>
            </a:r>
            <a:br>
              <a:rPr lang="ru-RU"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представленных клиентами Управления, в </a:t>
            </a:r>
            <a:r>
              <a:rPr lang="ru-RU" sz="2000" b="1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разрезе </a:t>
            </a:r>
            <a:r>
              <a:rPr lang="ru-RU"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КОСГУ</a:t>
            </a:r>
            <a:endParaRPr sz="2000" b="1" i="1" dirty="0">
              <a:solidFill>
                <a:srgbClr val="00206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1747" name="Диаграмма 9"/>
          <p:cNvGraphicFramePr>
            <a:graphicFrameLocks/>
          </p:cNvGraphicFramePr>
          <p:nvPr/>
        </p:nvGraphicFramePr>
        <p:xfrm>
          <a:off x="4559300" y="1225550"/>
          <a:ext cx="4422775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Диаграмма" r:id="rId4" imgW="4937814" imgH="4937760" progId="Excel.Chart.8">
                  <p:embed/>
                </p:oleObj>
              </mc:Choice>
              <mc:Fallback>
                <p:oleObj name="Диаграмма" r:id="rId4" imgW="4937814" imgH="4937760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1225550"/>
                        <a:ext cx="4422775" cy="461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1685925" y="5835650"/>
            <a:ext cx="67341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400" b="1" i="1">
                <a:solidFill>
                  <a:srgbClr val="002060"/>
                </a:solidFill>
              </a:rPr>
              <a:t>Общее количество проведенных ЗКР</a:t>
            </a:r>
          </a:p>
          <a:p>
            <a:endParaRPr lang="ru-RU" altLang="ru-RU" sz="500" b="1" i="1">
              <a:solidFill>
                <a:srgbClr val="002060"/>
              </a:solidFill>
            </a:endParaRPr>
          </a:p>
          <a:p>
            <a:r>
              <a:rPr lang="ru-RU" altLang="ru-RU" sz="1400" b="1" i="1">
                <a:solidFill>
                  <a:srgbClr val="002060"/>
                </a:solidFill>
              </a:rPr>
              <a:t>Количество ЗКР, проведенных по механизму «Автосанкционирование»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85900" y="6207125"/>
            <a:ext cx="134938" cy="149225"/>
          </a:xfrm>
          <a:prstGeom prst="rect">
            <a:avLst/>
          </a:prstGeom>
          <a:solidFill>
            <a:srgbClr val="4B86B3"/>
          </a:solidFill>
          <a:ln>
            <a:solidFill>
              <a:srgbClr val="4B8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85900" y="5883275"/>
            <a:ext cx="147638" cy="165100"/>
          </a:xfrm>
          <a:prstGeom prst="rect">
            <a:avLst/>
          </a:prstGeom>
          <a:solidFill>
            <a:srgbClr val="973535"/>
          </a:solidFill>
          <a:ln>
            <a:solidFill>
              <a:srgbClr val="97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1751" name="Диаграмма 9"/>
          <p:cNvGraphicFramePr>
            <a:graphicFrameLocks/>
          </p:cNvGraphicFramePr>
          <p:nvPr/>
        </p:nvGraphicFramePr>
        <p:xfrm>
          <a:off x="122238" y="1219200"/>
          <a:ext cx="4437062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6" name="Диаграмма" r:id="rId7" imgW="4937814" imgH="4937760" progId="Excel.Chart.8">
                  <p:embed/>
                </p:oleObj>
              </mc:Choice>
              <mc:Fallback>
                <p:oleObj name="Диаграмма" r:id="rId7" imgW="4937814" imgH="4937760" progId="Excel.Chart.8">
                  <p:embed/>
                  <p:pic>
                    <p:nvPicPr>
                      <p:cNvPr id="0" name="Диаграмма 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1219200"/>
                        <a:ext cx="4437062" cy="461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Загнутый угол 10"/>
          <p:cNvSpPr/>
          <p:nvPr/>
        </p:nvSpPr>
        <p:spPr>
          <a:xfrm rot="960020">
            <a:off x="2830513" y="2101850"/>
            <a:ext cx="1368425" cy="687388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973535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rgbClr val="973535"/>
                </a:solidFill>
              </a:rPr>
              <a:t>Показатели за </a:t>
            </a:r>
            <a:r>
              <a:rPr lang="en-US" sz="1400" b="1" i="1" dirty="0">
                <a:solidFill>
                  <a:srgbClr val="973535"/>
                </a:solidFill>
              </a:rPr>
              <a:t>I</a:t>
            </a:r>
            <a:r>
              <a:rPr lang="ru-RU" sz="1400" b="1" i="1" dirty="0">
                <a:solidFill>
                  <a:srgbClr val="973535"/>
                </a:solidFill>
              </a:rPr>
              <a:t> полугодие 2014 года</a:t>
            </a:r>
          </a:p>
        </p:txBody>
      </p:sp>
      <p:sp>
        <p:nvSpPr>
          <p:cNvPr id="12" name="Загнутый угол 11"/>
          <p:cNvSpPr/>
          <p:nvPr/>
        </p:nvSpPr>
        <p:spPr>
          <a:xfrm rot="960020">
            <a:off x="7202488" y="2146300"/>
            <a:ext cx="1368425" cy="687388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973535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rgbClr val="973535"/>
                </a:solidFill>
              </a:rPr>
              <a:t>Показатели за </a:t>
            </a:r>
            <a:r>
              <a:rPr lang="en-US" sz="1400" b="1" i="1" dirty="0">
                <a:solidFill>
                  <a:srgbClr val="973535"/>
                </a:solidFill>
              </a:rPr>
              <a:t>I</a:t>
            </a:r>
            <a:r>
              <a:rPr lang="ru-RU" sz="1400" b="1" i="1" dirty="0">
                <a:solidFill>
                  <a:srgbClr val="973535"/>
                </a:solidFill>
              </a:rPr>
              <a:t> квартал </a:t>
            </a:r>
          </a:p>
          <a:p>
            <a:pPr algn="ctr">
              <a:defRPr/>
            </a:pPr>
            <a:r>
              <a:rPr lang="ru-RU" sz="1400" b="1" i="1" dirty="0">
                <a:solidFill>
                  <a:srgbClr val="973535"/>
                </a:solidFill>
              </a:rPr>
              <a:t>2015 года</a:t>
            </a:r>
          </a:p>
        </p:txBody>
      </p:sp>
      <p:sp>
        <p:nvSpPr>
          <p:cNvPr id="15" name="TextBox 14"/>
          <p:cNvSpPr txBox="1"/>
          <p:nvPr/>
        </p:nvSpPr>
        <p:spPr>
          <a:xfrm rot="5400000">
            <a:off x="2146714" y="3966486"/>
            <a:ext cx="369332" cy="316498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sz="1200" b="1" i="1" dirty="0">
                <a:solidFill>
                  <a:srgbClr val="006600"/>
                </a:solidFill>
              </a:rPr>
              <a:t>    53%           25%             51%            21%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5580063" y="4668838"/>
            <a:ext cx="0" cy="701675"/>
          </a:xfrm>
          <a:prstGeom prst="line">
            <a:avLst/>
          </a:prstGeom>
          <a:ln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905000" y="4743450"/>
            <a:ext cx="0" cy="647700"/>
          </a:xfrm>
          <a:prstGeom prst="line">
            <a:avLst/>
          </a:prstGeom>
          <a:ln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2771775" y="4868863"/>
            <a:ext cx="0" cy="501650"/>
          </a:xfrm>
          <a:prstGeom prst="line">
            <a:avLst/>
          </a:prstGeom>
          <a:ln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3533775" y="4981575"/>
            <a:ext cx="7938" cy="373063"/>
          </a:xfrm>
          <a:prstGeom prst="line">
            <a:avLst/>
          </a:prstGeom>
          <a:ln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5400000">
            <a:off x="6586188" y="3966486"/>
            <a:ext cx="369332" cy="316498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sz="1200" b="1" i="1" dirty="0">
                <a:solidFill>
                  <a:srgbClr val="006600"/>
                </a:solidFill>
              </a:rPr>
              <a:t>    77%           71%              70%            18%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 flipV="1">
            <a:off x="1258888" y="4668838"/>
            <a:ext cx="0" cy="717550"/>
          </a:xfrm>
          <a:prstGeom prst="line">
            <a:avLst/>
          </a:prstGeom>
          <a:ln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6372225" y="4768850"/>
            <a:ext cx="0" cy="601663"/>
          </a:xfrm>
          <a:prstGeom prst="line">
            <a:avLst/>
          </a:prstGeom>
          <a:ln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7235825" y="4868863"/>
            <a:ext cx="0" cy="501650"/>
          </a:xfrm>
          <a:prstGeom prst="line">
            <a:avLst/>
          </a:prstGeom>
          <a:ln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8027988" y="4995863"/>
            <a:ext cx="0" cy="358775"/>
          </a:xfrm>
          <a:prstGeom prst="line">
            <a:avLst/>
          </a:prstGeom>
          <a:ln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999288" y="62515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A0E1DF9-E0C2-4302-AD08-B724CAFD8326}" type="slidenum">
              <a:rPr lang="ru-RU" altLang="ru-RU">
                <a:solidFill>
                  <a:srgbClr val="898989"/>
                </a:solidFill>
              </a:rPr>
              <a:pPr/>
              <a:t>18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22238" y="1052513"/>
            <a:ext cx="8801100" cy="5400675"/>
          </a:xfrm>
          <a:prstGeom prst="rect">
            <a:avLst/>
          </a:prstGeom>
          <a:pattFill prst="pct50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0800000" flipH="1" flipV="1">
            <a:off x="2419350" y="2711450"/>
            <a:ext cx="1858963" cy="442913"/>
          </a:xfrm>
          <a:prstGeom prst="rect">
            <a:avLst/>
          </a:prstGeom>
          <a:solidFill>
            <a:srgbClr val="99C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i="1" dirty="0">
                <a:solidFill>
                  <a:srgbClr val="002060"/>
                </a:solidFill>
              </a:rPr>
              <a:t>Визуальный контроль ЗКР  </a:t>
            </a:r>
            <a:r>
              <a:rPr lang="ru-RU" sz="1300" i="1" dirty="0">
                <a:solidFill>
                  <a:srgbClr val="002060"/>
                </a:solidFill>
              </a:rPr>
              <a:t>(статус 002)</a:t>
            </a:r>
          </a:p>
        </p:txBody>
      </p:sp>
      <p:sp>
        <p:nvSpPr>
          <p:cNvPr id="24" name="Прямоугольник 23"/>
          <p:cNvSpPr/>
          <p:nvPr/>
        </p:nvSpPr>
        <p:spPr>
          <a:xfrm rot="10800000" flipH="1" flipV="1">
            <a:off x="939800" y="5059363"/>
            <a:ext cx="1874838" cy="588962"/>
          </a:xfrm>
          <a:prstGeom prst="rect">
            <a:avLst/>
          </a:prstGeom>
          <a:solidFill>
            <a:srgbClr val="99C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b="1" i="1" dirty="0">
                <a:solidFill>
                  <a:srgbClr val="002060"/>
                </a:solidFill>
              </a:rPr>
              <a:t>Утверждение ЗКР </a:t>
            </a:r>
            <a:r>
              <a:rPr lang="ru-RU" sz="1300" i="1" dirty="0">
                <a:solidFill>
                  <a:srgbClr val="002060"/>
                </a:solidFill>
              </a:rPr>
              <a:t>(статус 003)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8986" y="1833040"/>
            <a:ext cx="1279701" cy="648794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Заявка на кассовый расход</a:t>
            </a:r>
          </a:p>
        </p:txBody>
      </p:sp>
      <p:sp>
        <p:nvSpPr>
          <p:cNvPr id="32776" name="TextBox 9"/>
          <p:cNvSpPr txBox="1">
            <a:spLocks noChangeArrowheads="1"/>
          </p:cNvSpPr>
          <p:nvPr/>
        </p:nvSpPr>
        <p:spPr bwMode="auto">
          <a:xfrm>
            <a:off x="77788" y="1098550"/>
            <a:ext cx="4144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973535"/>
                </a:solidFill>
                <a:latin typeface="Arial" pitchFamily="34" charset="0"/>
              </a:rPr>
              <a:t>Без применения механизма «Автосанкционирование»</a:t>
            </a:r>
          </a:p>
        </p:txBody>
      </p:sp>
      <p:sp>
        <p:nvSpPr>
          <p:cNvPr id="27" name="Прямоугольник 2"/>
          <p:cNvSpPr>
            <a:spLocks noChangeArrowheads="1"/>
          </p:cNvSpPr>
          <p:nvPr/>
        </p:nvSpPr>
        <p:spPr bwMode="auto">
          <a:xfrm>
            <a:off x="1343025" y="101600"/>
            <a:ext cx="6862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Затраты рабочего времени на обработку </a:t>
            </a:r>
          </a:p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одной Заявки на кассовый расход</a:t>
            </a:r>
            <a:endParaRPr lang="ru-RU" sz="2000" i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1541463" y="2114550"/>
            <a:ext cx="479425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3" name="Прямая со стрелкой 16392"/>
          <p:cNvCxnSpPr/>
          <p:nvPr/>
        </p:nvCxnSpPr>
        <p:spPr>
          <a:xfrm>
            <a:off x="5537200" y="2144713"/>
            <a:ext cx="320675" cy="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Стрелка вправо с вырезом 87"/>
          <p:cNvSpPr/>
          <p:nvPr/>
        </p:nvSpPr>
        <p:spPr>
          <a:xfrm rot="5400000">
            <a:off x="7517607" y="2926556"/>
            <a:ext cx="381000" cy="623887"/>
          </a:xfrm>
          <a:prstGeom prst="notchedRightArrow">
            <a:avLst>
              <a:gd name="adj1" fmla="val 50000"/>
              <a:gd name="adj2" fmla="val 45012"/>
            </a:avLst>
          </a:prstGeom>
          <a:solidFill>
            <a:srgbClr val="4B86B3"/>
          </a:solidFill>
          <a:ln>
            <a:solidFill>
              <a:srgbClr val="4B8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9" name="Нашивка 88"/>
          <p:cNvSpPr/>
          <p:nvPr/>
        </p:nvSpPr>
        <p:spPr>
          <a:xfrm rot="5400000">
            <a:off x="7594601" y="2835275"/>
            <a:ext cx="176212" cy="306387"/>
          </a:xfrm>
          <a:prstGeom prst="chevron">
            <a:avLst>
              <a:gd name="adj" fmla="val 679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0" name="Нашивка 89"/>
          <p:cNvSpPr/>
          <p:nvPr/>
        </p:nvSpPr>
        <p:spPr>
          <a:xfrm rot="5400000">
            <a:off x="7584281" y="2705894"/>
            <a:ext cx="174625" cy="306388"/>
          </a:xfrm>
          <a:prstGeom prst="chevron">
            <a:avLst>
              <a:gd name="adj" fmla="val 6794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7" name="Нашивка 116"/>
          <p:cNvSpPr/>
          <p:nvPr/>
        </p:nvSpPr>
        <p:spPr>
          <a:xfrm rot="5400000">
            <a:off x="7584281" y="2570957"/>
            <a:ext cx="174625" cy="306388"/>
          </a:xfrm>
          <a:prstGeom prst="chevron">
            <a:avLst>
              <a:gd name="adj" fmla="val 67949"/>
            </a:avLst>
          </a:prstGeom>
          <a:solidFill>
            <a:srgbClr val="4B86B3"/>
          </a:solidFill>
          <a:ln>
            <a:solidFill>
              <a:srgbClr val="4B8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2784" name="Рисунок 49" descr="Документ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2411413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Прямоугольник 53"/>
          <p:cNvSpPr/>
          <p:nvPr/>
        </p:nvSpPr>
        <p:spPr>
          <a:xfrm>
            <a:off x="1952560" y="3593588"/>
            <a:ext cx="1784350" cy="986910"/>
          </a:xfrm>
          <a:prstGeom prst="rect">
            <a:avLst/>
          </a:prstGeom>
          <a:solidFill>
            <a:srgbClr val="4B86B3"/>
          </a:solidFill>
          <a:ln w="127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Регистрация ЗКР, передача на утверждение </a:t>
            </a:r>
            <a:r>
              <a:rPr lang="ru-RU" sz="1400" i="1" dirty="0"/>
              <a:t>(статус УНЧ)</a:t>
            </a:r>
          </a:p>
        </p:txBody>
      </p:sp>
      <p:sp>
        <p:nvSpPr>
          <p:cNvPr id="7" name="Овал 6"/>
          <p:cNvSpPr/>
          <p:nvPr/>
        </p:nvSpPr>
        <p:spPr>
          <a:xfrm>
            <a:off x="2020888" y="2928938"/>
            <a:ext cx="630237" cy="3460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973535"/>
                </a:solidFill>
              </a:rPr>
              <a:t>60 сек</a:t>
            </a:r>
          </a:p>
        </p:txBody>
      </p:sp>
      <p:sp>
        <p:nvSpPr>
          <p:cNvPr id="58" name="Овал 57"/>
          <p:cNvSpPr/>
          <p:nvPr/>
        </p:nvSpPr>
        <p:spPr>
          <a:xfrm>
            <a:off x="1597025" y="4225925"/>
            <a:ext cx="614363" cy="3921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973535"/>
                </a:solidFill>
              </a:rPr>
              <a:t>15 сек</a:t>
            </a:r>
          </a:p>
        </p:txBody>
      </p:sp>
      <p:sp>
        <p:nvSpPr>
          <p:cNvPr id="60" name="Овал 59"/>
          <p:cNvSpPr/>
          <p:nvPr/>
        </p:nvSpPr>
        <p:spPr>
          <a:xfrm>
            <a:off x="579438" y="5268913"/>
            <a:ext cx="577850" cy="3778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973535"/>
                </a:solidFill>
              </a:rPr>
              <a:t>15 сек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710895" y="1844166"/>
            <a:ext cx="1233701" cy="670434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Заявка на кассовый расход</a:t>
            </a:r>
          </a:p>
        </p:txBody>
      </p:sp>
      <p:cxnSp>
        <p:nvCxnSpPr>
          <p:cNvPr id="64" name="Прямая со стрелкой 63"/>
          <p:cNvCxnSpPr>
            <a:endCxn id="36" idx="5"/>
          </p:cNvCxnSpPr>
          <p:nvPr/>
        </p:nvCxnSpPr>
        <p:spPr>
          <a:xfrm>
            <a:off x="5969000" y="2182813"/>
            <a:ext cx="379413" cy="635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6765793" y="3560472"/>
            <a:ext cx="1784350" cy="986910"/>
          </a:xfrm>
          <a:prstGeom prst="rect">
            <a:avLst/>
          </a:prstGeom>
          <a:solidFill>
            <a:srgbClr val="4B86B3"/>
          </a:solidFill>
          <a:ln w="127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/>
              <a:t>Регистрация ЗКР</a:t>
            </a:r>
          </a:p>
          <a:p>
            <a:pPr algn="ctr">
              <a:defRPr/>
            </a:pPr>
            <a:r>
              <a:rPr lang="ru-RU" sz="1400" i="1" dirty="0"/>
              <a:t>(статус 003)</a:t>
            </a:r>
          </a:p>
        </p:txBody>
      </p:sp>
      <p:pic>
        <p:nvPicPr>
          <p:cNvPr id="32794" name="Рисунок 53" descr="Документ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2406650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Загнутый угол 65"/>
          <p:cNvSpPr/>
          <p:nvPr/>
        </p:nvSpPr>
        <p:spPr>
          <a:xfrm>
            <a:off x="3502765" y="5113943"/>
            <a:ext cx="5184576" cy="1140000"/>
          </a:xfrm>
          <a:prstGeom prst="foldedCorner">
            <a:avLst/>
          </a:prstGeom>
          <a:solidFill>
            <a:srgbClr val="973535"/>
          </a:solidFill>
          <a:ln>
            <a:solidFill>
              <a:srgbClr val="DEE7F6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b="1" u="sng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600" b="1" u="sng" dirty="0">
                <a:solidFill>
                  <a:schemeClr val="bg1"/>
                </a:solidFill>
              </a:rPr>
              <a:t>ЭФФЕКТ ОТ РЕАЛИЗАЦИИ:</a:t>
            </a:r>
          </a:p>
          <a:p>
            <a:pPr algn="ctr">
              <a:defRPr/>
            </a:pPr>
            <a:endParaRPr lang="ru-RU" sz="600" b="1" u="sng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600" dirty="0"/>
              <a:t>экономия 75 сек времени на обработку  1 ЗКР </a:t>
            </a:r>
          </a:p>
          <a:p>
            <a:pPr algn="ctr">
              <a:defRPr/>
            </a:pPr>
            <a:r>
              <a:rPr lang="ru-RU" sz="1600" dirty="0"/>
              <a:t>за счет исключения операций визуального контроля </a:t>
            </a:r>
          </a:p>
          <a:p>
            <a:pPr algn="ctr">
              <a:defRPr/>
            </a:pPr>
            <a:r>
              <a:rPr lang="ru-RU" sz="1600" dirty="0"/>
              <a:t>и многоуровневого утверждения</a:t>
            </a:r>
            <a:endParaRPr lang="ru-RU" sz="1500" b="1" i="1" dirty="0">
              <a:solidFill>
                <a:schemeClr val="bg1"/>
              </a:solidFill>
            </a:endParaRPr>
          </a:p>
        </p:txBody>
      </p:sp>
      <p:sp>
        <p:nvSpPr>
          <p:cNvPr id="18" name="Левая фигурная скобка 17"/>
          <p:cNvSpPr/>
          <p:nvPr/>
        </p:nvSpPr>
        <p:spPr>
          <a:xfrm rot="1898046">
            <a:off x="1333500" y="2354263"/>
            <a:ext cx="290513" cy="2806700"/>
          </a:xfrm>
          <a:prstGeom prst="leftBrace">
            <a:avLst>
              <a:gd name="adj1" fmla="val 7973"/>
              <a:gd name="adj2" fmla="val 48241"/>
            </a:avLst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 rot="18212836">
            <a:off x="216694" y="3318669"/>
            <a:ext cx="1806575" cy="4048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973535"/>
                </a:solidFill>
              </a:rPr>
              <a:t>ИТОГО: 90 сек</a:t>
            </a:r>
          </a:p>
        </p:txBody>
      </p:sp>
      <p:sp>
        <p:nvSpPr>
          <p:cNvPr id="68" name="Овал 67"/>
          <p:cNvSpPr/>
          <p:nvPr/>
        </p:nvSpPr>
        <p:spPr>
          <a:xfrm>
            <a:off x="5407025" y="4179888"/>
            <a:ext cx="1755775" cy="4048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973535"/>
                </a:solidFill>
              </a:rPr>
              <a:t>ВСЕГО: 15 сек</a:t>
            </a: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H="1">
            <a:off x="4621213" y="1071563"/>
            <a:ext cx="7937" cy="3962400"/>
          </a:xfrm>
          <a:prstGeom prst="line">
            <a:avLst/>
          </a:prstGeom>
          <a:ln w="19050">
            <a:solidFill>
              <a:srgbClr val="4B86B3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02" name="TextBox 9"/>
          <p:cNvSpPr txBox="1">
            <a:spLocks noChangeArrowheads="1"/>
          </p:cNvSpPr>
          <p:nvPr/>
        </p:nvSpPr>
        <p:spPr bwMode="auto">
          <a:xfrm>
            <a:off x="4627563" y="1101725"/>
            <a:ext cx="41449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973535"/>
                </a:solidFill>
                <a:latin typeface="Arial" pitchFamily="34" charset="0"/>
              </a:rPr>
              <a:t>С применением механизма «Автосанкционирование»</a:t>
            </a:r>
          </a:p>
        </p:txBody>
      </p:sp>
      <p:cxnSp>
        <p:nvCxnSpPr>
          <p:cNvPr id="73" name="Прямая со стрелкой 72"/>
          <p:cNvCxnSpPr/>
          <p:nvPr/>
        </p:nvCxnSpPr>
        <p:spPr>
          <a:xfrm>
            <a:off x="3417888" y="2365375"/>
            <a:ext cx="0" cy="303213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>
            <a:off x="2986088" y="3162300"/>
            <a:ext cx="4762" cy="385763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2220913" y="4665663"/>
            <a:ext cx="4762" cy="36830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араллелограмм 1"/>
          <p:cNvSpPr/>
          <p:nvPr/>
        </p:nvSpPr>
        <p:spPr>
          <a:xfrm>
            <a:off x="1997075" y="1871663"/>
            <a:ext cx="2565400" cy="4476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FF99"/>
                </a:solidFill>
              </a:rPr>
              <a:t>Автосанкционирование = НЕТ</a:t>
            </a:r>
          </a:p>
        </p:txBody>
      </p:sp>
      <p:sp>
        <p:nvSpPr>
          <p:cNvPr id="36" name="Параллелограмм 35"/>
          <p:cNvSpPr/>
          <p:nvPr/>
        </p:nvSpPr>
        <p:spPr>
          <a:xfrm>
            <a:off x="6292850" y="1963738"/>
            <a:ext cx="2552700" cy="44926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FFFF99"/>
                </a:solidFill>
              </a:rPr>
              <a:t>Автосанкционирование = ДА</a:t>
            </a:r>
          </a:p>
        </p:txBody>
      </p:sp>
      <p:sp>
        <p:nvSpPr>
          <p:cNvPr id="3280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2912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8E384D0-DE35-4AE6-A598-D0DB2F2725F8}" type="slidenum">
              <a:rPr lang="ru-RU" altLang="ru-RU">
                <a:solidFill>
                  <a:srgbClr val="898989"/>
                </a:solidFill>
              </a:rPr>
              <a:pPr/>
              <a:t>19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2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47057" y="-794544"/>
            <a:ext cx="5486400" cy="911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260350"/>
            <a:ext cx="7488238" cy="50482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2000" b="1" i="1" dirty="0" err="1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Основные</a:t>
            </a:r>
            <a:r>
              <a:rPr sz="2000" b="1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sz="2000" b="1" i="1" dirty="0" err="1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мероприятия</a:t>
            </a:r>
            <a:r>
              <a:rPr sz="2000" b="1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sz="2000" b="1" i="1" dirty="0" err="1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на</a:t>
            </a:r>
            <a:r>
              <a:rPr sz="2000" b="1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2014 </a:t>
            </a:r>
            <a:r>
              <a:rPr sz="2000" b="1" i="1" dirty="0" err="1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год</a:t>
            </a:r>
            <a:r>
              <a:rPr sz="2000" b="1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sz="2000" b="1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по</a:t>
            </a:r>
            <a:r>
              <a:rPr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sz="2000" b="1" i="1" dirty="0" err="1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реализации</a:t>
            </a:r>
            <a:r>
              <a:rPr sz="2000" b="1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sz="2000" b="1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Стратегической</a:t>
            </a:r>
            <a:r>
              <a:rPr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sz="2000" b="1" i="1" dirty="0" err="1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карты</a:t>
            </a:r>
            <a:r>
              <a:rPr sz="2000" b="1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sz="2000" b="1" i="1" dirty="0" err="1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Казначейства</a:t>
            </a:r>
            <a:r>
              <a:rPr sz="2000" b="1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sz="2000" b="1" i="1" dirty="0" err="1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России</a:t>
            </a:r>
            <a:endParaRPr altLang="ru-RU" sz="2000" b="1" i="1" dirty="0">
              <a:solidFill>
                <a:srgbClr val="00206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 rot="20230206">
            <a:off x="182563" y="1317625"/>
            <a:ext cx="2795587" cy="1193800"/>
          </a:xfrm>
          <a:prstGeom prst="wedgeEllipseCallout">
            <a:avLst>
              <a:gd name="adj1" fmla="val 38041"/>
              <a:gd name="adj2" fmla="val 192470"/>
            </a:avLst>
          </a:prstGeom>
          <a:solidFill>
            <a:schemeClr val="bg1">
              <a:lumMod val="85000"/>
            </a:schemeClr>
          </a:solidFill>
          <a:ln w="127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Совершенствование процедур отражения на ЛС клиентов сумм поступлений на счета 40105, 40501 </a:t>
            </a:r>
          </a:p>
        </p:txBody>
      </p:sp>
      <p:sp>
        <p:nvSpPr>
          <p:cNvPr id="7" name="Овальная выноска 6"/>
          <p:cNvSpPr/>
          <p:nvPr/>
        </p:nvSpPr>
        <p:spPr>
          <a:xfrm rot="453193">
            <a:off x="5641975" y="2551113"/>
            <a:ext cx="3576638" cy="1858962"/>
          </a:xfrm>
          <a:prstGeom prst="wedgeEllipseCallout">
            <a:avLst>
              <a:gd name="adj1" fmla="val -102997"/>
              <a:gd name="adj2" fmla="val 62290"/>
            </a:avLst>
          </a:prstGeom>
          <a:solidFill>
            <a:schemeClr val="bg1">
              <a:lumMod val="85000"/>
            </a:schemeClr>
          </a:solidFill>
          <a:ln w="127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Внедрение механизма «Автосанкционирование» при осуществлении кассовых выплат, не требующих представления документов, подтверждающих возникновение денежных обязательств</a:t>
            </a:r>
          </a:p>
        </p:txBody>
      </p:sp>
      <p:sp>
        <p:nvSpPr>
          <p:cNvPr id="8" name="Овальная выноска 7"/>
          <p:cNvSpPr/>
          <p:nvPr/>
        </p:nvSpPr>
        <p:spPr>
          <a:xfrm rot="20693758">
            <a:off x="-14288" y="4451350"/>
            <a:ext cx="3513138" cy="1741488"/>
          </a:xfrm>
          <a:prstGeom prst="wedgeEllipseCallout">
            <a:avLst>
              <a:gd name="adj1" fmla="val 54054"/>
              <a:gd name="adj2" fmla="val -27733"/>
            </a:avLst>
          </a:prstGeom>
          <a:solidFill>
            <a:schemeClr val="bg1">
              <a:lumMod val="85000"/>
            </a:schemeClr>
          </a:solidFill>
          <a:ln w="127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Внедрение усовершенствованного механизма взаимодействия Федерального казначейства с ГАД ФБ, ГРС ФБ, ГАИФД ФБ в части прогнозирования и кассового планирования средств ФБ</a:t>
            </a:r>
          </a:p>
        </p:txBody>
      </p:sp>
      <p:sp>
        <p:nvSpPr>
          <p:cNvPr id="9" name="Овальная выноска 8"/>
          <p:cNvSpPr/>
          <p:nvPr/>
        </p:nvSpPr>
        <p:spPr>
          <a:xfrm rot="381514">
            <a:off x="5797550" y="5214938"/>
            <a:ext cx="3028950" cy="1273175"/>
          </a:xfrm>
          <a:prstGeom prst="wedgeEllipseCallout">
            <a:avLst>
              <a:gd name="adj1" fmla="val -122540"/>
              <a:gd name="adj2" fmla="val -12356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5000"/>
              </a:lnSpc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Создание условий для разработки прототипа механизма консолидации Кассового плана Казначейства России</a:t>
            </a:r>
          </a:p>
        </p:txBody>
      </p:sp>
      <p:sp>
        <p:nvSpPr>
          <p:cNvPr id="6" name="Овал 5"/>
          <p:cNvSpPr/>
          <p:nvPr/>
        </p:nvSpPr>
        <p:spPr>
          <a:xfrm rot="20206415">
            <a:off x="222250" y="2146300"/>
            <a:ext cx="795338" cy="4476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973535"/>
                </a:solidFill>
              </a:rPr>
              <a:t>п.1 </a:t>
            </a:r>
          </a:p>
        </p:txBody>
      </p:sp>
      <p:sp>
        <p:nvSpPr>
          <p:cNvPr id="13" name="Овал 12"/>
          <p:cNvSpPr/>
          <p:nvPr/>
        </p:nvSpPr>
        <p:spPr>
          <a:xfrm rot="502128">
            <a:off x="5856288" y="2994025"/>
            <a:ext cx="793750" cy="446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973535"/>
                </a:solidFill>
              </a:rPr>
              <a:t>п.2 </a:t>
            </a:r>
          </a:p>
        </p:txBody>
      </p:sp>
      <p:sp>
        <p:nvSpPr>
          <p:cNvPr id="14" name="Овал 13"/>
          <p:cNvSpPr/>
          <p:nvPr/>
        </p:nvSpPr>
        <p:spPr>
          <a:xfrm rot="20545584">
            <a:off x="-77788" y="5468938"/>
            <a:ext cx="793751" cy="4476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973535"/>
                </a:solidFill>
              </a:rPr>
              <a:t>п.3 </a:t>
            </a:r>
          </a:p>
        </p:txBody>
      </p:sp>
      <p:sp>
        <p:nvSpPr>
          <p:cNvPr id="15" name="Овал 14"/>
          <p:cNvSpPr/>
          <p:nvPr/>
        </p:nvSpPr>
        <p:spPr>
          <a:xfrm rot="292484">
            <a:off x="5767388" y="5440363"/>
            <a:ext cx="766762" cy="4476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973535"/>
                </a:solidFill>
              </a:rPr>
              <a:t>п.4</a:t>
            </a:r>
          </a:p>
        </p:txBody>
      </p:sp>
      <p:sp>
        <p:nvSpPr>
          <p:cNvPr id="410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6988175" y="629920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8ACF150-62B7-468D-8F0C-04383468182C}" type="slidenum">
              <a:rPr lang="ru-RU" altLang="ru-RU">
                <a:solidFill>
                  <a:srgbClr val="898989"/>
                </a:solidFill>
              </a:rPr>
              <a:pPr/>
              <a:t>2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1125538"/>
          <a:ext cx="8640763" cy="5197475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636037"/>
                <a:gridCol w="512626"/>
                <a:gridCol w="5492100"/>
              </a:tblGrid>
              <a:tr h="5197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Для увеличения объема платежей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с применением механизма </a:t>
                      </a:r>
                      <a:r>
                        <a:rPr lang="ru-RU" sz="1650" b="1" dirty="0" smtClean="0">
                          <a:solidFill>
                            <a:schemeClr val="bg1"/>
                          </a:solidFill>
                        </a:rPr>
                        <a:t>«Автосанкционирование»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</a:rPr>
                        <a:t>предлагается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4" marB="45714">
                    <a:solidFill>
                      <a:srgbClr val="4B86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Batang" pitchFamily="18" charset="-127"/>
                          <a:ea typeface="Batang" pitchFamily="18" charset="-127"/>
                          <a:cs typeface="+mn-cs"/>
                        </a:rPr>
                        <a:t>&gt;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Batang" pitchFamily="18" charset="-127"/>
                          <a:ea typeface="Batang" pitchFamily="18" charset="-127"/>
                          <a:cs typeface="+mn-cs"/>
                        </a:rPr>
                        <a:t>&gt;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</a:txBody>
                  <a:tcPr marL="91431" marR="91431" marT="45714" marB="45714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dirty="0" smtClean="0"/>
                        <a:t>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расширить перечень направлений выплат в «Справочнике соответствия кодов КОСГУ и основных типовых направлений выплат», добавив уточнения для однозначного определения КОСГУ.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азмещенные в ППО СУФД виды выплат в некоторых случаях не позволяют однозначно определить КОСГУ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ru-RU" sz="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685800" rtl="0" eaLnBrk="1" latinLnBrk="0" hangingPunct="1">
                        <a:buFont typeface="Wingdings" panose="05000000000000000000" pitchFamily="2" charset="2"/>
                        <a:buChar char="q"/>
                      </a:pPr>
                      <a:r>
                        <a:rPr lang="ru-RU" sz="1800" dirty="0" smtClean="0"/>
                        <a:t> д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ополнить «Справочник», включив платежи по оплате по договорам гражданско-правового характера  на оказание услуг  по содержанию имущества и прочим услугам, не требующие  представления документа, подтверждающего возникновение денежного обязательства</a:t>
                      </a:r>
                    </a:p>
                    <a:p>
                      <a:pPr marL="0" indent="0" algn="l" defTabSz="685800" rtl="0" eaLnBrk="1" latinLnBrk="0" hangingPunct="1">
                        <a:buFont typeface="Wingdings" panose="05000000000000000000" pitchFamily="2" charset="2"/>
                        <a:buNone/>
                      </a:pPr>
                      <a:endParaRPr lang="ru-RU" sz="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Внести в перечень непроверяемых символов в «Словаре исключений при «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Автосанкционировании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  дополнительно буквы русского алфавита, символ 2015 г 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5714" marB="45714">
                    <a:pattFill prst="openDmnd">
                      <a:fgClr>
                        <a:schemeClr val="bg1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188913"/>
            <a:ext cx="6480175" cy="5762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2000" b="1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Предложения</a:t>
            </a:r>
            <a:r>
              <a:rPr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sz="2000" b="1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по</a:t>
            </a:r>
            <a:r>
              <a:rPr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sz="2000" b="1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увеличению</a:t>
            </a:r>
            <a:r>
              <a:rPr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sz="2000" b="1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объема</a:t>
            </a:r>
            <a:r>
              <a:rPr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sz="2000" b="1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платежей</a:t>
            </a:r>
            <a:r>
              <a:rPr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br>
              <a:rPr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с </a:t>
            </a:r>
            <a:r>
              <a:rPr sz="2000" b="1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применением</a:t>
            </a:r>
            <a:r>
              <a:rPr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sz="2000" b="1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механизма</a:t>
            </a:r>
            <a:r>
              <a:rPr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«</a:t>
            </a:r>
            <a:r>
              <a:rPr sz="2000" b="1" i="1" u="sng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Автосанкционирование</a:t>
            </a:r>
            <a:r>
              <a:rPr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»</a:t>
            </a:r>
            <a:endParaRPr b="1" dirty="0"/>
          </a:p>
        </p:txBody>
      </p:sp>
      <p:pic>
        <p:nvPicPr>
          <p:cNvPr id="7" name="Picture 43" descr="1078436_204248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40" y="1533642"/>
            <a:ext cx="1080120" cy="5040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35" descr="MC90042356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1268413"/>
            <a:ext cx="2603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35" descr="MC90042356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3284538"/>
            <a:ext cx="2603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35" descr="MC90042356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4984750"/>
            <a:ext cx="2603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9" descr="Безимени-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40" y="4509120"/>
            <a:ext cx="936724" cy="152194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6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23728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F58175C-DD41-4D57-90B7-BD06CF5E1A0B}" type="slidenum">
              <a:rPr lang="ru-RU" altLang="ru-RU">
                <a:solidFill>
                  <a:srgbClr val="898989"/>
                </a:solidFill>
              </a:rPr>
              <a:pPr/>
              <a:t>20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87450" y="252413"/>
            <a:ext cx="7113588" cy="5508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altLang="ru-RU" sz="2000" b="1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Выполнение</a:t>
            </a:r>
            <a:r>
              <a:rPr altLang="ru-RU"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altLang="ru-RU" sz="2000" b="1" i="1" dirty="0" err="1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графика</a:t>
            </a:r>
            <a:r>
              <a:rPr altLang="ru-RU" sz="2000" b="1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altLang="ru-RU" sz="2000" b="1" i="1" dirty="0" err="1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реализации</a:t>
            </a:r>
            <a:r>
              <a:rPr altLang="ru-RU" sz="2000" b="1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altLang="ru-RU" sz="2000" b="1" i="1" dirty="0" err="1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основных</a:t>
            </a:r>
            <a:r>
              <a:rPr altLang="ru-RU" sz="2000" b="1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altLang="ru-RU" sz="2000" b="1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мероприятий</a:t>
            </a:r>
            <a:r>
              <a:rPr altLang="ru-RU"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altLang="ru-RU"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altLang="ru-RU"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в </a:t>
            </a:r>
            <a:r>
              <a:rPr altLang="ru-RU" sz="2000" b="1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части</a:t>
            </a:r>
            <a:r>
              <a:rPr altLang="ru-RU"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altLang="ru-RU" sz="2000" b="1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внедрения</a:t>
            </a:r>
            <a:r>
              <a:rPr altLang="ru-RU"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altLang="ru-RU" sz="2000" b="1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прототипа</a:t>
            </a:r>
            <a:r>
              <a:rPr altLang="ru-RU"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altLang="ru-RU" sz="2000" b="1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механизма</a:t>
            </a:r>
            <a:r>
              <a:rPr altLang="ru-RU"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altLang="ru-RU" sz="2000" b="1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консолидации</a:t>
            </a:r>
            <a:r>
              <a:rPr altLang="ru-RU"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altLang="ru-RU" sz="2000" b="1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Кассового</a:t>
            </a:r>
            <a:r>
              <a:rPr altLang="ru-RU"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altLang="ru-RU" sz="2000" b="1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плана</a:t>
            </a:r>
            <a:r>
              <a:rPr altLang="ru-RU"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altLang="ru-RU" sz="2000" b="1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Казначейства</a:t>
            </a:r>
            <a:r>
              <a:rPr altLang="ru-RU"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altLang="ru-RU" sz="2000" b="1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России</a:t>
            </a:r>
            <a:r>
              <a:rPr altLang="ru-RU"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endParaRPr altLang="ru-RU" sz="2000" b="1" i="1" dirty="0">
              <a:solidFill>
                <a:srgbClr val="00206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395536" y="1205816"/>
            <a:ext cx="8352928" cy="4893647"/>
          </a:xfrm>
          <a:prstGeom prst="rect">
            <a:avLst/>
          </a:prstGeom>
          <a:pattFill prst="openDmn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консультационные встречи с представителями                              </a:t>
            </a:r>
            <a:r>
              <a:rPr lang="ru-RU" alt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14.05.2014</a:t>
            </a:r>
          </a:p>
          <a:p>
            <a:pPr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Министерства финансов Республики Башкортостан            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   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в Федеральное казначейство  предложения  по </a:t>
            </a:r>
          </a:p>
          <a:p>
            <a:pPr eaLnBrk="1" hangingPunct="1"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форматам составления кассового плана субъекта РФ,                                      </a:t>
            </a:r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05.06.2014</a:t>
            </a:r>
          </a:p>
          <a:p>
            <a:pPr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информационно- технической составляющей процесса кассового </a:t>
            </a:r>
          </a:p>
          <a:p>
            <a:pPr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планирования и электронного документооборота 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endParaRPr lang="ru-RU" alt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в Федеральное казначейство предложения  по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18.06.2014</a:t>
            </a:r>
          </a:p>
          <a:p>
            <a:pPr eaLnBrk="1" hangingPunct="1"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соглашения о кассовом обслуживании исполнения бюджетов</a:t>
            </a:r>
          </a:p>
          <a:p>
            <a:pPr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бюджетной системы РФ в части осуществления кассового планирования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endParaRPr lang="ru-RU" alt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в Федеральное казначейство предложения  по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              </a:t>
            </a:r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24.06.2014</a:t>
            </a:r>
          </a:p>
          <a:p>
            <a:pPr eaLnBrk="1" hangingPunct="1"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нормативного правового акта в части составления и ведения  </a:t>
            </a:r>
          </a:p>
          <a:p>
            <a:pPr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кассового плана исполнения бюджета субъекта РФ      </a:t>
            </a: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endParaRPr lang="ru-RU" alt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q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в Федеральное казначейство предложения по вопросам              </a:t>
            </a:r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18.07.2014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планирования  исполнения бюджетов муниципальных образований,</a:t>
            </a:r>
          </a:p>
          <a:p>
            <a:pPr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внесения изменений  в законодательные и нормативные правовые </a:t>
            </a:r>
          </a:p>
          <a:p>
            <a:pPr eaLnBrk="1" hangingPunct="1">
              <a:defRPr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акты в части кассового планирования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0" y="4953000"/>
            <a:ext cx="158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847" name="Рисунок 7" descr="Документ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2506663"/>
            <a:ext cx="40481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Рисунок 9" descr="Документ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3411538"/>
            <a:ext cx="44767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Рисунок 10" descr="Документ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4349750"/>
            <a:ext cx="477837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Рисунок 11" descr="Документ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5338763"/>
            <a:ext cx="4778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 rot="19369761">
            <a:off x="7702550" y="2716213"/>
            <a:ext cx="539750" cy="219075"/>
          </a:xfrm>
          <a:prstGeom prst="roundRect">
            <a:avLst/>
          </a:prstGeom>
          <a:noFill/>
          <a:ln w="19050">
            <a:solidFill>
              <a:srgbClr val="349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dirty="0">
                <a:solidFill>
                  <a:srgbClr val="349905"/>
                </a:solidFill>
              </a:rPr>
              <a:t>ДОСТАВЛЕНО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 rot="19369761">
            <a:off x="7769225" y="3703638"/>
            <a:ext cx="539750" cy="217487"/>
          </a:xfrm>
          <a:prstGeom prst="roundRect">
            <a:avLst/>
          </a:prstGeom>
          <a:noFill/>
          <a:ln w="19050">
            <a:solidFill>
              <a:srgbClr val="349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dirty="0">
                <a:solidFill>
                  <a:srgbClr val="349905"/>
                </a:solidFill>
              </a:rPr>
              <a:t>ДОСТАВЛЕНО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 rot="19369761">
            <a:off x="7823200" y="4695825"/>
            <a:ext cx="539750" cy="217488"/>
          </a:xfrm>
          <a:prstGeom prst="roundRect">
            <a:avLst/>
          </a:prstGeom>
          <a:noFill/>
          <a:ln w="19050">
            <a:solidFill>
              <a:srgbClr val="349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dirty="0">
                <a:solidFill>
                  <a:srgbClr val="349905"/>
                </a:solidFill>
              </a:rPr>
              <a:t>ДОСТАВЛЕНО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 rot="19369761">
            <a:off x="7896225" y="5630863"/>
            <a:ext cx="539750" cy="217487"/>
          </a:xfrm>
          <a:prstGeom prst="roundRect">
            <a:avLst/>
          </a:prstGeom>
          <a:noFill/>
          <a:ln w="19050">
            <a:solidFill>
              <a:srgbClr val="349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600" b="1" dirty="0">
                <a:solidFill>
                  <a:srgbClr val="349905"/>
                </a:solidFill>
              </a:rPr>
              <a:t>ДОСТАВЛЕНО</a:t>
            </a:r>
          </a:p>
        </p:txBody>
      </p:sp>
      <p:pic>
        <p:nvPicPr>
          <p:cNvPr id="35855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1516063"/>
            <a:ext cx="7715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35" descr="MC900423567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058863"/>
            <a:ext cx="2603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Picture 35" descr="MC900423567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1784350"/>
            <a:ext cx="2603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Picture 35" descr="MC900423567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2954338"/>
            <a:ext cx="2603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9" name="Picture 35" descr="MC900423567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3900488"/>
            <a:ext cx="2603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0" name="Picture 35" descr="MC900423567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4851400"/>
            <a:ext cx="2603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6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23728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FA5615E-93D7-4836-B332-D3B3609C6AFD}" type="slidenum">
              <a:rPr lang="ru-RU" altLang="ru-RU">
                <a:solidFill>
                  <a:srgbClr val="898989"/>
                </a:solidFill>
              </a:rPr>
              <a:pPr/>
              <a:t>21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87450" y="207963"/>
            <a:ext cx="7113588" cy="5572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2000" b="1" i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Основные этапы проведенных мероприятий в рамках создания условий для разработки прототипа механизма консолидации Кассового плана Казначейства России</a:t>
            </a:r>
            <a:endParaRPr b="1">
              <a:solidFill>
                <a:srgbClr val="002060"/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77800" y="1125538"/>
          <a:ext cx="8788400" cy="5262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944"/>
                <a:gridCol w="216026"/>
                <a:gridCol w="2909539"/>
                <a:gridCol w="208264"/>
                <a:gridCol w="3148628"/>
              </a:tblGrid>
              <a:tr h="838752">
                <a:tc>
                  <a:txBody>
                    <a:bodyPr/>
                    <a:lstStyle/>
                    <a:p>
                      <a:pPr algn="ctr" eaLnBrk="1" hangingPunct="1"/>
                      <a:endParaRPr lang="ru-RU" altLang="ru-RU" sz="1600" b="1" i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eaLnBrk="1" hangingPunct="1"/>
                      <a:r>
                        <a:rPr lang="ru-RU" altLang="ru-RU" sz="1600" b="1" i="1" dirty="0" smtClean="0">
                          <a:solidFill>
                            <a:schemeClr val="bg1"/>
                          </a:solidFill>
                        </a:rPr>
                        <a:t>Подготовительный</a:t>
                      </a:r>
                    </a:p>
                    <a:p>
                      <a:pPr algn="ctr" eaLnBrk="1" hangingPunct="1"/>
                      <a:r>
                        <a:rPr lang="ru-RU" altLang="ru-RU" sz="1600" b="1" i="1" dirty="0" smtClean="0">
                          <a:solidFill>
                            <a:schemeClr val="bg1"/>
                          </a:solidFill>
                        </a:rPr>
                        <a:t>этап</a:t>
                      </a:r>
                      <a:endParaRPr lang="ru-RU" altLang="ru-RU" sz="1600" b="1" i="1" dirty="0">
                        <a:solidFill>
                          <a:schemeClr val="bg1"/>
                        </a:solidFill>
                      </a:endParaRPr>
                    </a:p>
                  </a:txBody>
                  <a:tcPr marL="91432" marR="91432" marT="45715" marB="45715">
                    <a:solidFill>
                      <a:srgbClr val="4B86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1" dirty="0"/>
                    </a:p>
                  </a:txBody>
                  <a:tcPr marL="91432" marR="91432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i="1" dirty="0" smtClean="0"/>
                    </a:p>
                    <a:p>
                      <a:pPr algn="ctr"/>
                      <a:r>
                        <a:rPr lang="ru-RU" sz="1600" i="1" dirty="0" smtClean="0"/>
                        <a:t>Организационный </a:t>
                      </a:r>
                    </a:p>
                    <a:p>
                      <a:pPr algn="ctr"/>
                      <a:r>
                        <a:rPr lang="ru-RU" sz="1600" i="1" dirty="0" smtClean="0"/>
                        <a:t>этап</a:t>
                      </a:r>
                      <a:endParaRPr lang="ru-RU" sz="1600" b="0" i="1" dirty="0"/>
                    </a:p>
                  </a:txBody>
                  <a:tcPr marL="91432" marR="91432" marT="45715" marB="45715">
                    <a:solidFill>
                      <a:srgbClr val="4B86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i="1" dirty="0"/>
                    </a:p>
                  </a:txBody>
                  <a:tcPr marL="91432" marR="91432" marT="45715" marB="45715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 smtClean="0"/>
                        <a:t>Электронное взаимодействие</a:t>
                      </a:r>
                      <a:r>
                        <a:rPr lang="ru-RU" sz="1600" i="1" baseline="0" dirty="0" smtClean="0"/>
                        <a:t> </a:t>
                      </a:r>
                    </a:p>
                    <a:p>
                      <a:pPr algn="ctr"/>
                      <a:r>
                        <a:rPr lang="ru-RU" sz="1600" i="1" baseline="0" dirty="0" smtClean="0"/>
                        <a:t>с Министерством финансов Республики Башкортостан</a:t>
                      </a:r>
                      <a:endParaRPr lang="ru-RU" sz="1600" b="0" i="1" dirty="0"/>
                    </a:p>
                  </a:txBody>
                  <a:tcPr marL="91432" marR="91432" marT="45715" marB="45715">
                    <a:solidFill>
                      <a:srgbClr val="4B86B3"/>
                    </a:solidFill>
                  </a:tcPr>
                </a:tc>
              </a:tr>
              <a:tr h="4423810">
                <a:tc>
                  <a:txBody>
                    <a:bodyPr/>
                    <a:lstStyle/>
                    <a:p>
                      <a:pPr marL="285750" indent="-285750" algn="l" eaLnBrk="1" hangingPunct="1">
                        <a:buFont typeface="Wingdings" panose="05000000000000000000" pitchFamily="2" charset="2"/>
                        <a:buChar char="q"/>
                      </a:pPr>
                      <a:r>
                        <a:rPr lang="ru-RU" alt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Проведены совместные совещания Управления и Министерства финансов Республики Башкортостан</a:t>
                      </a:r>
                    </a:p>
                    <a:p>
                      <a:pPr marL="0" indent="0" algn="l" eaLnBrk="1" hangingPunct="1">
                        <a:buFont typeface="Wingdings" panose="05000000000000000000" pitchFamily="2" charset="2"/>
                        <a:buNone/>
                      </a:pPr>
                      <a:endParaRPr lang="ru-RU" alt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 eaLnBrk="1" hangingPunct="1">
                        <a:buFont typeface="Wingdings" panose="05000000000000000000" pitchFamily="2" charset="2"/>
                        <a:buChar char="q"/>
                      </a:pPr>
                      <a:r>
                        <a:rPr lang="ru-RU" alt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Создана совместная рабочая группа в целях реализации вопросов составления и ведения кассового плана исполнения бюджета Республики Башкортостан </a:t>
                      </a:r>
                      <a:endParaRPr lang="ru-RU" alt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992" marR="89992" marT="89990" marB="89990" anchorCtr="1">
                    <a:pattFill prst="openDmnd">
                      <a:fgClr>
                        <a:schemeClr val="bg1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000" dirty="0" smtClean="0"/>
                    </a:p>
                  </a:txBody>
                  <a:tcPr marL="89992" marR="89992" marT="89990" marB="89990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eaLnBrk="1" hangingPunct="1">
                        <a:buFont typeface="Wingdings" panose="05000000000000000000" pitchFamily="2" charset="2"/>
                        <a:buChar char="q"/>
                      </a:pPr>
                      <a:r>
                        <a:rPr lang="ru-RU" alt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Доведение  до Министерства финансов Республики Башкортостан  графика реализации основных мероприятий в части внедрения прототипа механизма консолидации Кассового плана Казначейства России</a:t>
                      </a:r>
                    </a:p>
                    <a:p>
                      <a:pPr marL="285750" indent="-285750" algn="l" eaLnBrk="1" hangingPunct="1">
                        <a:buFont typeface="Wingdings" panose="05000000000000000000" pitchFamily="2" charset="2"/>
                        <a:buChar char="q"/>
                      </a:pPr>
                      <a:endParaRPr lang="ru-RU" altLang="ru-RU" sz="13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alt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Изучение законодательных и нормативных правовых актов в части кассового планирования исполнения бюджетов бюджетной системы Российской Федерации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altLang="ru-RU" sz="13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alt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Доведение  до Министерства финансов Республики Башкортостан указаний по оформлению и представлению в Управление Прогноза движения средств на счете бюджета</a:t>
                      </a:r>
                    </a:p>
                  </a:txBody>
                  <a:tcPr marL="89992" marR="89992" marT="89990" marB="89990" anchorCtr="1">
                    <a:pattFill prst="openDmnd">
                      <a:fgClr>
                        <a:schemeClr val="bg1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179388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1000" dirty="0" smtClean="0"/>
                    </a:p>
                  </a:txBody>
                  <a:tcPr marL="89992" marR="89992" marT="89990" marB="89990" anchorCtr="1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eaLnBrk="1" hangingPunct="1">
                        <a:buFont typeface="Wingdings" panose="05000000000000000000" pitchFamily="2" charset="2"/>
                        <a:buChar char="q"/>
                      </a:pPr>
                      <a:r>
                        <a:rPr lang="ru-RU" alt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Lucida Grande"/>
                        </a:rPr>
                        <a:t>Загрузка в виде вложения файла Прогноз движения средств на счете бюджета (приложение № 1,2) в формате «.</a:t>
                      </a:r>
                      <a:r>
                        <a:rPr lang="en-US" altLang="ru-RU" sz="13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Lucida Grande"/>
                        </a:rPr>
                        <a:t>xls</a:t>
                      </a:r>
                      <a:r>
                        <a:rPr lang="ru-RU" alt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Lucida Grande"/>
                        </a:rPr>
                        <a:t>» к документу «Информационное сообщение» ППО АСФК</a:t>
                      </a:r>
                    </a:p>
                    <a:p>
                      <a:pPr marL="0" indent="0" algn="l" eaLnBrk="1" hangingPunct="1">
                        <a:buFont typeface="Wingdings" panose="05000000000000000000" pitchFamily="2" charset="2"/>
                        <a:buNone/>
                      </a:pPr>
                      <a:endParaRPr lang="ru-RU" altLang="ru-RU" sz="13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Lucida Grande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alt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Lucida Grande"/>
                        </a:rPr>
                        <a:t>Подписание электронной  подписью  уполномоченным  лицом Министерства финансов  Республики Башкортостан  в ППО АСФК документа «Информационное сообщение» с вложенным файлом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endParaRPr lang="ru-RU" altLang="ru-RU" sz="13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Lucida Grande"/>
                      </a:endParaRPr>
                    </a:p>
                    <a:p>
                      <a:pPr marL="285750" indent="-285750" algn="l" eaLnBrk="1" hangingPunct="1">
                        <a:buFont typeface="Wingdings" panose="05000000000000000000" pitchFamily="2" charset="2"/>
                        <a:buChar char="q"/>
                      </a:pPr>
                      <a:r>
                        <a:rPr lang="ru-RU" altLang="ru-RU" sz="13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Lucida Grande"/>
                        </a:rPr>
                        <a:t>Передача в Управление ответственным исполнителем Министерства финансов Республики Башкортостан подписанного документа «Информационное сообщение» с вложенным файлом посредством СУФД </a:t>
                      </a:r>
                    </a:p>
                  </a:txBody>
                  <a:tcPr marL="89992" marR="89992" marT="89990" marB="89990" anchorCtr="1">
                    <a:pattFill prst="openDmnd">
                      <a:fgClr>
                        <a:schemeClr val="bg1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pic>
        <p:nvPicPr>
          <p:cNvPr id="36887" name="Picture 35" descr="MC90042356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1603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8" name="Picture 35" descr="MC90042356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84538"/>
            <a:ext cx="1603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Picture 35" descr="MC90042356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989138"/>
            <a:ext cx="1603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0" name="Picture 35" descr="MC90042356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3789363"/>
            <a:ext cx="160337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1" name="Picture 35" descr="MC90042356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4941888"/>
            <a:ext cx="1603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2" name="Picture 35" descr="MC90042356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89138"/>
            <a:ext cx="1603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3" name="Picture 35" descr="MC90042356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52800"/>
            <a:ext cx="16033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4" name="Picture 35" descr="MC900423567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46625"/>
            <a:ext cx="160338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96125" y="623728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BB93B2A-DD3D-4C59-96A3-A108B72924F9}" type="slidenum">
              <a:rPr lang="ru-RU" altLang="ru-RU">
                <a:solidFill>
                  <a:srgbClr val="898989"/>
                </a:solidFill>
              </a:rPr>
              <a:pPr/>
              <a:t>22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ашивка 7"/>
          <p:cNvSpPr/>
          <p:nvPr/>
        </p:nvSpPr>
        <p:spPr>
          <a:xfrm>
            <a:off x="2220913" y="1268413"/>
            <a:ext cx="6743700" cy="5095875"/>
          </a:xfrm>
          <a:prstGeom prst="chevron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328738" y="188913"/>
            <a:ext cx="7113587" cy="7477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altLang="ru-RU" sz="2000" b="1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Перечень</a:t>
            </a:r>
            <a:r>
              <a:rPr altLang="ru-RU"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altLang="ru-RU" sz="2000" b="1" i="1" dirty="0" err="1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основных</a:t>
            </a:r>
            <a:r>
              <a:rPr altLang="ru-RU" sz="2000" b="1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altLang="ru-RU" sz="2000" b="1" i="1" dirty="0" err="1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показателей</a:t>
            </a:r>
            <a:r>
              <a:rPr altLang="ru-RU" sz="2000" b="1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altLang="ru-RU" sz="2000" b="1" i="1" dirty="0" err="1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кассового</a:t>
            </a:r>
            <a:r>
              <a:rPr altLang="ru-RU" sz="2000" b="1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altLang="ru-RU" sz="2000" b="1" i="1" dirty="0" err="1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плана</a:t>
            </a:r>
            <a:r>
              <a:rPr altLang="ru-RU" sz="2000" b="1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altLang="ru-RU" sz="2000" b="1" i="1" dirty="0" err="1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исполнения</a:t>
            </a:r>
            <a:r>
              <a:rPr altLang="ru-RU" sz="2000" b="1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altLang="ru-RU" sz="2000" b="1" i="1" dirty="0" err="1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бюджета</a:t>
            </a:r>
            <a:r>
              <a:rPr altLang="ru-RU" sz="2000" b="1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altLang="ru-RU" sz="2000" b="1" i="1" dirty="0" err="1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Республики</a:t>
            </a:r>
            <a:r>
              <a:rPr altLang="ru-RU" sz="2000" b="1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altLang="ru-RU" sz="2000" b="1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Башкортостан</a:t>
            </a:r>
            <a:endParaRPr b="1" dirty="0"/>
          </a:p>
        </p:txBody>
      </p:sp>
      <p:sp>
        <p:nvSpPr>
          <p:cNvPr id="37898" name="Прямоугольник 3"/>
          <p:cNvSpPr>
            <a:spLocks noChangeArrowheads="1"/>
          </p:cNvSpPr>
          <p:nvPr/>
        </p:nvSpPr>
        <p:spPr bwMode="auto">
          <a:xfrm>
            <a:off x="2405063" y="1263650"/>
            <a:ext cx="5670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63"/>
              </a:spcBef>
              <a:buFont typeface="Arial" panose="020B0604020202020204" pitchFamily="34" charset="0"/>
              <a:buNone/>
              <a:defRPr/>
            </a:pPr>
            <a:r>
              <a:rPr lang="ru-RU" altLang="ru-RU" sz="1500" b="1" i="1" dirty="0" smtClean="0">
                <a:solidFill>
                  <a:srgbClr val="97353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ida Grande"/>
              </a:rPr>
              <a:t>Остатки на едином счете бюджета Республики Башкортостан на начало отчетного периода    </a:t>
            </a:r>
            <a:endParaRPr lang="ru-RU" sz="1500" b="1" dirty="0" smtClean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7893" name="Прямоугольник 4"/>
          <p:cNvSpPr>
            <a:spLocks noChangeArrowheads="1"/>
          </p:cNvSpPr>
          <p:nvPr/>
        </p:nvSpPr>
        <p:spPr bwMode="auto">
          <a:xfrm>
            <a:off x="2416175" y="1803400"/>
            <a:ext cx="20208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763"/>
              </a:spcBef>
              <a:buFont typeface="Arial" pitchFamily="34" charset="0"/>
              <a:buNone/>
            </a:pPr>
            <a:r>
              <a:rPr lang="ru-RU" altLang="ru-RU" sz="1500" b="1" i="1">
                <a:solidFill>
                  <a:srgbClr val="973535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t>Кассовые поступления</a:t>
            </a:r>
            <a:endParaRPr lang="en-US" altLang="ru-RU" sz="1500" b="1" i="1">
              <a:solidFill>
                <a:srgbClr val="973535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37894" name="Text Box 13"/>
          <p:cNvSpPr txBox="1">
            <a:spLocks noChangeArrowheads="1"/>
          </p:cNvSpPr>
          <p:nvPr/>
        </p:nvSpPr>
        <p:spPr bwMode="auto">
          <a:xfrm>
            <a:off x="2405063" y="2349500"/>
            <a:ext cx="30765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763"/>
              </a:spcBef>
              <a:buFontTx/>
              <a:buNone/>
            </a:pPr>
            <a:r>
              <a:rPr lang="ru-RU" altLang="ru-RU" sz="1500" b="1" i="1">
                <a:solidFill>
                  <a:srgbClr val="973535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t>Поступления источников финансирования дефицита бюджета Республики Башкортостан </a:t>
            </a:r>
            <a:r>
              <a:rPr lang="ru-RU" altLang="ru-RU" sz="1500" b="1">
                <a:solidFill>
                  <a:schemeClr val="accent2"/>
                </a:solidFill>
                <a:latin typeface="Arial" pitchFamily="34" charset="0"/>
                <a:sym typeface="Lucida Grande"/>
              </a:rPr>
              <a:t> </a:t>
            </a:r>
            <a:endParaRPr lang="en-US" altLang="ru-RU" sz="1500" b="1">
              <a:solidFill>
                <a:schemeClr val="accent2"/>
              </a:solidFill>
              <a:latin typeface="Arial" pitchFamily="34" charset="0"/>
              <a:sym typeface="Lucida Grande"/>
            </a:endParaRPr>
          </a:p>
        </p:txBody>
      </p:sp>
      <p:sp>
        <p:nvSpPr>
          <p:cNvPr id="37895" name="Прямоугольник 5"/>
          <p:cNvSpPr>
            <a:spLocks noChangeArrowheads="1"/>
          </p:cNvSpPr>
          <p:nvPr/>
        </p:nvSpPr>
        <p:spPr bwMode="auto">
          <a:xfrm>
            <a:off x="2413000" y="3509963"/>
            <a:ext cx="19256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763"/>
              </a:spcBef>
              <a:buFontTx/>
              <a:buNone/>
            </a:pPr>
            <a:r>
              <a:rPr lang="ru-RU" altLang="ru-RU" sz="1500" b="1" i="1">
                <a:solidFill>
                  <a:srgbClr val="973535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t>Кассовые выплаты  </a:t>
            </a:r>
            <a:endParaRPr lang="en-US" altLang="ru-RU" sz="1500" b="1" i="1">
              <a:solidFill>
                <a:srgbClr val="973535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37896" name="Прямоугольник 6"/>
          <p:cNvSpPr>
            <a:spLocks noChangeArrowheads="1"/>
          </p:cNvSpPr>
          <p:nvPr/>
        </p:nvSpPr>
        <p:spPr bwMode="auto">
          <a:xfrm>
            <a:off x="2335213" y="4173538"/>
            <a:ext cx="281781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763"/>
              </a:spcBef>
              <a:buFontTx/>
              <a:buNone/>
            </a:pPr>
            <a:r>
              <a:rPr lang="ru-RU" altLang="ru-RU" sz="1500" b="1">
                <a:solidFill>
                  <a:schemeClr val="accent2"/>
                </a:solidFill>
                <a:latin typeface="Arial" pitchFamily="34" charset="0"/>
                <a:sym typeface="Lucida Grande"/>
              </a:rPr>
              <a:t> </a:t>
            </a:r>
            <a:r>
              <a:rPr lang="ru-RU" altLang="ru-RU" sz="1500" b="1" i="1">
                <a:solidFill>
                  <a:srgbClr val="973535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t>Выплаты из источников финансирования                дефицита бюджета Республики Башкортостан </a:t>
            </a:r>
            <a:endParaRPr lang="en-US" altLang="ru-RU" sz="1500" b="1" i="1">
              <a:solidFill>
                <a:srgbClr val="973535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37897" name="Text Box 13"/>
          <p:cNvSpPr txBox="1">
            <a:spLocks noChangeArrowheads="1"/>
          </p:cNvSpPr>
          <p:nvPr/>
        </p:nvSpPr>
        <p:spPr bwMode="auto">
          <a:xfrm>
            <a:off x="2379663" y="5365750"/>
            <a:ext cx="4687887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ts val="763"/>
              </a:spcBef>
              <a:buFontTx/>
              <a:buNone/>
            </a:pPr>
            <a:r>
              <a:rPr lang="ru-RU" altLang="ru-RU" sz="1500" b="1" i="1">
                <a:solidFill>
                  <a:srgbClr val="973535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t>Кассовый дефицит (профицит)  </a:t>
            </a:r>
            <a:endParaRPr lang="en-US" altLang="ru-RU" sz="1500" b="1" i="1">
              <a:solidFill>
                <a:srgbClr val="973535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335213" y="5767388"/>
            <a:ext cx="5797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763"/>
              </a:spcBef>
              <a:buFontTx/>
              <a:buNone/>
            </a:pPr>
            <a:r>
              <a:rPr lang="ru-RU" altLang="ru-RU" sz="1500" b="1" i="1">
                <a:solidFill>
                  <a:srgbClr val="973535"/>
                </a:solidFill>
                <a:latin typeface="Times New Roman" pitchFamily="18" charset="0"/>
                <a:cs typeface="Times New Roman" pitchFamily="18" charset="0"/>
                <a:sym typeface="Lucida Grande"/>
              </a:rPr>
              <a:t>Остатки на едином счете бюджета                                     Республики Башкортостан на конец отчетного периода</a:t>
            </a:r>
            <a:endParaRPr lang="en-US" altLang="ru-RU" sz="1500" b="1" i="1">
              <a:solidFill>
                <a:srgbClr val="973535"/>
              </a:solidFill>
              <a:latin typeface="Times New Roman" pitchFamily="18" charset="0"/>
              <a:cs typeface="Times New Roman" pitchFamily="18" charset="0"/>
              <a:sym typeface="Lucida Grande"/>
            </a:endParaRPr>
          </a:p>
        </p:txBody>
      </p:sp>
      <p:sp>
        <p:nvSpPr>
          <p:cNvPr id="37899" name="Прямоугольник 4"/>
          <p:cNvSpPr>
            <a:spLocks noChangeArrowheads="1"/>
          </p:cNvSpPr>
          <p:nvPr/>
        </p:nvSpPr>
        <p:spPr bwMode="auto">
          <a:xfrm>
            <a:off x="5546725" y="1827213"/>
            <a:ext cx="28797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763"/>
              </a:spcBef>
              <a:buFont typeface="Arial" pitchFamily="34" charset="0"/>
              <a:buNone/>
            </a:pPr>
            <a:r>
              <a:rPr lang="ru-RU" altLang="ru-RU" sz="1200">
                <a:solidFill>
                  <a:srgbClr val="1F497D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налоговые и неналоговые доходы, безвозмездные поступления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06975" y="1774825"/>
            <a:ext cx="4667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&gt;</a:t>
            </a:r>
            <a:r>
              <a:rPr lang="en-US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&gt;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6975" y="2625725"/>
            <a:ext cx="4667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&gt;</a:t>
            </a:r>
            <a:r>
              <a:rPr lang="en-US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&gt;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24438" y="3503613"/>
            <a:ext cx="4667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&gt;</a:t>
            </a:r>
            <a:r>
              <a:rPr lang="en-US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&gt;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75225" y="4533900"/>
            <a:ext cx="4667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&gt;</a:t>
            </a:r>
            <a:r>
              <a:rPr lang="en-US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&gt;</a:t>
            </a:r>
            <a:endParaRPr lang="ru-RU" dirty="0"/>
          </a:p>
        </p:txBody>
      </p:sp>
      <p:sp>
        <p:nvSpPr>
          <p:cNvPr id="37904" name="Прямоугольник 4"/>
          <p:cNvSpPr>
            <a:spLocks noChangeArrowheads="1"/>
          </p:cNvSpPr>
          <p:nvPr/>
        </p:nvSpPr>
        <p:spPr bwMode="auto">
          <a:xfrm>
            <a:off x="5483225" y="2428875"/>
            <a:ext cx="31686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763"/>
              </a:spcBef>
              <a:buFont typeface="Arial" pitchFamily="34" charset="0"/>
              <a:buNone/>
            </a:pPr>
            <a:r>
              <a:rPr lang="ru-RU" altLang="ru-RU" sz="1200">
                <a:solidFill>
                  <a:srgbClr val="1F497D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размещение гос.ценных бумаг, продажа акций, возврат бюджетных кредитов, привлечение средств организаций, возврат средств из банковских депозитов</a:t>
            </a:r>
          </a:p>
        </p:txBody>
      </p:sp>
      <p:sp>
        <p:nvSpPr>
          <p:cNvPr id="37905" name="Прямоугольник 4"/>
          <p:cNvSpPr>
            <a:spLocks noChangeArrowheads="1"/>
          </p:cNvSpPr>
          <p:nvPr/>
        </p:nvSpPr>
        <p:spPr bwMode="auto">
          <a:xfrm>
            <a:off x="5483225" y="3309938"/>
            <a:ext cx="35306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763"/>
              </a:spcBef>
              <a:buFont typeface="Arial" pitchFamily="34" charset="0"/>
              <a:buNone/>
            </a:pPr>
            <a:r>
              <a:rPr lang="ru-RU" altLang="ru-RU" sz="1200">
                <a:solidFill>
                  <a:srgbClr val="1F497D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безвозмездные перечисления, межбюджетные трансферты, обслуживание гос.внутреннего              долга, увеличение стоимости акций, республиканская адресная программа</a:t>
            </a:r>
          </a:p>
        </p:txBody>
      </p:sp>
      <p:sp>
        <p:nvSpPr>
          <p:cNvPr id="37906" name="Прямоугольник 4"/>
          <p:cNvSpPr>
            <a:spLocks noChangeArrowheads="1"/>
          </p:cNvSpPr>
          <p:nvPr/>
        </p:nvSpPr>
        <p:spPr bwMode="auto">
          <a:xfrm>
            <a:off x="5491163" y="4191000"/>
            <a:ext cx="33369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ts val="763"/>
              </a:spcBef>
              <a:buFont typeface="Arial" pitchFamily="34" charset="0"/>
              <a:buNone/>
            </a:pPr>
            <a:r>
              <a:rPr lang="ru-RU" altLang="ru-RU" sz="1200">
                <a:solidFill>
                  <a:srgbClr val="1F497D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погашение гос.ценных бумаг, предоставление и погашение бюджетных кредитов, погашение кредитов, полученных от кредитных организаций, возврат средств организаций, размещение средств на банковские депозиты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323814" y="1268759"/>
            <a:ext cx="1511881" cy="5100920"/>
          </a:xfrm>
          <a:prstGeom prst="homePlate">
            <a:avLst/>
          </a:prstGeom>
          <a:solidFill>
            <a:srgbClr val="4B86B3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alt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ОСНОВНЫЕ ПОКАЗАТЕЛИ </a:t>
            </a:r>
          </a:p>
          <a:p>
            <a:pPr algn="ctr">
              <a:defRPr/>
            </a:pPr>
            <a:r>
              <a:rPr lang="ru-RU" alt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КАССОВОГО ПЛАНА ИСПОЛНЕНИЯ БЮДЖЕТА РЕСПУБЛИКИ БАШКОРТОСТАН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1233488" y="1268413"/>
            <a:ext cx="939800" cy="5095875"/>
          </a:xfrm>
          <a:prstGeom prst="chevron">
            <a:avLst>
              <a:gd name="adj" fmla="val 83062"/>
            </a:avLst>
          </a:prstGeom>
          <a:solidFill>
            <a:srgbClr val="4B86B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2220913" y="1792288"/>
            <a:ext cx="6743700" cy="23812"/>
          </a:xfrm>
          <a:prstGeom prst="line">
            <a:avLst/>
          </a:prstGeom>
          <a:ln w="63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V="1">
            <a:off x="2220913" y="2325688"/>
            <a:ext cx="6743700" cy="23812"/>
          </a:xfrm>
          <a:prstGeom prst="line">
            <a:avLst/>
          </a:prstGeom>
          <a:ln w="63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2236788" y="3270250"/>
            <a:ext cx="6743700" cy="23813"/>
          </a:xfrm>
          <a:prstGeom prst="line">
            <a:avLst/>
          </a:prstGeom>
          <a:ln w="63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2232025" y="4103688"/>
            <a:ext cx="6742113" cy="23812"/>
          </a:xfrm>
          <a:prstGeom prst="line">
            <a:avLst/>
          </a:prstGeom>
          <a:ln w="63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2232025" y="5291138"/>
            <a:ext cx="6742113" cy="23812"/>
          </a:xfrm>
          <a:prstGeom prst="line">
            <a:avLst/>
          </a:prstGeom>
          <a:ln w="63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2230438" y="5756275"/>
            <a:ext cx="6742112" cy="23813"/>
          </a:xfrm>
          <a:prstGeom prst="line">
            <a:avLst/>
          </a:prstGeom>
          <a:ln w="635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92188" y="1268413"/>
            <a:ext cx="1214437" cy="0"/>
          </a:xfrm>
          <a:prstGeom prst="line">
            <a:avLst/>
          </a:prstGeom>
          <a:ln w="190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1006475" y="6364288"/>
            <a:ext cx="1225550" cy="7937"/>
          </a:xfrm>
          <a:prstGeom prst="line">
            <a:avLst/>
          </a:prstGeom>
          <a:ln w="190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456238" y="1792288"/>
            <a:ext cx="0" cy="3508375"/>
          </a:xfrm>
          <a:prstGeom prst="line">
            <a:avLst/>
          </a:pr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8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7104063" y="628650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B468E0B-DC45-444A-A666-E69E135604AE}" type="slidenum">
              <a:rPr lang="ru-RU" altLang="ru-RU">
                <a:solidFill>
                  <a:srgbClr val="898989"/>
                </a:solidFill>
              </a:rPr>
              <a:pPr/>
              <a:t>23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263525"/>
            <a:ext cx="7680325" cy="503238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altLang="ru-RU" sz="2000" i="1" dirty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Предложения по реализации процесса </a:t>
            </a:r>
            <a:r>
              <a:rPr altLang="ru-RU" sz="2000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прогнозирования</a:t>
            </a:r>
            <a:endParaRPr dirty="0"/>
          </a:p>
        </p:txBody>
      </p:sp>
      <p:sp>
        <p:nvSpPr>
          <p:cNvPr id="39939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23728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14E7B7C-4FB7-4B49-8101-95F7818339FB}" type="slidenum">
              <a:rPr lang="ru-RU" altLang="ru-RU" sz="120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850" y="1125538"/>
          <a:ext cx="8496300" cy="530225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218358"/>
                <a:gridCol w="590627"/>
                <a:gridCol w="5687315"/>
              </a:tblGrid>
              <a:tr h="53022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Предложения по реализации процесса прогнозирования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687" marB="45687">
                    <a:solidFill>
                      <a:srgbClr val="4B86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Batang" pitchFamily="18" charset="-127"/>
                          <a:ea typeface="Batang" pitchFamily="18" charset="-127"/>
                          <a:cs typeface="+mn-cs"/>
                        </a:rPr>
                        <a:t>&gt;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Batang" pitchFamily="18" charset="-127"/>
                          <a:ea typeface="Batang" pitchFamily="18" charset="-127"/>
                          <a:cs typeface="+mn-cs"/>
                        </a:rPr>
                        <a:t>&gt;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</a:txBody>
                  <a:tcPr marL="91430" marR="91430" marT="45687" marB="45687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7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eaLnBrk="1" hangingPunct="1">
                        <a:lnSpc>
                          <a:spcPct val="90000"/>
                        </a:lnSpc>
                        <a:spcBef>
                          <a:spcPts val="763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ru-RU" sz="1800" dirty="0" smtClean="0"/>
                        <a:t> </a:t>
                      </a:r>
                      <a:r>
                        <a:rPr lang="ru-RU" alt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Lucida Grande"/>
                        </a:rPr>
                        <a:t>Предоставление финансовым органом субъекта РФ консолидированного кассового плана субъекта РФ               (с учетом средств бюджетов муниципальных образований)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eaLnBrk="1" hangingPunct="1">
                        <a:lnSpc>
                          <a:spcPct val="90000"/>
                        </a:lnSpc>
                        <a:spcBef>
                          <a:spcPts val="763"/>
                        </a:spcBef>
                        <a:buFont typeface="Wingdings" panose="05000000000000000000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Реализация в  ППО «АСФК» формализованного документа «Прогноз движения средств на счете бюджета» и предусмотреть его передачу в структурированном виде с использованием ППО «СУФД». Предусмотреть возможность направления по результатам проверки показателей Прогноза движения средств на счете бюджета Протокола с указанием причин отклонения</a:t>
                      </a:r>
                    </a:p>
                    <a:p>
                      <a:pPr marL="285750" indent="-285750" eaLnBrk="1" hangingPunct="1">
                        <a:lnSpc>
                          <a:spcPct val="90000"/>
                        </a:lnSpc>
                        <a:spcBef>
                          <a:spcPts val="763"/>
                        </a:spcBef>
                        <a:buFont typeface="Wingdings" panose="05000000000000000000" pitchFamily="2" charset="2"/>
                        <a:buChar char="q"/>
                      </a:pPr>
                      <a:endParaRPr lang="ru-RU" sz="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Реализация в ППО АСФК автоматического контроля  за показателями, отраженными в Прогнозе движения средств на счете бюджета, на соответствие их показателям выходных форм, направляемых в финансовые органы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0" marR="91430" marT="45687" marB="45687">
                    <a:pattFill prst="openDmnd">
                      <a:fgClr>
                        <a:schemeClr val="bg1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pic>
        <p:nvPicPr>
          <p:cNvPr id="5" name="Picture 43" descr="1078436_204248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43" y="1700808"/>
            <a:ext cx="1080120" cy="5040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35" descr="MC90042356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1335088"/>
            <a:ext cx="2603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35" descr="MC90042356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2530475"/>
            <a:ext cx="2603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35" descr="MC900423567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4724400"/>
            <a:ext cx="2603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9" descr="Безимени-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39" y="4121382"/>
            <a:ext cx="936724" cy="152194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6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Нашивка 30"/>
          <p:cNvSpPr/>
          <p:nvPr/>
        </p:nvSpPr>
        <p:spPr>
          <a:xfrm>
            <a:off x="3543300" y="1052513"/>
            <a:ext cx="5421313" cy="5472112"/>
          </a:xfrm>
          <a:prstGeom prst="chevron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р.1 гр.6 «Сводная справка по кассовым операциям со средствами бюджета (месячная)» (КФД 0531857), а также с нарастающим итогом   р. 1. гр. 4  «Отчет по поступлениям и выбытиям»  (КФД 0503151) и р.1 гр. 4 «Консолидированный отчет о кассовых поступлениях и выбытиях»  (КФД 0503152)</a:t>
            </a:r>
          </a:p>
          <a:p>
            <a:pPr>
              <a:defRPr/>
            </a:pPr>
            <a:endParaRPr lang="ru-RU" sz="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р.1. гр.12 и р.3. гр.8 «Справки о перечислении поступлений в бюджеты» (КФД 0531468)</a:t>
            </a:r>
            <a:endParaRPr lang="ru-RU" sz="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р.2 гр.8 «Сводной справки по кассовым операциям со средствами бюджета» (месячная) (КФД 0531857), а также с нарастающим итогом р.2 гр.4  «Отчета по поступлениям и выбытиям» (КФД 0503151) и р.2 гр.4 «Консолидированного отчета о кассовых поступлениях и выбытиях» (КФД0503152)</a:t>
            </a:r>
          </a:p>
          <a:p>
            <a:pPr>
              <a:defRPr/>
            </a:pPr>
            <a:endParaRPr lang="ru-RU" sz="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р.3 гр.4 «Отчета по поступлениям и выбытиям» (КФД 0503151), а также с нарастающим итогом р.3 гр.4  «Консолидированного отчета о кассовых поступлениях и выбытиях»  (КФД 0503152)</a:t>
            </a:r>
          </a:p>
          <a:p>
            <a:pPr>
              <a:defRPr/>
            </a:pPr>
            <a:endParaRPr lang="ru-RU" sz="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р.3 гр.8 «Сводной справки по кассовым операциям со средствами бюджета (месячная)» (КФД 0531857), а также с нарастающим итогом р.3 гр.4 «Отчета по поступлениям и выбытиям» (КФД 0503151) по источникам поступлений</a:t>
            </a:r>
          </a:p>
          <a:p>
            <a:pPr>
              <a:defRPr/>
            </a:pPr>
            <a:endParaRPr lang="ru-RU" sz="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р.3 гр.8 «Сводной справки по кассовым операциям со средствами бюджета (месячная)» (КФД 0531857), а также с нарастающим итогом р.3 гр.4 «Отчета по поступлениям и выбытиям» (КФД 0503151)  по источникам выплат</a:t>
            </a:r>
          </a:p>
          <a:p>
            <a:pPr>
              <a:defRPr/>
            </a:pPr>
            <a:endParaRPr lang="ru-RU" sz="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р.3 гр.4  «Консолидированного отчета о кассовых поступлениях и выбытиях» (код формы по КФД 0503152)</a:t>
            </a:r>
          </a:p>
          <a:p>
            <a:pPr>
              <a:defRPr/>
            </a:pPr>
            <a:endParaRPr lang="ru-RU" sz="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р.3 гр.3 «Справки о свободном остатке средств бюджета» (код формы по КФД 0531859) на начало периода</a:t>
            </a:r>
          </a:p>
          <a:p>
            <a:pPr>
              <a:defRPr/>
            </a:pPr>
            <a:endParaRPr lang="ru-RU" sz="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р.3 гр.3 «Справка о свободном остатке средств бюджета» (код формы по КФД 0531859) на конец периода</a:t>
            </a:r>
          </a:p>
          <a:p>
            <a:pPr>
              <a:defRPr/>
            </a:pP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0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150938" y="1052513"/>
            <a:ext cx="2398712" cy="5472112"/>
          </a:xfrm>
          <a:prstGeom prst="chevron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1050" b="1" i="1" dirty="0">
                <a:solidFill>
                  <a:srgbClr val="97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Кассовые поступления по доходам</a:t>
            </a:r>
          </a:p>
          <a:p>
            <a:pPr>
              <a:defRPr/>
            </a:pPr>
            <a:r>
              <a:rPr lang="ru-RU" sz="1050" b="1" i="1" dirty="0">
                <a:solidFill>
                  <a:srgbClr val="97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(код строки 0100)</a:t>
            </a:r>
          </a:p>
          <a:p>
            <a:pPr>
              <a:defRPr/>
            </a:pPr>
            <a:endParaRPr lang="ru-RU" sz="1050" b="1" i="1" dirty="0">
              <a:solidFill>
                <a:srgbClr val="973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600" b="1" i="1" dirty="0">
              <a:solidFill>
                <a:srgbClr val="973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50" b="1" i="1" dirty="0">
                <a:solidFill>
                  <a:srgbClr val="97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субсидии, субвенции и иные межбюджетные </a:t>
            </a:r>
          </a:p>
          <a:p>
            <a:pPr>
              <a:defRPr/>
            </a:pPr>
            <a:r>
              <a:rPr lang="ru-RU" sz="1050" b="1" i="1" dirty="0">
                <a:solidFill>
                  <a:srgbClr val="97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трансферты (код строки 0110)</a:t>
            </a:r>
          </a:p>
          <a:p>
            <a:pPr>
              <a:defRPr/>
            </a:pPr>
            <a:endParaRPr lang="ru-RU" sz="600" b="1" i="1" dirty="0">
              <a:solidFill>
                <a:srgbClr val="973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50" b="1" i="1" dirty="0">
                <a:solidFill>
                  <a:srgbClr val="97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Кассовые выплаты по расходам – всего </a:t>
            </a:r>
          </a:p>
          <a:p>
            <a:pPr>
              <a:defRPr/>
            </a:pPr>
            <a:r>
              <a:rPr lang="ru-RU" sz="1050" b="1" i="1" dirty="0">
                <a:solidFill>
                  <a:srgbClr val="97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(код строки 0200)</a:t>
            </a:r>
          </a:p>
          <a:p>
            <a:pPr>
              <a:defRPr/>
            </a:pPr>
            <a:endParaRPr lang="ru-RU" sz="1050" b="1" i="1" dirty="0">
              <a:solidFill>
                <a:srgbClr val="973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600" b="1" i="1" dirty="0">
              <a:solidFill>
                <a:srgbClr val="973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50" b="1" i="1" dirty="0">
                <a:solidFill>
                  <a:srgbClr val="97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финансирования дефицита (код строки 0400)</a:t>
            </a:r>
          </a:p>
          <a:p>
            <a:pPr>
              <a:defRPr/>
            </a:pPr>
            <a:endParaRPr lang="ru-RU" sz="1050" b="1" i="1" dirty="0">
              <a:solidFill>
                <a:srgbClr val="973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50" b="1" i="1" dirty="0">
                <a:solidFill>
                  <a:srgbClr val="97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Кассовые поступления по источникам </a:t>
            </a:r>
          </a:p>
          <a:p>
            <a:pPr>
              <a:defRPr/>
            </a:pPr>
            <a:r>
              <a:rPr lang="ru-RU" sz="1050" b="1" i="1" dirty="0">
                <a:solidFill>
                  <a:srgbClr val="97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финансирования дефицита</a:t>
            </a:r>
          </a:p>
          <a:p>
            <a:pPr>
              <a:defRPr/>
            </a:pPr>
            <a:r>
              <a:rPr lang="ru-RU" sz="1050" b="1" i="1" dirty="0">
                <a:solidFill>
                  <a:srgbClr val="97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(код строки 0500,0510)</a:t>
            </a:r>
          </a:p>
          <a:p>
            <a:pPr>
              <a:defRPr/>
            </a:pPr>
            <a:endParaRPr lang="ru-RU" sz="1050" b="1" i="1" dirty="0">
              <a:solidFill>
                <a:srgbClr val="973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50" b="1" i="1" dirty="0">
                <a:solidFill>
                  <a:srgbClr val="97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Кассовые выплаты </a:t>
            </a:r>
          </a:p>
          <a:p>
            <a:pPr>
              <a:defRPr/>
            </a:pPr>
            <a:r>
              <a:rPr lang="ru-RU" sz="1050" b="1" i="1" dirty="0">
                <a:solidFill>
                  <a:srgbClr val="97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источникам финансирования дефицита – всего (код строки 0600,0610)</a:t>
            </a:r>
          </a:p>
          <a:p>
            <a:pPr>
              <a:defRPr/>
            </a:pPr>
            <a:endParaRPr lang="ru-RU" sz="1050" b="1" i="1" dirty="0">
              <a:solidFill>
                <a:srgbClr val="973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50" b="1" i="1" dirty="0">
                <a:solidFill>
                  <a:srgbClr val="97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остатков </a:t>
            </a:r>
          </a:p>
          <a:p>
            <a:pPr>
              <a:defRPr/>
            </a:pPr>
            <a:r>
              <a:rPr lang="ru-RU" sz="1050" b="1" i="1" dirty="0">
                <a:solidFill>
                  <a:srgbClr val="97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(код строки 0700)</a:t>
            </a:r>
          </a:p>
          <a:p>
            <a:pPr>
              <a:defRPr/>
            </a:pPr>
            <a:endParaRPr lang="ru-RU" sz="1050" b="1" i="1" dirty="0">
              <a:solidFill>
                <a:srgbClr val="973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50" b="1" i="1" dirty="0">
                <a:solidFill>
                  <a:srgbClr val="97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Остатки на счетах на начало периода (код строки 0800)</a:t>
            </a:r>
          </a:p>
          <a:p>
            <a:pPr>
              <a:defRPr/>
            </a:pPr>
            <a:endParaRPr lang="ru-RU" sz="1050" b="1" i="1" dirty="0">
              <a:solidFill>
                <a:srgbClr val="973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050" b="1" i="1" dirty="0">
                <a:solidFill>
                  <a:srgbClr val="9735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Остатки на счетах на конец периода (код строки 0900)</a:t>
            </a:r>
          </a:p>
          <a:p>
            <a:pPr>
              <a:defRPr/>
            </a:pPr>
            <a:endParaRPr lang="ru-RU" sz="1050" b="1" i="1" dirty="0">
              <a:solidFill>
                <a:srgbClr val="9735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328738" y="188913"/>
            <a:ext cx="7113587" cy="7477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Механизм контроля при сверке показателей</a:t>
            </a:r>
            <a:br>
              <a:rPr lang="ru-RU" altLang="ru-RU"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ru-RU" altLang="ru-RU" sz="2000" b="1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Прогноза движения средств на счете бюджета</a:t>
            </a:r>
            <a:endParaRPr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6575" y="1173163"/>
            <a:ext cx="4667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&gt;</a:t>
            </a:r>
            <a:r>
              <a:rPr lang="en-US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&gt;</a:t>
            </a:r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179512" y="1052736"/>
            <a:ext cx="792088" cy="5472608"/>
          </a:xfrm>
          <a:prstGeom prst="homePlate">
            <a:avLst/>
          </a:prstGeom>
          <a:solidFill>
            <a:srgbClr val="4B86B3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bg1"/>
                </a:solidFill>
                <a:cs typeface="Arial" panose="020B0604020202020204" pitchFamily="34" charset="0"/>
              </a:rPr>
              <a:t>ПРОГНОЗ ДВИЖЕНИЯ СРЕДСТВ НА СЧЕТЕ БЮДЖЕТА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628650" y="1052513"/>
            <a:ext cx="508000" cy="5472112"/>
          </a:xfrm>
          <a:prstGeom prst="chevron">
            <a:avLst>
              <a:gd name="adj" fmla="val 75414"/>
            </a:avLst>
          </a:prstGeom>
          <a:solidFill>
            <a:srgbClr val="4B86B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/>
          <p:cNvCxnSpPr>
            <a:stCxn id="6" idx="0"/>
          </p:cNvCxnSpPr>
          <p:nvPr/>
        </p:nvCxnSpPr>
        <p:spPr>
          <a:xfrm flipV="1">
            <a:off x="377825" y="1052513"/>
            <a:ext cx="773113" cy="0"/>
          </a:xfrm>
          <a:prstGeom prst="line">
            <a:avLst/>
          </a:prstGeom>
          <a:ln w="190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527050" y="6524625"/>
            <a:ext cx="615950" cy="0"/>
          </a:xfrm>
          <a:prstGeom prst="line">
            <a:avLst/>
          </a:prstGeom>
          <a:ln w="1905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3106738" y="1844675"/>
            <a:ext cx="4667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&gt;</a:t>
            </a:r>
            <a:r>
              <a:rPr lang="en-US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&gt;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109913" y="2451100"/>
            <a:ext cx="4667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&gt;</a:t>
            </a:r>
            <a:r>
              <a:rPr lang="en-US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&gt;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140075" y="3103563"/>
            <a:ext cx="4667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&gt;</a:t>
            </a:r>
            <a:r>
              <a:rPr lang="en-US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&gt;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143250" y="3670300"/>
            <a:ext cx="4667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&gt;</a:t>
            </a:r>
            <a:r>
              <a:rPr lang="en-US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&gt;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140075" y="4462463"/>
            <a:ext cx="4667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&gt;</a:t>
            </a:r>
            <a:r>
              <a:rPr lang="en-US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&gt;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140075" y="5168900"/>
            <a:ext cx="4667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&gt;</a:t>
            </a:r>
            <a:r>
              <a:rPr lang="en-US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&gt;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143250" y="5635625"/>
            <a:ext cx="4667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&gt;</a:t>
            </a:r>
            <a:r>
              <a:rPr lang="en-US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&gt;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140075" y="6115050"/>
            <a:ext cx="4667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&gt;</a:t>
            </a:r>
            <a:r>
              <a:rPr lang="en-US" b="1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&gt;</a:t>
            </a:r>
            <a:endParaRPr lang="ru-RU" dirty="0"/>
          </a:p>
        </p:txBody>
      </p:sp>
      <p:sp>
        <p:nvSpPr>
          <p:cNvPr id="40978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907213" y="618807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D2AE27F-3FA3-495C-8B76-307179BF4B8E}" type="slidenum">
              <a:rPr lang="ru-RU" altLang="ru-RU">
                <a:solidFill>
                  <a:srgbClr val="898989"/>
                </a:solidFill>
              </a:rPr>
              <a:pPr/>
              <a:t>25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усеченными противолежащими углами 3"/>
          <p:cNvSpPr/>
          <p:nvPr/>
        </p:nvSpPr>
        <p:spPr>
          <a:xfrm rot="5400000">
            <a:off x="3667425" y="-130921"/>
            <a:ext cx="1512169" cy="6615787"/>
          </a:xfrm>
          <a:prstGeom prst="snip2DiagRect">
            <a:avLst/>
          </a:prstGeom>
          <a:pattFill prst="plaid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1220788" y="2776538"/>
            <a:ext cx="6335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973535"/>
                </a:solidFill>
                <a:latin typeface="Times New Roman" pitchFamily="18" charset="0"/>
              </a:rPr>
              <a:t>СПАСИБО ЗА ВНИМАНИЕ </a:t>
            </a:r>
          </a:p>
        </p:txBody>
      </p:sp>
      <p:sp>
        <p:nvSpPr>
          <p:cNvPr id="4301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59613" y="623728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7B0D30B-22BD-4AB1-B3DF-6540BC873CBA}" type="slidenum">
              <a:rPr lang="ru-RU" altLang="ru-RU">
                <a:solidFill>
                  <a:srgbClr val="898989"/>
                </a:solidFill>
              </a:rPr>
              <a:pPr/>
              <a:t>26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" y="1124743"/>
            <a:ext cx="8856538" cy="5325269"/>
          </a:xfrm>
          <a:prstGeom prst="rect">
            <a:avLst/>
          </a:prstGeom>
          <a:pattFill prst="openDmn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2051050" y="188913"/>
            <a:ext cx="5699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О</a:t>
            </a:r>
            <a:r>
              <a:rPr lang="ru-RU" sz="2000" b="1" i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сновные направления в рамках реализации «пилотного» </a:t>
            </a:r>
            <a:r>
              <a:rPr lang="ru-RU" sz="2000" b="1" i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проекта</a:t>
            </a:r>
            <a:endParaRPr lang="ru-RU" sz="2000" b="1" i="1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10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8" y="1367161"/>
            <a:ext cx="2329482" cy="327631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943517" y="1328521"/>
            <a:ext cx="4799510" cy="3396144"/>
          </a:xfrm>
          <a:prstGeom prst="roundRect">
            <a:avLst>
              <a:gd name="adj" fmla="val 2753"/>
            </a:avLst>
          </a:prstGeom>
          <a:solidFill>
            <a:srgbClr val="D8E4EC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процедур отражения на лицевых счетах клиентов сумм поступлений на счета № 40105 «Средства федерального бюджета» и № 40501 «Счета организаций, находящихся в федеральной собственности»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ru-RU" sz="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анализа количества платежей, поступающих на счета № 40105 и № 40501, относимых к невыясненным поступлениям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ru-RU" sz="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анализа причин отнесения поступивших на счета № 40105  и № 40501 сумм к невыясненным поступлениям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ru-RU" sz="3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выдачи промежуточных выписок из лицевых счетов клиентов в течение операционного дня  </a:t>
            </a:r>
          </a:p>
        </p:txBody>
      </p:sp>
      <p:sp>
        <p:nvSpPr>
          <p:cNvPr id="8" name="Нашивка 7"/>
          <p:cNvSpPr/>
          <p:nvPr/>
        </p:nvSpPr>
        <p:spPr>
          <a:xfrm>
            <a:off x="2817813" y="2943225"/>
            <a:ext cx="304800" cy="307975"/>
          </a:xfrm>
          <a:prstGeom prst="chevron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3082925" y="2943225"/>
            <a:ext cx="304800" cy="307975"/>
          </a:xfrm>
          <a:prstGeom prst="chevron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3333750" y="2781300"/>
            <a:ext cx="512763" cy="633413"/>
          </a:xfrm>
          <a:prstGeom prst="notchedRightArrow">
            <a:avLst>
              <a:gd name="adj1" fmla="val 50000"/>
              <a:gd name="adj2" fmla="val 64057"/>
            </a:avLst>
          </a:prstGeom>
          <a:solidFill>
            <a:srgbClr val="4B86B3"/>
          </a:solidFill>
          <a:ln>
            <a:solidFill>
              <a:srgbClr val="4B8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4218" y="4854045"/>
            <a:ext cx="8338809" cy="1376299"/>
          </a:xfrm>
          <a:prstGeom prst="roundRect">
            <a:avLst>
              <a:gd name="adj" fmla="val 2753"/>
            </a:avLst>
          </a:prstGeom>
          <a:solidFill>
            <a:srgbClr val="D8E4EC"/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arabicPeriod" startAt="5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механизма </a:t>
            </a:r>
            <a:r>
              <a:rPr lang="ru-RU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«Автосанкционирование»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при осуществлении кассовых выплат, </a:t>
            </a: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не требующих представления клиентами документов, подтверждающих возникновение </a:t>
            </a: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денежных обязательств</a:t>
            </a:r>
          </a:p>
          <a:p>
            <a:pPr marL="342900" indent="-342900">
              <a:buFontTx/>
              <a:buAutoNum type="arabicPeriod" startAt="6"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осуществлении Федеральным казначейством полномочий по прогнозированию и </a:t>
            </a:r>
          </a:p>
          <a:p>
            <a:pPr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кассовому планированию</a:t>
            </a:r>
          </a:p>
        </p:txBody>
      </p:sp>
      <p:sp>
        <p:nvSpPr>
          <p:cNvPr id="5136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288088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EEE2DBC-B9F2-457D-B530-E2B4A80B03C9}" type="slidenum">
              <a:rPr lang="ru-RU" altLang="ru-RU">
                <a:solidFill>
                  <a:srgbClr val="898989"/>
                </a:solidFill>
              </a:rPr>
              <a:pPr/>
              <a:t>3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2988" y="188913"/>
            <a:ext cx="7164387" cy="576262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2000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Количество обслуживаемых Управлением </a:t>
            </a:r>
            <a:r>
              <a:rPr sz="2000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клиентов</a:t>
            </a:r>
            <a:r>
              <a:rPr sz="2000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федерального уровня </a:t>
            </a:r>
            <a:r>
              <a:rPr sz="2000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и открытых им лицевых </a:t>
            </a:r>
            <a:r>
              <a:rPr sz="2000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счетов</a:t>
            </a:r>
            <a:r>
              <a:rPr sz="2000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sz="2000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по</a:t>
            </a:r>
            <a:r>
              <a:rPr sz="2000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состоянию </a:t>
            </a:r>
            <a:r>
              <a:rPr sz="2000" i="1" dirty="0" err="1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на</a:t>
            </a:r>
            <a:r>
              <a:rPr sz="2000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+mn-lt"/>
                <a:ea typeface="+mn-ea"/>
                <a:cs typeface="Arial" panose="020B0604020202020204" pitchFamily="34" charset="0"/>
              </a:rPr>
              <a:t>1 апреля 2015 г.</a:t>
            </a:r>
            <a:endParaRPr sz="2000" i="1" dirty="0">
              <a:solidFill>
                <a:srgbClr val="002060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171" name="Диаграмма 5"/>
          <p:cNvGraphicFramePr>
            <a:graphicFrameLocks/>
          </p:cNvGraphicFramePr>
          <p:nvPr/>
        </p:nvGraphicFramePr>
        <p:xfrm>
          <a:off x="755650" y="1268413"/>
          <a:ext cx="7920038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Диаграмма" r:id="rId4" imgW="8671483" imgH="5265432" progId="Excel.Chart.8">
                  <p:embed/>
                </p:oleObj>
              </mc:Choice>
              <mc:Fallback>
                <p:oleObj name="Диаграмма" r:id="rId4" imgW="8671483" imgH="5265432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268413"/>
                        <a:ext cx="7920038" cy="504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Овал 8"/>
          <p:cNvSpPr/>
          <p:nvPr/>
        </p:nvSpPr>
        <p:spPr>
          <a:xfrm>
            <a:off x="2268538" y="1573213"/>
            <a:ext cx="574675" cy="487362"/>
          </a:xfrm>
          <a:prstGeom prst="ellipse">
            <a:avLst/>
          </a:prstGeom>
          <a:solidFill>
            <a:srgbClr val="4B8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003425" y="2178050"/>
            <a:ext cx="588963" cy="485775"/>
          </a:xfrm>
          <a:prstGeom prst="ellipse">
            <a:avLst/>
          </a:prstGeom>
          <a:solidFill>
            <a:srgbClr val="4B8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301875" y="2765425"/>
            <a:ext cx="552450" cy="504825"/>
          </a:xfrm>
          <a:prstGeom prst="ellipse">
            <a:avLst/>
          </a:prstGeom>
          <a:solidFill>
            <a:srgbClr val="4B86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6" name="Picture 22" descr="\\192.168.170.75\Documents\Департамент продаж и маркетинга\Отдел дизайна\Презентации\Шаблон презентации\2013\ИКОНКИ\21_набор иконок - БЕЛЫЙ\32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2830513"/>
            <a:ext cx="382588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29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63788" y="1628775"/>
            <a:ext cx="360362" cy="358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19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7725" y="2235200"/>
            <a:ext cx="369888" cy="369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79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948488" y="63087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51D476A-C58A-40B6-92D1-D4E2F6E76860}" type="slidenum">
              <a:rPr lang="ru-RU" altLang="ru-RU">
                <a:solidFill>
                  <a:srgbClr val="898989"/>
                </a:solidFill>
              </a:rPr>
              <a:pPr/>
              <a:t>4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1970088" y="115888"/>
            <a:ext cx="5832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 smtClean="0">
                <a:solidFill>
                  <a:srgbClr val="002060"/>
                </a:solidFill>
                <a:latin typeface="+mn-lt"/>
              </a:rPr>
              <a:t>Отражение на лицевых счетах клиентов сумм поступлений на счета № 40105, № 40501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5288" y="1628775"/>
          <a:ext cx="8496300" cy="436403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520528"/>
                <a:gridCol w="648072"/>
                <a:gridCol w="5327700"/>
              </a:tblGrid>
              <a:tr h="201686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Совершенствование процедур отражения на лицевых счетах клиентов сумм поступлений на счета № 40105 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№ 40501 </a:t>
                      </a:r>
                      <a:endParaRPr lang="ru-RU" sz="1400" b="0" baseline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33" marR="91433">
                    <a:solidFill>
                      <a:srgbClr val="4B86B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F81BD">
                            <a:lumMod val="60000"/>
                            <a:lumOff val="40000"/>
                          </a:srgb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F81BD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Batang" pitchFamily="18" charset="-127"/>
                          <a:ea typeface="Batang" pitchFamily="18" charset="-127"/>
                          <a:cs typeface="+mn-cs"/>
                        </a:rPr>
                        <a:t>&gt;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Batang" pitchFamily="18" charset="-127"/>
                          <a:ea typeface="Batang" pitchFamily="18" charset="-127"/>
                          <a:cs typeface="+mn-cs"/>
                        </a:rPr>
                        <a:t>&gt;</a:t>
                      </a:r>
                      <a:endParaRPr kumimoji="0" lang="ru-RU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F497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Batang" pitchFamily="18" charset="-127"/>
                        <a:ea typeface="Batang" pitchFamily="18" charset="-127"/>
                        <a:cs typeface="+mn-cs"/>
                      </a:endParaRPr>
                    </a:p>
                  </a:txBody>
                  <a:tcPr marL="91433" marR="91433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 анализ количества платежей, поступающих на счета № 40105 и № 40501, относимых к невыясненным поступлениям,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по состоянию на 1-ое число каждого месяца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</a:p>
                  </a:txBody>
                  <a:tcPr marL="91433" marR="91433">
                    <a:pattFill prst="openDmnd">
                      <a:fgClr>
                        <a:schemeClr val="bg1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23471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 анализ причин отнесения        поступивших на счета № 40105 и № 40501                   сумм к невыясненным поступлениям                               по состоянию на 1-ое число каждого месяца</a:t>
                      </a:r>
                    </a:p>
                  </a:txBody>
                  <a:tcPr marL="91433" marR="91433">
                    <a:pattFill prst="openDmnd">
                      <a:fgClr>
                        <a:schemeClr val="bg1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pic>
        <p:nvPicPr>
          <p:cNvPr id="8200" name="Picture 35" descr="MC90042356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773238"/>
            <a:ext cx="2619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35" descr="MC900423567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789363"/>
            <a:ext cx="2619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Безимени-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93096"/>
            <a:ext cx="936724" cy="152194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16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948488" y="63087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8AA7141-3654-4363-B055-90F909FE7A03}" type="slidenum">
              <a:rPr lang="ru-RU" altLang="ru-RU">
                <a:solidFill>
                  <a:srgbClr val="898989"/>
                </a:solidFill>
              </a:rPr>
              <a:pPr/>
              <a:t>5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2"/>
          <p:cNvSpPr>
            <a:spLocks noChangeArrowheads="1"/>
          </p:cNvSpPr>
          <p:nvPr/>
        </p:nvSpPr>
        <p:spPr bwMode="auto">
          <a:xfrm>
            <a:off x="1476375" y="188913"/>
            <a:ext cx="6408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 smtClean="0">
                <a:solidFill>
                  <a:srgbClr val="002060"/>
                </a:solidFill>
                <a:latin typeface="+mn-lt"/>
              </a:rPr>
              <a:t>Анализ причин отнесения поступивших на счет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 smtClean="0">
                <a:solidFill>
                  <a:srgbClr val="002060"/>
                </a:solidFill>
                <a:latin typeface="+mn-lt"/>
              </a:rPr>
              <a:t>№ 40105 сумм к невыясненным поступлениям </a:t>
            </a:r>
          </a:p>
        </p:txBody>
      </p:sp>
      <p:graphicFrame>
        <p:nvGraphicFramePr>
          <p:cNvPr id="10243" name="Диаграмма 7"/>
          <p:cNvGraphicFramePr>
            <a:graphicFrameLocks/>
          </p:cNvGraphicFramePr>
          <p:nvPr/>
        </p:nvGraphicFramePr>
        <p:xfrm>
          <a:off x="250825" y="1125538"/>
          <a:ext cx="8713788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Диаграмма" r:id="rId5" imgW="8718036" imgH="5334462" progId="Excel.Chart.8">
                  <p:embed/>
                </p:oleObj>
              </mc:Choice>
              <mc:Fallback>
                <p:oleObj name="Диаграмма" r:id="rId5" imgW="8718036" imgH="5334462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125538"/>
                        <a:ext cx="8713788" cy="532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Picture 21" descr="Изображение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557338"/>
            <a:ext cx="1295400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59613" y="62706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B4637AB-04C8-4BE8-A5CA-FA4A20D4091F}" type="slidenum">
              <a:rPr lang="ru-RU" altLang="ru-RU">
                <a:solidFill>
                  <a:srgbClr val="898989"/>
                </a:solidFill>
              </a:rPr>
              <a:pPr/>
              <a:t>6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1476375" y="188913"/>
            <a:ext cx="6408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i="1" dirty="0" smtClean="0">
                <a:solidFill>
                  <a:srgbClr val="002060"/>
                </a:solidFill>
                <a:latin typeface="+mn-lt"/>
              </a:rPr>
              <a:t>Удельный вес количества невыясненных поступлений на счет № 40105 в 2014 году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/>
        </p:nvGraphicFramePr>
        <p:xfrm>
          <a:off x="395536" y="1196752"/>
          <a:ext cx="82809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9925" y="6308725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E1D906D-12EF-4078-956C-62CABA9E8AA3}" type="slidenum">
              <a:rPr lang="ru-RU" altLang="ru-RU">
                <a:solidFill>
                  <a:srgbClr val="898989"/>
                </a:solidFill>
              </a:rPr>
              <a:pPr/>
              <a:t>7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6551613" cy="72072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altLang="ru-RU" sz="1800" b="1" i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Работа</a:t>
            </a:r>
            <a:r>
              <a:rPr altLang="ru-RU" sz="1800" b="1" i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altLang="ru-RU" sz="1800" b="1" i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по</a:t>
            </a:r>
            <a:r>
              <a:rPr altLang="ru-RU" sz="1800" b="1" i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altLang="ru-RU" sz="1800" b="1" i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минимизации</a:t>
            </a:r>
            <a:r>
              <a:rPr altLang="ru-RU" sz="1800" b="1" i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altLang="ru-RU" sz="1800" b="1" i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поступивших</a:t>
            </a:r>
            <a:r>
              <a:rPr altLang="ru-RU" sz="1800" b="1" i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</a:t>
            </a:r>
            <a:r>
              <a:rPr altLang="ru-RU" sz="2000" b="1" i="1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на</a:t>
            </a:r>
            <a:r>
              <a:rPr alt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altLang="ru-RU" sz="1800" b="1" i="1" dirty="0" err="1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счет</a:t>
            </a:r>
            <a:r>
              <a:rPr alt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altLang="ru-RU" sz="1800" b="1" i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№ 40105 </a:t>
            </a:r>
            <a:r>
              <a:rPr altLang="ru-RU" sz="1800" b="1" i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невыясненных</a:t>
            </a:r>
            <a:r>
              <a:rPr altLang="ru-RU" sz="1800" b="1" i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altLang="ru-RU" sz="1800" b="1" i="1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rPr>
              <a:t>сумм</a:t>
            </a:r>
            <a:endParaRPr altLang="ru-RU" sz="1800" b="1" i="1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Рисунок 67" descr="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084263"/>
            <a:ext cx="8712200" cy="116522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/>
        </p:spPr>
      </p:pic>
      <p:pic>
        <p:nvPicPr>
          <p:cNvPr id="9" name="Рисунок 67" descr="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2398713"/>
            <a:ext cx="8710613" cy="869950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/>
        </p:spPr>
      </p:pic>
      <p:pic>
        <p:nvPicPr>
          <p:cNvPr id="10" name="Рисунок 67" descr="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3405188"/>
            <a:ext cx="8705850" cy="85407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/>
        </p:spPr>
      </p:pic>
      <p:sp>
        <p:nvSpPr>
          <p:cNvPr id="14342" name="Прямоугольник 1"/>
          <p:cNvSpPr>
            <a:spLocks noChangeArrowheads="1"/>
          </p:cNvSpPr>
          <p:nvPr/>
        </p:nvSpPr>
        <p:spPr bwMode="auto">
          <a:xfrm>
            <a:off x="2543175" y="1079500"/>
            <a:ext cx="611028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973535"/>
                </a:solidFill>
                <a:latin typeface="Arial" pitchFamily="34" charset="0"/>
              </a:rPr>
              <a:t>обеспечено оперативное взаимодействие с получателями бюджетных средств и администраторами доходов  в целях сокращения сроков уточнения платежей на их лицевые счета в ответ на направляемые запросы на выяснение вида и принадлежности платежа</a:t>
            </a:r>
          </a:p>
        </p:txBody>
      </p:sp>
      <p:sp>
        <p:nvSpPr>
          <p:cNvPr id="14343" name="Прямоугольник 2"/>
          <p:cNvSpPr>
            <a:spLocks noChangeArrowheads="1"/>
          </p:cNvSpPr>
          <p:nvPr/>
        </p:nvSpPr>
        <p:spPr bwMode="auto">
          <a:xfrm>
            <a:off x="2543175" y="2444750"/>
            <a:ext cx="59896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i="1">
                <a:solidFill>
                  <a:srgbClr val="973535"/>
                </a:solidFill>
                <a:latin typeface="Arial" pitchFamily="34" charset="0"/>
              </a:rPr>
              <a:t>доведены  устные и письменные разъяснения  клиентам, плательщикам о порядке перечисления ошибочно поступивших на счет 40105 средств на счета 40501 и 40302 Управления</a:t>
            </a:r>
          </a:p>
        </p:txBody>
      </p:sp>
      <p:sp>
        <p:nvSpPr>
          <p:cNvPr id="14344" name="Прямоугольник 3"/>
          <p:cNvSpPr>
            <a:spLocks noChangeArrowheads="1"/>
          </p:cNvSpPr>
          <p:nvPr/>
        </p:nvSpPr>
        <p:spPr bwMode="auto">
          <a:xfrm>
            <a:off x="2543175" y="3417888"/>
            <a:ext cx="61102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400" i="1">
                <a:solidFill>
                  <a:srgbClr val="973535"/>
                </a:solidFill>
              </a:rPr>
              <a:t>направлены информационные письма плательщикам о поступивших на счет 40105 невыясненных суммах, по которым предполагаемые получатели направили Уведомления об отказе</a:t>
            </a:r>
          </a:p>
        </p:txBody>
      </p:sp>
      <p:sp>
        <p:nvSpPr>
          <p:cNvPr id="29" name="Овал 28"/>
          <p:cNvSpPr/>
          <p:nvPr/>
        </p:nvSpPr>
        <p:spPr>
          <a:xfrm>
            <a:off x="1160072" y="3468296"/>
            <a:ext cx="702973" cy="724350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  <a:ln w="15875">
            <a:solidFill>
              <a:srgbClr val="002060">
                <a:alpha val="50000"/>
              </a:srgbClr>
            </a:solidFill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5">
              <a:alpha val="90000"/>
              <a:hueOff val="0"/>
              <a:satOff val="0"/>
              <a:lumOff val="0"/>
              <a:alphaOff val="-4000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Овал 25"/>
          <p:cNvSpPr/>
          <p:nvPr/>
        </p:nvSpPr>
        <p:spPr>
          <a:xfrm>
            <a:off x="1089025" y="2376488"/>
            <a:ext cx="752475" cy="71437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4349" name="Рисунок 82" descr="3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366963"/>
            <a:ext cx="72548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Овал 29"/>
          <p:cNvSpPr/>
          <p:nvPr/>
        </p:nvSpPr>
        <p:spPr>
          <a:xfrm>
            <a:off x="1066800" y="1294358"/>
            <a:ext cx="752375" cy="713830"/>
          </a:xfrm>
          <a:prstGeom prst="ellipse">
            <a:avLst/>
          </a:prstGeom>
          <a:gradFill flip="none" rotWithShape="1">
            <a:gsLst>
              <a:gs pos="2000">
                <a:schemeClr val="tx1">
                  <a:lumMod val="75000"/>
                  <a:lumOff val="2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4353" name="Рисунок 123" descr="shutterstock_130677197 [преобразованный]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377950"/>
            <a:ext cx="6127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Блок-схема: несколько документов 12"/>
          <p:cNvSpPr/>
          <p:nvPr/>
        </p:nvSpPr>
        <p:spPr>
          <a:xfrm>
            <a:off x="321354" y="5400118"/>
            <a:ext cx="8662988" cy="1077044"/>
          </a:xfrm>
          <a:prstGeom prst="flowChartMultidocument">
            <a:avLst/>
          </a:prstGeom>
          <a:solidFill>
            <a:srgbClr val="E4E4E4"/>
          </a:solidFill>
          <a:ln w="15875" cmpd="dbl">
            <a:noFill/>
            <a:prstDash val="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rgbClr val="002060"/>
                </a:solidFill>
              </a:rPr>
              <a:t>В 2014 году уточнено 2 287 платежей, поступивших на счет № 40105 и отнесенных на невыясненные поступления, что составило 99,5% от их общего количества</a:t>
            </a:r>
          </a:p>
        </p:txBody>
      </p:sp>
      <p:sp>
        <p:nvSpPr>
          <p:cNvPr id="1435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999288" y="6240463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9471BB1-80BC-41F3-A8A8-9EE5EB6F9921}" type="slidenum">
              <a:rPr lang="ru-RU" altLang="ru-RU">
                <a:solidFill>
                  <a:srgbClr val="898989"/>
                </a:solidFill>
              </a:rPr>
              <a:pPr/>
              <a:t>8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16" name="Рисунок 67" descr="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4395788"/>
            <a:ext cx="8710612" cy="866775"/>
          </a:xfrm>
          <a:prstGeom prst="rect">
            <a:avLst/>
          </a:prstGeom>
          <a:noFill/>
          <a:ln>
            <a:noFill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/>
        </p:spPr>
      </p:pic>
      <p:sp>
        <p:nvSpPr>
          <p:cNvPr id="14359" name="Прямоугольник 2"/>
          <p:cNvSpPr>
            <a:spLocks noChangeArrowheads="1"/>
          </p:cNvSpPr>
          <p:nvPr/>
        </p:nvSpPr>
        <p:spPr bwMode="auto">
          <a:xfrm>
            <a:off x="2543175" y="4460875"/>
            <a:ext cx="61102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altLang="ru-RU" sz="1400" i="1">
                <a:solidFill>
                  <a:srgbClr val="973535"/>
                </a:solidFill>
              </a:rPr>
              <a:t>организован внутренний контроль по уровню подчиненности на предмет правильности отнесения сумм на невыясненные поступления</a:t>
            </a:r>
          </a:p>
        </p:txBody>
      </p:sp>
      <p:sp>
        <p:nvSpPr>
          <p:cNvPr id="20" name="Овал 19"/>
          <p:cNvSpPr/>
          <p:nvPr/>
        </p:nvSpPr>
        <p:spPr>
          <a:xfrm>
            <a:off x="1160463" y="4460875"/>
            <a:ext cx="752475" cy="71437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1" name="Рисунок 20" descr="32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95457" y="4488723"/>
            <a:ext cx="681703" cy="68170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ик 72"/>
          <p:cNvSpPr/>
          <p:nvPr/>
        </p:nvSpPr>
        <p:spPr>
          <a:xfrm>
            <a:off x="150813" y="1052513"/>
            <a:ext cx="8842375" cy="5303837"/>
          </a:xfrm>
          <a:prstGeom prst="rect">
            <a:avLst/>
          </a:prstGeom>
          <a:pattFill prst="pct50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31763" y="49213"/>
            <a:ext cx="8256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>
                <a:solidFill>
                  <a:srgbClr val="002060"/>
                </a:solidFill>
                <a:latin typeface="+mn-lt"/>
              </a:rPr>
              <a:t>Предлагаемый механизм классификации налоговых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+mn-lt"/>
              </a:rPr>
              <a:t>платежей и госпошлин, подлежащих зачислению </a:t>
            </a:r>
            <a:r>
              <a:rPr lang="ru-RU" altLang="ru-RU" sz="1800" b="1" i="1" dirty="0">
                <a:solidFill>
                  <a:srgbClr val="002060"/>
                </a:solidFill>
                <a:latin typeface="+mn-lt"/>
              </a:rPr>
              <a:t>в </a:t>
            </a:r>
            <a:r>
              <a:rPr lang="ru-RU" altLang="ru-RU" sz="1800" b="1" i="1" dirty="0" smtClean="0">
                <a:solidFill>
                  <a:srgbClr val="002060"/>
                </a:solidFill>
                <a:latin typeface="+mn-lt"/>
              </a:rPr>
              <a:t>ФБ в полном объеме,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800" b="1" i="1" dirty="0" smtClean="0">
                <a:solidFill>
                  <a:srgbClr val="002060"/>
                </a:solidFill>
                <a:latin typeface="+mn-lt"/>
              </a:rPr>
              <a:t>ошибочно </a:t>
            </a:r>
            <a:r>
              <a:rPr lang="ru-RU" altLang="ru-RU" sz="1800" b="1" i="1" dirty="0">
                <a:solidFill>
                  <a:srgbClr val="002060"/>
                </a:solidFill>
                <a:latin typeface="+mn-lt"/>
              </a:rPr>
              <a:t>перечисленных на счет № 40105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00788" y="1341438"/>
            <a:ext cx="1524000" cy="212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Счет № 40105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82888" y="2373313"/>
            <a:ext cx="1827212" cy="6667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b="1" dirty="0">
                <a:solidFill>
                  <a:srgbClr val="002060"/>
                </a:solidFill>
              </a:rPr>
              <a:t>Отражение на 04 ЛС УФК  по КБК 10011701010016000180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73363" y="3308350"/>
            <a:ext cx="1827212" cy="596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Реестр платежей, поступивших минуя счет № 40101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43138" y="4294188"/>
            <a:ext cx="1828800" cy="6191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Запрос на выяснение вида и принадлежности платежа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65363" y="5218113"/>
            <a:ext cx="1828800" cy="84455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Уведомление об уточнении вида и принадлежности платежа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12161" y="4005064"/>
            <a:ext cx="1165022" cy="221079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Зачисление на ЛС Администратора доходов </a:t>
            </a:r>
          </a:p>
          <a:p>
            <a:pPr algn="ctr">
              <a:defRPr/>
            </a:pPr>
            <a:r>
              <a:rPr lang="ru-RU" sz="1200" b="1" dirty="0"/>
              <a:t>бюджета по КБК доходов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45114" y="1145603"/>
            <a:ext cx="1691877" cy="921195"/>
          </a:xfrm>
          <a:prstGeom prst="rect">
            <a:avLst/>
          </a:prstGeom>
          <a:solidFill>
            <a:srgbClr val="99CCFF"/>
          </a:solidFill>
          <a:ln w="127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Расчетный документ </a:t>
            </a:r>
          </a:p>
          <a:p>
            <a:pPr algn="ctr">
              <a:defRPr/>
            </a:pPr>
            <a:r>
              <a:rPr lang="ru-RU" sz="1200" b="1" i="1" dirty="0">
                <a:solidFill>
                  <a:srgbClr val="002060"/>
                </a:solidFill>
              </a:rPr>
              <a:t>(налоги, госпошлины, подлежащие зачислению в ФБ в полном объеме)</a:t>
            </a:r>
          </a:p>
        </p:txBody>
      </p:sp>
      <p:pic>
        <p:nvPicPr>
          <p:cNvPr id="15373" name="Рисунок 43" descr="Документ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941513"/>
            <a:ext cx="5397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Блок-схема: решение 27"/>
          <p:cNvSpPr/>
          <p:nvPr/>
        </p:nvSpPr>
        <p:spPr>
          <a:xfrm>
            <a:off x="2479675" y="1198563"/>
            <a:ext cx="3228975" cy="561975"/>
          </a:xfrm>
          <a:prstGeom prst="flowChartDecision">
            <a:avLst/>
          </a:prstGeom>
          <a:solidFill>
            <a:srgbClr val="4B86B3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Ошибочно указан р/с 40105 вместо 40101  </a:t>
            </a:r>
          </a:p>
        </p:txBody>
      </p:sp>
      <p:sp>
        <p:nvSpPr>
          <p:cNvPr id="15375" name="Прямоугольник 25614"/>
          <p:cNvSpPr>
            <a:spLocks noChangeArrowheads="1"/>
          </p:cNvSpPr>
          <p:nvPr/>
        </p:nvSpPr>
        <p:spPr bwMode="auto">
          <a:xfrm rot="-547204">
            <a:off x="366713" y="2273300"/>
            <a:ext cx="2146300" cy="508000"/>
          </a:xfrm>
          <a:prstGeom prst="rect">
            <a:avLst/>
          </a:prstGeom>
          <a:noFill/>
          <a:ln w="9525">
            <a:solidFill>
              <a:srgbClr val="973535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900" b="1" i="1">
                <a:latin typeface="Arial" pitchFamily="34" charset="0"/>
              </a:rPr>
              <a:t>Оформлен в соответствии с требованиями Приказа Минфина России от 12.11.13 № 107Н</a:t>
            </a:r>
          </a:p>
        </p:txBody>
      </p:sp>
      <p:sp>
        <p:nvSpPr>
          <p:cNvPr id="50" name="Овал 49"/>
          <p:cNvSpPr/>
          <p:nvPr/>
        </p:nvSpPr>
        <p:spPr>
          <a:xfrm>
            <a:off x="4427538" y="4598988"/>
            <a:ext cx="396875" cy="773112"/>
          </a:xfrm>
          <a:prstGeom prst="ellipse">
            <a:avLst/>
          </a:prstGeom>
          <a:solidFill>
            <a:srgbClr val="D4E0F8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b="1" dirty="0">
                <a:solidFill>
                  <a:srgbClr val="973535"/>
                </a:solidFill>
              </a:rPr>
              <a:t>АДБ</a:t>
            </a:r>
          </a:p>
        </p:txBody>
      </p:sp>
      <p:sp>
        <p:nvSpPr>
          <p:cNvPr id="56" name="Правая фигурная скобка 55"/>
          <p:cNvSpPr/>
          <p:nvPr/>
        </p:nvSpPr>
        <p:spPr>
          <a:xfrm>
            <a:off x="4737100" y="2398713"/>
            <a:ext cx="681038" cy="3694112"/>
          </a:xfrm>
          <a:prstGeom prst="rightBrace">
            <a:avLst>
              <a:gd name="adj1" fmla="val 8333"/>
              <a:gd name="adj2" fmla="val 50894"/>
            </a:avLst>
          </a:prstGeom>
          <a:ln w="15875">
            <a:solidFill>
              <a:srgbClr val="97353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340" name="Прямая со стрелкой 14339"/>
          <p:cNvCxnSpPr>
            <a:endCxn id="28" idx="1"/>
          </p:cNvCxnSpPr>
          <p:nvPr/>
        </p:nvCxnSpPr>
        <p:spPr>
          <a:xfrm>
            <a:off x="1979613" y="1476375"/>
            <a:ext cx="500062" cy="3175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9" name="Соединительная линия уступом 14348"/>
          <p:cNvCxnSpPr>
            <a:stCxn id="4" idx="2"/>
            <a:endCxn id="5" idx="0"/>
          </p:cNvCxnSpPr>
          <p:nvPr/>
        </p:nvCxnSpPr>
        <p:spPr>
          <a:xfrm rot="5400000">
            <a:off x="4970463" y="280988"/>
            <a:ext cx="819150" cy="3365500"/>
          </a:xfrm>
          <a:prstGeom prst="bentConnector3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52" name="Прямая со стрелкой 14351"/>
          <p:cNvCxnSpPr>
            <a:stCxn id="28" idx="3"/>
          </p:cNvCxnSpPr>
          <p:nvPr/>
        </p:nvCxnSpPr>
        <p:spPr>
          <a:xfrm flipV="1">
            <a:off x="5708650" y="1476375"/>
            <a:ext cx="592138" cy="3175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56" name="Прямая со стрелкой 14355"/>
          <p:cNvCxnSpPr>
            <a:stCxn id="5" idx="2"/>
            <a:endCxn id="8" idx="0"/>
          </p:cNvCxnSpPr>
          <p:nvPr/>
        </p:nvCxnSpPr>
        <p:spPr>
          <a:xfrm flipH="1">
            <a:off x="3687763" y="3040063"/>
            <a:ext cx="9525" cy="268287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59" name="Прямая со стрелкой 14358"/>
          <p:cNvCxnSpPr>
            <a:stCxn id="8" idx="2"/>
          </p:cNvCxnSpPr>
          <p:nvPr/>
        </p:nvCxnSpPr>
        <p:spPr>
          <a:xfrm>
            <a:off x="3686175" y="3905250"/>
            <a:ext cx="0" cy="341313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61" name="Прямая со стрелкой 14360"/>
          <p:cNvCxnSpPr>
            <a:stCxn id="9" idx="3"/>
            <a:endCxn id="50" idx="2"/>
          </p:cNvCxnSpPr>
          <p:nvPr/>
        </p:nvCxnSpPr>
        <p:spPr>
          <a:xfrm>
            <a:off x="4071938" y="4603750"/>
            <a:ext cx="355600" cy="382588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63" name="Прямая со стрелкой 14362"/>
          <p:cNvCxnSpPr>
            <a:stCxn id="50" idx="2"/>
            <a:endCxn id="10" idx="3"/>
          </p:cNvCxnSpPr>
          <p:nvPr/>
        </p:nvCxnSpPr>
        <p:spPr>
          <a:xfrm flipH="1">
            <a:off x="4094163" y="4986338"/>
            <a:ext cx="333375" cy="654050"/>
          </a:xfrm>
          <a:prstGeom prst="straightConnector1">
            <a:avLst/>
          </a:prstGeom>
          <a:ln w="127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Стрелка вправо с вырезом 70"/>
          <p:cNvSpPr/>
          <p:nvPr/>
        </p:nvSpPr>
        <p:spPr>
          <a:xfrm rot="10800000">
            <a:off x="1470025" y="5372100"/>
            <a:ext cx="365125" cy="417513"/>
          </a:xfrm>
          <a:prstGeom prst="notchedRightArrow">
            <a:avLst>
              <a:gd name="adj1" fmla="val 50000"/>
              <a:gd name="adj2" fmla="val 45012"/>
            </a:avLst>
          </a:prstGeom>
          <a:solidFill>
            <a:srgbClr val="4B86B3"/>
          </a:solidFill>
          <a:ln>
            <a:solidFill>
              <a:srgbClr val="4B86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Нашивка 71"/>
          <p:cNvSpPr/>
          <p:nvPr/>
        </p:nvSpPr>
        <p:spPr>
          <a:xfrm rot="10636151">
            <a:off x="1839913" y="5473700"/>
            <a:ext cx="150812" cy="215900"/>
          </a:xfrm>
          <a:prstGeom prst="chevron">
            <a:avLst>
              <a:gd name="adj" fmla="val 67949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4" name="Нашивка 73"/>
          <p:cNvSpPr/>
          <p:nvPr/>
        </p:nvSpPr>
        <p:spPr>
          <a:xfrm rot="10636151">
            <a:off x="2001838" y="5473700"/>
            <a:ext cx="150812" cy="215900"/>
          </a:xfrm>
          <a:prstGeom prst="chevron">
            <a:avLst>
              <a:gd name="adj" fmla="val 6794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5554663" y="2398713"/>
            <a:ext cx="3162300" cy="1411287"/>
          </a:xfrm>
          <a:prstGeom prst="wedgeRoundRectCallout">
            <a:avLst>
              <a:gd name="adj1" fmla="val -51272"/>
              <a:gd name="adj2" fmla="val 81051"/>
              <a:gd name="adj3" fmla="val 16667"/>
            </a:avLst>
          </a:prstGeom>
          <a:solidFill>
            <a:schemeClr val="bg1"/>
          </a:solidFill>
          <a:ln w="15875">
            <a:solidFill>
              <a:srgbClr val="97353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973535"/>
                </a:solidFill>
              </a:rPr>
              <a:t>ПРЕДЛАГАЕТСЯ исключить данные операции ввиду того,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973535"/>
                </a:solidFill>
              </a:rPr>
              <a:t>что идентификация платежа возможна по имеющимся реквизитам, указанным в расчетном документе </a:t>
            </a:r>
          </a:p>
        </p:txBody>
      </p:sp>
      <p:sp>
        <p:nvSpPr>
          <p:cNvPr id="11" name="Загнутый угол 10"/>
          <p:cNvSpPr/>
          <p:nvPr/>
        </p:nvSpPr>
        <p:spPr>
          <a:xfrm>
            <a:off x="5554664" y="4246563"/>
            <a:ext cx="3339984" cy="1969293"/>
          </a:xfrm>
          <a:prstGeom prst="foldedCorner">
            <a:avLst/>
          </a:prstGeom>
          <a:solidFill>
            <a:srgbClr val="973535"/>
          </a:solidFill>
          <a:ln>
            <a:solidFill>
              <a:srgbClr val="DEE7F6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500" b="1" u="sng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500" b="1" u="sng" dirty="0">
                <a:solidFill>
                  <a:schemeClr val="bg1"/>
                </a:solidFill>
              </a:rPr>
              <a:t>ОЖИДАЕМЫЙ ЭФФЕКТ:</a:t>
            </a:r>
          </a:p>
          <a:p>
            <a:pPr algn="ctr">
              <a:defRPr/>
            </a:pPr>
            <a:endParaRPr lang="ru-RU" sz="300" b="1" u="sng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1500" b="1" i="1" dirty="0">
                <a:solidFill>
                  <a:schemeClr val="bg1"/>
                </a:solidFill>
              </a:rPr>
              <a:t>   1) Снижение количества невыясненных поступлений до 30%</a:t>
            </a:r>
          </a:p>
          <a:p>
            <a:pPr>
              <a:defRPr/>
            </a:pPr>
            <a:r>
              <a:rPr lang="ru-RU" sz="1500" b="1" i="1" dirty="0">
                <a:solidFill>
                  <a:schemeClr val="bg1"/>
                </a:solidFill>
              </a:rPr>
              <a:t>   2) Сокращение времени зачисления платежей в бюджет на ЛС АДБ по назначению</a:t>
            </a:r>
          </a:p>
          <a:p>
            <a:pPr>
              <a:defRPr/>
            </a:pPr>
            <a:r>
              <a:rPr lang="ru-RU" sz="1500" b="1" i="1" dirty="0">
                <a:solidFill>
                  <a:schemeClr val="bg1"/>
                </a:solidFill>
              </a:rPr>
              <a:t>   3) Экономия трудозатрат на уточнение платежей</a:t>
            </a:r>
          </a:p>
        </p:txBody>
      </p:sp>
      <p:sp>
        <p:nvSpPr>
          <p:cNvPr id="1539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62788" y="6324600"/>
            <a:ext cx="2057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E82B696-4506-41E0-BC48-B11355C8E17C}" type="slidenum">
              <a:rPr lang="ru-RU" altLang="ru-RU">
                <a:solidFill>
                  <a:srgbClr val="898989"/>
                </a:solidFill>
              </a:rPr>
              <a:pPr/>
              <a:t>9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6F4D64"/>
    </a:accent1>
    <a:accent2>
      <a:srgbClr val="643D4E"/>
    </a:accent2>
    <a:accent3>
      <a:srgbClr val="F8B0A2"/>
    </a:accent3>
    <a:accent4>
      <a:srgbClr val="766856"/>
    </a:accent4>
    <a:accent5>
      <a:srgbClr val="C9C270"/>
    </a:accent5>
    <a:accent6>
      <a:srgbClr val="E5DF75"/>
    </a:accent6>
    <a:hlink>
      <a:srgbClr val="9CC4E4"/>
    </a:hlink>
    <a:folHlink>
      <a:srgbClr val="1B325F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14146</TotalTime>
  <Words>2295</Words>
  <Application>Microsoft Office PowerPoint</Application>
  <PresentationFormat>Экран (4:3)</PresentationFormat>
  <Paragraphs>442</Paragraphs>
  <Slides>26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Calibri Light</vt:lpstr>
      <vt:lpstr>Calibri</vt:lpstr>
      <vt:lpstr>Times New Roman</vt:lpstr>
      <vt:lpstr>Batang</vt:lpstr>
      <vt:lpstr>Wingdings</vt:lpstr>
      <vt:lpstr>Lucida Grande</vt:lpstr>
      <vt:lpstr>Тема Office</vt:lpstr>
      <vt:lpstr>Диаграмма Microsoft Excel</vt:lpstr>
      <vt:lpstr>Презентация PowerPoint</vt:lpstr>
      <vt:lpstr>Основные мероприятия на 2014 год по реализации  Стратегической карты Казначейства России</vt:lpstr>
      <vt:lpstr>Презентация PowerPoint</vt:lpstr>
      <vt:lpstr>Количество обслуживаемых Управлением клиентов  федерального уровня и открытых им лицевых счетов  по состоянию на 1 апреля 2015 г.</vt:lpstr>
      <vt:lpstr>Презентация PowerPoint</vt:lpstr>
      <vt:lpstr>Презентация PowerPoint</vt:lpstr>
      <vt:lpstr>Презентация PowerPoint</vt:lpstr>
      <vt:lpstr>Работа по минимизации поступивших                                                        на счет № 40105 невыясненных сумм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Мероприятия, проведенные в рамках внедрения «пилотного» механизма «Автосанкционирование»</vt:lpstr>
      <vt:lpstr>Презентация PowerPoint</vt:lpstr>
      <vt:lpstr>Сравнительный анализ Заявок на кассовый расход,  представленных клиентами Управления, в разрезе КОСГУ</vt:lpstr>
      <vt:lpstr>Презентация PowerPoint</vt:lpstr>
      <vt:lpstr>Предложения по увеличению объема платежей  с применением механизма «Автосанкционирование»</vt:lpstr>
      <vt:lpstr>Выполнение графика реализации основных мероприятий  в части внедрения прототипа механизма консолидации Кассового плана Казначейства России </vt:lpstr>
      <vt:lpstr>Основные этапы проведенных мероприятий в рамках создания условий для разработки прототипа механизма консолидации Кассового плана Казначейства России</vt:lpstr>
      <vt:lpstr>Перечень основных показателей кассового плана исполнения бюджета Республики Башкортостан</vt:lpstr>
      <vt:lpstr>Предложения по реализации процесса прогнозирования</vt:lpstr>
      <vt:lpstr>Механизм контроля при сверке показателей  Прогноза движения средств на счете бюджета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BasyrovaSA@ufk01.roskazna.local</dc:creator>
  <cp:lastModifiedBy>Дорожинская Галина Алексеевна</cp:lastModifiedBy>
  <cp:revision>973</cp:revision>
  <cp:lastPrinted>2015-04-13T04:16:20Z</cp:lastPrinted>
  <dcterms:created xsi:type="dcterms:W3CDTF">2012-02-14T07:53:23Z</dcterms:created>
  <dcterms:modified xsi:type="dcterms:W3CDTF">2015-05-21T12:54:10Z</dcterms:modified>
</cp:coreProperties>
</file>