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3" r:id="rId2"/>
    <p:sldId id="318" r:id="rId3"/>
    <p:sldId id="304" r:id="rId4"/>
    <p:sldId id="306" r:id="rId5"/>
    <p:sldId id="311" r:id="rId6"/>
    <p:sldId id="324" r:id="rId7"/>
    <p:sldId id="322" r:id="rId8"/>
    <p:sldId id="325" r:id="rId9"/>
    <p:sldId id="305" r:id="rId10"/>
    <p:sldId id="308" r:id="rId11"/>
    <p:sldId id="323" r:id="rId12"/>
    <p:sldId id="321" r:id="rId13"/>
    <p:sldId id="315" r:id="rId14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6565"/>
    <a:srgbClr val="545454"/>
    <a:srgbClr val="2B2B81"/>
    <a:srgbClr val="325886"/>
    <a:srgbClr val="D5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6" autoAdjust="0"/>
    <p:restoredTop sz="83422" autoAdjust="0"/>
  </p:normalViewPr>
  <p:slideViewPr>
    <p:cSldViewPr>
      <p:cViewPr>
        <p:scale>
          <a:sx n="75" d="100"/>
          <a:sy n="75" d="100"/>
        </p:scale>
        <p:origin x="-2670" y="-9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72375735-5EE2-4194-9F04-66AE8632603E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40AAB2-63AE-4CC1-A61E-7D433046D8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5286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4E42EF1-0E4C-45A5-9ACE-CD92279AB38E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35BD11D-DEBB-4B23-9E96-8B7BE1AFC5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7168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0E368159-1F56-439B-B9FB-8E31438BBE66}" type="slidenum">
              <a:rPr lang="ru-RU" altLang="ru-RU" sz="1200"/>
              <a:pPr algn="r" eaLnBrk="1" hangingPunct="1"/>
              <a:t>1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68B0469A-5EE4-48E0-AB55-550316299C31}" type="slidenum">
              <a:rPr lang="ru-RU" altLang="ru-RU" sz="1200"/>
              <a:pPr algn="r" eaLnBrk="1" hangingPunct="1"/>
              <a:t>3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12B27DAC-C20D-434E-AEAC-7419BA7524C1}" type="slidenum">
              <a:rPr lang="ru-RU" altLang="ru-RU" sz="1200"/>
              <a:pPr algn="r" eaLnBrk="1" hangingPunct="1"/>
              <a:t>7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A63146CB-DA43-486D-8E84-C5BC380578C0}" type="slidenum">
              <a:rPr lang="ru-RU" altLang="ru-RU" sz="1200"/>
              <a:pPr algn="r" eaLnBrk="1" hangingPunct="1"/>
              <a:t>8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8FD230ED-2FAB-46B4-BF9A-325DC68F5B6C}" type="slidenum">
              <a:rPr lang="ru-RU" altLang="ru-RU" sz="1200"/>
              <a:pPr algn="r" eaLnBrk="1" hangingPunct="1"/>
              <a:t>9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1508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E8B3CE0-35AF-40D9-82BE-A7E1265694CC}" type="slidenum">
              <a:rPr lang="ru-RU" altLang="ru-RU" sz="1200"/>
              <a:pPr algn="r" eaLnBrk="1" hangingPunct="1"/>
              <a:t>11</a:t>
            </a:fld>
            <a:endParaRPr lang="ru-RU" alt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E1C20-D104-4D54-9F0B-2CE45244A568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C2C5-0F1B-4EF6-999F-3FCD59E807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208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511A-BB55-4943-9519-C009DC5CD937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D304A-E0E5-4A80-973C-60A36D16DF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455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8E759-F7C6-483A-9E04-272F9441A7A7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797F-05D8-4F83-9CFC-560D2870C4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06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711B3-CB9B-4EE5-9313-3A1464CF1D92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E0AC-40D2-4971-A789-3B8DEA721D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6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5840E-03A8-48E1-A7A2-4C95055DD9C4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E90AE-DF55-4CDA-AB78-FC48EA3879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30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476CA-35FE-4556-8E88-2D595F1B2628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C48A1-0BA0-4186-8AF7-EC4D827252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441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C5684-4FC7-409B-9708-9C8B9A527FA7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B2A95-2DFD-4DA9-8E4F-B6D538CC25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802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0BD5-10E9-4A12-AA16-37575B68902F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2716-79BC-4931-BA18-85A2814EFA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402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65C3-BAB0-449C-8BFE-1FFF511F4E3F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03563-17B1-49B8-8AF6-1606F9AF13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470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7D167-F843-40FB-A693-B8AD59F5986E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4C102-6E46-407C-895C-45907B667E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722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26185-F7BF-4C9B-A99F-AF90C6A13960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4AA78-A59C-4269-A4DD-B2687936DB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756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2CE59B-1B5F-4CE1-AEEE-1192A01A4C37}" type="datetime1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87162C-90F3-442C-81F1-081873B7E6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C5D9DE2-091F-486E-9397-614B8D53C115}" type="slidenum">
              <a:rPr lang="ru-RU" altLang="ru-RU" smtClean="0">
                <a:solidFill>
                  <a:srgbClr val="898989"/>
                </a:solidFill>
              </a:rPr>
              <a:pPr/>
              <a:t>1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1052513"/>
            <a:ext cx="8229600" cy="3313112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Региональные аспекты внедрения элементов кассового планирования и прогнозирования единого счета бюджета субъекта </a:t>
            </a:r>
            <a:r>
              <a:rPr lang="en-US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br>
              <a:rPr lang="ru-RU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(на примере Свердловской области)</a:t>
            </a:r>
            <a:br>
              <a:rPr lang="ru-RU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32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shapka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3143250" y="4429125"/>
            <a:ext cx="571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Руководитель Управления </a:t>
            </a:r>
          </a:p>
          <a:p>
            <a:pPr algn="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 </a:t>
            </a:r>
          </a:p>
          <a:p>
            <a:pPr algn="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Свердловской области </a:t>
            </a:r>
          </a:p>
          <a:p>
            <a:pPr algn="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А.Ю. Пантелеев </a:t>
            </a:r>
          </a:p>
          <a:p>
            <a:pPr algn="r"/>
            <a:endParaRPr lang="ru-RU" altLang="ru-RU" b="1"/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1928813" y="5934075"/>
            <a:ext cx="5072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2015 г.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468313" y="692150"/>
            <a:ext cx="824388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Предложения об использовании возможностей информационных систем Федерального казначейства и форм отчетной аналитики для заполнения показателей кассового плана исполнения бюджетов бюджетной системы Российской Федерации</a:t>
            </a:r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357158" y="4143380"/>
            <a:ext cx="3854762" cy="164280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Централизованное программное обеспечение ППО "АСФК" содержит все необходимые (фактически учтенные) показатели  по кассовым выплатам и кассовым поступлениям (привлечению и выбытию источников финансирования дефицита бюджетов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в том числе в экспортируемых ФО формах аналитической отчетности 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143500" y="4286250"/>
            <a:ext cx="3527425" cy="1439863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Проведение процедуры </a:t>
            </a: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отражения  </a:t>
            </a: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показателей </a:t>
            </a: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на основании фактически сложившихся операций в Кассовом плане, в Прогнозе движения средств на счете бюджета   </a:t>
            </a:r>
            <a:endParaRPr lang="fr-FR" sz="1400" b="1" dirty="0">
              <a:solidFill>
                <a:srgbClr val="32588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AutoShape 16"/>
          <p:cNvSpPr>
            <a:spLocks noChangeArrowheads="1"/>
          </p:cNvSpPr>
          <p:nvPr/>
        </p:nvSpPr>
        <p:spPr bwMode="auto">
          <a:xfrm>
            <a:off x="4284663" y="2781300"/>
            <a:ext cx="935037" cy="431800"/>
          </a:xfrm>
          <a:prstGeom prst="rightArrow">
            <a:avLst>
              <a:gd name="adj1" fmla="val 50000"/>
              <a:gd name="adj2" fmla="val 54136"/>
            </a:avLst>
          </a:prstGeom>
          <a:gradFill rotWithShape="1">
            <a:gsLst>
              <a:gs pos="0">
                <a:srgbClr val="636976"/>
              </a:gs>
              <a:gs pos="50000">
                <a:srgbClr val="D5E3FF"/>
              </a:gs>
              <a:gs pos="100000">
                <a:srgbClr val="6369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endParaRPr lang="ru-RU" altLang="ru-RU">
              <a:solidFill>
                <a:srgbClr val="D5E3FF"/>
              </a:solidFill>
            </a:endParaRPr>
          </a:p>
        </p:txBody>
      </p:sp>
      <p:sp>
        <p:nvSpPr>
          <p:cNvPr id="2" name="AutoShape 8"/>
          <p:cNvSpPr>
            <a:spLocks noChangeArrowheads="1"/>
          </p:cNvSpPr>
          <p:nvPr/>
        </p:nvSpPr>
        <p:spPr bwMode="auto">
          <a:xfrm>
            <a:off x="357158" y="2071678"/>
            <a:ext cx="3854762" cy="19158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ИАС КПЭ имеется возможность визуализации показателей нарастающим итогом (с начала года) и оборотами (за день, месяц, год и иные произвольные периоды выборки) в различных стоимостных величинах с различной степенью детализации. Определенные строки кассового плана соответствуют отдельным показателям ИАС КПЭ</a:t>
            </a:r>
          </a:p>
        </p:txBody>
      </p:sp>
      <p:sp>
        <p:nvSpPr>
          <p:cNvPr id="3" name="Скругленный прямоугольник 25"/>
          <p:cNvSpPr/>
          <p:nvPr/>
        </p:nvSpPr>
        <p:spPr>
          <a:xfrm>
            <a:off x="5214938" y="2143125"/>
            <a:ext cx="3500437" cy="2143125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Использование показателей ИАС КПЭ в целях упрощения процедуры выборки фактических данных (за день, месяц) в условиях формирования </a:t>
            </a: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Прогноза движения средств на счете бюджета </a:t>
            </a: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органами Федерального казначейства, а также в отсутствие возможности оперативной выборки соответствующих показателей финансовыми органами </a:t>
            </a:r>
            <a:r>
              <a:rPr lang="ru-RU" sz="14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. Оперативный анализ статистики.</a:t>
            </a:r>
            <a:endParaRPr lang="fr-FR" sz="1400" b="1" dirty="0">
              <a:solidFill>
                <a:srgbClr val="32588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7" name="AutoShape 21"/>
          <p:cNvSpPr>
            <a:spLocks noChangeArrowheads="1"/>
          </p:cNvSpPr>
          <p:nvPr/>
        </p:nvSpPr>
        <p:spPr bwMode="auto">
          <a:xfrm>
            <a:off x="4284663" y="4581525"/>
            <a:ext cx="935037" cy="431800"/>
          </a:xfrm>
          <a:prstGeom prst="rightArrow">
            <a:avLst>
              <a:gd name="adj1" fmla="val 50000"/>
              <a:gd name="adj2" fmla="val 54136"/>
            </a:avLst>
          </a:prstGeom>
          <a:gradFill rotWithShape="1">
            <a:gsLst>
              <a:gs pos="0">
                <a:srgbClr val="636976"/>
              </a:gs>
              <a:gs pos="50000">
                <a:srgbClr val="D5E3FF"/>
              </a:gs>
              <a:gs pos="100000">
                <a:srgbClr val="6369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endParaRPr lang="ru-RU" altLang="ru-RU">
              <a:solidFill>
                <a:srgbClr val="D5E3FF"/>
              </a:solidFill>
            </a:endParaRPr>
          </a:p>
        </p:txBody>
      </p:sp>
      <p:sp>
        <p:nvSpPr>
          <p:cNvPr id="4" name="Скругленный прямоугольник 25"/>
          <p:cNvSpPr/>
          <p:nvPr/>
        </p:nvSpPr>
        <p:spPr>
          <a:xfrm>
            <a:off x="395288" y="5876925"/>
            <a:ext cx="8353425" cy="792163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2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В дальнейшем, учитывая, что в ИАС КПЭ отражается информация, на основании данных, экспортированных из ППО «АСФК», УФК по Свердловской области предлагает применять отдельные показатели в построении алгоритма автоматизированного расчета (проверки) данных Кассового </a:t>
            </a:r>
            <a:r>
              <a:rPr lang="ru-RU" sz="12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плана и Прогноза движения средств на счете бюджета.  </a:t>
            </a:r>
            <a:endParaRPr lang="fr-FR" sz="1200" b="1" dirty="0">
              <a:solidFill>
                <a:srgbClr val="3258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F1FBD48-C885-4867-886B-ECC0518FB9E4}" type="slidenum">
              <a:rPr lang="ru-RU" altLang="ru-RU" smtClean="0">
                <a:solidFill>
                  <a:srgbClr val="898989"/>
                </a:solidFill>
              </a:rPr>
              <a:pPr/>
              <a:t>11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12291" name="Picture 4" descr="shapka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2294" name="Заголовок 12"/>
          <p:cNvSpPr>
            <a:spLocks/>
          </p:cNvSpPr>
          <p:nvPr/>
        </p:nvSpPr>
        <p:spPr bwMode="auto">
          <a:xfrm>
            <a:off x="179388" y="692150"/>
            <a:ext cx="8785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Комплексный подход к созданию эффективной системы прогнозирования движения средств на едином казначейском счете</a:t>
            </a:r>
          </a:p>
        </p:txBody>
      </p:sp>
      <p:sp>
        <p:nvSpPr>
          <p:cNvPr id="12295" name="AutoShape 6"/>
          <p:cNvSpPr>
            <a:spLocks noChangeArrowheads="1"/>
          </p:cNvSpPr>
          <p:nvPr/>
        </p:nvSpPr>
        <p:spPr bwMode="auto">
          <a:xfrm>
            <a:off x="250825" y="1700213"/>
            <a:ext cx="8642350" cy="4752975"/>
          </a:xfrm>
          <a:prstGeom prst="flowChartAlternateProcess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 sz="1200">
              <a:latin typeface="Times New Roman" pitchFamily="18" charset="0"/>
            </a:endParaRPr>
          </a:p>
          <a:p>
            <a:endParaRPr lang="ru-RU" altLang="ru-RU"/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539750" y="1844675"/>
            <a:ext cx="8135938" cy="17287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endParaRPr lang="ru-RU" altLang="ru-RU">
              <a:solidFill>
                <a:schemeClr val="accent1"/>
              </a:solidFill>
            </a:endParaRPr>
          </a:p>
        </p:txBody>
      </p:sp>
      <p:sp>
        <p:nvSpPr>
          <p:cNvPr id="12297" name="Скругленный прямоугольник 2"/>
          <p:cNvSpPr>
            <a:spLocks noChangeArrowheads="1"/>
          </p:cNvSpPr>
          <p:nvPr/>
        </p:nvSpPr>
        <p:spPr bwMode="auto">
          <a:xfrm>
            <a:off x="539750" y="3789363"/>
            <a:ext cx="8208963" cy="15113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9050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 sz="1200">
              <a:latin typeface="Times New Roman" pitchFamily="18" charset="0"/>
            </a:endParaRPr>
          </a:p>
          <a:p>
            <a:r>
              <a:rPr lang="ru-RU" altLang="ru-RU" sz="1000">
                <a:latin typeface="Times New Roman" pitchFamily="18" charset="0"/>
              </a:rPr>
              <a:t>                                          </a:t>
            </a:r>
          </a:p>
          <a:p>
            <a:r>
              <a:rPr lang="ru-RU" altLang="ru-RU" sz="1000">
                <a:latin typeface="Times New Roman" pitchFamily="18" charset="0"/>
              </a:rPr>
              <a:t>                                            </a:t>
            </a:r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endParaRPr lang="ru-RU" altLang="ru-RU" sz="1000" i="1">
              <a:latin typeface="Times New Roman" pitchFamily="18" charset="0"/>
            </a:endParaRPr>
          </a:p>
          <a:p>
            <a:r>
              <a:rPr lang="ru-RU" altLang="ru-RU" sz="1000" i="1">
                <a:latin typeface="Times New Roman" pitchFamily="18" charset="0"/>
              </a:rPr>
              <a:t>                                                      </a:t>
            </a:r>
          </a:p>
          <a:p>
            <a:r>
              <a:rPr lang="ru-RU" altLang="ru-RU" sz="1000" i="1">
                <a:latin typeface="Times New Roman" pitchFamily="18" charset="0"/>
              </a:rPr>
              <a:t>                                       </a:t>
            </a:r>
          </a:p>
          <a:p>
            <a:r>
              <a:rPr lang="ru-RU" altLang="ru-RU" sz="1000" i="1">
                <a:latin typeface="Times New Roman" pitchFamily="18" charset="0"/>
              </a:rPr>
              <a:t>                        </a:t>
            </a:r>
            <a:r>
              <a:rPr lang="ru-RU" altLang="ru-RU" sz="1200">
                <a:latin typeface="Times New Roman" pitchFamily="18" charset="0"/>
              </a:rPr>
              <a:t>  </a:t>
            </a:r>
            <a:endParaRPr lang="ru-RU" alt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79613" y="3933825"/>
            <a:ext cx="3168650" cy="431800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>
              <a:defRPr/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Остаток денежных средств на ЕКС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fr-FR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24"/>
          <p:cNvSpPr>
            <a:spLocks noChangeArrowheads="1"/>
          </p:cNvSpPr>
          <p:nvPr/>
        </p:nvSpPr>
        <p:spPr bwMode="auto">
          <a:xfrm>
            <a:off x="539750" y="5373688"/>
            <a:ext cx="1728788" cy="1055687"/>
          </a:xfrm>
          <a:prstGeom prst="roundRect">
            <a:avLst>
              <a:gd name="adj" fmla="val 5403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lIns="130046" tIns="65023" rIns="130046" bIns="65023"/>
          <a:lstStyle/>
          <a:p>
            <a:pPr>
              <a:defRPr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Нормативно-правовое обеспечение процесса прогнозирования</a:t>
            </a:r>
            <a:endParaRPr lang="fr-FR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4"/>
          <p:cNvSpPr>
            <a:spLocks noChangeArrowheads="1"/>
          </p:cNvSpPr>
          <p:nvPr/>
        </p:nvSpPr>
        <p:spPr bwMode="auto">
          <a:xfrm>
            <a:off x="2339975" y="5373688"/>
            <a:ext cx="2089150" cy="1055687"/>
          </a:xfrm>
          <a:prstGeom prst="roundRect">
            <a:avLst>
              <a:gd name="adj" fmla="val 5403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lIns="130046" tIns="65023" rIns="130046" bIns="65023"/>
          <a:lstStyle/>
          <a:p>
            <a:pPr>
              <a:defRPr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Автоматизация процесса прогнозирования (создание информационных 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систем, единого информационного пространства)</a:t>
            </a:r>
            <a:endParaRPr lang="fr-FR" sz="12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fr-FR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24"/>
          <p:cNvSpPr>
            <a:spLocks noChangeArrowheads="1"/>
          </p:cNvSpPr>
          <p:nvPr/>
        </p:nvSpPr>
        <p:spPr bwMode="auto">
          <a:xfrm>
            <a:off x="4500563" y="5373688"/>
            <a:ext cx="2089150" cy="1055687"/>
          </a:xfrm>
          <a:prstGeom prst="roundRect">
            <a:avLst>
              <a:gd name="adj" fmla="val 5403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lIns="130046" tIns="65023" rIns="130046" bIns="65023"/>
          <a:lstStyle/>
          <a:p>
            <a:pPr>
              <a:defRPr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Операции на финансовых рынках (краткосрочные инструменты управления ликвидностью) </a:t>
            </a:r>
            <a:endParaRPr lang="fr-FR" sz="1200" i="1" dirty="0"/>
          </a:p>
        </p:txBody>
      </p:sp>
      <p:sp>
        <p:nvSpPr>
          <p:cNvPr id="5" name="Скругленный прямоугольник 24"/>
          <p:cNvSpPr/>
          <p:nvPr/>
        </p:nvSpPr>
        <p:spPr>
          <a:xfrm>
            <a:off x="1042988" y="4581525"/>
            <a:ext cx="5759450" cy="576263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механизма управления остатками средств на ЕКС </a:t>
            </a:r>
          </a:p>
          <a:p>
            <a:pPr>
              <a:defRPr/>
            </a:pPr>
            <a:r>
              <a:rPr lang="ru-RU" sz="1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►процедура ежедневного таргетирования остатков на ЕКС</a:t>
            </a:r>
          </a:p>
          <a:p>
            <a:pPr algn="ctr">
              <a:defRPr/>
            </a:pPr>
            <a:endParaRPr lang="fr-FR" sz="14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24"/>
          <p:cNvSpPr/>
          <p:nvPr/>
        </p:nvSpPr>
        <p:spPr>
          <a:xfrm>
            <a:off x="684213" y="1916113"/>
            <a:ext cx="7848600" cy="576262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 algn="ctr">
              <a:defRPr/>
            </a:pP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 прогнозирования финансовых потоков на ЕКС </a:t>
            </a:r>
          </a:p>
          <a:p>
            <a:pPr algn="ctr">
              <a:defRPr/>
            </a:pPr>
            <a:r>
              <a:rPr lang="ru-RU" sz="1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(подготовка – исполнение – актуализация – установка целевых ориентиров по остаткам)</a:t>
            </a:r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24"/>
          <p:cNvSpPr/>
          <p:nvPr/>
        </p:nvSpPr>
        <p:spPr>
          <a:xfrm>
            <a:off x="684213" y="2636838"/>
            <a:ext cx="3095625" cy="792162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Прогнозирование всех поступлений и выбытий (входящие и исходящие финансовые потоки)</a:t>
            </a:r>
            <a:endParaRPr lang="fr-FR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24"/>
          <p:cNvSpPr/>
          <p:nvPr/>
        </p:nvSpPr>
        <p:spPr>
          <a:xfrm>
            <a:off x="4067175" y="2636838"/>
            <a:ext cx="4465638" cy="792162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каждодневными финансовыми операциями. Мониторинг остатков. Выработка решений и стратегий в управлении ликвидности ЕКС</a:t>
            </a:r>
            <a:endParaRPr lang="fr-FR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fr-FR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6" name="Line 17"/>
          <p:cNvSpPr>
            <a:spLocks noChangeShapeType="1"/>
          </p:cNvSpPr>
          <p:nvPr/>
        </p:nvSpPr>
        <p:spPr bwMode="auto">
          <a:xfrm flipV="1">
            <a:off x="2916238" y="34290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7" name="Line 18"/>
          <p:cNvSpPr>
            <a:spLocks noChangeShapeType="1"/>
          </p:cNvSpPr>
          <p:nvPr/>
        </p:nvSpPr>
        <p:spPr bwMode="auto">
          <a:xfrm>
            <a:off x="2555875" y="3429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8" name="Line 19"/>
          <p:cNvSpPr>
            <a:spLocks noChangeShapeType="1"/>
          </p:cNvSpPr>
          <p:nvPr/>
        </p:nvSpPr>
        <p:spPr bwMode="auto">
          <a:xfrm>
            <a:off x="3924300" y="2492375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9" name="Line 20"/>
          <p:cNvSpPr>
            <a:spLocks noChangeShapeType="1"/>
          </p:cNvSpPr>
          <p:nvPr/>
        </p:nvSpPr>
        <p:spPr bwMode="auto">
          <a:xfrm>
            <a:off x="4572000" y="3429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0" name="AutoShape 21"/>
          <p:cNvSpPr>
            <a:spLocks noChangeArrowheads="1"/>
          </p:cNvSpPr>
          <p:nvPr/>
        </p:nvSpPr>
        <p:spPr bwMode="auto">
          <a:xfrm flipH="1">
            <a:off x="5148263" y="3860800"/>
            <a:ext cx="3024187" cy="576263"/>
          </a:xfrm>
          <a:prstGeom prst="homePlate">
            <a:avLst>
              <a:gd name="adj" fmla="val 131198"/>
            </a:avLst>
          </a:prstGeom>
          <a:solidFill>
            <a:srgbClr val="B0C7E2"/>
          </a:solidFill>
          <a:ln w="9525">
            <a:solidFill>
              <a:srgbClr val="D5E3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◄ Ежедневные прогнозы</a:t>
            </a:r>
          </a:p>
          <a:p>
            <a:pPr algn="ctr"/>
            <a:r>
              <a:rPr lang="ru-RU" altLang="ru-RU" sz="1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◄ Среднесрочные прогнозы </a:t>
            </a:r>
          </a:p>
          <a:p>
            <a:pPr algn="ctr"/>
            <a:r>
              <a:rPr lang="ru-RU" altLang="ru-RU" sz="1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(неделя, месяц, год)</a:t>
            </a:r>
          </a:p>
        </p:txBody>
      </p:sp>
      <p:sp>
        <p:nvSpPr>
          <p:cNvPr id="12311" name="Line 22"/>
          <p:cNvSpPr>
            <a:spLocks noChangeShapeType="1"/>
          </p:cNvSpPr>
          <p:nvPr/>
        </p:nvSpPr>
        <p:spPr bwMode="auto">
          <a:xfrm flipV="1">
            <a:off x="2124075" y="24923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>
            <a:off x="6372225" y="24923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24"/>
          <p:cNvSpPr>
            <a:spLocks noChangeArrowheads="1"/>
          </p:cNvSpPr>
          <p:nvPr/>
        </p:nvSpPr>
        <p:spPr bwMode="auto">
          <a:xfrm>
            <a:off x="6659563" y="5373688"/>
            <a:ext cx="2017712" cy="1055687"/>
          </a:xfrm>
          <a:prstGeom prst="roundRect">
            <a:avLst>
              <a:gd name="adj" fmla="val 5403"/>
            </a:avLst>
          </a:prstGeom>
          <a:solidFill>
            <a:srgbClr val="C0C0C0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lIns="130046" tIns="65023" rIns="130046" bIns="65023"/>
          <a:lstStyle/>
          <a:p>
            <a:pPr>
              <a:defRPr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Мониторинг и управление краткосрочными финансовыми рисками ликвидности </a:t>
            </a:r>
            <a:endParaRPr lang="fr-FR" sz="1200" i="1" dirty="0"/>
          </a:p>
        </p:txBody>
      </p:sp>
      <p:sp>
        <p:nvSpPr>
          <p:cNvPr id="12314" name="Line 25"/>
          <p:cNvSpPr>
            <a:spLocks noChangeShapeType="1"/>
          </p:cNvSpPr>
          <p:nvPr/>
        </p:nvSpPr>
        <p:spPr bwMode="auto">
          <a:xfrm>
            <a:off x="3492500" y="43656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7235825" y="4437063"/>
            <a:ext cx="0" cy="5762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6" name="Line 27"/>
          <p:cNvSpPr>
            <a:spLocks noChangeShapeType="1"/>
          </p:cNvSpPr>
          <p:nvPr/>
        </p:nvSpPr>
        <p:spPr bwMode="auto">
          <a:xfrm flipH="1">
            <a:off x="6659563" y="5013325"/>
            <a:ext cx="576262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FEB12CD-A2B0-4F50-A749-39E17E6A14DD}" type="slidenum">
              <a:rPr lang="ru-RU" altLang="ru-RU" smtClean="0">
                <a:solidFill>
                  <a:srgbClr val="898989"/>
                </a:solidFill>
              </a:rPr>
              <a:pPr/>
              <a:t>12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13315" name="Текст 9"/>
          <p:cNvSpPr>
            <a:spLocks noGrp="1"/>
          </p:cNvSpPr>
          <p:nvPr>
            <p:ph type="subTitle" idx="4294967295"/>
          </p:nvPr>
        </p:nvSpPr>
        <p:spPr>
          <a:xfrm>
            <a:off x="285750" y="1700213"/>
            <a:ext cx="8572500" cy="5157787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Расширение (тиражирование) работы с субъектами Российской Федерации в части формирования прогнозов движения средств на счетах бюджетов субъектов Российской Федерации;</a:t>
            </a:r>
          </a:p>
          <a:p>
            <a:pPr marL="0" indent="0" algn="just">
              <a:lnSpc>
                <a:spcPct val="80000"/>
              </a:lnSpc>
              <a:buFont typeface="Arial" charset="0"/>
              <a:buNone/>
            </a:pP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Пилотное формирование прогнозов движения средств на счетах бюджетов субъектов Российской Федерации с учетом средств местных бюджетов;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Организация работы с государственными внебюджетными фондами Российской Федерации (ГВФ РФ) в части прогнозирования движения средств на их счетах;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Разработка нормативных правовых актов и организация процедуры их согласования;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Организация работы в части создания Информационной системы для целей прогнозирования движения средств на ЕКС, в том числе создания прототипа портального решения (системы личных кабинетов)и его апробации.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lnSpc>
                <a:spcPct val="80000"/>
              </a:lnSpc>
              <a:buFont typeface="Arial" charset="0"/>
              <a:buNone/>
            </a:pPr>
            <a:r>
              <a:rPr lang="ru-RU" altLang="ru-RU" sz="1400" i="1" u="sng" smtClean="0">
                <a:solidFill>
                  <a:srgbClr val="898989"/>
                </a:solidFill>
              </a:rPr>
              <a:t>Источник:</a:t>
            </a:r>
            <a:r>
              <a:rPr lang="ru-RU" altLang="ru-RU" sz="1400" i="1" smtClean="0">
                <a:solidFill>
                  <a:srgbClr val="898989"/>
                </a:solidFill>
              </a:rPr>
              <a:t> Доклад о результатах деятельности Федерального казначейства в 2014 году </a:t>
            </a:r>
          </a:p>
          <a:p>
            <a:pPr marL="0" indent="0" algn="r">
              <a:lnSpc>
                <a:spcPct val="80000"/>
              </a:lnSpc>
              <a:buFont typeface="Arial" charset="0"/>
              <a:buNone/>
            </a:pPr>
            <a:r>
              <a:rPr lang="ru-RU" altLang="ru-RU" sz="1400" i="1" smtClean="0">
                <a:solidFill>
                  <a:srgbClr val="898989"/>
                </a:solidFill>
              </a:rPr>
              <a:t>и основных направлениях деятельности на 2015-2018 годы (ДРОНД) </a:t>
            </a:r>
          </a:p>
        </p:txBody>
      </p:sp>
      <p:pic>
        <p:nvPicPr>
          <p:cNvPr id="13316" name="Picture 4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3318" name="Заголовок 12"/>
          <p:cNvSpPr>
            <a:spLocks/>
          </p:cNvSpPr>
          <p:nvPr/>
        </p:nvSpPr>
        <p:spPr bwMode="auto">
          <a:xfrm>
            <a:off x="0" y="692150"/>
            <a:ext cx="9144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Приоритетные задачи Федерального казначейства на 2015 год в части обеспечения исполнения функции прогнозирования средств на едином казначейском счете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ECE4E0F-84DC-4B23-9608-3DF0F5D0F637}" type="slidenum">
              <a:rPr lang="ru-RU" altLang="ru-RU" smtClean="0">
                <a:solidFill>
                  <a:srgbClr val="898989"/>
                </a:solidFill>
              </a:rPr>
              <a:pPr/>
              <a:t>13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420938"/>
            <a:ext cx="8229600" cy="12446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r>
              <a:rPr lang="ru-RU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4340" name="Picture 4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468313" y="692150"/>
            <a:ext cx="824388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endParaRPr lang="ru-RU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 rot="10800000" flipV="1">
            <a:off x="-3175" y="349250"/>
            <a:ext cx="9148763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endParaRPr lang="ru-RU" alt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 реализации основных мероприятий в части внедрения прототипа механизма консолидации Кассового плана Казначейства России</a:t>
            </a:r>
          </a:p>
          <a:p>
            <a:pPr algn="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900" i="1">
                <a:latin typeface="Times New Roman" pitchFamily="18" charset="0"/>
              </a:rPr>
              <a:t>Приложение к письму Федерального казначейства</a:t>
            </a:r>
            <a:endParaRPr lang="ru-RU" altLang="ru-RU" sz="900">
              <a:latin typeface="Times New Roman" pitchFamily="18" charset="0"/>
            </a:endParaRPr>
          </a:p>
          <a:p>
            <a:pPr algn="r"/>
            <a:r>
              <a:rPr lang="ru-RU" altLang="ru-RU" sz="900" i="1">
                <a:latin typeface="Times New Roman" pitchFamily="18" charset="0"/>
              </a:rPr>
              <a:t>от «</a:t>
            </a:r>
            <a:r>
              <a:rPr lang="en-US" altLang="ru-RU" sz="900" i="1">
                <a:latin typeface="Times New Roman" pitchFamily="18" charset="0"/>
              </a:rPr>
              <a:t>29</a:t>
            </a:r>
            <a:r>
              <a:rPr lang="ru-RU" altLang="ru-RU" sz="900" i="1">
                <a:latin typeface="Times New Roman" pitchFamily="18" charset="0"/>
              </a:rPr>
              <a:t>»</a:t>
            </a:r>
            <a:r>
              <a:rPr lang="en-US" altLang="ru-RU" sz="900" i="1">
                <a:latin typeface="Times New Roman" pitchFamily="18" charset="0"/>
              </a:rPr>
              <a:t> </a:t>
            </a:r>
            <a:r>
              <a:rPr lang="ru-RU" altLang="ru-RU" sz="900" i="1">
                <a:latin typeface="Times New Roman" pitchFamily="18" charset="0"/>
              </a:rPr>
              <a:t>апреля 2014г. № 42-3.1-09/541</a:t>
            </a:r>
          </a:p>
        </p:txBody>
      </p:sp>
      <p:graphicFrame>
        <p:nvGraphicFramePr>
          <p:cNvPr id="54277" name="Group 5"/>
          <p:cNvGraphicFramePr>
            <a:graphicFrameLocks noGrp="1"/>
          </p:cNvGraphicFramePr>
          <p:nvPr/>
        </p:nvGraphicFramePr>
        <p:xfrm>
          <a:off x="179388" y="1628775"/>
          <a:ext cx="8785225" cy="5212038"/>
        </p:xfrm>
        <a:graphic>
          <a:graphicData uri="http://schemas.openxmlformats.org/drawingml/2006/table">
            <a:tbl>
              <a:tblPr/>
              <a:tblGrid>
                <a:gridCol w="446087"/>
                <a:gridCol w="7023100"/>
                <a:gridCol w="1316038"/>
              </a:tblGrid>
              <a:tr h="6400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Наименования мероприятия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реализации мероприятия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консультационных встреч с представителями финансового органа субъекта Российской Федерации в целях проработки вопросов формирования кассового плана субъекта Российской Федерации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16 мая 2014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7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направление в центральный аппарат Федерального казначейства предложений по форматам составления кассового плана субъекта Российской Федерации и информационно-технической составляющей процесса кассового планирования, а также электронного документооборота между участниками процесса прогнозирования (управление Федерального казначейства, финансовый орган субъекта Российской Федерации и центральный аппарат Федерального казначейства)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30 мая 2014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направление в центральный аппарат Федерального казначейства предложений по проекту соглашения или дополнительного соглашения к соглашению о кассовом обслуживании исполнения бюджетов бюджетной системы Российской Федерации в части осуществления кассового планирования исполнения бюджета субъекта Российской Федерации.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июня 2014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направление в центральный аппарат Федерального казначейства предложений по проекту нормативного правового акта территориального управления Федерального казначейства в части составления и ведения кассового плана исполнения бюджета субъекта Российской Федерации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июня 2014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направление в центральный аппарат Федерального казначейства предложений по вопросам кассового планирования исполнения бюджетов муниципальных образований (предварительный этап;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пилотная реализация планируется по итогам внедрения механизма в части субъекта Российской Федерации)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18 июля 2014 года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и направление в центральный аппарат Федерального казначейства предложений по вопросам внесения изменений в законодательные и иные нормативные правовые акты в части кассового планирования исполнения бюджетов бюджетной системы Российской Федерации.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18 июля 2014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7B9286C-1D09-4F4A-A436-594367242383}" type="slidenum">
              <a:rPr lang="ru-RU" altLang="ru-RU" smtClean="0">
                <a:solidFill>
                  <a:srgbClr val="898989"/>
                </a:solidFill>
              </a:rPr>
              <a:pPr/>
              <a:t>3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4099" name="Picture 4" descr="shapka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Заголовок 12"/>
          <p:cNvSpPr>
            <a:spLocks/>
          </p:cNvSpPr>
          <p:nvPr/>
        </p:nvSpPr>
        <p:spPr bwMode="auto">
          <a:xfrm>
            <a:off x="179388" y="692150"/>
            <a:ext cx="87852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Нормативно-правовое обеспечение кассового планирования и прогнозирования исполнения бюджетов бюджетной системы Российской Федерации</a:t>
            </a:r>
          </a:p>
        </p:txBody>
      </p:sp>
      <p:graphicFrame>
        <p:nvGraphicFramePr>
          <p:cNvPr id="32873" name="Group 105"/>
          <p:cNvGraphicFramePr>
            <a:graphicFrameLocks noGrp="1"/>
          </p:cNvGraphicFramePr>
          <p:nvPr/>
        </p:nvGraphicFramePr>
        <p:xfrm>
          <a:off x="214313" y="1428750"/>
          <a:ext cx="8715375" cy="5184775"/>
        </p:xfrm>
        <a:graphic>
          <a:graphicData uri="http://schemas.openxmlformats.org/drawingml/2006/table">
            <a:tbl>
              <a:tblPr/>
              <a:tblGrid>
                <a:gridCol w="4305185"/>
                <a:gridCol w="441019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5E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бюджет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5E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 уровне Федерального казначейства)</a:t>
                      </a:r>
                    </a:p>
                  </a:txBody>
                  <a:tcPr marL="91439" marR="9143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5E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субъекта Российской Федерации (на уровне Министерства финансов Свердловской области)</a:t>
                      </a:r>
                    </a:p>
                  </a:txBody>
                  <a:tcPr marL="91439" marR="91439" anchor="ctr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624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 	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Бюджетный кодекс Российской Федерации:</a:t>
                      </a:r>
                    </a:p>
                    <a:p>
                      <a:pPr marL="179388" marR="0" lvl="1" indent="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статья 217.1 «Кассовый план»</a:t>
                      </a:r>
                    </a:p>
                    <a:p>
                      <a:pPr marL="179388" marR="0" lvl="1" indent="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статья  165 «Бюджетные полномочия Министерства финансов Российской Федерации»</a:t>
                      </a:r>
                    </a:p>
                    <a:p>
                      <a:pPr marL="179388" marR="0" lvl="1" indent="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статья 166.1 «Бюджетные полномочия Федерального казначейства»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2. 	Федеральный закон о федеральном бюджете на текущий финансовый год и плановый период.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 	Постановление Правительства Российской Федерации от 01.12.2004 № 703 «О Федеральном казначействе».</a:t>
                      </a:r>
                    </a:p>
                    <a:p>
                      <a:pPr marL="179388" marR="0" lvl="1" indent="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Раздел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II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 Полномочия. Пункт 5.10 «осуществляет прогнозирование и кассовое планирование средств федерального бюджета».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 Приказ Минфина России от 09.12.2013 N 117н «О Порядке составления и ведения кассового плана исполнения федерального бюджета в текущем финансовом году».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5. Приказ Федерального казначейства от 04.04.2014 № 67 «Об утверждении порядка организации работы в Федеральном казначействе по исполнению приказа Министерства финансов Российской Федерации от 9 декабря 2013 № 117н».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 	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Бюджетный кодекс Российской Федерации:</a:t>
                      </a:r>
                    </a:p>
                    <a:p>
                      <a:pPr marL="179388" marR="0" lvl="1" indent="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статья 217.1 «Кассовый план»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2. 	Закон Свердловской области об областном бюджете на текущий финансовый год и плановый период.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 	Постановление Правительства Свердловской области от 18.10.2010 № 1524-ПП «Об утверждении Положения о Министерстве финансов Свердловской области».</a:t>
                      </a:r>
                    </a:p>
                    <a:p>
                      <a:pPr marL="179388" marR="0" lvl="1" indent="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charset="0"/>
                        <a:buChar char="•"/>
                        <a:tabLst>
                          <a:tab pos="179388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Глава 2. Полномочия и функции Министерства. Пункты 30; 48 «устанавливает порядок составления и ведения кассового плана, а также состав и сроки представления…необходимых сведений; составляет и ведет кассовый план».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 Приказ Минфина Свердловской области от 16.12.2009 N 168 «О Порядке составления и ведения кассового плана, утверждения и доведения до главных распорядителей средств областного бюджета предельных объемов финансирования».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Скругленный прямоугольник 24"/>
          <p:cNvSpPr/>
          <p:nvPr/>
        </p:nvSpPr>
        <p:spPr>
          <a:xfrm>
            <a:off x="611188" y="1700213"/>
            <a:ext cx="7993062" cy="2376487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 algn="ctr">
              <a:defRPr/>
            </a:pPr>
            <a:r>
              <a:rPr lang="ru-RU" sz="20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Нормативные правовые акты субъекта Российской Федерации:</a:t>
            </a:r>
            <a:r>
              <a:rPr lang="ru-RU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defRPr/>
            </a:pPr>
            <a:endParaRPr lang="fr-FR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27088" y="2205038"/>
            <a:ext cx="7489825" cy="1728787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marL="265113" lvl="1" indent="-265113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Свердловской области от 09.12.2013 № 125-ОЗ «Об областном бюджете на 2014 год и плановый период 2015 и 2016 годов»;</a:t>
            </a:r>
          </a:p>
          <a:p>
            <a:pPr marL="265113" lvl="1" indent="-265113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Минфина Свердловской области от 16.12.2009 № 168 «О порядке составления и ведения кассового плана, утверждения и доведения до главных распорядителей средств областного бюджета предельных объемов финансирования»  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24"/>
          <p:cNvSpPr/>
          <p:nvPr/>
        </p:nvSpPr>
        <p:spPr>
          <a:xfrm>
            <a:off x="611188" y="4292600"/>
            <a:ext cx="7993062" cy="2160588"/>
          </a:xfrm>
          <a:prstGeom prst="roundRect">
            <a:avLst>
              <a:gd name="adj" fmla="val 5404"/>
            </a:avLst>
          </a:prstGeom>
          <a:solidFill>
            <a:schemeClr val="tx2">
              <a:lumMod val="20000"/>
              <a:lumOff val="8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 algn="ctr" eaLnBrk="1" hangingPunct="1">
              <a:defRPr/>
            </a:pPr>
            <a:r>
              <a:rPr lang="ru-RU" sz="20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Дополнительные источники информации:</a:t>
            </a:r>
            <a:endParaRPr lang="fr-FR" sz="20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25"/>
          <p:cNvSpPr/>
          <p:nvPr/>
        </p:nvSpPr>
        <p:spPr>
          <a:xfrm>
            <a:off x="827088" y="4797425"/>
            <a:ext cx="7489825" cy="1511300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marL="265113" lvl="1" indent="-265113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ru-RU" sz="1600" b="1" dirty="0">
              <a:solidFill>
                <a:srgbClr val="9E4A51"/>
              </a:solidFill>
              <a:latin typeface="Times New Roman" pitchFamily="18" charset="0"/>
              <a:cs typeface="Arial" charset="0"/>
            </a:endParaRPr>
          </a:p>
          <a:p>
            <a:pPr marL="265113" lvl="1" indent="-265113" algn="just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кассовые планы исполнения бюджета Свердловской области и информация Министерства финансов Свердловской области, полученная в результате проведенных рабочих встреч (совещаний);</a:t>
            </a:r>
          </a:p>
          <a:p>
            <a:pPr marL="265113" lvl="1" indent="-265113" algn="just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рабочая документация и информация Компании «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KeySystems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- разработчика программного продукта, используемого на уровне субъекта РФ (Свердловской области)   </a:t>
            </a: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1" indent="-265113" eaLnBrk="1" hangingPunct="1">
              <a:lnSpc>
                <a:spcPct val="90000"/>
              </a:lnSpc>
              <a:spcBef>
                <a:spcPct val="10000"/>
              </a:spcBef>
              <a:buFontTx/>
              <a:buBlip>
                <a:blip r:embed="rId3"/>
              </a:buBlip>
              <a:defRPr/>
            </a:pPr>
            <a:endParaRPr lang="fr-FR" sz="1600" b="1" dirty="0">
              <a:solidFill>
                <a:srgbClr val="162387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434975" y="765175"/>
            <a:ext cx="8274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 для изучения и проработки процесса кассового планирования </a:t>
            </a:r>
            <a:b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прогнозирования исполнения бюджета Свердловской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E009991-C092-479F-A617-A37DF9916BD0}" type="slidenum">
              <a:rPr lang="ru-RU" altLang="ru-RU" smtClean="0">
                <a:solidFill>
                  <a:srgbClr val="898989"/>
                </a:solidFill>
              </a:rPr>
              <a:pPr/>
              <a:t>5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6147" name="Номер слайда 4"/>
          <p:cNvSpPr txBox="1">
            <a:spLocks noGrp="1"/>
          </p:cNvSpPr>
          <p:nvPr/>
        </p:nvSpPr>
        <p:spPr bwMode="auto">
          <a:xfrm>
            <a:off x="8532813" y="6308725"/>
            <a:ext cx="4762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endParaRPr lang="ru-RU" altLang="ru-RU" sz="1400">
              <a:solidFill>
                <a:srgbClr val="898989"/>
              </a:solidFill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357554" y="3357562"/>
            <a:ext cx="2447925" cy="1093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Главные администраторы</a:t>
            </a:r>
          </a:p>
          <a:p>
            <a:pPr algn="ctr" defTabSz="449263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источников финансирования дефицита областного бюджета</a:t>
            </a:r>
          </a:p>
          <a:p>
            <a:pPr algn="ctr" defTabSz="449263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(ГАИФДБ)</a:t>
            </a:r>
          </a:p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2195513" y="4508500"/>
            <a:ext cx="145732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>
                <a:latin typeface="Times New Roman" pitchFamily="18" charset="0"/>
                <a:cs typeface="Times New Roman" pitchFamily="18" charset="0"/>
              </a:rPr>
              <a:t>Прогноз кассовых поступлений</a:t>
            </a:r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468313" y="3378653"/>
            <a:ext cx="2447925" cy="1093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Главные администраторы</a:t>
            </a:r>
          </a:p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 областного бюджета </a:t>
            </a:r>
          </a:p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(ГАДБ)</a:t>
            </a:r>
          </a:p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AutoShape 9"/>
          <p:cNvSpPr>
            <a:spLocks noChangeArrowheads="1"/>
          </p:cNvSpPr>
          <p:nvPr/>
        </p:nvSpPr>
        <p:spPr bwMode="auto">
          <a:xfrm>
            <a:off x="6227763" y="3378653"/>
            <a:ext cx="2447925" cy="1093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Главные распорядители средств областного бюджета </a:t>
            </a:r>
          </a:p>
          <a:p>
            <a:pPr algn="ctr" defTabSz="449263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(ГРБС)</a:t>
            </a:r>
          </a:p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49263" eaLnBrk="1" hangingPunct="1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8" name="Picture 4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Rectangle 25"/>
          <p:cNvSpPr>
            <a:spLocks noChangeArrowheads="1"/>
          </p:cNvSpPr>
          <p:nvPr/>
        </p:nvSpPr>
        <p:spPr bwMode="auto">
          <a:xfrm>
            <a:off x="434975" y="765175"/>
            <a:ext cx="8274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участников кассового планирования </a:t>
            </a:r>
            <a:b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прогнозирования исполнения бюджета Свердловской области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4313" y="1628775"/>
            <a:ext cx="8786812" cy="1584325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 algn="ctr">
              <a:defRPr/>
            </a:pPr>
            <a:r>
              <a:rPr lang="ru-RU" sz="1200" i="1" dirty="0">
                <a:solidFill>
                  <a:srgbClr val="2B2B81"/>
                </a:solidFill>
                <a:latin typeface="Times New Roman" pitchFamily="18" charset="0"/>
                <a:cs typeface="Times New Roman" pitchFamily="18" charset="0"/>
              </a:rPr>
              <a:t>Приказ Минфина Свердловской области от 16.12.2009 № 168 «О порядке составления и ведения кассового плана, утверждения и доведения до главных распорядителей средств областного бюджета предельных объемов финансирования»</a:t>
            </a:r>
            <a:endParaRPr lang="fr-FR" sz="1200" i="1" dirty="0">
              <a:solidFill>
                <a:srgbClr val="2B2B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14375" y="2071688"/>
            <a:ext cx="7775575" cy="720725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just" eaLnBrk="1" hangingPunct="1">
              <a:lnSpc>
                <a:spcPct val="90000"/>
              </a:lnSpc>
              <a:defRPr/>
            </a:pP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fr-FR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Кассовый план составляется и ведется Министерством финансов Свердловской области по средствам областного бюджета, расходование которых учитывается на лицевых счетах, открытых получателям средств областного бюджета в Министерстве финансов Свердловской области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57275" lvl="1" indent="-877888" eaLnBrk="1" hangingPunct="1">
              <a:lnSpc>
                <a:spcPct val="90000"/>
              </a:lnSpc>
              <a:defRPr/>
            </a:pPr>
            <a:endParaRPr lang="fr-FR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2" name="Line 37"/>
          <p:cNvSpPr>
            <a:spLocks noChangeShapeType="1"/>
          </p:cNvSpPr>
          <p:nvPr/>
        </p:nvSpPr>
        <p:spPr bwMode="auto">
          <a:xfrm>
            <a:off x="7451725" y="49418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Line 45"/>
          <p:cNvSpPr>
            <a:spLocks noChangeShapeType="1"/>
          </p:cNvSpPr>
          <p:nvPr/>
        </p:nvSpPr>
        <p:spPr bwMode="auto">
          <a:xfrm flipV="1">
            <a:off x="971550" y="44370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Line 46"/>
          <p:cNvSpPr>
            <a:spLocks noChangeShapeType="1"/>
          </p:cNvSpPr>
          <p:nvPr/>
        </p:nvSpPr>
        <p:spPr bwMode="auto">
          <a:xfrm>
            <a:off x="971550" y="515778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Line 49"/>
          <p:cNvSpPr>
            <a:spLocks noChangeShapeType="1"/>
          </p:cNvSpPr>
          <p:nvPr/>
        </p:nvSpPr>
        <p:spPr bwMode="auto">
          <a:xfrm flipV="1">
            <a:off x="8101013" y="44370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Line 50"/>
          <p:cNvSpPr>
            <a:spLocks noChangeShapeType="1"/>
          </p:cNvSpPr>
          <p:nvPr/>
        </p:nvSpPr>
        <p:spPr bwMode="auto">
          <a:xfrm flipH="1">
            <a:off x="7164388" y="51577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Line 51"/>
          <p:cNvSpPr>
            <a:spLocks noChangeShapeType="1"/>
          </p:cNvSpPr>
          <p:nvPr/>
        </p:nvSpPr>
        <p:spPr bwMode="auto">
          <a:xfrm>
            <a:off x="4500563" y="44370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Скругленный прямоугольник 25"/>
          <p:cNvSpPr/>
          <p:nvPr/>
        </p:nvSpPr>
        <p:spPr>
          <a:xfrm>
            <a:off x="500063" y="2786063"/>
            <a:ext cx="8135937" cy="433387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2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информационный обмен документами осуществляется в электронном виде без применения средств электронной подписи (в том числе в формате </a:t>
            </a:r>
            <a:r>
              <a:rPr lang="en-US" sz="12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1200" b="1" dirty="0">
                <a:solidFill>
                  <a:srgbClr val="325886"/>
                </a:solidFill>
                <a:latin typeface="Times New Roman" pitchFamily="18" charset="0"/>
                <a:cs typeface="Times New Roman" pitchFamily="18" charset="0"/>
              </a:rPr>
              <a:t>), а также на бумажном носителе </a:t>
            </a:r>
            <a:endParaRPr lang="fr-FR" sz="1200" b="1" dirty="0">
              <a:solidFill>
                <a:srgbClr val="32588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69" name="AutoShape 5"/>
          <p:cNvGrpSpPr>
            <a:grpSpLocks/>
          </p:cNvGrpSpPr>
          <p:nvPr/>
        </p:nvGrpSpPr>
        <p:grpSpPr bwMode="auto">
          <a:xfrm>
            <a:off x="1571625" y="4929188"/>
            <a:ext cx="5761038" cy="504825"/>
            <a:chOff x="2077" y="3721"/>
            <a:chExt cx="1616" cy="488"/>
          </a:xfrm>
        </p:grpSpPr>
        <p:pic>
          <p:nvPicPr>
            <p:cNvPr id="6178" name="AutoShape 5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" y="3721"/>
              <a:ext cx="1616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9" name="Text Box 8"/>
            <p:cNvSpPr txBox="1">
              <a:spLocks noChangeArrowheads="1"/>
            </p:cNvSpPr>
            <p:nvPr/>
          </p:nvSpPr>
          <p:spPr bwMode="auto">
            <a:xfrm>
              <a:off x="2117" y="3790"/>
              <a:ext cx="154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Ctr="1"/>
            <a:lstStyle>
              <a:lvl1pPr defTabSz="449263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449263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449263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449263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449263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Министерство финансов Свердловской области</a:t>
              </a:r>
            </a:p>
          </p:txBody>
        </p:sp>
      </p:grpSp>
      <p:sp>
        <p:nvSpPr>
          <p:cNvPr id="6170" name="Text Box 8"/>
          <p:cNvSpPr txBox="1">
            <a:spLocks noChangeArrowheads="1"/>
          </p:cNvSpPr>
          <p:nvPr/>
        </p:nvSpPr>
        <p:spPr bwMode="auto">
          <a:xfrm>
            <a:off x="5435600" y="4437063"/>
            <a:ext cx="1457325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>
                <a:latin typeface="Times New Roman" pitchFamily="18" charset="0"/>
                <a:cs typeface="Times New Roman" pitchFamily="18" charset="0"/>
              </a:rPr>
              <a:t>Прогноз кассовых выплат</a:t>
            </a:r>
          </a:p>
        </p:txBody>
      </p:sp>
      <p:sp>
        <p:nvSpPr>
          <p:cNvPr id="6171" name="Text Box 8"/>
          <p:cNvSpPr txBox="1">
            <a:spLocks noChangeArrowheads="1"/>
          </p:cNvSpPr>
          <p:nvPr/>
        </p:nvSpPr>
        <p:spPr bwMode="auto">
          <a:xfrm>
            <a:off x="2928938" y="5357813"/>
            <a:ext cx="31146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>
                <a:latin typeface="Times New Roman" pitchFamily="18" charset="0"/>
                <a:cs typeface="Times New Roman" pitchFamily="18" charset="0"/>
              </a:rPr>
              <a:t>Сведения об остатках средств ОБ, Объем поступивших безвозмездных поступлений</a:t>
            </a:r>
          </a:p>
        </p:txBody>
      </p:sp>
      <p:sp>
        <p:nvSpPr>
          <p:cNvPr id="6172" name="Text Box 8"/>
          <p:cNvSpPr txBox="1">
            <a:spLocks noChangeArrowheads="1"/>
          </p:cNvSpPr>
          <p:nvPr/>
        </p:nvSpPr>
        <p:spPr bwMode="auto">
          <a:xfrm>
            <a:off x="1928813" y="5929313"/>
            <a:ext cx="4903787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Кассовый план исполнения бюджета Свердловской области</a:t>
            </a:r>
          </a:p>
        </p:txBody>
      </p:sp>
      <p:sp>
        <p:nvSpPr>
          <p:cNvPr id="35" name="Блок-схема: данные 34"/>
          <p:cNvSpPr/>
          <p:nvPr/>
        </p:nvSpPr>
        <p:spPr>
          <a:xfrm>
            <a:off x="1692275" y="4437063"/>
            <a:ext cx="2357438" cy="500062"/>
          </a:xfrm>
          <a:prstGeom prst="flowChartInputOutput">
            <a:avLst/>
          </a:prstGeom>
          <a:solidFill>
            <a:schemeClr val="accent1">
              <a:alpha val="27000"/>
            </a:schemeClr>
          </a:solidFill>
          <a:ln>
            <a:solidFill>
              <a:schemeClr val="accent1">
                <a:shade val="50000"/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Блок-схема: данные 35"/>
          <p:cNvSpPr/>
          <p:nvPr/>
        </p:nvSpPr>
        <p:spPr>
          <a:xfrm>
            <a:off x="5003800" y="4437063"/>
            <a:ext cx="2357438" cy="500062"/>
          </a:xfrm>
          <a:prstGeom prst="flowChartInputOutput">
            <a:avLst/>
          </a:prstGeom>
          <a:solidFill>
            <a:schemeClr val="accent1">
              <a:alpha val="27000"/>
            </a:schemeClr>
          </a:solidFill>
          <a:ln>
            <a:solidFill>
              <a:schemeClr val="accent1">
                <a:shade val="50000"/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Блок-схема: данные 36"/>
          <p:cNvSpPr/>
          <p:nvPr/>
        </p:nvSpPr>
        <p:spPr>
          <a:xfrm>
            <a:off x="2214563" y="5429250"/>
            <a:ext cx="4214812" cy="357188"/>
          </a:xfrm>
          <a:prstGeom prst="flowChartInputOutput">
            <a:avLst/>
          </a:prstGeom>
          <a:solidFill>
            <a:schemeClr val="accent1">
              <a:alpha val="27000"/>
            </a:schemeClr>
          </a:solidFill>
          <a:ln>
            <a:solidFill>
              <a:schemeClr val="accent1">
                <a:shade val="50000"/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Блок-схема: знак завершения 37"/>
          <p:cNvSpPr/>
          <p:nvPr/>
        </p:nvSpPr>
        <p:spPr>
          <a:xfrm>
            <a:off x="1357313" y="5929313"/>
            <a:ext cx="6000750" cy="714375"/>
          </a:xfrm>
          <a:prstGeom prst="flowChartTerminator">
            <a:avLst/>
          </a:prstGeom>
          <a:solidFill>
            <a:schemeClr val="accent1">
              <a:alpha val="39000"/>
            </a:schemeClr>
          </a:solidFill>
          <a:ln>
            <a:solidFill>
              <a:schemeClr val="accent1">
                <a:shade val="50000"/>
                <a:alpha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Блок-схема: объединение 38"/>
          <p:cNvSpPr/>
          <p:nvPr/>
        </p:nvSpPr>
        <p:spPr>
          <a:xfrm>
            <a:off x="2928938" y="5857875"/>
            <a:ext cx="2643187" cy="14287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3BD50AC-7D11-47E4-ACAA-F5E648C1A2B8}" type="slidenum">
              <a:rPr lang="ru-RU" altLang="ru-RU" smtClean="0">
                <a:solidFill>
                  <a:srgbClr val="898989"/>
                </a:solidFill>
              </a:rPr>
              <a:pPr/>
              <a:t>6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7171" name="Номер слайда 4"/>
          <p:cNvSpPr txBox="1">
            <a:spLocks noGrp="1"/>
          </p:cNvSpPr>
          <p:nvPr/>
        </p:nvSpPr>
        <p:spPr bwMode="auto">
          <a:xfrm>
            <a:off x="8532813" y="6308725"/>
            <a:ext cx="4762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endParaRPr lang="ru-RU" altLang="ru-RU" sz="1400">
              <a:solidFill>
                <a:srgbClr val="898989"/>
              </a:solidFill>
            </a:endParaRPr>
          </a:p>
        </p:txBody>
      </p:sp>
      <p:pic>
        <p:nvPicPr>
          <p:cNvPr id="7172" name="Picture 4" descr="shapka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85750" y="571500"/>
            <a:ext cx="8858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составления и ведения кассового плана исполнения бюджета Свердловской области. Основные показатели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0" y="1214438"/>
            <a:ext cx="9144000" cy="2000250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 algn="ctr">
              <a:defRPr/>
            </a:pPr>
            <a:r>
              <a:rPr lang="ru-RU" sz="1300" i="1" dirty="0">
                <a:solidFill>
                  <a:srgbClr val="2B2B81"/>
                </a:solidFill>
                <a:latin typeface="Times New Roman" pitchFamily="18" charset="0"/>
                <a:cs typeface="Times New Roman" pitchFamily="18" charset="0"/>
              </a:rPr>
              <a:t>Приказ Минфина Свердловской области от 16.12.2009 № 168</a:t>
            </a:r>
            <a:endParaRPr lang="fr-FR" sz="1300" i="1" dirty="0">
              <a:solidFill>
                <a:srgbClr val="2B2B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5" y="1571625"/>
            <a:ext cx="8858250" cy="1571625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just" eaLnBrk="1" hangingPunct="1">
              <a:lnSpc>
                <a:spcPct val="90000"/>
              </a:lnSpc>
              <a:defRPr/>
            </a:pP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Кассовый план составляется 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ежемесячно до начала очередного месяца нарастающим итогом с начала текущего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финансового года (п. 3).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-Ведение кассового плана осуществляется посредством внесения изменений в показатели на основании фактических поступлений и выплат на первое число текущего месяца (п. 12).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-Срок предоставления информации для составления кассового плана – 15 число текущего месяца для всех участников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-Срок составления кассового плана – не позднее 23 числа текущего месяца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-Внесение изменений – в течение 5-ти первых рабочих дней текущего месяца (за исключением кассовых выплат (ПОФ))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-Изменение ПОФ – предложения ГРБС не позднее, чем за 5 рабочих дней до конца текущего месяца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-Операции за счет межбюджетных трансфертов из ФБ целевого назначения  в кассовый план не включаются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57275" lvl="1" indent="-877888" eaLnBrk="1" hangingPunct="1">
              <a:lnSpc>
                <a:spcPct val="90000"/>
              </a:lnSpc>
              <a:defRPr/>
            </a:pPr>
            <a:endParaRPr lang="fr-FR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7451725" y="49418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Скругленный прямоугольник 24"/>
          <p:cNvSpPr/>
          <p:nvPr/>
        </p:nvSpPr>
        <p:spPr>
          <a:xfrm>
            <a:off x="0" y="3214688"/>
            <a:ext cx="9144000" cy="3643312"/>
          </a:xfrm>
          <a:prstGeom prst="roundRect">
            <a:avLst>
              <a:gd name="adj" fmla="val 5404"/>
            </a:avLst>
          </a:prstGeom>
          <a:solidFill>
            <a:schemeClr val="accent1">
              <a:lumMod val="40000"/>
              <a:lumOff val="60000"/>
            </a:schemeClr>
          </a:solidFill>
          <a:ln w="127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/>
          <a:lstStyle/>
          <a:p>
            <a:pPr algn="ctr">
              <a:defRPr/>
            </a:pPr>
            <a:r>
              <a:rPr lang="ru-RU" sz="1300" i="1" dirty="0">
                <a:solidFill>
                  <a:srgbClr val="2B2B81"/>
                </a:solidFill>
                <a:latin typeface="Times New Roman" pitchFamily="18" charset="0"/>
                <a:cs typeface="Times New Roman" pitchFamily="18" charset="0"/>
              </a:rPr>
              <a:t>Показатели Кассового плана исполнения ОБ (прил.1 к приказу № 168 )</a:t>
            </a:r>
            <a:endParaRPr lang="fr-FR" sz="1300" i="1" dirty="0">
              <a:solidFill>
                <a:srgbClr val="2B2B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25"/>
          <p:cNvSpPr/>
          <p:nvPr/>
        </p:nvSpPr>
        <p:spPr>
          <a:xfrm>
            <a:off x="142875" y="3571875"/>
            <a:ext cx="8858250" cy="2643188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just" eaLnBrk="1" hangingPunct="1">
              <a:lnSpc>
                <a:spcPct val="90000"/>
              </a:lnSpc>
              <a:defRPr/>
            </a:pPr>
            <a:endParaRPr lang="ru-RU" sz="100" b="1" dirty="0">
              <a:solidFill>
                <a:schemeClr val="accent1"/>
              </a:solidFill>
              <a:cs typeface="Arial" charset="0"/>
              <a:sym typeface="Symbol" pitchFamily="18" charset="2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Symbol" pitchFamily="18" charset="2"/>
              <a:buChar char="·"/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Остатки средств ОБ на начало года 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 целевого назначения)</a:t>
            </a:r>
          </a:p>
          <a:p>
            <a:pPr algn="just" eaLnBrk="1" hangingPunct="1">
              <a:lnSpc>
                <a:spcPct val="90000"/>
              </a:lnSpc>
              <a:buFont typeface="Symbol" pitchFamily="18" charset="2"/>
              <a:buChar char="·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Кассовые поступления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всего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 том числе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прогноз налоговых и неналоговых доходов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безвозмездные поступления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прогноз поступлений по ИФДБ (без учета  операций по управлению остатками)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объем денежных средств, от осуществления   операций по управлению остатками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Кассовые выплаты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всего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ПОФ</a:t>
            </a:r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прогноз выплат по ИФДБ (без учета  операций по управлению остатками)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объем денежных средств, направляемых в рамках управления остатками, в т.ч. размещаемых на б/депозитах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Сальдо операций по поступлениям и выплатам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Остатки средств ОБ на конец периода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2875" y="6286500"/>
            <a:ext cx="8858250" cy="571500"/>
          </a:xfrm>
          <a:prstGeom prst="roundRect">
            <a:avLst>
              <a:gd name="adj" fmla="val 5404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1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Показатели прогноза поступлений ИФДБ и предельный объем денежных средств, поступающих от  осуществления операций по управлению остатками являются балансирующими и определяются по результатам соотношения кассовых поступлений (налоговых, неналоговых и безвозмездных поступлений) и кассовых выплат на плановый период</a:t>
            </a:r>
            <a:endParaRPr lang="fr-FR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9F1A1B4-5B43-4E6C-94C9-3A20936EF0E8}" type="slidenum">
              <a:rPr lang="ru-RU" altLang="ru-RU" smtClean="0">
                <a:solidFill>
                  <a:srgbClr val="898989"/>
                </a:solidFill>
              </a:rPr>
              <a:pPr/>
              <a:t>7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8195" name="Picture 4" descr="shapka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14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198" name="Заголовок 12"/>
          <p:cNvSpPr>
            <a:spLocks/>
          </p:cNvSpPr>
          <p:nvPr/>
        </p:nvSpPr>
        <p:spPr bwMode="auto">
          <a:xfrm>
            <a:off x="179388" y="692150"/>
            <a:ext cx="8821737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Отдельные аспекты применения Кассового плана исполнения бюджета Свердловской области при составлении Прогноза движения средств на счете бюджета Свердловской области </a:t>
            </a:r>
          </a:p>
        </p:txBody>
      </p:sp>
      <p:sp>
        <p:nvSpPr>
          <p:cNvPr id="2" name="Блок-схема: процесс 10"/>
          <p:cNvSpPr/>
          <p:nvPr/>
        </p:nvSpPr>
        <p:spPr>
          <a:xfrm>
            <a:off x="344456" y="4168774"/>
            <a:ext cx="3214711" cy="71438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Оперативный срок составления Кассового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плана исполнения бюджета Свердловской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области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10"/>
          <p:cNvSpPr/>
          <p:nvPr/>
        </p:nvSpPr>
        <p:spPr>
          <a:xfrm>
            <a:off x="4000496" y="5214950"/>
            <a:ext cx="4857783" cy="57150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Планирование кассовых выплат на основании ПОФ </a:t>
            </a:r>
          </a:p>
        </p:txBody>
      </p:sp>
      <p:sp>
        <p:nvSpPr>
          <p:cNvPr id="5" name="Блок-схема: процесс 10"/>
          <p:cNvSpPr/>
          <p:nvPr/>
        </p:nvSpPr>
        <p:spPr>
          <a:xfrm>
            <a:off x="4000496" y="3857628"/>
            <a:ext cx="4857783" cy="34845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cs typeface="Arial" charset="0"/>
                <a:sym typeface="Symbol" pitchFamily="18" charset="2"/>
              </a:rPr>
              <a:t></a:t>
            </a:r>
            <a:r>
              <a:rPr lang="ru-RU" sz="1200" dirty="0">
                <a:solidFill>
                  <a:schemeClr val="tx1"/>
                </a:solidFill>
                <a:cs typeface="Arial" charset="0"/>
              </a:rPr>
              <a:t> П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ериод кассового планирования (месяц)</a:t>
            </a:r>
          </a:p>
        </p:txBody>
      </p:sp>
      <p:sp>
        <p:nvSpPr>
          <p:cNvPr id="6" name="Блок-схема: процесс 10"/>
          <p:cNvSpPr/>
          <p:nvPr/>
        </p:nvSpPr>
        <p:spPr>
          <a:xfrm>
            <a:off x="4000496" y="4643446"/>
            <a:ext cx="4857783" cy="55968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Отсутствие планирования исполнения доходной и расходной частей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бюджета за счет субсидий, субвенций и иных межбюджетных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трансфертов, предоставляемых из Федерального бюджета</a:t>
            </a:r>
          </a:p>
        </p:txBody>
      </p:sp>
      <p:sp>
        <p:nvSpPr>
          <p:cNvPr id="8" name="Блок-схема: процесс 10"/>
          <p:cNvSpPr/>
          <p:nvPr/>
        </p:nvSpPr>
        <p:spPr>
          <a:xfrm>
            <a:off x="4000496" y="3357562"/>
            <a:ext cx="4842566" cy="49081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отражения показателей планирования на год  с разбивкой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 месяцам (показатели отражаются нарастающим итогом по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состоянию на плановый месяц)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919" name="PubRRectCallout"/>
          <p:cNvSpPr>
            <a:spLocks noEditPoints="1" noChangeArrowheads="1"/>
          </p:cNvSpPr>
          <p:nvPr/>
        </p:nvSpPr>
        <p:spPr bwMode="auto">
          <a:xfrm>
            <a:off x="684213" y="1628775"/>
            <a:ext cx="2592387" cy="1079500"/>
          </a:xfrm>
          <a:custGeom>
            <a:avLst/>
            <a:gdLst>
              <a:gd name="T0" fmla="*/ 1080294 w 21600"/>
              <a:gd name="T1" fmla="*/ 0 h 21600"/>
              <a:gd name="T2" fmla="*/ 0 w 21600"/>
              <a:gd name="T3" fmla="*/ 259655 h 21600"/>
              <a:gd name="T4" fmla="*/ 860934 w 21600"/>
              <a:gd name="T5" fmla="*/ 649287 h 21600"/>
              <a:gd name="T6" fmla="*/ 1080294 w 21600"/>
              <a:gd name="T7" fmla="*/ 519339 h 21600"/>
              <a:gd name="T8" fmla="*/ 2160587 w 21600"/>
              <a:gd name="T9" fmla="*/ 25965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/>
          <a:p>
            <a:pPr>
              <a:defRPr/>
            </a:pPr>
            <a:r>
              <a:rPr lang="ru-RU" sz="1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Положительные аспекты</a:t>
            </a:r>
          </a:p>
        </p:txBody>
      </p:sp>
      <p:sp>
        <p:nvSpPr>
          <p:cNvPr id="34920" name="PubRRectCallout"/>
          <p:cNvSpPr>
            <a:spLocks noEditPoints="1" noChangeArrowheads="1"/>
          </p:cNvSpPr>
          <p:nvPr/>
        </p:nvSpPr>
        <p:spPr bwMode="auto">
          <a:xfrm flipH="1">
            <a:off x="4067175" y="1700213"/>
            <a:ext cx="4714875" cy="1214437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96969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1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Особенности  учета показателей кассового планирования, затрудняющие составление Прогноза движения средств на счете бюджета  в отсутствие дополнительной информации </a:t>
            </a:r>
          </a:p>
        </p:txBody>
      </p:sp>
      <p:sp>
        <p:nvSpPr>
          <p:cNvPr id="13" name="Блок-схема: процесс 10"/>
          <p:cNvSpPr/>
          <p:nvPr/>
        </p:nvSpPr>
        <p:spPr>
          <a:xfrm>
            <a:off x="344456" y="4892606"/>
            <a:ext cx="3214711" cy="67973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Ежемесячная актуализация показателей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Кассового плана исполнения бюджета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Свердловской области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44456" y="2799026"/>
            <a:ext cx="3214711" cy="93001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Структура Прогноза движения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средств на счете бюджета Свердловской  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области приближена к структуре Кассового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плана исполнения бюджета Свердловской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области  </a:t>
            </a:r>
          </a:p>
        </p:txBody>
      </p:sp>
      <p:sp>
        <p:nvSpPr>
          <p:cNvPr id="3" name="Блок-схема: процесс 9"/>
          <p:cNvSpPr/>
          <p:nvPr/>
        </p:nvSpPr>
        <p:spPr>
          <a:xfrm>
            <a:off x="344456" y="3724334"/>
            <a:ext cx="3214711" cy="41950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Релевантность отдельных показателей 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Кассового плана исполнения бюджета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  <a:tabLst>
                <a:tab pos="266700" algn="l"/>
              </a:tabLst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Свердловской области</a:t>
            </a:r>
          </a:p>
        </p:txBody>
      </p:sp>
      <p:grpSp>
        <p:nvGrpSpPr>
          <p:cNvPr id="8225" name="Блок-схема: процесс 10"/>
          <p:cNvGrpSpPr>
            <a:grpSpLocks/>
          </p:cNvGrpSpPr>
          <p:nvPr/>
        </p:nvGrpSpPr>
        <p:grpSpPr bwMode="auto">
          <a:xfrm>
            <a:off x="285750" y="5857875"/>
            <a:ext cx="8569325" cy="792163"/>
            <a:chOff x="77" y="2554"/>
            <a:chExt cx="2047" cy="334"/>
          </a:xfrm>
        </p:grpSpPr>
        <p:pic>
          <p:nvPicPr>
            <p:cNvPr id="8234" name="Блок-схема: процесс 10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7" y="2554"/>
              <a:ext cx="2047" cy="334"/>
            </a:xfrm>
            <a:prstGeom prst="rect">
              <a:avLst/>
            </a:prstGeom>
            <a:solidFill>
              <a:schemeClr val="accent1">
                <a:alpha val="24001"/>
              </a:schemeClr>
            </a:solidFill>
            <a:effectLst>
              <a:outerShdw dist="45791" dir="3378596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8235" name="Text Box 43"/>
            <p:cNvSpPr txBox="1">
              <a:spLocks noChangeArrowheads="1"/>
            </p:cNvSpPr>
            <p:nvPr/>
          </p:nvSpPr>
          <p:spPr bwMode="auto">
            <a:xfrm>
              <a:off x="90" y="2565"/>
              <a:ext cx="2025" cy="315"/>
            </a:xfrm>
            <a:prstGeom prst="rect">
              <a:avLst/>
            </a:prstGeom>
            <a:solidFill>
              <a:schemeClr val="accent1">
                <a:alpha val="24001"/>
              </a:schemeClr>
            </a:solidFill>
            <a:ln w="9525">
              <a:noFill/>
              <a:miter lim="800000"/>
              <a:headEnd/>
              <a:tailEnd/>
            </a:ln>
            <a:effectLst>
              <a:outerShdw dist="170388" dir="3806097" algn="ctr" rotWithShape="0">
                <a:schemeClr val="bg2">
                  <a:alpha val="9000"/>
                </a:schemeClr>
              </a:outerShdw>
            </a:effectLst>
          </p:spPr>
          <p:txBody>
            <a:bodyPr anchor="ctr"/>
            <a:lstStyle/>
            <a:p>
              <a:pPr algn="ctr" eaLnBrk="1" hangingPunct="1">
                <a:lnSpc>
                  <a:spcPct val="80000"/>
                </a:lnSpc>
                <a:buFont typeface="Symbol" pitchFamily="18" charset="2"/>
                <a:buNone/>
                <a:tabLst>
                  <a:tab pos="266700" algn="l"/>
                </a:tabLst>
                <a:defRPr/>
              </a:pPr>
              <a:r>
                <a:rPr lang="ru-RU" sz="1200" dirty="0">
                  <a:latin typeface="Times New Roman" pitchFamily="18" charset="0"/>
                  <a:cs typeface="Times New Roman" pitchFamily="18" charset="0"/>
                </a:rPr>
                <a:t>Ввиду индивидуальности процесса кассового планирования исполнения бюджета субъекта Российской Федерации и отсутствия связующих инструментов кассового планирования и прогнозирования движения средств, Кассовый план исполнения бюджета является уникальным документом и не является единственным и достаточным источником информации для составления Прогноза движения средств на счете бюджета</a:t>
              </a:r>
            </a:p>
          </p:txBody>
        </p:sp>
      </p:grpSp>
      <p:sp>
        <p:nvSpPr>
          <p:cNvPr id="23" name="Блок-схема: процесс 10"/>
          <p:cNvSpPr/>
          <p:nvPr/>
        </p:nvSpPr>
        <p:spPr>
          <a:xfrm>
            <a:off x="4000496" y="2928934"/>
            <a:ext cx="4842566" cy="41937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системы ежедневного планирования кассовых операций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Блок-схема: процесс 10"/>
          <p:cNvSpPr/>
          <p:nvPr/>
        </p:nvSpPr>
        <p:spPr>
          <a:xfrm>
            <a:off x="4000496" y="4214818"/>
            <a:ext cx="4842566" cy="41937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Учет показателей кассового планирования по поступлениям и 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выплатам за счет иных межбюджетных трансфертов по факту  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проведения операций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0B46ABF-969A-405A-ABAC-43D790C2BA00}" type="slidenum">
              <a:rPr lang="ru-RU" altLang="ru-RU" smtClean="0">
                <a:solidFill>
                  <a:srgbClr val="898989"/>
                </a:solidFill>
              </a:rPr>
              <a:pPr/>
              <a:t>8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9219" name="Picture 4" descr="shapka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9222" name="Заголовок 12"/>
          <p:cNvSpPr>
            <a:spLocks/>
          </p:cNvSpPr>
          <p:nvPr/>
        </p:nvSpPr>
        <p:spPr bwMode="auto">
          <a:xfrm>
            <a:off x="179388" y="692150"/>
            <a:ext cx="8785225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Предложения представленные УФК по Свердловской области в 2014 году </a:t>
            </a:r>
            <a:b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Графиком реализации основных мероприятий в части создания условий для разработки прототипа механизма консолидации Кассового плана Казначейства России в рамках пилотной проработки основного мероприятия 1.2. Стратегической карты Казначейства России на 2014-2018 годы</a:t>
            </a:r>
          </a:p>
        </p:txBody>
      </p:sp>
      <p:graphicFrame>
        <p:nvGraphicFramePr>
          <p:cNvPr id="41095" name="Group 135"/>
          <p:cNvGraphicFramePr>
            <a:graphicFrameLocks noGrp="1"/>
          </p:cNvGraphicFramePr>
          <p:nvPr/>
        </p:nvGraphicFramePr>
        <p:xfrm>
          <a:off x="250825" y="2276475"/>
          <a:ext cx="8642350" cy="405450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6476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Разработать и внедрить стандарты кассового планирования исполнения бюджетов бюджетной системы Российской Федерации (единый подход к ключевым составляющим процесса кассового планирования на всей территории Российской Федерации).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D0FF"/>
                    </a:solidFill>
                  </a:tcPr>
                </a:tc>
              </a:tr>
              <a:tr h="504793">
                <a:tc>
                  <a:txBody>
                    <a:bodyPr/>
                    <a:lstStyle/>
                    <a:p>
                      <a:pPr marL="0" marR="0" lvl="0" indent="0" algn="l" defTabSz="987425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Установить единые форматы в области кассового планирования и прогнозирования в целях реализации информационно-технической составляющей, электронного документооборота.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5047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Создать единую информационную среду для субъектов кассового планирования и прогнозирования всех уровней бюджетов бюджетной системы Российской Федерации.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D0FF"/>
                    </a:solidFill>
                  </a:tcPr>
                </a:tc>
              </a:tr>
              <a:tr h="7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Разработать и внедрить информационные технологии, позволяющие автоматизировать контроль и свод ключевых показателей кассовых планов исполнения бюджетов и прогнозов движения средств  в органах Федерального казначейства (в том числе по факту проведения операций).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5047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Консолидировать процесс кассового планирования на уровне вышестоящего бюджета муниципального образования.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D0FF"/>
                    </a:solidFill>
                  </a:tcPr>
                </a:tc>
              </a:tr>
              <a:tr h="498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внесению изменений в законодательные и нормативные правовые акты Российской Федерации.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6034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приказам «О порядке прогнозирования движения средств на едином казначейском счете» и «О Порядке взаимодействия органов Федерального казначейства при исполнении функции прогнозирования и кассового планирования средств на  едином казначейском счете».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D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AB0BC32-297A-4365-88A2-C1A58D13D760}" type="slidenum">
              <a:rPr lang="ru-RU" altLang="ru-RU" smtClean="0">
                <a:solidFill>
                  <a:srgbClr val="898989"/>
                </a:solidFill>
              </a:rPr>
              <a:pPr/>
              <a:t>9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pic>
        <p:nvPicPr>
          <p:cNvPr id="10243" name="Picture 4" descr="shapka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14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0245" name="Rectangle 19"/>
          <p:cNvSpPr>
            <a:spLocks noChangeArrowheads="1"/>
          </p:cNvSpPr>
          <p:nvPr/>
        </p:nvSpPr>
        <p:spPr bwMode="auto">
          <a:xfrm>
            <a:off x="0" y="1741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0246" name="Заголовок 12"/>
          <p:cNvSpPr>
            <a:spLocks/>
          </p:cNvSpPr>
          <p:nvPr/>
        </p:nvSpPr>
        <p:spPr bwMode="auto">
          <a:xfrm>
            <a:off x="179388" y="692150"/>
            <a:ext cx="87852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Прогноза движения средств на счете  бюджета Свердловской области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42844" y="2428868"/>
            <a:ext cx="2643206" cy="642942"/>
          </a:xfrm>
          <a:prstGeom prst="flowChartProcess">
            <a:avLst/>
          </a:prstGeom>
          <a:solidFill>
            <a:schemeClr val="bg1">
              <a:lumMod val="85000"/>
              <a:alpha val="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Свердловской области об </a:t>
            </a:r>
          </a:p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областном бюджете на текущий </a:t>
            </a:r>
          </a:p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финансовый год и плановый период</a:t>
            </a:r>
          </a:p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571736" y="3286124"/>
            <a:ext cx="3071834" cy="57150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Кассовый план исполнения бюджета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Свердловской области </a:t>
            </a:r>
            <a:endParaRPr lang="ru-RU" sz="14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" name="Блок-схема: процесс 10"/>
          <p:cNvSpPr/>
          <p:nvPr/>
        </p:nvSpPr>
        <p:spPr>
          <a:xfrm>
            <a:off x="2571736" y="3929066"/>
            <a:ext cx="3071834" cy="100013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Дополнительная информация по ИФДБ 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разрезе источников и операций по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управлению остатками  средств на едином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счете бюджета (детализация данных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Закона о бюджете)</a:t>
            </a:r>
          </a:p>
        </p:txBody>
      </p:sp>
      <p:sp>
        <p:nvSpPr>
          <p:cNvPr id="3" name="Блок-схема: процесс 10"/>
          <p:cNvSpPr/>
          <p:nvPr/>
        </p:nvSpPr>
        <p:spPr>
          <a:xfrm>
            <a:off x="2571736" y="5072074"/>
            <a:ext cx="3071834" cy="7143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данные,  детализация и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определение которых не предусмотрены  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приказом Минфина Свердловской области </a:t>
            </a:r>
          </a:p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от 16.12.2009 № 168</a:t>
            </a:r>
          </a:p>
        </p:txBody>
      </p:sp>
      <p:sp>
        <p:nvSpPr>
          <p:cNvPr id="27" name="Блок-схема: знак завершения 26"/>
          <p:cNvSpPr/>
          <p:nvPr/>
        </p:nvSpPr>
        <p:spPr>
          <a:xfrm>
            <a:off x="1571625" y="1143000"/>
            <a:ext cx="6000750" cy="571500"/>
          </a:xfrm>
          <a:prstGeom prst="flowChartTerminator">
            <a:avLst/>
          </a:prstGeom>
          <a:solidFill>
            <a:schemeClr val="accent1">
              <a:alpha val="39000"/>
            </a:schemeClr>
          </a:solidFill>
          <a:ln>
            <a:solidFill>
              <a:schemeClr val="accent1">
                <a:shade val="50000"/>
                <a:alpha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60" name="Text Box 8"/>
          <p:cNvSpPr txBox="1">
            <a:spLocks noChangeArrowheads="1"/>
          </p:cNvSpPr>
          <p:nvPr/>
        </p:nvSpPr>
        <p:spPr bwMode="auto">
          <a:xfrm>
            <a:off x="1714500" y="1214438"/>
            <a:ext cx="5497513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Ctr="1"/>
          <a:lstStyle>
            <a:lvl1pPr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Прогноз движения средств на счете бюджета Свердловской области</a:t>
            </a:r>
          </a:p>
        </p:txBody>
      </p:sp>
      <p:sp>
        <p:nvSpPr>
          <p:cNvPr id="29" name="Блок-схема: данные 28"/>
          <p:cNvSpPr/>
          <p:nvPr/>
        </p:nvSpPr>
        <p:spPr>
          <a:xfrm>
            <a:off x="0" y="2214563"/>
            <a:ext cx="3071813" cy="1000125"/>
          </a:xfrm>
          <a:prstGeom prst="flowChartInputOutput">
            <a:avLst/>
          </a:prstGeom>
          <a:solidFill>
            <a:schemeClr val="accent1">
              <a:alpha val="16000"/>
            </a:schemeClr>
          </a:solidFill>
          <a:ln>
            <a:solidFill>
              <a:schemeClr val="accent1">
                <a:shade val="50000"/>
                <a:alpha val="1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Блок-схема: данные 29"/>
          <p:cNvSpPr/>
          <p:nvPr/>
        </p:nvSpPr>
        <p:spPr>
          <a:xfrm>
            <a:off x="2714625" y="2214563"/>
            <a:ext cx="3286125" cy="1000125"/>
          </a:xfrm>
          <a:prstGeom prst="flowChartInputOutput">
            <a:avLst/>
          </a:prstGeom>
          <a:solidFill>
            <a:schemeClr val="accent1">
              <a:alpha val="16000"/>
            </a:schemeClr>
          </a:solidFill>
          <a:ln>
            <a:solidFill>
              <a:schemeClr val="accent1">
                <a:shade val="50000"/>
                <a:alpha val="1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2928926" y="2428868"/>
            <a:ext cx="2643206" cy="642942"/>
          </a:xfrm>
          <a:prstGeom prst="flowChartProcess">
            <a:avLst/>
          </a:prstGeom>
          <a:solidFill>
            <a:schemeClr val="bg1">
              <a:lumMod val="85000"/>
              <a:alpha val="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</a:p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Минфина Свердловской области</a:t>
            </a:r>
          </a:p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" name="Блок-схема: данные 31"/>
          <p:cNvSpPr/>
          <p:nvPr/>
        </p:nvSpPr>
        <p:spPr>
          <a:xfrm>
            <a:off x="5643563" y="2214563"/>
            <a:ext cx="3500437" cy="1000125"/>
          </a:xfrm>
          <a:prstGeom prst="flowChartInputOutput">
            <a:avLst/>
          </a:prstGeom>
          <a:solidFill>
            <a:schemeClr val="accent1">
              <a:alpha val="16000"/>
            </a:schemeClr>
          </a:solidFill>
          <a:ln>
            <a:solidFill>
              <a:schemeClr val="accent1">
                <a:shade val="50000"/>
                <a:alpha val="1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6143636" y="2500306"/>
            <a:ext cx="2643206" cy="642942"/>
          </a:xfrm>
          <a:prstGeom prst="flowChartProcess">
            <a:avLst/>
          </a:prstGeom>
          <a:solidFill>
            <a:schemeClr val="bg1">
              <a:lumMod val="85000"/>
              <a:alpha val="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, формируемая в автоматизированных,  информационно-аналитических системах Федерального казначейства</a:t>
            </a:r>
          </a:p>
          <a:p>
            <a:pPr marL="265113" lvl="1" indent="-265113" algn="ctr" eaLnBrk="1" hangingPunct="1">
              <a:lnSpc>
                <a:spcPct val="90000"/>
              </a:lnSpc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1571625" y="1714500"/>
            <a:ext cx="2714625" cy="50006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7" idx="2"/>
          </p:cNvCxnSpPr>
          <p:nvPr/>
        </p:nvCxnSpPr>
        <p:spPr>
          <a:xfrm rot="5400000" flipH="1" flipV="1">
            <a:off x="4286250" y="1928813"/>
            <a:ext cx="500063" cy="714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>
            <a:off x="4857750" y="1714500"/>
            <a:ext cx="2786063" cy="50006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Блок-схема: процесс 45"/>
          <p:cNvSpPr/>
          <p:nvPr/>
        </p:nvSpPr>
        <p:spPr>
          <a:xfrm>
            <a:off x="5715008" y="3357562"/>
            <a:ext cx="3214710" cy="128588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Информация, формируемая в ППО АСФК в порядке, установленном приказом Минфина России от 18.12.2013 № 125н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Справка о перечислении поступлений в бюджеты (ф. 0531468)</a:t>
            </a:r>
            <a:b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Сводная ведомость учета поступлений (ф.0531469)</a:t>
            </a:r>
          </a:p>
          <a:p>
            <a:pPr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500034" y="5929330"/>
            <a:ext cx="4786346" cy="78581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Базовые и ключевые показатели ИАС КПЭ (в т.ч. данные прошлых периодов)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ПБ 303, КП 206.11 (ПБ 214 – ПБ 215), ПБ 512, ПБ 511, ПБ 510,  ПБ 102 </a:t>
            </a:r>
          </a:p>
        </p:txBody>
      </p:sp>
      <p:sp>
        <p:nvSpPr>
          <p:cNvPr id="49" name="Левая фигурная скобка 48"/>
          <p:cNvSpPr/>
          <p:nvPr/>
        </p:nvSpPr>
        <p:spPr>
          <a:xfrm>
            <a:off x="2214563" y="3429000"/>
            <a:ext cx="285750" cy="21431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Блок-схема: процесс 10"/>
          <p:cNvSpPr/>
          <p:nvPr/>
        </p:nvSpPr>
        <p:spPr>
          <a:xfrm>
            <a:off x="285720" y="4143380"/>
            <a:ext cx="1928826" cy="714380"/>
          </a:xfrm>
          <a:prstGeom prst="flowChartProcess">
            <a:avLst/>
          </a:prstGeom>
          <a:solidFill>
            <a:schemeClr val="tx2">
              <a:lumMod val="40000"/>
              <a:lumOff val="60000"/>
              <a:alpha val="33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позднее 8-го рабочего дня текущего месяца</a:t>
            </a:r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5715008" y="4714884"/>
            <a:ext cx="3214710" cy="107157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об операциях по кассовому обслуживанию исполнения бюджета субъекта РФ, формируемая в ППО АСФК в порядке, установленном приказом Федерального казначейства от 10.10.2008 № 8н</a:t>
            </a:r>
          </a:p>
          <a:p>
            <a:pPr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5715008" y="5857892"/>
            <a:ext cx="3214710" cy="85725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tabLst>
                <a:tab pos="26670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Данные бюджетной отчетности (Отчет о кассовом поступлении и выбытии бюджетных средств (ф. 0503124), формируемой в соответствии с  приказом Минфина России от 28.12.2010 № 191н 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rot="5400000">
            <a:off x="4178300" y="3249613"/>
            <a:ext cx="71437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4178300" y="3894138"/>
            <a:ext cx="71437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4142581" y="5001419"/>
            <a:ext cx="142875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7144544" y="3285332"/>
            <a:ext cx="142875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7180263" y="4679950"/>
            <a:ext cx="71438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>
            <a:off x="7181057" y="5822156"/>
            <a:ext cx="69850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0" idx="1"/>
          </p:cNvCxnSpPr>
          <p:nvPr/>
        </p:nvCxnSpPr>
        <p:spPr>
          <a:xfrm rot="10800000" flipV="1">
            <a:off x="5286375" y="6286500"/>
            <a:ext cx="4286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7821</TotalTime>
  <Words>1967</Words>
  <Application>Microsoft Office PowerPoint</Application>
  <PresentationFormat>Экран (4:3)</PresentationFormat>
  <Paragraphs>292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Arial</vt:lpstr>
      <vt:lpstr>Times New Roman</vt:lpstr>
      <vt:lpstr>Symbol</vt:lpstr>
      <vt:lpstr>Wingdings</vt:lpstr>
      <vt:lpstr>Тема Office</vt:lpstr>
      <vt:lpstr>     Региональные аспекты внедрения элементов кассового планирования и прогнозирования единого счета бюджета субъекта  Российской Федерации (на примере Свердловской области)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AdVitam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Макашин</dc:creator>
  <cp:lastModifiedBy>Дорожинская Галина Алексеевна</cp:lastModifiedBy>
  <cp:revision>209</cp:revision>
  <cp:lastPrinted>2014-12-11T12:34:04Z</cp:lastPrinted>
  <dcterms:created xsi:type="dcterms:W3CDTF">2012-12-13T16:46:49Z</dcterms:created>
  <dcterms:modified xsi:type="dcterms:W3CDTF">2015-04-09T15:29:17Z</dcterms:modified>
</cp:coreProperties>
</file>