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2" r:id="rId1"/>
    <p:sldMasterId id="2147483654" r:id="rId2"/>
  </p:sldMasterIdLst>
  <p:notesMasterIdLst>
    <p:notesMasterId r:id="rId11"/>
  </p:notesMasterIdLst>
  <p:handoutMasterIdLst>
    <p:handoutMasterId r:id="rId12"/>
  </p:handoutMasterIdLst>
  <p:sldIdLst>
    <p:sldId id="654" r:id="rId3"/>
    <p:sldId id="655" r:id="rId4"/>
    <p:sldId id="656" r:id="rId5"/>
    <p:sldId id="657" r:id="rId6"/>
    <p:sldId id="653" r:id="rId7"/>
    <p:sldId id="651" r:id="rId8"/>
    <p:sldId id="650" r:id="rId9"/>
    <p:sldId id="652" r:id="rId10"/>
  </p:sldIdLst>
  <p:sldSz cx="9144000" cy="6858000" type="screen4x3"/>
  <p:notesSz cx="6881813" cy="9296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9EDF4"/>
    <a:srgbClr val="002060"/>
    <a:srgbClr val="000099"/>
    <a:srgbClr val="41B146"/>
    <a:srgbClr val="00CC00"/>
    <a:srgbClr val="00FF00"/>
    <a:srgbClr val="9B55EF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34" d="100"/>
          <a:sy n="134" d="100"/>
        </p:scale>
        <p:origin x="-72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0"/>
    </p:cViewPr>
  </p:outlineViewPr>
  <p:notesTextViewPr>
    <p:cViewPr>
      <p:scale>
        <a:sx n="50" d="100"/>
        <a:sy n="5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598" y="-96"/>
      </p:cViewPr>
      <p:guideLst>
        <p:guide orient="horz" pos="2928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08708BD-C889-4080-9BEE-80597D80D751}" type="datetimeFigureOut">
              <a:rPr lang="ru-RU"/>
              <a:pPr/>
              <a:t>03.03.2014</a:t>
            </a:fld>
            <a:endParaRPr lang="ru-R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BD11F87-CE30-4910-8B6F-E6B435ECDDF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9787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8AD6A27-550B-4436-A097-E1914FC04A6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ru-RU" altLang="ru-RU" smtClean="0">
              <a:latin typeface="Arial" pitchFamily="34" charset="0"/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4C55F0-F636-4568-A86A-7F5CA8FE8E14}" type="slidenum">
              <a:rPr lang="ru-RU" altLang="ru-RU">
                <a:cs typeface="Arial" pitchFamily="34" charset="0"/>
              </a:rPr>
              <a:pPr/>
              <a:t>3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ru-RU" altLang="ru-RU" smtClean="0">
              <a:latin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A0195-A41B-4479-B990-CA3EF3F90CC1}" type="slidenum">
              <a:rPr lang="ru-RU" altLang="ru-RU">
                <a:cs typeface="Arial" pitchFamily="34" charset="0"/>
              </a:rPr>
              <a:pPr/>
              <a:t>4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ru-RU" smtClean="0">
              <a:latin typeface="Arial" pitchFamily="34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C04AB-D06A-4796-A40D-B99FC878E3DC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ru-RU" altLang="ru-RU" smtClean="0">
              <a:latin typeface="Arial" pitchFamily="34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D1629-C94C-4076-B4CC-C5151B630E9E}" type="slidenum">
              <a:rPr lang="ru-RU" altLang="ru-RU">
                <a:cs typeface="Arial" pitchFamily="34" charset="0"/>
              </a:rPr>
              <a:pPr/>
              <a:t>8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kazna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800">
                <a:latin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EC88E-27DD-40F0-A549-2761B433A779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29993A-944F-43D7-9F13-EB12BA4C2A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4D0A1-FAAB-4618-BE07-232AF8C63268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28484-727D-4AA5-8D39-B15759EAF5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17550"/>
            <a:ext cx="2057400" cy="54086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17550"/>
            <a:ext cx="6019800" cy="54086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6B93F-C2FE-4174-81D3-5D8256E08B78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22CA7-1D90-44AA-B62E-1AC7B19F22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5" y="717550"/>
            <a:ext cx="8208963" cy="7191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4B6975-5EAB-41DD-99BA-ABA4236EA198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D5F38-5C8E-4346-AE51-54F90673CD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D61ADD-F557-4AD5-87B5-76D97987D63B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3BC18-852C-4E6B-A7E3-6EF6BAFCE8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F96B5B-E6D2-47E7-A864-ED140B4973C1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AB9DF-78F2-402C-8199-5392DFD519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B7E5B-81B4-4F2F-AD54-FB96B965AA7A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E219D-7824-4F48-ABC1-EFE3A29B5E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1A622D-8D3D-440D-92B7-1A50C4D980CE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9B856-5487-41A7-AB61-102E58451F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441625-4EA5-4A58-BCAD-BF2381EF4B05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2267C-C004-4DE1-BD20-8D74292C2A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F0E75-7006-4E59-872D-72F2A42EE35E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59CBD-F21C-4219-9949-E0FAE50786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054FE3-FD70-4948-AED0-8BF12AEE7A43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4A14B-A25F-49C9-8A13-4BCFCA9D16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88B08-EB49-4316-97FE-DA6D17CD5891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20FBB-45B5-47A4-A90E-D7BE6E62F4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59067F-F286-480C-BA3B-0A96F73EB683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E09E5-5F33-4C85-BB9A-77CE2AA752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ABF8D2-50AB-4935-BAF4-83617B0CF3CB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37DC4-C5C9-4F98-923E-D7090501F9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E9647-4054-47AB-A7CC-51C503154293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2045C-8FEC-48E3-9AA9-C18A3F7F1F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92AA1-58B2-4A62-A971-0D16E7F3D7BA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05484-D63D-4727-A916-0C7C36A063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C0316-43E6-49C0-8140-125167D6249A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BFBA4-70F9-4A16-AE4F-D63C3568C2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DED59-7FDA-43F3-8A51-CA09DBEC1A77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B8600-1F07-43BE-BE60-FB589AF897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C6190-0BFC-452E-B3A6-4D27417D8805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4B10B-0603-42C6-B118-AEA2F0307A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8D6D8-3453-4DD9-A208-307353BA98D4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696BD-BD6D-4591-B151-1D6D5995A9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436B4-981A-4F56-9557-D92BA627CE09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B9D58-E18D-4298-8488-155F9A261A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3222E-4FBF-4B1D-BA0D-F007D93D0733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8DFF0-C753-4750-83EF-F57FB228B7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ECC57-F3A0-4A53-ACE0-AE062A460F5E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7E47CC-89AD-42DD-B920-58A91D8E07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717550"/>
            <a:ext cx="82089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>
            <a:lvl1pPr>
              <a:defRPr kumimoji="0" sz="1500">
                <a:latin typeface="Calibri" pitchFamily="34" charset="0"/>
                <a:cs typeface="Arial" pitchFamily="34" charset="0"/>
              </a:defRPr>
            </a:lvl1pPr>
          </a:lstStyle>
          <a:p>
            <a:fld id="{ADE2E729-F615-4BB0-9C80-B9DB803CBBB5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>
            <a:lvl1pPr algn="ctr">
              <a:defRPr kumimoji="0" sz="15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250" y="6545263"/>
            <a:ext cx="46831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ctr" anchorCtr="0" compatLnSpc="1">
            <a:prstTxWarp prst="textNoShape">
              <a:avLst/>
            </a:prstTxWarp>
          </a:bodyPr>
          <a:lstStyle>
            <a:lvl1pPr algn="r">
              <a:defRPr kumimoji="0" sz="1500">
                <a:latin typeface="Calibri" pitchFamily="34" charset="0"/>
              </a:defRPr>
            </a:lvl1pPr>
          </a:lstStyle>
          <a:p>
            <a:fld id="{70B5BC8E-8C5B-47F5-B405-B147160EE072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1031" name="Picture 8" descr="kazna_to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ransition/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MS PGothic" pitchFamily="34" charset="-128"/>
          <a:cs typeface="MS PGothic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152650" indent="-236538" algn="l" defTabSz="957263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6098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0670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5242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9814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Shablon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3B3939A-1D36-463C-8134-E902BF98B088}" type="datetime1">
              <a:rPr lang="ru-RU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0935489-D909-4D77-8C74-9DA9B82FC6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+mj-lt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>
          <a:solidFill>
            <a:schemeClr val="tx1"/>
          </a:solidFill>
          <a:latin typeface="+mn-lt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>
          <a:solidFill>
            <a:schemeClr val="tx1"/>
          </a:solidFill>
          <a:latin typeface="+mn-lt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>
          <a:solidFill>
            <a:schemeClr val="tx1"/>
          </a:solidFill>
          <a:latin typeface="+mn-lt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>
          <a:solidFill>
            <a:schemeClr val="tx1"/>
          </a:solidFill>
          <a:latin typeface="+mn-lt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14313" y="1143000"/>
            <a:ext cx="8715375" cy="5041900"/>
          </a:xfrm>
          <a:prstGeom prst="roundRect">
            <a:avLst>
              <a:gd name="adj" fmla="val 11300"/>
            </a:avLst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857250" y="2000250"/>
            <a:ext cx="7429500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2000" b="1">
                <a:solidFill>
                  <a:srgbClr val="002060"/>
                </a:solidFill>
                <a:cs typeface="Arial" pitchFamily="34" charset="0"/>
              </a:rPr>
              <a:t>Доклад заместителя руководителя </a:t>
            </a:r>
            <a:br>
              <a:rPr kumimoji="0" lang="ru-RU" sz="20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2000" b="1">
                <a:solidFill>
                  <a:srgbClr val="002060"/>
                </a:solidFill>
                <a:cs typeface="Arial" pitchFamily="34" charset="0"/>
              </a:rPr>
              <a:t>Казначейства России А.Т. Катамадзе </a:t>
            </a:r>
            <a:br>
              <a:rPr kumimoji="0" lang="ru-RU" sz="20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2000" b="1">
                <a:solidFill>
                  <a:srgbClr val="002060"/>
                </a:solidFill>
                <a:cs typeface="Arial" pitchFamily="34" charset="0"/>
              </a:rPr>
              <a:t>на расширенном заседании Коллегии </a:t>
            </a:r>
            <a:br>
              <a:rPr kumimoji="0" lang="ru-RU" sz="20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2000" b="1">
                <a:solidFill>
                  <a:srgbClr val="002060"/>
                </a:solidFill>
                <a:cs typeface="Arial" pitchFamily="34" charset="0"/>
              </a:rPr>
              <a:t>Казначейства России</a:t>
            </a:r>
          </a:p>
          <a:p>
            <a:pPr algn="ctr" eaLnBrk="0" hangingPunct="0"/>
            <a:endParaRPr kumimoji="0" lang="ru-RU" sz="2000" b="1">
              <a:solidFill>
                <a:srgbClr val="002060"/>
              </a:solidFill>
              <a:cs typeface="Arial" pitchFamily="34" charset="0"/>
            </a:endParaRPr>
          </a:p>
          <a:p>
            <a:pPr algn="ctr" eaLnBrk="0" hangingPunct="0"/>
            <a:endParaRPr kumimoji="0" lang="ru-RU" sz="2000" b="1">
              <a:solidFill>
                <a:srgbClr val="002060"/>
              </a:solidFill>
              <a:cs typeface="Arial" pitchFamily="34" charset="0"/>
            </a:endParaRPr>
          </a:p>
          <a:p>
            <a:pPr algn="ctr" eaLnBrk="0" hangingPunct="0"/>
            <a:endParaRPr kumimoji="0" lang="ru-RU" sz="2000" b="1">
              <a:solidFill>
                <a:srgbClr val="002060"/>
              </a:solidFill>
              <a:cs typeface="Arial" pitchFamily="34" charset="0"/>
            </a:endParaRPr>
          </a:p>
          <a:p>
            <a:pPr algn="ctr" eaLnBrk="0" hangingPunct="0"/>
            <a:r>
              <a:rPr kumimoji="0" lang="ru-RU" sz="1200" b="1">
                <a:solidFill>
                  <a:srgbClr val="002060"/>
                </a:solidFill>
                <a:cs typeface="Arial" pitchFamily="34" charset="0"/>
              </a:rPr>
              <a:t>26 февраля 2014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708-DFB8-494D-9124-B4B6B5E32047}" type="slidenum">
              <a:rPr lang="ru-RU"/>
              <a:pPr/>
              <a:t>2</a:t>
            </a:fld>
            <a:endParaRPr lang="ru-RU"/>
          </a:p>
        </p:txBody>
      </p:sp>
      <p:sp>
        <p:nvSpPr>
          <p:cNvPr id="5122" name="Прямоугольник 5"/>
          <p:cNvSpPr>
            <a:spLocks noChangeArrowheads="1"/>
          </p:cNvSpPr>
          <p:nvPr/>
        </p:nvSpPr>
        <p:spPr bwMode="auto">
          <a:xfrm>
            <a:off x="1476375" y="333375"/>
            <a:ext cx="66167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1600">
                <a:solidFill>
                  <a:srgbClr val="C00000"/>
                </a:solidFill>
                <a:cs typeface="Arial" pitchFamily="34" charset="0"/>
              </a:rPr>
              <a:t>Новое полномочие Казначейства России</a:t>
            </a:r>
          </a:p>
        </p:txBody>
      </p:sp>
      <p:grpSp>
        <p:nvGrpSpPr>
          <p:cNvPr id="5123" name="Группа 6"/>
          <p:cNvGrpSpPr>
            <a:grpSpLocks/>
          </p:cNvGrpSpPr>
          <p:nvPr/>
        </p:nvGrpSpPr>
        <p:grpSpPr bwMode="auto">
          <a:xfrm>
            <a:off x="179388" y="1268413"/>
            <a:ext cx="8786812" cy="1285875"/>
            <a:chOff x="4286248" y="1643050"/>
            <a:chExt cx="8786874" cy="1285884"/>
          </a:xfrm>
        </p:grpSpPr>
        <p:sp>
          <p:nvSpPr>
            <p:cNvPr id="5125" name="Прямоугольник 4"/>
            <p:cNvSpPr>
              <a:spLocks noChangeArrowheads="1"/>
            </p:cNvSpPr>
            <p:nvPr/>
          </p:nvSpPr>
          <p:spPr bwMode="auto">
            <a:xfrm>
              <a:off x="4357686" y="1657872"/>
              <a:ext cx="8643998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defTabSz="533400">
                <a:spcBef>
                  <a:spcPts val="600"/>
                </a:spcBef>
              </a:pPr>
              <a:r>
                <a:rPr kumimoji="0" lang="ru-RU" sz="1800">
                  <a:solidFill>
                    <a:srgbClr val="002060"/>
                  </a:solidFill>
                </a:rPr>
                <a:t>	</a:t>
              </a:r>
              <a:r>
                <a:rPr kumimoji="0" lang="ru-RU" sz="1400">
                  <a:solidFill>
                    <a:srgbClr val="002060"/>
                  </a:solidFill>
                </a:rPr>
                <a:t>Постановлением Правительства Российской Федерации от 15 июня 2013 г. № 506 «О внесении изменений в некоторые акты Правительства Российской Федерации» Федеральное казначейство наделено </a:t>
              </a:r>
              <a:r>
                <a:rPr kumimoji="0" lang="ru-RU" sz="1400" b="1">
                  <a:solidFill>
                    <a:srgbClr val="002060"/>
                  </a:solidFill>
                </a:rPr>
                <a:t>новым полномочием </a:t>
              </a:r>
              <a:r>
                <a:rPr kumimoji="0" lang="ru-RU" sz="1400">
                  <a:solidFill>
                    <a:srgbClr val="002060"/>
                  </a:solidFill>
                </a:rPr>
                <a:t>по осуществлению </a:t>
              </a:r>
              <a:r>
                <a:rPr kumimoji="0" lang="ru-RU" sz="1400" b="1">
                  <a:solidFill>
                    <a:srgbClr val="002060"/>
                  </a:solidFill>
                </a:rPr>
                <a:t>межведомственной координации деятельности в сфере систематизации и кодирования технико-экономической и социальной информации в социально-экономической области</a:t>
              </a:r>
              <a:r>
                <a:rPr kumimoji="0" lang="ru-RU" sz="1400">
                  <a:solidFill>
                    <a:srgbClr val="002060"/>
                  </a:solidFill>
                </a:rPr>
                <a:t>.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286248" y="1643050"/>
              <a:ext cx="8786874" cy="1285884"/>
            </a:xfrm>
            <a:prstGeom prst="roundRect">
              <a:avLst>
                <a:gd name="adj" fmla="val 4815"/>
              </a:avLst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ru-RU" sz="1800"/>
            </a:p>
          </p:txBody>
        </p:sp>
      </p:grpSp>
      <p:pic>
        <p:nvPicPr>
          <p:cNvPr id="5124" name="Picture 2" descr="E:\12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2643188"/>
            <a:ext cx="37734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6769100" cy="428625"/>
          </a:xfrm>
        </p:spPr>
        <p:txBody>
          <a:bodyPr/>
          <a:lstStyle/>
          <a:p>
            <a:pPr algn="ctr"/>
            <a:r>
              <a:rPr lang="ru-RU" sz="1600" b="0" dirty="0" smtClean="0">
                <a:solidFill>
                  <a:srgbClr val="C00000"/>
                </a:solidFill>
                <a:latin typeface="Arial" pitchFamily="34" charset="0"/>
              </a:rPr>
              <a:t>Текущее состояние в области систематизации </a:t>
            </a:r>
            <a:br>
              <a:rPr lang="ru-RU" sz="1600" b="0" dirty="0" smtClean="0">
                <a:solidFill>
                  <a:srgbClr val="C00000"/>
                </a:solidFill>
                <a:latin typeface="Arial" pitchFamily="34" charset="0"/>
              </a:rPr>
            </a:br>
            <a:r>
              <a:rPr lang="ru-RU" sz="1600" b="0" dirty="0" smtClean="0">
                <a:solidFill>
                  <a:srgbClr val="C00000"/>
                </a:solidFill>
                <a:latin typeface="Arial" pitchFamily="34" charset="0"/>
              </a:rPr>
              <a:t>и кодирования информации в социально-экономической отрасли (1)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1071563"/>
            <a:ext cx="8928100" cy="5357812"/>
          </a:xfrm>
          <a:prstGeom prst="roundRect">
            <a:avLst>
              <a:gd name="adj" fmla="val 4425"/>
            </a:avLst>
          </a:prstGeom>
          <a:noFill/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447675" algn="just" defTabSz="909638"/>
            <a:r>
              <a:rPr kumimoji="0" lang="ru-RU" sz="1400" b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Предпосылки:</a:t>
            </a:r>
          </a:p>
          <a:p>
            <a:pPr indent="447675" algn="just" defTabSz="909638"/>
            <a:endParaRPr kumimoji="0" lang="ru-RU" sz="12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endParaRPr kumimoji="0" lang="ru-RU" sz="12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endParaRPr kumimoji="0" lang="ru-RU" sz="12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endParaRPr kumimoji="0" lang="ru-RU" sz="12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r>
              <a:rPr kumimoji="0" lang="ru-RU" sz="14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В настоящее время практически во всех социально-экономических сферах проведены или проводятся преобразования, </a:t>
            </a:r>
            <a:r>
              <a:rPr kumimoji="0" lang="ru-RU" sz="1400" b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предполагающие ведение и использование общероссийских классификаторов, реестров и иных информационных ресурсов, в том числе посредством информационных технологий </a:t>
            </a:r>
            <a:r>
              <a:rPr kumimoji="0" lang="ru-RU" sz="14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с целью улучшения качества жизни граждан, ведения предпринимательской деятельности, а также оптимизации процессов в государственном управлении. </a:t>
            </a:r>
          </a:p>
          <a:p>
            <a:pPr indent="447675" algn="just" defTabSz="909638"/>
            <a:r>
              <a:rPr kumimoji="0" lang="ru-RU" sz="14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К таким сферам можно отнести оказание гос. услуг в электронном виде, гос. регистрацию различных прав, например, имущественных прав, гос. регистрацию различных правовых статусов объектов или субъектов правоотношений, например, регистрацию ю. л., регистрацию уставов МО и т.д.</a:t>
            </a:r>
          </a:p>
          <a:p>
            <a:pPr indent="447675" algn="just" defTabSz="909638"/>
            <a:endParaRPr kumimoji="0" lang="ru-RU" sz="14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endParaRPr kumimoji="0" lang="ru-RU" sz="14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endParaRPr kumimoji="0" lang="ru-RU" sz="14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r>
              <a:rPr kumimoji="0" lang="ru-RU" sz="14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В результате возникло </a:t>
            </a:r>
            <a:r>
              <a:rPr kumimoji="0" lang="ru-RU" sz="1400" b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большое количество информационных потоков</a:t>
            </a:r>
            <a:r>
              <a:rPr kumimoji="0" lang="ru-RU" sz="14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, содержащих сведения об объектах и субъектах правоотношений, </a:t>
            </a:r>
            <a:r>
              <a:rPr kumimoji="0" lang="ru-RU" sz="1400" b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не увязанных между собой</a:t>
            </a:r>
            <a:r>
              <a:rPr kumimoji="0" lang="ru-RU" sz="14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, что привело к существенным затруднениям в области управления информацией и с ее структурированием.</a:t>
            </a:r>
            <a:endParaRPr kumimoji="0" lang="ru-RU" sz="14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B64FEC8-4886-4A7A-BC2F-5E8BA83F476C}" type="slidenum">
              <a:rPr 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50"/>
            <a:ext cx="6743723" cy="428625"/>
          </a:xfrm>
        </p:spPr>
        <p:txBody>
          <a:bodyPr/>
          <a:lstStyle/>
          <a:p>
            <a:pPr algn="ctr"/>
            <a:r>
              <a:rPr lang="ru-RU" sz="1600" b="0" dirty="0" smtClean="0">
                <a:solidFill>
                  <a:srgbClr val="C00000"/>
                </a:solidFill>
                <a:latin typeface="Arial" pitchFamily="34" charset="0"/>
              </a:rPr>
              <a:t>Текущее состояние в области систематизации </a:t>
            </a:r>
            <a:br>
              <a:rPr lang="ru-RU" sz="1600" b="0" dirty="0" smtClean="0">
                <a:solidFill>
                  <a:srgbClr val="C00000"/>
                </a:solidFill>
                <a:latin typeface="Arial" pitchFamily="34" charset="0"/>
              </a:rPr>
            </a:br>
            <a:r>
              <a:rPr lang="ru-RU" sz="1600" b="0" dirty="0" smtClean="0">
                <a:solidFill>
                  <a:srgbClr val="C00000"/>
                </a:solidFill>
                <a:latin typeface="Arial" pitchFamily="34" charset="0"/>
              </a:rPr>
              <a:t>и кодирования информации в социально-экономической отрасли (2)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1052513"/>
            <a:ext cx="8893175" cy="5429250"/>
          </a:xfrm>
          <a:prstGeom prst="roundRect">
            <a:avLst>
              <a:gd name="adj" fmla="val 4582"/>
            </a:avLst>
          </a:prstGeom>
          <a:noFill/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447675" algn="just" defTabSz="909638"/>
            <a:r>
              <a:rPr kumimoji="0" lang="ru-RU" sz="1200" b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Ключевые проблемы: </a:t>
            </a:r>
          </a:p>
          <a:p>
            <a:pPr indent="447675" algn="just" defTabSz="909638"/>
            <a:endParaRPr kumimoji="0" lang="ru-RU" sz="12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различные инф. ресурсы дублируют сведения об одних и тех же объектах/субъектах правоотношений. При этом между инф. ресурсами отсутствует взаимосвязь и обмен сведениями об объектах или субъектах правоотношений, а состав, структура и кодирование указанных сведений существенно различаются у органов гос. власти – владельцев инф. ресурсов;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в целом ряде соц. - эконом. сфер полностью отсутствуют инф. ресурсы с инф. об объектах/субъектах правоотношений, необходимые для обеспечения качественного взаимодействия ф. л. и ю. л. с органами гос. власти, а также между самими органами гос. власти. 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endParaRPr kumimoji="0" lang="ru-RU" sz="10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r>
              <a:rPr kumimoji="0" lang="ru-RU" sz="1200" b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Последствия: </a:t>
            </a:r>
          </a:p>
          <a:p>
            <a:pPr indent="447675" algn="just" defTabSz="909638"/>
            <a:endParaRPr kumimoji="0" lang="ru-RU" sz="1200" b="1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противоречивость и утрата актуальности сведений в различных инф. ресурсах;</a:t>
            </a:r>
          </a:p>
          <a:p>
            <a:pPr marL="628650" lvl="1" indent="-171450" defTabSz="909638">
              <a:buFont typeface="Wingdings" pitchFamily="2" charset="2"/>
              <a:buChar char="§"/>
            </a:pP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многократное дублирование действий органов гос. власти, связанных с введением данных в инф. ресурсы </a:t>
            </a:r>
            <a:b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</a:b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 избыточность процедур, связанных с необходимостью проверки первичных документов от заявителей;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невозможность единообразной идентификацией объектов/субъектов правоотношений в различных ИС; 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существенное удорожание эксплуатации ИС.</a:t>
            </a:r>
          </a:p>
          <a:p>
            <a:pPr indent="447675" algn="just" defTabSz="909638"/>
            <a:endParaRPr kumimoji="0" lang="ru-RU" sz="1000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ctr" defTabSz="909638"/>
            <a:endParaRPr kumimoji="0" lang="ru-RU" sz="1200" b="1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ctr" defTabSz="909638"/>
            <a:endParaRPr kumimoji="0" lang="ru-RU" sz="1200" b="1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ctr" defTabSz="909638"/>
            <a:r>
              <a:rPr kumimoji="0" lang="ru-RU" sz="1400" b="1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Реализация Казначейством России нового полномочия по межведомственной координации в сфере систематизации и кодирования информации призвано решить сложившиеся проблемы, существенно улучшив качество государственного управления </a:t>
            </a:r>
            <a:br>
              <a:rPr kumimoji="0" lang="ru-RU" sz="1400" b="1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</a:br>
            <a:r>
              <a:rPr kumimoji="0" lang="ru-RU" sz="1400" b="1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 взаимодействия государства с гражданами и юридическими лицами.</a:t>
            </a:r>
          </a:p>
          <a:p>
            <a:pPr indent="447675" algn="ctr" defTabSz="909638"/>
            <a:r>
              <a:rPr kumimoji="0" lang="ru-RU" sz="1100" b="1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</a:p>
          <a:p>
            <a:pPr indent="447675" algn="just" defTabSz="909638"/>
            <a:endParaRPr kumimoji="0" lang="ru-RU" sz="300">
              <a:solidFill>
                <a:srgbClr val="002060"/>
              </a:solidFill>
              <a:ea typeface="MS PGothic" pitchFamily="34" charset="-128"/>
            </a:endParaRPr>
          </a:p>
          <a:p>
            <a:pPr indent="447675" algn="r" defTabSz="909638"/>
            <a:endParaRPr kumimoji="0" lang="ru-RU" sz="8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r" defTabSz="909638"/>
            <a:endParaRPr kumimoji="0" lang="ru-RU" sz="8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r" defTabSz="909638"/>
            <a:endParaRPr kumimoji="0" lang="ru-RU" sz="80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BEF86BE-435F-45AA-AEF6-11BE2F616D39}" type="slidenum">
              <a:rPr 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214313" y="1114425"/>
            <a:ext cx="8786812" cy="1528763"/>
          </a:xfrm>
          <a:prstGeom prst="rect">
            <a:avLst/>
          </a:prstGeom>
          <a:solidFill>
            <a:schemeClr val="bg1">
              <a:lumMod val="8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47508F0-7D31-401A-BBC2-76F04D6A9595}" type="slidenum">
              <a:rPr lang="ru-RU"/>
              <a:pPr/>
              <a:t>5</a:t>
            </a:fld>
            <a:endParaRPr lang="ru-RU"/>
          </a:p>
        </p:txBody>
      </p:sp>
      <p:sp>
        <p:nvSpPr>
          <p:cNvPr id="8195" name="Заголовок 1"/>
          <p:cNvSpPr txBox="1">
            <a:spLocks/>
          </p:cNvSpPr>
          <p:nvPr/>
        </p:nvSpPr>
        <p:spPr bwMode="auto">
          <a:xfrm>
            <a:off x="222250" y="2711450"/>
            <a:ext cx="600075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ru-RU" sz="1400">
                <a:solidFill>
                  <a:srgbClr val="C00000"/>
                </a:solidFill>
              </a:rPr>
              <a:t>Основные этапы: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2924175"/>
            <a:ext cx="4557712" cy="3587750"/>
          </a:xfrm>
          <a:prstGeom prst="roundRect">
            <a:avLst>
              <a:gd name="adj" fmla="val 6662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  <p:sp>
        <p:nvSpPr>
          <p:cNvPr id="6" name="TextBox 5"/>
          <p:cNvSpPr txBox="1"/>
          <p:nvPr/>
        </p:nvSpPr>
        <p:spPr>
          <a:xfrm>
            <a:off x="179388" y="2924175"/>
            <a:ext cx="4537075" cy="3689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kumimoji="0" lang="en-US" sz="1200">
                <a:solidFill>
                  <a:srgbClr val="002060"/>
                </a:solidFill>
              </a:rPr>
              <a:t>I </a:t>
            </a:r>
            <a:r>
              <a:rPr kumimoji="0" lang="ru-RU" sz="1200">
                <a:solidFill>
                  <a:srgbClr val="002060"/>
                </a:solidFill>
              </a:rPr>
              <a:t>этап – 2014-2015 гг.</a:t>
            </a:r>
            <a:endParaRPr kumimoji="0" lang="ru-RU" sz="1400">
              <a:solidFill>
                <a:srgbClr val="002060"/>
              </a:solidFill>
            </a:endParaRP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Утверждение Правительством РФ</a:t>
            </a:r>
            <a:r>
              <a:rPr kumimoji="0" lang="en-US" sz="900">
                <a:solidFill>
                  <a:srgbClr val="002060"/>
                </a:solidFill>
              </a:rPr>
              <a:t> </a:t>
            </a:r>
            <a:r>
              <a:rPr kumimoji="0" lang="ru-RU" sz="900">
                <a:solidFill>
                  <a:srgbClr val="002060"/>
                </a:solidFill>
              </a:rPr>
              <a:t>Концепции методологии систематизации</a:t>
            </a:r>
            <a:br>
              <a:rPr kumimoji="0" lang="ru-RU" sz="900">
                <a:solidFill>
                  <a:srgbClr val="002060"/>
                </a:solidFill>
              </a:rPr>
            </a:br>
            <a:r>
              <a:rPr kumimoji="0" lang="ru-RU" sz="900">
                <a:solidFill>
                  <a:srgbClr val="002060"/>
                </a:solidFill>
              </a:rPr>
              <a:t>и кодирования информации; 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Утверждение Концепции создания единой информационной среды </a:t>
            </a:r>
            <a:br>
              <a:rPr kumimoji="0" lang="ru-RU" sz="900">
                <a:solidFill>
                  <a:srgbClr val="002060"/>
                </a:solidFill>
              </a:rPr>
            </a:br>
            <a:r>
              <a:rPr kumimoji="0" lang="ru-RU" sz="900">
                <a:solidFill>
                  <a:srgbClr val="002060"/>
                </a:solidFill>
              </a:rPr>
              <a:t>в сфере систематизации и кодирования информации;</a:t>
            </a:r>
          </a:p>
          <a:p>
            <a:pPr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Утверждение Концепции единой инф. системы адм.-тер. деления;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Разработка предложений по созданию регистра населения;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Принятие постановления Правительства РФ о порядке </a:t>
            </a:r>
            <a:br>
              <a:rPr kumimoji="0" lang="ru-RU" sz="900">
                <a:solidFill>
                  <a:srgbClr val="002060"/>
                </a:solidFill>
              </a:rPr>
            </a:br>
            <a:r>
              <a:rPr kumimoji="0" lang="ru-RU" sz="900">
                <a:solidFill>
                  <a:srgbClr val="002060"/>
                </a:solidFill>
              </a:rPr>
              <a:t>ведения классификаторов, реестров и иных информационных ресурсов;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Обеспечение на фед. уровне принятия НПА, в связи с постановлением Правительства РФ о порядке ведения классификаторов, реестров и иных информационных ресурсов;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Обеспечение на фед, уровне принятия НПА в целях исключения избыточных требований к заявителям о дублировании сведений и документов в случае, если они уже представлялись в иные органы гос. власти;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Разработка и внесение изменений в НПА в связи с принятием новых </a:t>
            </a:r>
            <a:br>
              <a:rPr kumimoji="0" lang="ru-RU" sz="900">
                <a:solidFill>
                  <a:srgbClr val="002060"/>
                </a:solidFill>
              </a:rPr>
            </a:br>
            <a:r>
              <a:rPr kumimoji="0" lang="ru-RU" sz="900">
                <a:solidFill>
                  <a:srgbClr val="002060"/>
                </a:solidFill>
              </a:rPr>
              <a:t>ОКВЭД 2 и ОКПД 2;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>
                <a:solidFill>
                  <a:srgbClr val="002060"/>
                </a:solidFill>
              </a:rPr>
              <a:t>Создание фед. информационной среды в сфере систематизации </a:t>
            </a:r>
            <a:br>
              <a:rPr kumimoji="0" lang="ru-RU" sz="900">
                <a:solidFill>
                  <a:srgbClr val="002060"/>
                </a:solidFill>
              </a:rPr>
            </a:br>
            <a:r>
              <a:rPr kumimoji="0" lang="ru-RU" sz="900">
                <a:solidFill>
                  <a:srgbClr val="002060"/>
                </a:solidFill>
              </a:rPr>
              <a:t>и кодирования информации с охватом не менее 70% информационных ресурсов федерального уровня.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endParaRPr kumimoji="0" lang="ru-RU" sz="90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625" y="2924175"/>
            <a:ext cx="3384550" cy="3152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kumimoji="0" lang="en-US" sz="1200" dirty="0">
                <a:solidFill>
                  <a:srgbClr val="002060"/>
                </a:solidFill>
              </a:rPr>
              <a:t>II </a:t>
            </a:r>
            <a:r>
              <a:rPr kumimoji="0" lang="ru-RU" sz="1200" dirty="0">
                <a:solidFill>
                  <a:srgbClr val="002060"/>
                </a:solidFill>
              </a:rPr>
              <a:t>этап – 2015-2016 гг. </a:t>
            </a:r>
          </a:p>
          <a:p>
            <a:pPr algn="just">
              <a:spcBef>
                <a:spcPts val="600"/>
              </a:spcBef>
              <a:buFont typeface="Calibri" pitchFamily="34" charset="0"/>
              <a:buAutoNum type="arabicPeriod"/>
            </a:pPr>
            <a:r>
              <a:rPr kumimoji="0" lang="ru-RU" sz="900" dirty="0">
                <a:solidFill>
                  <a:srgbClr val="002060"/>
                </a:solidFill>
              </a:rPr>
              <a:t>Принятие нового Федерального закона, регулирующего вопросы систематизации и кодировании информации </a:t>
            </a:r>
            <a:r>
              <a:rPr kumimoji="0" lang="ru-RU" sz="900" dirty="0" smtClean="0">
                <a:solidFill>
                  <a:srgbClr val="002060"/>
                </a:solidFill>
              </a:rPr>
              <a:t/>
            </a:r>
            <a:br>
              <a:rPr kumimoji="0" lang="ru-RU" sz="900" dirty="0" smtClean="0">
                <a:solidFill>
                  <a:srgbClr val="002060"/>
                </a:solidFill>
              </a:rPr>
            </a:br>
            <a:r>
              <a:rPr kumimoji="0" lang="ru-RU" sz="900" dirty="0" smtClean="0">
                <a:solidFill>
                  <a:srgbClr val="002060"/>
                </a:solidFill>
              </a:rPr>
              <a:t>на </a:t>
            </a:r>
            <a:r>
              <a:rPr kumimoji="0" lang="ru-RU" sz="900" dirty="0">
                <a:solidFill>
                  <a:srgbClr val="002060"/>
                </a:solidFill>
              </a:rPr>
              <a:t>всех уровнях РФ;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 dirty="0">
                <a:solidFill>
                  <a:srgbClr val="002060"/>
                </a:solidFill>
              </a:rPr>
              <a:t>Обеспечение на всех уровнях РФ принятия НПА, </a:t>
            </a:r>
            <a:br>
              <a:rPr kumimoji="0" lang="ru-RU" sz="900" dirty="0">
                <a:solidFill>
                  <a:srgbClr val="002060"/>
                </a:solidFill>
              </a:rPr>
            </a:br>
            <a:r>
              <a:rPr kumimoji="0" lang="ru-RU" sz="900" dirty="0">
                <a:solidFill>
                  <a:srgbClr val="002060"/>
                </a:solidFill>
              </a:rPr>
              <a:t>в связи с новым Федеральным законом, регулирующим вопросы систематизации и кодирования информации;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 dirty="0">
                <a:solidFill>
                  <a:srgbClr val="002060"/>
                </a:solidFill>
              </a:rPr>
              <a:t>Обеспечение на всех уровнях РФ принятия НПА </a:t>
            </a:r>
            <a:br>
              <a:rPr kumimoji="0" lang="ru-RU" sz="900" dirty="0">
                <a:solidFill>
                  <a:srgbClr val="002060"/>
                </a:solidFill>
              </a:rPr>
            </a:br>
            <a:r>
              <a:rPr kumimoji="0" lang="ru-RU" sz="900" dirty="0">
                <a:solidFill>
                  <a:srgbClr val="002060"/>
                </a:solidFill>
              </a:rPr>
              <a:t>в целях исключения избыточных требований </a:t>
            </a:r>
            <a:br>
              <a:rPr kumimoji="0" lang="ru-RU" sz="900" dirty="0">
                <a:solidFill>
                  <a:srgbClr val="002060"/>
                </a:solidFill>
              </a:rPr>
            </a:br>
            <a:r>
              <a:rPr kumimoji="0" lang="ru-RU" sz="900" dirty="0">
                <a:solidFill>
                  <a:srgbClr val="002060"/>
                </a:solidFill>
              </a:rPr>
              <a:t>к заявителям о дублировании сведений и документов </a:t>
            </a:r>
            <a:br>
              <a:rPr kumimoji="0" lang="ru-RU" sz="900" dirty="0">
                <a:solidFill>
                  <a:srgbClr val="002060"/>
                </a:solidFill>
              </a:rPr>
            </a:br>
            <a:r>
              <a:rPr kumimoji="0" lang="ru-RU" sz="900" dirty="0">
                <a:solidFill>
                  <a:srgbClr val="002060"/>
                </a:solidFill>
              </a:rPr>
              <a:t>в случае, если они уже представлялись в иные органы </a:t>
            </a:r>
            <a:r>
              <a:rPr kumimoji="0" lang="ru-RU" sz="900" dirty="0" err="1">
                <a:solidFill>
                  <a:srgbClr val="002060"/>
                </a:solidFill>
              </a:rPr>
              <a:t>гос</a:t>
            </a:r>
            <a:r>
              <a:rPr kumimoji="0" lang="ru-RU" sz="900" dirty="0">
                <a:solidFill>
                  <a:srgbClr val="002060"/>
                </a:solidFill>
              </a:rPr>
              <a:t>. власти (органы МСУ);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 dirty="0">
                <a:solidFill>
                  <a:srgbClr val="002060"/>
                </a:solidFill>
              </a:rPr>
              <a:t>Создание единой информационной среды в сфере систематизации и кодирования информации с охватом </a:t>
            </a:r>
            <a:r>
              <a:rPr kumimoji="0" lang="ru-RU" sz="900" dirty="0" smtClean="0">
                <a:solidFill>
                  <a:srgbClr val="002060"/>
                </a:solidFill>
              </a:rPr>
              <a:t/>
            </a:r>
            <a:br>
              <a:rPr kumimoji="0" lang="ru-RU" sz="900" dirty="0" smtClean="0">
                <a:solidFill>
                  <a:srgbClr val="002060"/>
                </a:solidFill>
              </a:rPr>
            </a:br>
            <a:r>
              <a:rPr kumimoji="0" lang="ru-RU" sz="900" dirty="0" smtClean="0">
                <a:solidFill>
                  <a:srgbClr val="002060"/>
                </a:solidFill>
              </a:rPr>
              <a:t>не </a:t>
            </a:r>
            <a:r>
              <a:rPr kumimoji="0" lang="ru-RU" sz="900" dirty="0">
                <a:solidFill>
                  <a:srgbClr val="002060"/>
                </a:solidFill>
              </a:rPr>
              <a:t>менее 70 процентов информационных ресурсов всех уровней РФ;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r>
              <a:rPr kumimoji="0" lang="ru-RU" sz="900" dirty="0">
                <a:solidFill>
                  <a:srgbClr val="002060"/>
                </a:solidFill>
              </a:rPr>
              <a:t>Доведение показателей п. 9 первого этапа </a:t>
            </a:r>
            <a:r>
              <a:rPr kumimoji="0" lang="ru-RU" sz="900" dirty="0" smtClean="0">
                <a:solidFill>
                  <a:srgbClr val="002060"/>
                </a:solidFill>
              </a:rPr>
              <a:t/>
            </a:r>
            <a:br>
              <a:rPr kumimoji="0" lang="ru-RU" sz="900" dirty="0" smtClean="0">
                <a:solidFill>
                  <a:srgbClr val="002060"/>
                </a:solidFill>
              </a:rPr>
            </a:br>
            <a:r>
              <a:rPr kumimoji="0" lang="ru-RU" sz="900" dirty="0" smtClean="0">
                <a:solidFill>
                  <a:srgbClr val="002060"/>
                </a:solidFill>
              </a:rPr>
              <a:t>до </a:t>
            </a:r>
            <a:r>
              <a:rPr kumimoji="0" lang="ru-RU" sz="900" dirty="0">
                <a:solidFill>
                  <a:srgbClr val="002060"/>
                </a:solidFill>
              </a:rPr>
              <a:t>95 процентов.</a:t>
            </a:r>
          </a:p>
          <a:p>
            <a:pPr algn="just">
              <a:spcBef>
                <a:spcPts val="500"/>
              </a:spcBef>
              <a:buFont typeface="Calibri" pitchFamily="34" charset="0"/>
              <a:buAutoNum type="arabicPeriod"/>
            </a:pPr>
            <a:endParaRPr kumimoji="0" lang="ru-RU" sz="800" dirty="0">
              <a:solidFill>
                <a:srgbClr val="00206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435600" y="2924175"/>
            <a:ext cx="3546475" cy="3587750"/>
          </a:xfrm>
          <a:prstGeom prst="roundRect">
            <a:avLst>
              <a:gd name="adj" fmla="val 9023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  <p:grpSp>
        <p:nvGrpSpPr>
          <p:cNvPr id="8200" name="Группа 37"/>
          <p:cNvGrpSpPr>
            <a:grpSpLocks/>
          </p:cNvGrpSpPr>
          <p:nvPr/>
        </p:nvGrpSpPr>
        <p:grpSpPr bwMode="auto">
          <a:xfrm>
            <a:off x="5003800" y="4437063"/>
            <a:ext cx="247650" cy="230187"/>
            <a:chOff x="6963958" y="4117502"/>
            <a:chExt cx="251248" cy="240192"/>
          </a:xfrm>
        </p:grpSpPr>
        <p:sp>
          <p:nvSpPr>
            <p:cNvPr id="21" name="Нашивка 20"/>
            <p:cNvSpPr>
              <a:spLocks noChangeArrowheads="1"/>
            </p:cNvSpPr>
            <p:nvPr/>
          </p:nvSpPr>
          <p:spPr bwMode="auto">
            <a:xfrm>
              <a:off x="7072330" y="4119755"/>
              <a:ext cx="142876" cy="237939"/>
            </a:xfrm>
            <a:prstGeom prst="chevron">
              <a:avLst>
                <a:gd name="adj" fmla="val 50000"/>
              </a:avLst>
            </a:prstGeom>
            <a:gradFill rotWithShape="1">
              <a:gsLst>
                <a:gs pos="0">
                  <a:srgbClr val="CE3B37"/>
                </a:gs>
                <a:gs pos="20000">
                  <a:srgbClr val="CB3D3A"/>
                </a:gs>
                <a:gs pos="100000">
                  <a:srgbClr val="9B2D2A"/>
                </a:gs>
              </a:gsLst>
              <a:lin ang="54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92300" tIns="46150" rIns="92300" bIns="4615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9896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1393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2891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44389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07488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68986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30484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91981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defRPr/>
              </a:pPr>
              <a:endParaRPr kumimoji="0" lang="ru-RU" sz="2400" dirty="0">
                <a:solidFill>
                  <a:schemeClr val="tx1"/>
                </a:solidFill>
                <a:ea typeface="ヒラギノ角ゴ Pro W3" pitchFamily="-128" charset="-128"/>
              </a:endParaRPr>
            </a:p>
          </p:txBody>
        </p:sp>
        <p:sp>
          <p:nvSpPr>
            <p:cNvPr id="22" name="Нашивка 21"/>
            <p:cNvSpPr>
              <a:spLocks noChangeArrowheads="1"/>
            </p:cNvSpPr>
            <p:nvPr/>
          </p:nvSpPr>
          <p:spPr bwMode="auto">
            <a:xfrm>
              <a:off x="6963958" y="4117502"/>
              <a:ext cx="142876" cy="237939"/>
            </a:xfrm>
            <a:prstGeom prst="chevron">
              <a:avLst>
                <a:gd name="adj" fmla="val 50000"/>
              </a:avLst>
            </a:prstGeom>
            <a:gradFill rotWithShape="1">
              <a:gsLst>
                <a:gs pos="0">
                  <a:srgbClr val="CE3B37"/>
                </a:gs>
                <a:gs pos="20000">
                  <a:srgbClr val="CB3D3A"/>
                </a:gs>
                <a:gs pos="100000">
                  <a:srgbClr val="9B2D2A"/>
                </a:gs>
              </a:gsLst>
              <a:lin ang="54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92300" tIns="46150" rIns="92300" bIns="46150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9896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21393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82891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44389" indent="1603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307488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68986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30484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91981" algn="l" defTabSz="922995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hangingPunct="0">
                <a:defRPr/>
              </a:pPr>
              <a:endParaRPr kumimoji="0" lang="ru-RU" sz="2400" dirty="0">
                <a:solidFill>
                  <a:schemeClr val="tx1"/>
                </a:solidFill>
                <a:ea typeface="ヒラギノ角ゴ Pro W3" pitchFamily="-128" charset="-128"/>
              </a:endParaRPr>
            </a:p>
          </p:txBody>
        </p:sp>
      </p:grpSp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1331913" y="188913"/>
            <a:ext cx="71818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1600" dirty="0">
                <a:solidFill>
                  <a:srgbClr val="C00000"/>
                </a:solidFill>
                <a:cs typeface="Arial" pitchFamily="34" charset="0"/>
              </a:rPr>
              <a:t>Основные этапы реформирования сферы систематизации </a:t>
            </a:r>
            <a:r>
              <a:rPr kumimoji="0" lang="ru-RU" sz="1600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kumimoji="0" lang="ru-RU" sz="1600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kumimoji="0" lang="ru-RU" sz="1600" dirty="0" smtClean="0">
                <a:solidFill>
                  <a:srgbClr val="C00000"/>
                </a:solidFill>
                <a:cs typeface="Arial" pitchFamily="34" charset="0"/>
              </a:rPr>
              <a:t>и </a:t>
            </a:r>
            <a:r>
              <a:rPr kumimoji="0" lang="ru-RU" sz="1600" dirty="0">
                <a:solidFill>
                  <a:srgbClr val="C00000"/>
                </a:solidFill>
                <a:cs typeface="Arial" pitchFamily="34" charset="0"/>
              </a:rPr>
              <a:t>кодирования информации в социально-экономических областях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4313" y="1117600"/>
            <a:ext cx="8786812" cy="5715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  <p:sp>
        <p:nvSpPr>
          <p:cNvPr id="8203" name="Прямоугольник 24"/>
          <p:cNvSpPr>
            <a:spLocks noChangeArrowheads="1"/>
          </p:cNvSpPr>
          <p:nvPr/>
        </p:nvSpPr>
        <p:spPr bwMode="auto">
          <a:xfrm>
            <a:off x="285750" y="1143000"/>
            <a:ext cx="85010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1400">
                <a:solidFill>
                  <a:srgbClr val="C00000"/>
                </a:solidFill>
              </a:rPr>
              <a:t>Миссия:</a:t>
            </a:r>
            <a:r>
              <a:rPr kumimoji="0" lang="ru-RU" sz="1600">
                <a:solidFill>
                  <a:srgbClr val="C00000"/>
                </a:solidFill>
              </a:rPr>
              <a:t> </a:t>
            </a:r>
            <a:r>
              <a:rPr kumimoji="0" lang="ru-RU" sz="1400">
                <a:solidFill>
                  <a:srgbClr val="002060"/>
                </a:solidFill>
              </a:rPr>
              <a:t>улучшение качества взаимодействия государства с физическими и юридическими лицами, а также гос. органов между собой.</a:t>
            </a:r>
          </a:p>
        </p:txBody>
      </p:sp>
      <p:sp>
        <p:nvSpPr>
          <p:cNvPr id="8204" name="Прямоугольник 25"/>
          <p:cNvSpPr>
            <a:spLocks noChangeArrowheads="1"/>
          </p:cNvSpPr>
          <p:nvPr/>
        </p:nvSpPr>
        <p:spPr bwMode="auto">
          <a:xfrm>
            <a:off x="254000" y="1762125"/>
            <a:ext cx="86042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1400" dirty="0">
                <a:solidFill>
                  <a:srgbClr val="C00000"/>
                </a:solidFill>
              </a:rPr>
              <a:t>Способ достижения: </a:t>
            </a:r>
            <a:r>
              <a:rPr kumimoji="0" lang="ru-RU" sz="1400" dirty="0" smtClean="0">
                <a:solidFill>
                  <a:srgbClr val="002060"/>
                </a:solidFill>
              </a:rPr>
              <a:t>формирование </a:t>
            </a:r>
            <a:r>
              <a:rPr kumimoji="0" lang="ru-RU" sz="1400" dirty="0">
                <a:solidFill>
                  <a:srgbClr val="002060"/>
                </a:solidFill>
              </a:rPr>
              <a:t>комплексной нормативной правовой базы, регулирующей вопросы систематизации и кодирования информации в Российской Федерации, а также создание единой информационной среды в сфере систематизации и кодирования информации.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4313" y="1714500"/>
            <a:ext cx="8786812" cy="928688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1714500" y="214313"/>
            <a:ext cx="600075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kumimoji="0" lang="ru-RU" sz="1400" dirty="0">
              <a:solidFill>
                <a:srgbClr val="C00000"/>
              </a:solidFill>
              <a:ea typeface="+mn-ea"/>
              <a:cs typeface="Arial" pitchFamily="34" charset="0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 bwMode="auto">
          <a:xfrm>
            <a:off x="1763713" y="188913"/>
            <a:ext cx="6000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1800">
                <a:solidFill>
                  <a:srgbClr val="C00000"/>
                </a:solidFill>
                <a:cs typeface="Arial" pitchFamily="34" charset="0"/>
              </a:rPr>
              <a:t>Проделанная работа за 2 полугодие 2013 года</a:t>
            </a: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8E7EFF4-501A-4771-9FB1-4DF464BC6CF3}" type="slidenum">
              <a:rPr lang="ru-RU"/>
              <a:pPr/>
              <a:t>6</a:t>
            </a:fld>
            <a:endParaRPr lang="ru-RU"/>
          </a:p>
        </p:txBody>
      </p:sp>
      <p:sp>
        <p:nvSpPr>
          <p:cNvPr id="41" name="Заголовок 1"/>
          <p:cNvSpPr txBox="1">
            <a:spLocks/>
          </p:cNvSpPr>
          <p:nvPr/>
        </p:nvSpPr>
        <p:spPr bwMode="auto">
          <a:xfrm>
            <a:off x="339725" y="1308100"/>
            <a:ext cx="39290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ru-RU" sz="1600">
                <a:solidFill>
                  <a:srgbClr val="C00000"/>
                </a:solidFill>
                <a:cs typeface="Arial" pitchFamily="34" charset="0"/>
              </a:rPr>
              <a:t>Текущие результаты:</a:t>
            </a:r>
          </a:p>
        </p:txBody>
      </p:sp>
      <p:grpSp>
        <p:nvGrpSpPr>
          <p:cNvPr id="9221" name="Группа 52"/>
          <p:cNvGrpSpPr>
            <a:grpSpLocks/>
          </p:cNvGrpSpPr>
          <p:nvPr/>
        </p:nvGrpSpPr>
        <p:grpSpPr bwMode="auto">
          <a:xfrm>
            <a:off x="214313" y="1643063"/>
            <a:ext cx="8751887" cy="4284662"/>
            <a:chOff x="214282" y="2001576"/>
            <a:chExt cx="8752370" cy="4284944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14282" y="2001576"/>
              <a:ext cx="8752370" cy="4284944"/>
            </a:xfrm>
            <a:prstGeom prst="roundRect">
              <a:avLst>
                <a:gd name="adj" fmla="val 7862"/>
              </a:avLst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ru-RU" sz="1800" dirty="0" err="1"/>
            </a:p>
          </p:txBody>
        </p:sp>
        <p:sp>
          <p:nvSpPr>
            <p:cNvPr id="9223" name="Прямоугольник 12"/>
            <p:cNvSpPr>
              <a:spLocks noChangeArrowheads="1"/>
            </p:cNvSpPr>
            <p:nvPr/>
          </p:nvSpPr>
          <p:spPr bwMode="auto">
            <a:xfrm>
              <a:off x="899592" y="2275358"/>
              <a:ext cx="7272808" cy="3490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defTabSz="533400">
                <a:lnSpc>
                  <a:spcPct val="90000"/>
                </a:lnSpc>
                <a:spcBef>
                  <a:spcPts val="1000"/>
                </a:spcBef>
              </a:pPr>
              <a:r>
                <a:rPr kumimoji="0" lang="ru-RU" sz="1600">
                  <a:solidFill>
                    <a:srgbClr val="002060"/>
                  </a:solidFill>
                </a:rPr>
                <a:t>1. В ФК создано Управление систематизации и классификации информации в социально-экономической области.</a:t>
              </a:r>
            </a:p>
            <a:p>
              <a:pPr algn="just" defTabSz="533400">
                <a:lnSpc>
                  <a:spcPct val="90000"/>
                </a:lnSpc>
                <a:spcBef>
                  <a:spcPts val="1000"/>
                </a:spcBef>
              </a:pPr>
              <a:r>
                <a:rPr kumimoji="0" lang="ru-RU" sz="1600">
                  <a:solidFill>
                    <a:srgbClr val="002060"/>
                  </a:solidFill>
                </a:rPr>
                <a:t>2. Разработана Концепция методологии систематизации и кодирования информации, а также совершенствования и актуализации общероссийских классификаторов, реестров и информационных ресурсов.</a:t>
              </a:r>
            </a:p>
            <a:p>
              <a:pPr algn="just" defTabSz="533400">
                <a:lnSpc>
                  <a:spcPct val="90000"/>
                </a:lnSpc>
                <a:spcBef>
                  <a:spcPts val="1000"/>
                </a:spcBef>
              </a:pPr>
              <a:r>
                <a:rPr kumimoji="0" lang="ru-RU" sz="1600">
                  <a:solidFill>
                    <a:srgbClr val="002060"/>
                  </a:solidFill>
                </a:rPr>
                <a:t>3.</a:t>
              </a:r>
              <a:r>
                <a:rPr kumimoji="0" lang="ru-RU" sz="1600">
                  <a:solidFill>
                    <a:srgbClr val="002060"/>
                  </a:solidFill>
                  <a:cs typeface="Arial" pitchFamily="34" charset="0"/>
                </a:rPr>
                <a:t> Создана Подкомиссия по систематизации и кодированию информации в рамках Правительственная комиссия по использованию информационных технологий для улучшения качества жизни и условий ведения предпринимательской деятельности.</a:t>
              </a:r>
            </a:p>
            <a:p>
              <a:pPr algn="just" defTabSz="533400">
                <a:lnSpc>
                  <a:spcPct val="90000"/>
                </a:lnSpc>
                <a:spcBef>
                  <a:spcPts val="1000"/>
                </a:spcBef>
              </a:pPr>
              <a:r>
                <a:rPr kumimoji="0" lang="ru-RU" sz="1600">
                  <a:solidFill>
                    <a:srgbClr val="002060"/>
                  </a:solidFill>
                  <a:cs typeface="Arial" pitchFamily="34" charset="0"/>
                </a:rPr>
                <a:t>4. Организовано межведомственное взаимодействие и обеспечена разработка новых редакций ОКВЭД2 и ОКПД2.</a:t>
              </a:r>
            </a:p>
            <a:p>
              <a:pPr algn="just" defTabSz="533400">
                <a:lnSpc>
                  <a:spcPct val="90000"/>
                </a:lnSpc>
                <a:spcBef>
                  <a:spcPts val="1000"/>
                </a:spcBef>
                <a:spcAft>
                  <a:spcPct val="35000"/>
                </a:spcAft>
              </a:pPr>
              <a:endParaRPr kumimoji="0" lang="en-US" sz="1600">
                <a:solidFill>
                  <a:srgbClr val="002060"/>
                </a:solidFill>
              </a:endParaRPr>
            </a:p>
          </p:txBody>
        </p:sp>
        <p:pic>
          <p:nvPicPr>
            <p:cNvPr id="9224" name="Picture 2" descr="C:\Documents and Settings\2875\Рабочий стол\2367223-green-3d-tick-perfect-symbol-of-democracy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5536" y="2275358"/>
              <a:ext cx="480291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Picture 2" descr="C:\Documents and Settings\2875\Рабочий стол\2367223-green-3d-tick-perfect-symbol-of-democracy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5536" y="2923430"/>
              <a:ext cx="480291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Picture 2" descr="C:\Documents and Settings\2875\Рабочий стол\2367223-green-3d-tick-perfect-symbol-of-democracy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5536" y="3931542"/>
              <a:ext cx="480291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Picture 2" descr="C:\Documents and Settings\2875\Рабочий стол\2367223-green-3d-tick-perfect-symbol-of-democracy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5536" y="4795638"/>
              <a:ext cx="480291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Прямоугольник 5"/>
          <p:cNvSpPr>
            <a:spLocks noChangeArrowheads="1"/>
          </p:cNvSpPr>
          <p:nvPr/>
        </p:nvSpPr>
        <p:spPr bwMode="auto">
          <a:xfrm>
            <a:off x="0" y="1071563"/>
            <a:ext cx="892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1400" b="1">
                <a:solidFill>
                  <a:srgbClr val="002060"/>
                </a:solidFill>
                <a:cs typeface="Arial" pitchFamily="34" charset="0"/>
              </a:rPr>
              <a:t>В рамках подготовки Концепции методологии систематизации </a:t>
            </a:r>
            <a:br>
              <a:rPr kumimoji="0" lang="ru-RU" sz="14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1400" b="1">
                <a:solidFill>
                  <a:srgbClr val="002060"/>
                </a:solidFill>
                <a:cs typeface="Arial" pitchFamily="34" charset="0"/>
              </a:rPr>
              <a:t>и кодирования информации и исполнения Плана мероприятий*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75" y="6143625"/>
            <a:ext cx="8715375" cy="354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7313" lvl="2" indent="-87313" algn="just">
              <a:buClr>
                <a:srgbClr val="FF00FF"/>
              </a:buClr>
            </a:pPr>
            <a:r>
              <a:rPr kumimoji="0" lang="ru-RU" sz="800"/>
              <a:t>* </a:t>
            </a:r>
            <a:r>
              <a:rPr kumimoji="0" lang="ru-RU" sz="800">
                <a:solidFill>
                  <a:srgbClr val="002060"/>
                </a:solidFill>
              </a:rPr>
              <a:t>План мероприятий по формированию методологии систематизации и кодирования информации, а также совершенствования и актуализации общероссийских классификаторов, реестров и информационных ресурсов, утвержденный Правительством РФ от 10.08.2013 № АД-П10-5806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763713" y="260350"/>
            <a:ext cx="6000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1600" dirty="0">
                <a:solidFill>
                  <a:srgbClr val="C00000"/>
                </a:solidFill>
                <a:cs typeface="Arial" pitchFamily="34" charset="0"/>
              </a:rPr>
              <a:t>Ближайшие КПЭ (</a:t>
            </a:r>
            <a:r>
              <a:rPr kumimoji="0" lang="en-US" sz="1600" dirty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kumimoji="0" lang="ru-RU" sz="1600" dirty="0">
                <a:solidFill>
                  <a:srgbClr val="C00000"/>
                </a:solidFill>
                <a:cs typeface="Arial" pitchFamily="34" charset="0"/>
              </a:rPr>
              <a:t> кв. 2014 г.)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1E47E70-DE54-4142-9120-E5309DDD883B}" type="slidenum">
              <a:rPr lang="ru-RU"/>
              <a:pPr/>
              <a:t>7</a:t>
            </a:fld>
            <a:endParaRPr lang="ru-RU"/>
          </a:p>
        </p:txBody>
      </p:sp>
      <p:sp>
        <p:nvSpPr>
          <p:cNvPr id="18" name="Пятиугольник 17"/>
          <p:cNvSpPr/>
          <p:nvPr/>
        </p:nvSpPr>
        <p:spPr>
          <a:xfrm rot="20599330">
            <a:off x="611188" y="2424113"/>
            <a:ext cx="7910512" cy="1423987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/>
          </a:p>
        </p:txBody>
      </p:sp>
      <p:sp>
        <p:nvSpPr>
          <p:cNvPr id="15" name="Овал 14"/>
          <p:cNvSpPr/>
          <p:nvPr/>
        </p:nvSpPr>
        <p:spPr>
          <a:xfrm>
            <a:off x="3128963" y="2390775"/>
            <a:ext cx="1860550" cy="178435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75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200150" y="3033713"/>
            <a:ext cx="1785938" cy="1738312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8" name="Прямоугольник 18"/>
          <p:cNvSpPr>
            <a:spLocks noChangeArrowheads="1"/>
          </p:cNvSpPr>
          <p:nvPr/>
        </p:nvSpPr>
        <p:spPr bwMode="auto">
          <a:xfrm>
            <a:off x="6934200" y="2043113"/>
            <a:ext cx="10985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533400">
              <a:lnSpc>
                <a:spcPct val="90000"/>
              </a:lnSpc>
              <a:spcBef>
                <a:spcPts val="100"/>
              </a:spcBef>
              <a:spcAft>
                <a:spcPct val="35000"/>
              </a:spcAft>
            </a:pPr>
            <a:r>
              <a:rPr kumimoji="0" lang="en-US" sz="1400">
                <a:solidFill>
                  <a:srgbClr val="C00000"/>
                </a:solidFill>
              </a:rPr>
              <a:t>I </a:t>
            </a:r>
            <a:r>
              <a:rPr kumimoji="0" lang="ru-RU" sz="1400">
                <a:solidFill>
                  <a:srgbClr val="C00000"/>
                </a:solidFill>
              </a:rPr>
              <a:t>кв. 2014 г.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42963" y="5213350"/>
            <a:ext cx="2787650" cy="573088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  <p:sp>
        <p:nvSpPr>
          <p:cNvPr id="10250" name="Прямоугольник 23"/>
          <p:cNvSpPr>
            <a:spLocks noChangeArrowheads="1"/>
          </p:cNvSpPr>
          <p:nvPr/>
        </p:nvSpPr>
        <p:spPr bwMode="auto">
          <a:xfrm>
            <a:off x="827088" y="5195888"/>
            <a:ext cx="28575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FF"/>
              </a:buClr>
            </a:pP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В настоящий момент проект Концепции  методологии проходит согласование </a:t>
            </a:r>
            <a:br>
              <a:rPr kumimoji="0" lang="ru-RU" sz="1000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с Минфином России и иными ФОИВ</a:t>
            </a:r>
          </a:p>
        </p:txBody>
      </p:sp>
      <p:sp>
        <p:nvSpPr>
          <p:cNvPr id="26" name="Дуга 25"/>
          <p:cNvSpPr/>
          <p:nvPr/>
        </p:nvSpPr>
        <p:spPr>
          <a:xfrm rot="18472467" flipV="1">
            <a:off x="964407" y="4599781"/>
            <a:ext cx="1055688" cy="460375"/>
          </a:xfrm>
          <a:prstGeom prst="arc">
            <a:avLst>
              <a:gd name="adj1" fmla="val 12348507"/>
              <a:gd name="adj2" fmla="val 19411488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0" lang="ru-RU" sz="1200" dirty="0"/>
          </a:p>
        </p:txBody>
      </p:sp>
      <p:sp>
        <p:nvSpPr>
          <p:cNvPr id="17" name="Овал 16"/>
          <p:cNvSpPr/>
          <p:nvPr/>
        </p:nvSpPr>
        <p:spPr>
          <a:xfrm>
            <a:off x="5202238" y="1819275"/>
            <a:ext cx="1858962" cy="178435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7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89563" y="2092325"/>
            <a:ext cx="1500187" cy="1039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0" lang="ru-RU" sz="900" b="1">
                <a:solidFill>
                  <a:srgbClr val="C00000"/>
                </a:solidFill>
                <a:cs typeface="Arial" pitchFamily="34" charset="0"/>
              </a:rPr>
              <a:t>КПЭ 3:</a:t>
            </a:r>
          </a:p>
          <a:p>
            <a:pPr algn="ctr"/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Разработка 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и согласование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с ФОИВ Концепции единой информационной среды в сфере систематизации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и кодирования информации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343275" y="2576513"/>
            <a:ext cx="1430338" cy="1385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0" lang="ru-RU" sz="900" b="1">
                <a:solidFill>
                  <a:srgbClr val="C00000"/>
                </a:solidFill>
                <a:cs typeface="Arial" pitchFamily="34" charset="0"/>
              </a:rPr>
              <a:t>КПЭ 2:</a:t>
            </a:r>
          </a:p>
          <a:p>
            <a:pPr algn="ctr"/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Разработка  и принятие постановления Правительства Российской Федерации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о порядке создания, ведения,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изменения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и применения ОК, реестров </a:t>
            </a:r>
            <a:br>
              <a:rPr kumimoji="0" lang="ru-RU" sz="700" b="1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700" b="1">
                <a:solidFill>
                  <a:srgbClr val="002060"/>
                </a:solidFill>
                <a:cs typeface="Arial" pitchFamily="34" charset="0"/>
              </a:rPr>
              <a:t>и иных ИР.</a:t>
            </a:r>
          </a:p>
        </p:txBody>
      </p:sp>
      <p:sp>
        <p:nvSpPr>
          <p:cNvPr id="10255" name="Прямоугольник 28"/>
          <p:cNvSpPr>
            <a:spLocks noChangeArrowheads="1"/>
          </p:cNvSpPr>
          <p:nvPr/>
        </p:nvSpPr>
        <p:spPr bwMode="auto">
          <a:xfrm>
            <a:off x="1271588" y="3462338"/>
            <a:ext cx="16430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900" b="1">
                <a:solidFill>
                  <a:srgbClr val="C00000"/>
                </a:solidFill>
                <a:cs typeface="Arial" pitchFamily="34" charset="0"/>
              </a:rPr>
              <a:t>КПЭ</a:t>
            </a:r>
            <a:r>
              <a:rPr kumimoji="0" lang="en-US" sz="900" b="1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kumimoji="0" lang="ru-RU" sz="900" b="1">
                <a:solidFill>
                  <a:srgbClr val="C00000"/>
                </a:solidFill>
                <a:cs typeface="Arial" pitchFamily="34" charset="0"/>
              </a:rPr>
              <a:t> 1:</a:t>
            </a:r>
          </a:p>
          <a:p>
            <a:pPr algn="ctr"/>
            <a:r>
              <a:rPr kumimoji="0" lang="ru-RU" sz="900" b="1">
                <a:solidFill>
                  <a:srgbClr val="002060"/>
                </a:solidFill>
                <a:cs typeface="Arial" pitchFamily="34" charset="0"/>
              </a:rPr>
              <a:t>Утверждение Правительством Российской Федерации Концепции методологии</a:t>
            </a:r>
            <a:endParaRPr kumimoji="0" lang="ru-RU" sz="900"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28963" y="4487863"/>
            <a:ext cx="2144712" cy="547687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  <p:sp>
        <p:nvSpPr>
          <p:cNvPr id="10257" name="Прямоугольник 20"/>
          <p:cNvSpPr>
            <a:spLocks noChangeArrowheads="1"/>
          </p:cNvSpPr>
          <p:nvPr/>
        </p:nvSpPr>
        <p:spPr bwMode="auto">
          <a:xfrm>
            <a:off x="3111500" y="4462463"/>
            <a:ext cx="2286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FF"/>
              </a:buClr>
            </a:pP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Постановление Правительства Российской Федерации </a:t>
            </a:r>
          </a:p>
          <a:p>
            <a:pPr>
              <a:buClr>
                <a:srgbClr val="FF00FF"/>
              </a:buClr>
            </a:pP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находится в стадии разработки.</a:t>
            </a:r>
          </a:p>
        </p:txBody>
      </p:sp>
      <p:sp>
        <p:nvSpPr>
          <p:cNvPr id="22" name="Дуга 21"/>
          <p:cNvSpPr/>
          <p:nvPr/>
        </p:nvSpPr>
        <p:spPr>
          <a:xfrm rot="18472467" flipV="1">
            <a:off x="3012282" y="4004469"/>
            <a:ext cx="1055687" cy="460375"/>
          </a:xfrm>
          <a:prstGeom prst="arc">
            <a:avLst>
              <a:gd name="adj1" fmla="val 14222017"/>
              <a:gd name="adj2" fmla="val 19251355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0" lang="ru-RU" sz="1200" dirty="0"/>
          </a:p>
        </p:txBody>
      </p:sp>
      <p:sp>
        <p:nvSpPr>
          <p:cNvPr id="23" name="Дуга 22"/>
          <p:cNvSpPr/>
          <p:nvPr/>
        </p:nvSpPr>
        <p:spPr>
          <a:xfrm rot="2475737" flipV="1">
            <a:off x="4545013" y="4002088"/>
            <a:ext cx="890587" cy="460375"/>
          </a:xfrm>
          <a:prstGeom prst="arc">
            <a:avLst>
              <a:gd name="adj1" fmla="val 11288482"/>
              <a:gd name="adj2" fmla="val 17940709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0" lang="ru-RU" sz="1200" dirty="0"/>
          </a:p>
        </p:txBody>
      </p:sp>
      <p:sp>
        <p:nvSpPr>
          <p:cNvPr id="10260" name="Прямоугольник 29"/>
          <p:cNvSpPr>
            <a:spLocks noChangeArrowheads="1"/>
          </p:cNvSpPr>
          <p:nvPr/>
        </p:nvSpPr>
        <p:spPr bwMode="auto">
          <a:xfrm>
            <a:off x="5461000" y="3933825"/>
            <a:ext cx="264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FF"/>
              </a:buClr>
            </a:pP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Концепция единой информационной среды в сфере систематизации </a:t>
            </a:r>
            <a:br>
              <a:rPr kumimoji="0" lang="ru-RU" sz="1000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и кодирования информации находится </a:t>
            </a:r>
            <a:br>
              <a:rPr kumimoji="0" lang="ru-RU" sz="1000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1000">
                <a:solidFill>
                  <a:srgbClr val="002060"/>
                </a:solidFill>
                <a:cs typeface="Arial" pitchFamily="34" charset="0"/>
              </a:rPr>
              <a:t>в стадии разработки.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372100" y="3941763"/>
            <a:ext cx="2714625" cy="701675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ru-RU" sz="1800" dirty="0" err="1"/>
          </a:p>
        </p:txBody>
      </p:sp>
      <p:sp>
        <p:nvSpPr>
          <p:cNvPr id="34" name="Дуга 33"/>
          <p:cNvSpPr/>
          <p:nvPr/>
        </p:nvSpPr>
        <p:spPr>
          <a:xfrm rot="18472467" flipV="1">
            <a:off x="5036344" y="3432969"/>
            <a:ext cx="1055687" cy="460375"/>
          </a:xfrm>
          <a:prstGeom prst="arc">
            <a:avLst>
              <a:gd name="adj1" fmla="val 13646737"/>
              <a:gd name="adj2" fmla="val 19251355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0" lang="ru-RU" sz="1200" dirty="0"/>
          </a:p>
        </p:txBody>
      </p:sp>
      <p:sp>
        <p:nvSpPr>
          <p:cNvPr id="36" name="Дуга 35"/>
          <p:cNvSpPr/>
          <p:nvPr/>
        </p:nvSpPr>
        <p:spPr>
          <a:xfrm rot="2475737" flipV="1">
            <a:off x="6670675" y="3413125"/>
            <a:ext cx="890588" cy="460375"/>
          </a:xfrm>
          <a:prstGeom prst="arc">
            <a:avLst>
              <a:gd name="adj1" fmla="val 11288482"/>
              <a:gd name="adj2" fmla="val 18868531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0" lang="ru-RU" sz="1200" dirty="0"/>
          </a:p>
        </p:txBody>
      </p:sp>
      <p:sp>
        <p:nvSpPr>
          <p:cNvPr id="37" name="Дуга 36"/>
          <p:cNvSpPr/>
          <p:nvPr/>
        </p:nvSpPr>
        <p:spPr>
          <a:xfrm rot="3791421" flipV="1">
            <a:off x="2374107" y="4647406"/>
            <a:ext cx="1055688" cy="460375"/>
          </a:xfrm>
          <a:prstGeom prst="arc">
            <a:avLst>
              <a:gd name="adj1" fmla="val 12348507"/>
              <a:gd name="adj2" fmla="val 19411488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endParaRPr kumimoji="0"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857250" y="3071813"/>
            <a:ext cx="74295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2000" b="1">
                <a:solidFill>
                  <a:srgbClr val="002060"/>
                </a:solidFill>
                <a:cs typeface="Arial" pitchFamily="34" charset="0"/>
              </a:rPr>
              <a:t>Спасибо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7C8A7F5-9F28-4ABE-974C-506A2F2DD040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3">
      <a:dk1>
        <a:srgbClr val="003864"/>
      </a:dk1>
      <a:lt1>
        <a:srgbClr val="FFFFFF"/>
      </a:lt1>
      <a:dk2>
        <a:srgbClr val="000066"/>
      </a:dk2>
      <a:lt2>
        <a:srgbClr val="C8C8C8"/>
      </a:lt2>
      <a:accent1>
        <a:srgbClr val="003864"/>
      </a:accent1>
      <a:accent2>
        <a:srgbClr val="333399"/>
      </a:accent2>
      <a:accent3>
        <a:srgbClr val="FFFFFF"/>
      </a:accent3>
      <a:accent4>
        <a:srgbClr val="002E54"/>
      </a:accent4>
      <a:accent5>
        <a:srgbClr val="AAAEB8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3">
        <a:dk1>
          <a:srgbClr val="003864"/>
        </a:dk1>
        <a:lt1>
          <a:srgbClr val="FFFFFF"/>
        </a:lt1>
        <a:dk2>
          <a:srgbClr val="000066"/>
        </a:dk2>
        <a:lt2>
          <a:srgbClr val="C8C8C8"/>
        </a:lt2>
        <a:accent1>
          <a:srgbClr val="003864"/>
        </a:accent1>
        <a:accent2>
          <a:srgbClr val="333399"/>
        </a:accent2>
        <a:accent3>
          <a:srgbClr val="FFFFFF"/>
        </a:accent3>
        <a:accent4>
          <a:srgbClr val="002E54"/>
        </a:accent4>
        <a:accent5>
          <a:srgbClr val="AAAEB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666666"/>
        </a:dk2>
        <a:lt2>
          <a:srgbClr val="D2D2D2"/>
        </a:lt2>
        <a:accent1>
          <a:srgbClr val="FF388C"/>
        </a:accent1>
        <a:accent2>
          <a:srgbClr val="E40059"/>
        </a:accent2>
        <a:accent3>
          <a:srgbClr val="FFFFFF"/>
        </a:accent3>
        <a:accent4>
          <a:srgbClr val="000000"/>
        </a:accent4>
        <a:accent5>
          <a:srgbClr val="FFAEC5"/>
        </a:accent5>
        <a:accent6>
          <a:srgbClr val="CF0050"/>
        </a:accent6>
        <a:hlink>
          <a:srgbClr val="17BBFD"/>
        </a:hlink>
        <a:folHlink>
          <a:srgbClr val="FF79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577</Words>
  <Application>Microsoft Macintosh PowerPoint</Application>
  <PresentationFormat>Экран (4:3)</PresentationFormat>
  <Paragraphs>90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1_Оформление по умолчанию</vt:lpstr>
      <vt:lpstr>Тема Office</vt:lpstr>
      <vt:lpstr>Слайд 1</vt:lpstr>
      <vt:lpstr>Слайд 2</vt:lpstr>
      <vt:lpstr>Текущее состояние в области систематизации  и кодирования информации в социально-экономической отрасли (1) </vt:lpstr>
      <vt:lpstr>Текущее состояние в области систематизации  и кодирования информации в социально-экономической отрасли (2) 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перехода  на современные технологии банковского обслуживания  для ГРБС</dc:title>
  <dc:creator/>
  <cp:lastModifiedBy/>
  <cp:revision>80</cp:revision>
  <dcterms:created xsi:type="dcterms:W3CDTF">2010-11-12T06:22:57Z</dcterms:created>
  <dcterms:modified xsi:type="dcterms:W3CDTF">2014-03-03T15:56:15Z</dcterms:modified>
</cp:coreProperties>
</file>