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456" r:id="rId2"/>
    <p:sldId id="457" r:id="rId3"/>
    <p:sldId id="451" r:id="rId4"/>
    <p:sldId id="452" r:id="rId5"/>
    <p:sldId id="453" r:id="rId6"/>
    <p:sldId id="454" r:id="rId7"/>
    <p:sldId id="455" r:id="rId8"/>
    <p:sldId id="486" r:id="rId9"/>
    <p:sldId id="487" r:id="rId10"/>
    <p:sldId id="529" r:id="rId11"/>
    <p:sldId id="446" r:id="rId12"/>
    <p:sldId id="489" r:id="rId13"/>
    <p:sldId id="490" r:id="rId14"/>
    <p:sldId id="491" r:id="rId15"/>
    <p:sldId id="492" r:id="rId16"/>
    <p:sldId id="493" r:id="rId17"/>
    <p:sldId id="497" r:id="rId18"/>
    <p:sldId id="495" r:id="rId19"/>
    <p:sldId id="450" r:id="rId20"/>
    <p:sldId id="527" r:id="rId21"/>
    <p:sldId id="459" r:id="rId22"/>
    <p:sldId id="460" r:id="rId23"/>
    <p:sldId id="461" r:id="rId24"/>
    <p:sldId id="462" r:id="rId25"/>
    <p:sldId id="463" r:id="rId26"/>
    <p:sldId id="464" r:id="rId27"/>
    <p:sldId id="465" r:id="rId28"/>
    <p:sldId id="498" r:id="rId29"/>
    <p:sldId id="471" r:id="rId30"/>
    <p:sldId id="468" r:id="rId31"/>
    <p:sldId id="469" r:id="rId32"/>
    <p:sldId id="473" r:id="rId33"/>
    <p:sldId id="474" r:id="rId34"/>
    <p:sldId id="499" r:id="rId35"/>
    <p:sldId id="525" r:id="rId36"/>
    <p:sldId id="500" r:id="rId37"/>
    <p:sldId id="501" r:id="rId38"/>
    <p:sldId id="477" r:id="rId39"/>
    <p:sldId id="478" r:id="rId40"/>
    <p:sldId id="480" r:id="rId41"/>
    <p:sldId id="484" r:id="rId42"/>
    <p:sldId id="481" r:id="rId43"/>
    <p:sldId id="485"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18" r:id="rId61"/>
    <p:sldId id="519" r:id="rId62"/>
    <p:sldId id="520" r:id="rId63"/>
    <p:sldId id="521" r:id="rId64"/>
    <p:sldId id="522" r:id="rId65"/>
    <p:sldId id="523" r:id="rId66"/>
    <p:sldId id="528" r:id="rId67"/>
    <p:sldId id="482" r:id="rId68"/>
    <p:sldId id="483" r:id="rId69"/>
    <p:sldId id="526" r:id="rId70"/>
  </p:sldIdLst>
  <p:sldSz cx="9144000" cy="6858000" type="screen4x3"/>
  <p:notesSz cx="6807200" cy="9939338"/>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A16"/>
    <a:srgbClr val="FF9B09"/>
    <a:srgbClr val="D20000"/>
    <a:srgbClr val="FDAC0B"/>
    <a:srgbClr val="008A3E"/>
    <a:srgbClr val="006C31"/>
    <a:srgbClr val="41F329"/>
    <a:srgbClr val="0000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7" autoAdjust="0"/>
    <p:restoredTop sz="91869" autoAdjust="0"/>
  </p:normalViewPr>
  <p:slideViewPr>
    <p:cSldViewPr>
      <p:cViewPr>
        <p:scale>
          <a:sx n="89" d="100"/>
          <a:sy n="89" d="100"/>
        </p:scale>
        <p:origin x="-720"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Documents%20and%20Settings\2498\&#1052;&#1086;&#1080;%20&#1076;&#1086;&#1082;&#1091;&#1084;&#1077;&#1085;&#1090;&#1099;\&#1089;&#1090;&#1072;&#1090;%20&#1080;&#1085;&#1092;&#1072;%20&#1082;%20&#1087;&#1088;&#1077;&#1079;&#1077;&#1085;&#1090;&#1072;&#1094;&#1080;&#1080;.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
  <c:chart>
    <c:plotArea>
      <c:layout/>
      <c:barChart>
        <c:barDir val="col"/>
        <c:grouping val="percentStacked"/>
        <c:ser>
          <c:idx val="0"/>
          <c:order val="0"/>
          <c:tx>
            <c:strRef>
              <c:f>Лист1!$B$23</c:f>
              <c:strCache>
                <c:ptCount val="1"/>
                <c:pt idx="0">
                  <c:v>ФОТ и начисления</c:v>
                </c:pt>
              </c:strCache>
            </c:strRef>
          </c:tx>
          <c:spPr>
            <a:solidFill>
              <a:schemeClr val="tx2"/>
            </a:solidFill>
          </c:spPr>
          <c:dLbls>
            <c:txPr>
              <a:bodyPr/>
              <a:lstStyle/>
              <a:p>
                <a:pPr>
                  <a:defRPr b="1">
                    <a:solidFill>
                      <a:schemeClr val="bg1"/>
                    </a:solidFill>
                  </a:defRPr>
                </a:pPr>
                <a:endParaRPr lang="ru-RU"/>
              </a:p>
            </c:txPr>
            <c:showVal val="1"/>
          </c:dLbls>
          <c:cat>
            <c:numRef>
              <c:f>Лист1!$A$25:$A$27</c:f>
              <c:numCache>
                <c:formatCode>General</c:formatCode>
                <c:ptCount val="3"/>
                <c:pt idx="0">
                  <c:v>2012</c:v>
                </c:pt>
                <c:pt idx="1">
                  <c:v>2013</c:v>
                </c:pt>
                <c:pt idx="2">
                  <c:v>2014</c:v>
                </c:pt>
              </c:numCache>
            </c:numRef>
          </c:cat>
          <c:val>
            <c:numRef>
              <c:f>Лист1!$B$25:$B$27</c:f>
              <c:numCache>
                <c:formatCode>#,##0.0</c:formatCode>
                <c:ptCount val="3"/>
                <c:pt idx="0">
                  <c:v>18518.7</c:v>
                </c:pt>
                <c:pt idx="1">
                  <c:v>18539</c:v>
                </c:pt>
                <c:pt idx="2">
                  <c:v>19470.2</c:v>
                </c:pt>
              </c:numCache>
            </c:numRef>
          </c:val>
        </c:ser>
        <c:ser>
          <c:idx val="1"/>
          <c:order val="1"/>
          <c:tx>
            <c:strRef>
              <c:f>Лист1!$C$23</c:f>
              <c:strCache>
                <c:ptCount val="1"/>
                <c:pt idx="0">
                  <c:v>ИТ-расходы</c:v>
                </c:pt>
              </c:strCache>
            </c:strRef>
          </c:tx>
          <c:spPr>
            <a:solidFill>
              <a:schemeClr val="tx2">
                <a:lumMod val="20000"/>
                <a:lumOff val="80000"/>
              </a:schemeClr>
            </a:solidFill>
          </c:spPr>
          <c:dLbls>
            <c:txPr>
              <a:bodyPr/>
              <a:lstStyle/>
              <a:p>
                <a:pPr>
                  <a:defRPr b="1">
                    <a:solidFill>
                      <a:schemeClr val="bg1"/>
                    </a:solidFill>
                  </a:defRPr>
                </a:pPr>
                <a:endParaRPr lang="ru-RU"/>
              </a:p>
            </c:txPr>
            <c:showVal val="1"/>
          </c:dLbls>
          <c:cat>
            <c:numRef>
              <c:f>Лист1!$A$25:$A$27</c:f>
              <c:numCache>
                <c:formatCode>General</c:formatCode>
                <c:ptCount val="3"/>
                <c:pt idx="0">
                  <c:v>2012</c:v>
                </c:pt>
                <c:pt idx="1">
                  <c:v>2013</c:v>
                </c:pt>
                <c:pt idx="2">
                  <c:v>2014</c:v>
                </c:pt>
              </c:numCache>
            </c:numRef>
          </c:cat>
          <c:val>
            <c:numRef>
              <c:f>Лист1!$C$25:$C$27</c:f>
              <c:numCache>
                <c:formatCode>#,##0.0</c:formatCode>
                <c:ptCount val="3"/>
                <c:pt idx="0">
                  <c:v>8555.7999999999811</c:v>
                </c:pt>
                <c:pt idx="1">
                  <c:v>7799.1</c:v>
                </c:pt>
                <c:pt idx="2">
                  <c:v>8079.2</c:v>
                </c:pt>
              </c:numCache>
            </c:numRef>
          </c:val>
        </c:ser>
        <c:ser>
          <c:idx val="2"/>
          <c:order val="2"/>
          <c:tx>
            <c:strRef>
              <c:f>Лист1!$D$23</c:f>
              <c:strCache>
                <c:ptCount val="1"/>
                <c:pt idx="0">
                  <c:v>Расходы на АХО</c:v>
                </c:pt>
              </c:strCache>
            </c:strRef>
          </c:tx>
          <c:spPr>
            <a:solidFill>
              <a:srgbClr val="FFC000"/>
            </a:solidFill>
          </c:spPr>
          <c:dLbls>
            <c:txPr>
              <a:bodyPr/>
              <a:lstStyle/>
              <a:p>
                <a:pPr>
                  <a:defRPr b="1">
                    <a:solidFill>
                      <a:schemeClr val="bg1"/>
                    </a:solidFill>
                  </a:defRPr>
                </a:pPr>
                <a:endParaRPr lang="ru-RU"/>
              </a:p>
            </c:txPr>
            <c:showVal val="1"/>
          </c:dLbls>
          <c:cat>
            <c:numRef>
              <c:f>Лист1!$A$25:$A$27</c:f>
              <c:numCache>
                <c:formatCode>General</c:formatCode>
                <c:ptCount val="3"/>
                <c:pt idx="0">
                  <c:v>2012</c:v>
                </c:pt>
                <c:pt idx="1">
                  <c:v>2013</c:v>
                </c:pt>
                <c:pt idx="2">
                  <c:v>2014</c:v>
                </c:pt>
              </c:numCache>
            </c:numRef>
          </c:cat>
          <c:val>
            <c:numRef>
              <c:f>Лист1!$D$25:$D$27</c:f>
              <c:numCache>
                <c:formatCode>#,##0.0</c:formatCode>
                <c:ptCount val="3"/>
                <c:pt idx="0">
                  <c:v>5355.7</c:v>
                </c:pt>
                <c:pt idx="1">
                  <c:v>4806.5</c:v>
                </c:pt>
                <c:pt idx="2">
                  <c:v>4031.4</c:v>
                </c:pt>
              </c:numCache>
            </c:numRef>
          </c:val>
        </c:ser>
        <c:ser>
          <c:idx val="3"/>
          <c:order val="3"/>
          <c:tx>
            <c:strRef>
              <c:f>Лист1!$E$23</c:f>
              <c:strCache>
                <c:ptCount val="1"/>
                <c:pt idx="0">
                  <c:v>Прочее</c:v>
                </c:pt>
              </c:strCache>
            </c:strRef>
          </c:tx>
          <c:spPr>
            <a:solidFill>
              <a:schemeClr val="accent2">
                <a:lumMod val="75000"/>
              </a:schemeClr>
            </a:solidFill>
          </c:spPr>
          <c:dLbls>
            <c:txPr>
              <a:bodyPr/>
              <a:lstStyle/>
              <a:p>
                <a:pPr>
                  <a:defRPr b="1">
                    <a:solidFill>
                      <a:schemeClr val="bg1"/>
                    </a:solidFill>
                  </a:defRPr>
                </a:pPr>
                <a:endParaRPr lang="ru-RU"/>
              </a:p>
            </c:txPr>
            <c:showVal val="1"/>
          </c:dLbls>
          <c:cat>
            <c:numRef>
              <c:f>Лист1!$A$25:$A$27</c:f>
              <c:numCache>
                <c:formatCode>General</c:formatCode>
                <c:ptCount val="3"/>
                <c:pt idx="0">
                  <c:v>2012</c:v>
                </c:pt>
                <c:pt idx="1">
                  <c:v>2013</c:v>
                </c:pt>
                <c:pt idx="2">
                  <c:v>2014</c:v>
                </c:pt>
              </c:numCache>
            </c:numRef>
          </c:cat>
          <c:val>
            <c:numRef>
              <c:f>Лист1!$E$25:$E$27</c:f>
              <c:numCache>
                <c:formatCode>#,##0.0</c:formatCode>
                <c:ptCount val="3"/>
                <c:pt idx="0">
                  <c:v>1636.9</c:v>
                </c:pt>
                <c:pt idx="1">
                  <c:v>1679.9</c:v>
                </c:pt>
                <c:pt idx="2">
                  <c:v>1596</c:v>
                </c:pt>
              </c:numCache>
            </c:numRef>
          </c:val>
        </c:ser>
        <c:gapWidth val="49"/>
        <c:overlap val="100"/>
        <c:axId val="43868544"/>
        <c:axId val="43870080"/>
      </c:barChart>
      <c:catAx>
        <c:axId val="43868544"/>
        <c:scaling>
          <c:orientation val="minMax"/>
        </c:scaling>
        <c:axPos val="b"/>
        <c:numFmt formatCode="General" sourceLinked="1"/>
        <c:majorTickMark val="none"/>
        <c:tickLblPos val="nextTo"/>
        <c:txPr>
          <a:bodyPr/>
          <a:lstStyle/>
          <a:p>
            <a:pPr>
              <a:defRPr sz="1000" b="1"/>
            </a:pPr>
            <a:endParaRPr lang="ru-RU"/>
          </a:p>
        </c:txPr>
        <c:crossAx val="43870080"/>
        <c:crosses val="autoZero"/>
        <c:auto val="1"/>
        <c:lblAlgn val="ctr"/>
        <c:lblOffset val="100"/>
      </c:catAx>
      <c:valAx>
        <c:axId val="43870080"/>
        <c:scaling>
          <c:orientation val="minMax"/>
        </c:scaling>
        <c:delete val="1"/>
        <c:axPos val="l"/>
        <c:numFmt formatCode="0%" sourceLinked="1"/>
        <c:majorTickMark val="none"/>
        <c:tickLblPos val="none"/>
        <c:crossAx val="4386854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stacked"/>
        <c:ser>
          <c:idx val="0"/>
          <c:order val="0"/>
          <c:tx>
            <c:strRef>
              <c:f>Лист1!$B$55</c:f>
              <c:strCache>
                <c:ptCount val="1"/>
                <c:pt idx="0">
                  <c:v>ФОТ и начисления</c:v>
                </c:pt>
              </c:strCache>
            </c:strRef>
          </c:tx>
          <c:spPr>
            <a:solidFill>
              <a:schemeClr val="tx1">
                <a:lumMod val="50000"/>
                <a:lumOff val="50000"/>
              </a:schemeClr>
            </a:solidFill>
          </c:spPr>
          <c:dPt>
            <c:idx val="0"/>
            <c:spPr>
              <a:solidFill>
                <a:schemeClr val="tx2"/>
              </a:solidFill>
            </c:spPr>
          </c:dPt>
          <c:dPt>
            <c:idx val="1"/>
            <c:spPr>
              <a:solidFill>
                <a:schemeClr val="tx2"/>
              </a:solidFill>
            </c:spPr>
          </c:dPt>
          <c:dLbls>
            <c:txPr>
              <a:bodyPr/>
              <a:lstStyle/>
              <a:p>
                <a:pPr>
                  <a:defRPr b="1">
                    <a:solidFill>
                      <a:schemeClr val="bg1"/>
                    </a:solidFill>
                  </a:defRPr>
                </a:pPr>
                <a:endParaRPr lang="ru-RU"/>
              </a:p>
            </c:txPr>
            <c:showVal val="1"/>
          </c:dLbls>
          <c:cat>
            <c:numRef>
              <c:f>Лист1!$A$57:$A$58</c:f>
              <c:numCache>
                <c:formatCode>General</c:formatCode>
                <c:ptCount val="2"/>
                <c:pt idx="0">
                  <c:v>2012</c:v>
                </c:pt>
                <c:pt idx="1">
                  <c:v>2013</c:v>
                </c:pt>
              </c:numCache>
            </c:numRef>
          </c:cat>
          <c:val>
            <c:numRef>
              <c:f>Лист1!$B$57:$B$58</c:f>
              <c:numCache>
                <c:formatCode>#,##0.00</c:formatCode>
                <c:ptCount val="2"/>
                <c:pt idx="0">
                  <c:v>18411.14</c:v>
                </c:pt>
                <c:pt idx="1">
                  <c:v>18408.939999999897</c:v>
                </c:pt>
              </c:numCache>
            </c:numRef>
          </c:val>
        </c:ser>
        <c:ser>
          <c:idx val="1"/>
          <c:order val="1"/>
          <c:tx>
            <c:strRef>
              <c:f>Лист1!$C$55</c:f>
              <c:strCache>
                <c:ptCount val="1"/>
                <c:pt idx="0">
                  <c:v>ИТ-расходы</c:v>
                </c:pt>
              </c:strCache>
            </c:strRef>
          </c:tx>
          <c:spPr>
            <a:solidFill>
              <a:schemeClr val="bg1">
                <a:lumMod val="85000"/>
              </a:schemeClr>
            </a:solidFill>
          </c:spPr>
          <c:dLbls>
            <c:txPr>
              <a:bodyPr/>
              <a:lstStyle/>
              <a:p>
                <a:pPr>
                  <a:defRPr b="1">
                    <a:solidFill>
                      <a:schemeClr val="bg1"/>
                    </a:solidFill>
                  </a:defRPr>
                </a:pPr>
                <a:endParaRPr lang="ru-RU"/>
              </a:p>
            </c:txPr>
            <c:showVal val="1"/>
          </c:dLbls>
          <c:val>
            <c:numRef>
              <c:f>Лист1!$C$57:$C$58</c:f>
              <c:numCache>
                <c:formatCode>#,##0.00</c:formatCode>
                <c:ptCount val="2"/>
                <c:pt idx="0">
                  <c:v>7278.68</c:v>
                </c:pt>
                <c:pt idx="1">
                  <c:v>7757.6200000000044</c:v>
                </c:pt>
              </c:numCache>
            </c:numRef>
          </c:val>
        </c:ser>
        <c:ser>
          <c:idx val="2"/>
          <c:order val="2"/>
          <c:tx>
            <c:strRef>
              <c:f>Лист1!$D$55</c:f>
              <c:strCache>
                <c:ptCount val="1"/>
                <c:pt idx="0">
                  <c:v>Расходы на АХО</c:v>
                </c:pt>
              </c:strCache>
            </c:strRef>
          </c:tx>
          <c:spPr>
            <a:solidFill>
              <a:srgbClr val="FFC000"/>
            </a:solidFill>
          </c:spPr>
          <c:dLbls>
            <c:txPr>
              <a:bodyPr/>
              <a:lstStyle/>
              <a:p>
                <a:pPr>
                  <a:defRPr b="1">
                    <a:solidFill>
                      <a:schemeClr val="bg1"/>
                    </a:solidFill>
                  </a:defRPr>
                </a:pPr>
                <a:endParaRPr lang="ru-RU"/>
              </a:p>
            </c:txPr>
            <c:showVal val="1"/>
          </c:dLbls>
          <c:val>
            <c:numRef>
              <c:f>Лист1!$D$57:$D$58</c:f>
              <c:numCache>
                <c:formatCode>#,##0.00</c:formatCode>
                <c:ptCount val="2"/>
                <c:pt idx="0">
                  <c:v>4825.84</c:v>
                </c:pt>
                <c:pt idx="1">
                  <c:v>4513.2</c:v>
                </c:pt>
              </c:numCache>
            </c:numRef>
          </c:val>
        </c:ser>
        <c:ser>
          <c:idx val="3"/>
          <c:order val="3"/>
          <c:tx>
            <c:strRef>
              <c:f>Лист1!$E$55</c:f>
              <c:strCache>
                <c:ptCount val="1"/>
                <c:pt idx="0">
                  <c:v>Прочее</c:v>
                </c:pt>
              </c:strCache>
            </c:strRef>
          </c:tx>
          <c:spPr>
            <a:solidFill>
              <a:schemeClr val="accent2">
                <a:lumMod val="75000"/>
              </a:schemeClr>
            </a:solidFill>
          </c:spPr>
          <c:dLbls>
            <c:txPr>
              <a:bodyPr/>
              <a:lstStyle/>
              <a:p>
                <a:pPr>
                  <a:defRPr b="1">
                    <a:solidFill>
                      <a:schemeClr val="bg1"/>
                    </a:solidFill>
                  </a:defRPr>
                </a:pPr>
                <a:endParaRPr lang="ru-RU"/>
              </a:p>
            </c:txPr>
            <c:showVal val="1"/>
          </c:dLbls>
          <c:val>
            <c:numRef>
              <c:f>Лист1!$E$57:$E$58</c:f>
              <c:numCache>
                <c:formatCode>#,##0.00</c:formatCode>
                <c:ptCount val="2"/>
                <c:pt idx="0">
                  <c:v>1609.72</c:v>
                </c:pt>
                <c:pt idx="1">
                  <c:v>1493.02</c:v>
                </c:pt>
              </c:numCache>
            </c:numRef>
          </c:val>
        </c:ser>
        <c:dLbls>
          <c:showVal val="1"/>
        </c:dLbls>
        <c:gapWidth val="75"/>
        <c:overlap val="100"/>
        <c:axId val="43922944"/>
        <c:axId val="43924480"/>
      </c:barChart>
      <c:catAx>
        <c:axId val="43922944"/>
        <c:scaling>
          <c:orientation val="minMax"/>
        </c:scaling>
        <c:axPos val="b"/>
        <c:numFmt formatCode="General" sourceLinked="1"/>
        <c:majorTickMark val="none"/>
        <c:tickLblPos val="nextTo"/>
        <c:txPr>
          <a:bodyPr/>
          <a:lstStyle/>
          <a:p>
            <a:pPr>
              <a:defRPr sz="1000" b="1"/>
            </a:pPr>
            <a:endParaRPr lang="ru-RU"/>
          </a:p>
        </c:txPr>
        <c:crossAx val="43924480"/>
        <c:crosses val="autoZero"/>
        <c:auto val="1"/>
        <c:lblAlgn val="ctr"/>
        <c:lblOffset val="100"/>
      </c:catAx>
      <c:valAx>
        <c:axId val="43924480"/>
        <c:scaling>
          <c:orientation val="minMax"/>
        </c:scaling>
        <c:delete val="1"/>
        <c:axPos val="l"/>
        <c:numFmt formatCode="#,##0.00" sourceLinked="1"/>
        <c:majorTickMark val="none"/>
        <c:tickLblPos val="none"/>
        <c:crossAx val="439229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6"/>
  <c:chart>
    <c:autoTitleDeleted val="1"/>
    <c:plotArea>
      <c:layout/>
      <c:barChart>
        <c:barDir val="col"/>
        <c:grouping val="clustered"/>
        <c:ser>
          <c:idx val="0"/>
          <c:order val="0"/>
          <c:tx>
            <c:strRef>
              <c:f>Лист2!$A$2</c:f>
              <c:strCache>
                <c:ptCount val="1"/>
                <c:pt idx="0">
                  <c:v>Баланс транспорт</c:v>
                </c:pt>
              </c:strCache>
            </c:strRef>
          </c:tx>
          <c:dLbls>
            <c:dLbl>
              <c:idx val="0"/>
              <c:layout>
                <c:manualLayout>
                  <c:x val="-5.5555555555555558E-3"/>
                  <c:y val="-6.1302252930199534E-3"/>
                </c:manualLayout>
              </c:layout>
              <c:showVal val="1"/>
            </c:dLbl>
            <c:dLbl>
              <c:idx val="3"/>
              <c:layout>
                <c:manualLayout>
                  <c:x val="2.2222222222222251E-2"/>
                  <c:y val="-1.2260450586039889E-2"/>
                </c:manualLayout>
              </c:layout>
              <c:showVal val="1"/>
            </c:dLbl>
            <c:showVal val="1"/>
          </c:dLbls>
          <c:trendline>
            <c:spPr>
              <a:ln>
                <a:solidFill>
                  <a:schemeClr val="accent2">
                    <a:lumMod val="60000"/>
                    <a:lumOff val="40000"/>
                  </a:schemeClr>
                </a:solidFill>
                <a:miter lim="800000"/>
              </a:ln>
            </c:spPr>
            <c:trendlineType val="linear"/>
          </c:trendline>
          <c:cat>
            <c:strRef>
              <c:f>Лист2!$B$1:$F$1</c:f>
              <c:strCache>
                <c:ptCount val="5"/>
                <c:pt idx="0">
                  <c:v>на 01.01.2010</c:v>
                </c:pt>
                <c:pt idx="1">
                  <c:v>на 01.01.2011</c:v>
                </c:pt>
                <c:pt idx="2">
                  <c:v>на 01.01.2012</c:v>
                </c:pt>
                <c:pt idx="3">
                  <c:v>на 01.01.2013</c:v>
                </c:pt>
                <c:pt idx="4">
                  <c:v>на 01.01.2014</c:v>
                </c:pt>
              </c:strCache>
            </c:strRef>
          </c:cat>
          <c:val>
            <c:numRef>
              <c:f>Лист2!$B$2:$F$2</c:f>
              <c:numCache>
                <c:formatCode>#,##0</c:formatCode>
                <c:ptCount val="5"/>
                <c:pt idx="0">
                  <c:v>3081</c:v>
                </c:pt>
                <c:pt idx="1">
                  <c:v>2912</c:v>
                </c:pt>
                <c:pt idx="2">
                  <c:v>2425</c:v>
                </c:pt>
                <c:pt idx="3">
                  <c:v>1447</c:v>
                </c:pt>
                <c:pt idx="4">
                  <c:v>1106</c:v>
                </c:pt>
              </c:numCache>
            </c:numRef>
          </c:val>
        </c:ser>
        <c:dLbls>
          <c:showVal val="1"/>
        </c:dLbls>
        <c:overlap val="-25"/>
        <c:axId val="44046208"/>
        <c:axId val="44047744"/>
      </c:barChart>
      <c:catAx>
        <c:axId val="44046208"/>
        <c:scaling>
          <c:orientation val="minMax"/>
        </c:scaling>
        <c:axPos val="b"/>
        <c:majorTickMark val="none"/>
        <c:tickLblPos val="nextTo"/>
        <c:crossAx val="44047744"/>
        <c:crosses val="autoZero"/>
        <c:auto val="1"/>
        <c:lblAlgn val="ctr"/>
        <c:lblOffset val="100"/>
      </c:catAx>
      <c:valAx>
        <c:axId val="44047744"/>
        <c:scaling>
          <c:orientation val="minMax"/>
        </c:scaling>
        <c:delete val="1"/>
        <c:axPos val="l"/>
        <c:numFmt formatCode="#,##0" sourceLinked="1"/>
        <c:tickLblPos val="none"/>
        <c:crossAx val="4404620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6"/>
  <c:chart>
    <c:autoTitleDeleted val="1"/>
    <c:plotArea>
      <c:layout>
        <c:manualLayout>
          <c:layoutTarget val="inner"/>
          <c:xMode val="edge"/>
          <c:yMode val="edge"/>
          <c:x val="3.333333333333334E-2"/>
          <c:y val="7.407407407407407E-2"/>
          <c:w val="0.93888888888889321"/>
          <c:h val="0.7986996937882842"/>
        </c:manualLayout>
      </c:layout>
      <c:barChart>
        <c:barDir val="col"/>
        <c:grouping val="clustered"/>
        <c:ser>
          <c:idx val="0"/>
          <c:order val="0"/>
          <c:tx>
            <c:strRef>
              <c:f>Лист2!$A$6</c:f>
              <c:strCache>
                <c:ptCount val="1"/>
                <c:pt idx="0">
                  <c:v>Площадь</c:v>
                </c:pt>
              </c:strCache>
            </c:strRef>
          </c:tx>
          <c:dLbls>
            <c:dLbl>
              <c:idx val="0"/>
              <c:layout>
                <c:manualLayout>
                  <c:x val="8.3333333333333367E-3"/>
                  <c:y val="-1.8390675879059827E-2"/>
                </c:manualLayout>
              </c:layout>
              <c:showVal val="1"/>
            </c:dLbl>
            <c:dLbl>
              <c:idx val="3"/>
              <c:layout>
                <c:manualLayout>
                  <c:x val="1.3888888888889025E-2"/>
                  <c:y val="-3.6781351758119862E-2"/>
                </c:manualLayout>
              </c:layout>
              <c:showVal val="1"/>
            </c:dLbl>
            <c:showVal val="1"/>
          </c:dLbls>
          <c:trendline>
            <c:spPr>
              <a:ln>
                <a:solidFill>
                  <a:srgbClr val="FF0000"/>
                </a:solidFill>
              </a:ln>
            </c:spPr>
            <c:trendlineType val="linear"/>
          </c:trendline>
          <c:cat>
            <c:strRef>
              <c:f>Лист2!$B$5:$E$5</c:f>
              <c:strCache>
                <c:ptCount val="4"/>
                <c:pt idx="0">
                  <c:v>на 01.01.2011</c:v>
                </c:pt>
                <c:pt idx="1">
                  <c:v>на 01.01.2012</c:v>
                </c:pt>
                <c:pt idx="2">
                  <c:v>на 01.01.2013</c:v>
                </c:pt>
                <c:pt idx="3">
                  <c:v>на 01.01.2014</c:v>
                </c:pt>
              </c:strCache>
            </c:strRef>
          </c:cat>
          <c:val>
            <c:numRef>
              <c:f>Лист2!$B$6:$E$6</c:f>
              <c:numCache>
                <c:formatCode>#,##0.00</c:formatCode>
                <c:ptCount val="4"/>
                <c:pt idx="0">
                  <c:v>1388638.1900000011</c:v>
                </c:pt>
                <c:pt idx="1">
                  <c:v>1381542.01</c:v>
                </c:pt>
                <c:pt idx="2" formatCode="#,##0.0">
                  <c:v>1323954.7</c:v>
                </c:pt>
                <c:pt idx="3" formatCode="#,##0.0">
                  <c:v>1266064.9000000004</c:v>
                </c:pt>
              </c:numCache>
            </c:numRef>
          </c:val>
        </c:ser>
        <c:dLbls>
          <c:showVal val="1"/>
        </c:dLbls>
        <c:overlap val="-25"/>
        <c:axId val="44778624"/>
        <c:axId val="44780160"/>
      </c:barChart>
      <c:catAx>
        <c:axId val="44778624"/>
        <c:scaling>
          <c:orientation val="minMax"/>
        </c:scaling>
        <c:axPos val="b"/>
        <c:majorTickMark val="none"/>
        <c:tickLblPos val="nextTo"/>
        <c:crossAx val="44780160"/>
        <c:crosses val="autoZero"/>
        <c:auto val="1"/>
        <c:lblAlgn val="ctr"/>
        <c:lblOffset val="100"/>
      </c:catAx>
      <c:valAx>
        <c:axId val="44780160"/>
        <c:scaling>
          <c:orientation val="minMax"/>
        </c:scaling>
        <c:delete val="1"/>
        <c:axPos val="l"/>
        <c:numFmt formatCode="#,##0.00" sourceLinked="1"/>
        <c:tickLblPos val="none"/>
        <c:crossAx val="44778624"/>
        <c:crosses val="autoZero"/>
        <c:crossBetween val="between"/>
      </c:valAx>
      <c:spPr>
        <a:noFill/>
        <a:ln w="25400">
          <a:noFill/>
        </a:ln>
      </c:spPr>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торги!$B$4</c:f>
              <c:strCache>
                <c:ptCount val="1"/>
                <c:pt idx="0">
                  <c:v>Изменение количества заключенных ГК, ед.</c:v>
                </c:pt>
              </c:strCache>
            </c:strRef>
          </c:tx>
          <c:dLbls>
            <c:dLbl>
              <c:idx val="0"/>
              <c:layout>
                <c:manualLayout>
                  <c:x val="-8.2254814006342214E-2"/>
                  <c:y val="-5.0793295285022813E-2"/>
                </c:manualLayout>
              </c:layout>
              <c:showVal val="1"/>
            </c:dLbl>
            <c:dLbl>
              <c:idx val="1"/>
              <c:layout>
                <c:manualLayout>
                  <c:x val="-5.3067621939576468E-2"/>
                  <c:y val="-7.618994292753356E-2"/>
                </c:manualLayout>
              </c:layout>
              <c:showVal val="1"/>
            </c:dLbl>
            <c:showVal val="1"/>
          </c:dLbls>
          <c:cat>
            <c:numRef>
              <c:f>торги!$C$3:$E$3</c:f>
              <c:numCache>
                <c:formatCode>General</c:formatCode>
                <c:ptCount val="3"/>
                <c:pt idx="0">
                  <c:v>2011</c:v>
                </c:pt>
                <c:pt idx="1">
                  <c:v>2012</c:v>
                </c:pt>
                <c:pt idx="2">
                  <c:v>2013</c:v>
                </c:pt>
              </c:numCache>
            </c:numRef>
          </c:cat>
          <c:val>
            <c:numRef>
              <c:f>торги!$C$4:$E$4</c:f>
              <c:numCache>
                <c:formatCode>#,##0</c:formatCode>
                <c:ptCount val="3"/>
                <c:pt idx="0">
                  <c:v>14550</c:v>
                </c:pt>
                <c:pt idx="1">
                  <c:v>13197</c:v>
                </c:pt>
                <c:pt idx="2">
                  <c:v>16996</c:v>
                </c:pt>
              </c:numCache>
            </c:numRef>
          </c:val>
        </c:ser>
        <c:ser>
          <c:idx val="1"/>
          <c:order val="1"/>
          <c:tx>
            <c:strRef>
              <c:f>торги!$B$5</c:f>
              <c:strCache>
                <c:ptCount val="1"/>
                <c:pt idx="0">
                  <c:v>Изменение первоначальной стоимости заключенных ГК, млн. руб.</c:v>
                </c:pt>
              </c:strCache>
            </c:strRef>
          </c:tx>
          <c:dLbls>
            <c:dLbl>
              <c:idx val="0"/>
              <c:layout>
                <c:manualLayout>
                  <c:x val="-2.7777777777778206E-2"/>
                  <c:y val="-6.0185185185185147E-2"/>
                </c:manualLayout>
              </c:layout>
              <c:showVal val="1"/>
            </c:dLbl>
            <c:dLbl>
              <c:idx val="1"/>
              <c:layout>
                <c:manualLayout>
                  <c:x val="-4.1666666666666664E-2"/>
                  <c:y val="-6.481481481481563E-2"/>
                </c:manualLayout>
              </c:layout>
              <c:showVal val="1"/>
            </c:dLbl>
            <c:dLbl>
              <c:idx val="2"/>
              <c:layout>
                <c:manualLayout>
                  <c:x val="-5.5555555555555455E-2"/>
                  <c:y val="-8.3333333333333343E-2"/>
                </c:manualLayout>
              </c:layout>
              <c:showVal val="1"/>
            </c:dLbl>
            <c:showVal val="1"/>
          </c:dLbls>
          <c:cat>
            <c:numRef>
              <c:f>торги!$C$3:$E$3</c:f>
              <c:numCache>
                <c:formatCode>General</c:formatCode>
                <c:ptCount val="3"/>
                <c:pt idx="0">
                  <c:v>2011</c:v>
                </c:pt>
                <c:pt idx="1">
                  <c:v>2012</c:v>
                </c:pt>
                <c:pt idx="2">
                  <c:v>2013</c:v>
                </c:pt>
              </c:numCache>
            </c:numRef>
          </c:cat>
          <c:val>
            <c:numRef>
              <c:f>торги!$C$5:$E$5</c:f>
              <c:numCache>
                <c:formatCode>#,##0.0</c:formatCode>
                <c:ptCount val="3"/>
                <c:pt idx="0">
                  <c:v>1684.3</c:v>
                </c:pt>
                <c:pt idx="1">
                  <c:v>1021.9</c:v>
                </c:pt>
                <c:pt idx="2">
                  <c:v>1218.7</c:v>
                </c:pt>
              </c:numCache>
            </c:numRef>
          </c:val>
        </c:ser>
        <c:dLbls>
          <c:showVal val="1"/>
        </c:dLbls>
        <c:marker val="1"/>
        <c:axId val="44958848"/>
        <c:axId val="44960384"/>
      </c:lineChart>
      <c:catAx>
        <c:axId val="44958848"/>
        <c:scaling>
          <c:orientation val="minMax"/>
        </c:scaling>
        <c:axPos val="b"/>
        <c:numFmt formatCode="General" sourceLinked="1"/>
        <c:majorTickMark val="none"/>
        <c:tickLblPos val="nextTo"/>
        <c:crossAx val="44960384"/>
        <c:crosses val="autoZero"/>
        <c:auto val="1"/>
        <c:lblAlgn val="ctr"/>
        <c:lblOffset val="100"/>
      </c:catAx>
      <c:valAx>
        <c:axId val="44960384"/>
        <c:scaling>
          <c:orientation val="minMax"/>
        </c:scaling>
        <c:delete val="1"/>
        <c:axPos val="l"/>
        <c:numFmt formatCode="#,##0" sourceLinked="1"/>
        <c:tickLblPos val="none"/>
        <c:crossAx val="44958848"/>
        <c:crosses val="autoZero"/>
        <c:crossBetween val="between"/>
      </c:valAx>
    </c:plotArea>
    <c:legend>
      <c:legendPos val="t"/>
      <c:layout>
        <c:manualLayout>
          <c:xMode val="edge"/>
          <c:yMode val="edge"/>
          <c:x val="0.13503455818022791"/>
          <c:y val="3.2407407407407739E-2"/>
          <c:w val="0.75911791583809463"/>
          <c:h val="0.27652625715474866"/>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4.4444444444444502E-2"/>
          <c:y val="0.20363811976819071"/>
          <c:w val="0.93888888888889266"/>
          <c:h val="0.6104319772528437"/>
        </c:manualLayout>
      </c:layout>
      <c:lineChart>
        <c:grouping val="standard"/>
        <c:ser>
          <c:idx val="0"/>
          <c:order val="0"/>
          <c:tx>
            <c:strRef>
              <c:f>торги!$B$12</c:f>
              <c:strCache>
                <c:ptCount val="1"/>
                <c:pt idx="0">
                  <c:v>Количество закупок малого объема, ед.</c:v>
                </c:pt>
              </c:strCache>
            </c:strRef>
          </c:tx>
          <c:dLbls>
            <c:dLbl>
              <c:idx val="0"/>
              <c:layout>
                <c:manualLayout>
                  <c:x val="-3.7147335357703232E-2"/>
                  <c:y val="-6.9840781016906314E-2"/>
                </c:manualLayout>
              </c:layout>
              <c:showVal val="1"/>
            </c:dLbl>
            <c:dLbl>
              <c:idx val="1"/>
              <c:layout>
                <c:manualLayout>
                  <c:x val="-3.7147335357703232E-2"/>
                  <c:y val="-7.6189942927533505E-2"/>
                </c:manualLayout>
              </c:layout>
              <c:showVal val="1"/>
            </c:dLbl>
            <c:dLbl>
              <c:idx val="2"/>
              <c:layout>
                <c:manualLayout>
                  <c:x val="-3.7147335357703232E-2"/>
                  <c:y val="-9.5237428659417228E-2"/>
                </c:manualLayout>
              </c:layout>
              <c:showVal val="1"/>
            </c:dLbl>
            <c:showVal val="1"/>
          </c:dLbls>
          <c:cat>
            <c:numRef>
              <c:f>торги!$C$11:$E$11</c:f>
              <c:numCache>
                <c:formatCode>General</c:formatCode>
                <c:ptCount val="3"/>
                <c:pt idx="0">
                  <c:v>2011</c:v>
                </c:pt>
                <c:pt idx="1">
                  <c:v>2012</c:v>
                </c:pt>
                <c:pt idx="2">
                  <c:v>2013</c:v>
                </c:pt>
              </c:numCache>
            </c:numRef>
          </c:cat>
          <c:val>
            <c:numRef>
              <c:f>торги!$C$12:$E$12</c:f>
              <c:numCache>
                <c:formatCode>#,##0</c:formatCode>
                <c:ptCount val="3"/>
                <c:pt idx="0">
                  <c:v>290122</c:v>
                </c:pt>
                <c:pt idx="1">
                  <c:v>121788</c:v>
                </c:pt>
                <c:pt idx="2">
                  <c:v>63528</c:v>
                </c:pt>
              </c:numCache>
            </c:numRef>
          </c:val>
        </c:ser>
        <c:ser>
          <c:idx val="1"/>
          <c:order val="1"/>
          <c:tx>
            <c:strRef>
              <c:f>торги!$B$13</c:f>
              <c:strCache>
                <c:ptCount val="1"/>
                <c:pt idx="0">
                  <c:v>Общая стоимость закупок малого объема, млн. руб.</c:v>
                </c:pt>
              </c:strCache>
            </c:strRef>
          </c:tx>
          <c:dLbls>
            <c:dLbl>
              <c:idx val="0"/>
              <c:layout>
                <c:manualLayout>
                  <c:x val="-3.7147335357703232E-2"/>
                  <c:y val="-8.2539104838161181E-2"/>
                </c:manualLayout>
              </c:layout>
              <c:showVal val="1"/>
            </c:dLbl>
            <c:dLbl>
              <c:idx val="1"/>
              <c:layout>
                <c:manualLayout>
                  <c:x val="-0.11144200607310886"/>
                  <c:y val="-8.2539104838161181E-2"/>
                </c:manualLayout>
              </c:layout>
              <c:showVal val="1"/>
            </c:dLbl>
            <c:dLbl>
              <c:idx val="2"/>
              <c:layout>
                <c:manualLayout>
                  <c:x val="5.3067621939576542E-3"/>
                  <c:y val="-4.4444133374394575E-2"/>
                </c:manualLayout>
              </c:layout>
              <c:showVal val="1"/>
            </c:dLbl>
            <c:showVal val="1"/>
          </c:dLbls>
          <c:cat>
            <c:numRef>
              <c:f>торги!$C$11:$E$11</c:f>
              <c:numCache>
                <c:formatCode>General</c:formatCode>
                <c:ptCount val="3"/>
                <c:pt idx="0">
                  <c:v>2011</c:v>
                </c:pt>
                <c:pt idx="1">
                  <c:v>2012</c:v>
                </c:pt>
                <c:pt idx="2">
                  <c:v>2013</c:v>
                </c:pt>
              </c:numCache>
            </c:numRef>
          </c:cat>
          <c:val>
            <c:numRef>
              <c:f>торги!$C$13:$E$13</c:f>
              <c:numCache>
                <c:formatCode>#,##0.0</c:formatCode>
                <c:ptCount val="3"/>
                <c:pt idx="0">
                  <c:v>1994.1</c:v>
                </c:pt>
                <c:pt idx="1">
                  <c:v>1281.7</c:v>
                </c:pt>
                <c:pt idx="2">
                  <c:v>1203</c:v>
                </c:pt>
              </c:numCache>
            </c:numRef>
          </c:val>
        </c:ser>
        <c:dLbls>
          <c:showVal val="1"/>
        </c:dLbls>
        <c:marker val="1"/>
        <c:axId val="45063552"/>
        <c:axId val="45069440"/>
      </c:lineChart>
      <c:catAx>
        <c:axId val="45063552"/>
        <c:scaling>
          <c:orientation val="minMax"/>
        </c:scaling>
        <c:axPos val="b"/>
        <c:numFmt formatCode="General" sourceLinked="1"/>
        <c:majorTickMark val="none"/>
        <c:tickLblPos val="nextTo"/>
        <c:crossAx val="45069440"/>
        <c:crosses val="autoZero"/>
        <c:auto val="1"/>
        <c:lblAlgn val="ctr"/>
        <c:lblOffset val="100"/>
      </c:catAx>
      <c:valAx>
        <c:axId val="45069440"/>
        <c:scaling>
          <c:orientation val="minMax"/>
        </c:scaling>
        <c:delete val="1"/>
        <c:axPos val="l"/>
        <c:numFmt formatCode="#,##0" sourceLinked="1"/>
        <c:majorTickMark val="none"/>
        <c:tickLblPos val="none"/>
        <c:crossAx val="45063552"/>
        <c:crosses val="autoZero"/>
        <c:crossBetween val="between"/>
      </c:valAx>
    </c:plotArea>
    <c:legend>
      <c:legendPos val="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12"/>
  <c:clrMapOvr bg1="lt1" tx1="dk1" bg2="lt2" tx2="dk2" accent1="accent1" accent2="accent2" accent3="accent3" accent4="accent4" accent5="accent5" accent6="accent6" hlink="hlink" folHlink="folHlink"/>
  <c:chart>
    <c:view3D>
      <c:rotX val="30"/>
      <c:rotY val="10"/>
      <c:depthPercent val="100"/>
      <c:rAngAx val="1"/>
    </c:view3D>
    <c:backWall>
      <c:spPr>
        <a:ln>
          <a:noFill/>
        </a:ln>
      </c:spPr>
    </c:backWall>
    <c:plotArea>
      <c:layout>
        <c:manualLayout>
          <c:layoutTarget val="inner"/>
          <c:xMode val="edge"/>
          <c:yMode val="edge"/>
          <c:x val="8.1671744753421358E-2"/>
          <c:y val="4.0683475935022834E-2"/>
          <c:w val="0.8907856299893977"/>
          <c:h val="0.85995206881774844"/>
        </c:manualLayout>
      </c:layout>
      <c:bar3DChart>
        <c:barDir val="col"/>
        <c:grouping val="clustered"/>
        <c:ser>
          <c:idx val="0"/>
          <c:order val="0"/>
          <c:tx>
            <c:strRef>
              <c:f>Лист1!$A$40</c:f>
              <c:strCache>
                <c:ptCount val="1"/>
                <c:pt idx="0">
                  <c:v>кол-во ГГС ТОФК в 2010</c:v>
                </c:pt>
              </c:strCache>
            </c:strRef>
          </c:tx>
          <c:spPr>
            <a:solidFill>
              <a:srgbClr val="00B050"/>
            </a:solidFill>
            <a:ln w="19050">
              <a:noFill/>
            </a:ln>
          </c:spPr>
          <c:dLbls>
            <c:dLbl>
              <c:idx val="0"/>
              <c:layout>
                <c:manualLayout>
                  <c:x val="-3.0266022526899269E-3"/>
                  <c:y val="-1.800480218751211E-2"/>
                </c:manualLayout>
              </c:layout>
              <c:showVal val="1"/>
            </c:dLbl>
            <c:dLbl>
              <c:idx val="1"/>
              <c:layout>
                <c:manualLayout>
                  <c:x val="-6.3231971392984013E-5"/>
                  <c:y val="-2.1394597811107273E-2"/>
                </c:manualLayout>
              </c:layout>
              <c:showVal val="1"/>
            </c:dLbl>
            <c:dLbl>
              <c:idx val="2"/>
              <c:layout>
                <c:manualLayout>
                  <c:x val="5.0738206010853134E-4"/>
                  <c:y val="-2.1315437954168386E-2"/>
                </c:manualLayout>
              </c:layout>
              <c:showVal val="1"/>
            </c:dLbl>
            <c:dLbl>
              <c:idx val="3"/>
              <c:layout>
                <c:manualLayout>
                  <c:x val="-5.7151660729065504E-3"/>
                  <c:y val="-3.6688950660811057E-2"/>
                </c:manualLayout>
              </c:layout>
              <c:showVal val="1"/>
            </c:dLbl>
            <c:dLbl>
              <c:idx val="4"/>
              <c:layout>
                <c:manualLayout>
                  <c:x val="-3.3644157760264991E-3"/>
                  <c:y val="-3.4560785763033133E-2"/>
                </c:manualLayout>
              </c:layout>
              <c:showVal val="1"/>
            </c:dLbl>
            <c:dLbl>
              <c:idx val="5"/>
              <c:layout>
                <c:manualLayout>
                  <c:x val="-1.237382597430628E-2"/>
                  <c:y val="-1.2118834868688061E-2"/>
                </c:manualLayout>
              </c:layout>
              <c:showVal val="1"/>
            </c:dLbl>
            <c:txPr>
              <a:bodyPr/>
              <a:lstStyle/>
              <a:p>
                <a:pPr>
                  <a:defRPr sz="1200">
                    <a:latin typeface="Times New Roman" pitchFamily="18" charset="0"/>
                    <a:cs typeface="Times New Roman" pitchFamily="18" charset="0"/>
                  </a:defRPr>
                </a:pPr>
                <a:endParaRPr lang="ru-RU"/>
              </a:p>
            </c:txPr>
            <c:showVal val="1"/>
          </c:dLbls>
          <c:cat>
            <c:strRef>
              <c:f>Лист1!$B$39:$G$39</c:f>
              <c:strCache>
                <c:ptCount val="6"/>
                <c:pt idx="0">
                  <c:v>до 20 лет</c:v>
                </c:pt>
                <c:pt idx="1">
                  <c:v>21-20 лет</c:v>
                </c:pt>
                <c:pt idx="2">
                  <c:v>31-40 лет</c:v>
                </c:pt>
                <c:pt idx="3">
                  <c:v>41-50 лет</c:v>
                </c:pt>
                <c:pt idx="4">
                  <c:v>51-59 лет</c:v>
                </c:pt>
                <c:pt idx="5">
                  <c:v>60 и более лет</c:v>
                </c:pt>
              </c:strCache>
            </c:strRef>
          </c:cat>
          <c:val>
            <c:numRef>
              <c:f>Лист1!$B$40:$G$40</c:f>
              <c:numCache>
                <c:formatCode>General</c:formatCode>
                <c:ptCount val="6"/>
                <c:pt idx="0">
                  <c:v>93</c:v>
                </c:pt>
                <c:pt idx="1">
                  <c:v>14493</c:v>
                </c:pt>
                <c:pt idx="2">
                  <c:v>16170</c:v>
                </c:pt>
                <c:pt idx="3">
                  <c:v>10265</c:v>
                </c:pt>
                <c:pt idx="4">
                  <c:v>8896</c:v>
                </c:pt>
                <c:pt idx="5">
                  <c:v>786</c:v>
                </c:pt>
              </c:numCache>
            </c:numRef>
          </c:val>
        </c:ser>
        <c:ser>
          <c:idx val="1"/>
          <c:order val="1"/>
          <c:tx>
            <c:strRef>
              <c:f>Лист1!$A$41</c:f>
              <c:strCache>
                <c:ptCount val="1"/>
                <c:pt idx="0">
                  <c:v>кол-во ГГС ТОФК в 2011</c:v>
                </c:pt>
              </c:strCache>
            </c:strRef>
          </c:tx>
          <c:spPr>
            <a:solidFill>
              <a:srgbClr val="FFFF00"/>
            </a:solidFill>
            <a:ln>
              <a:noFill/>
            </a:ln>
          </c:spPr>
          <c:dLbls>
            <c:dLbl>
              <c:idx val="0"/>
              <c:layout>
                <c:manualLayout>
                  <c:x val="6.1085321530102014E-4"/>
                  <c:y val="-3.4678686495151344E-2"/>
                </c:manualLayout>
              </c:layout>
              <c:showVal val="1"/>
            </c:dLbl>
            <c:dLbl>
              <c:idx val="1"/>
              <c:layout>
                <c:manualLayout>
                  <c:x val="1.3274026104992327E-2"/>
                  <c:y val="-7.3973788660486083E-3"/>
                </c:manualLayout>
              </c:layout>
              <c:showVal val="1"/>
            </c:dLbl>
            <c:dLbl>
              <c:idx val="2"/>
              <c:layout>
                <c:manualLayout>
                  <c:x val="1.9832150311274319E-2"/>
                  <c:y val="-1.8963029051193861E-2"/>
                </c:manualLayout>
              </c:layout>
              <c:showVal val="1"/>
            </c:dLbl>
            <c:dLbl>
              <c:idx val="3"/>
              <c:layout>
                <c:manualLayout>
                  <c:x val="1.3930309654899421E-2"/>
                  <c:y val="-1.4957805141832366E-2"/>
                </c:manualLayout>
              </c:layout>
              <c:showVal val="1"/>
            </c:dLbl>
            <c:dLbl>
              <c:idx val="4"/>
              <c:layout>
                <c:manualLayout>
                  <c:x val="1.2215602396631759E-2"/>
                  <c:y val="-1.9112388872891673E-2"/>
                </c:manualLayout>
              </c:layout>
              <c:showVal val="1"/>
            </c:dLbl>
            <c:dLbl>
              <c:idx val="5"/>
              <c:layout>
                <c:manualLayout>
                  <c:x val="-3.9817913562920819E-3"/>
                  <c:y val="-2.5594945232842607E-2"/>
                </c:manualLayout>
              </c:layout>
              <c:showVal val="1"/>
            </c:dLbl>
            <c:txPr>
              <a:bodyPr/>
              <a:lstStyle/>
              <a:p>
                <a:pPr>
                  <a:defRPr sz="1200">
                    <a:latin typeface="Times New Roman" pitchFamily="18" charset="0"/>
                    <a:cs typeface="Times New Roman" pitchFamily="18" charset="0"/>
                  </a:defRPr>
                </a:pPr>
                <a:endParaRPr lang="ru-RU"/>
              </a:p>
            </c:txPr>
            <c:showVal val="1"/>
          </c:dLbls>
          <c:cat>
            <c:strRef>
              <c:f>Лист1!$B$39:$G$39</c:f>
              <c:strCache>
                <c:ptCount val="6"/>
                <c:pt idx="0">
                  <c:v>до 20 лет</c:v>
                </c:pt>
                <c:pt idx="1">
                  <c:v>21-20 лет</c:v>
                </c:pt>
                <c:pt idx="2">
                  <c:v>31-40 лет</c:v>
                </c:pt>
                <c:pt idx="3">
                  <c:v>41-50 лет</c:v>
                </c:pt>
                <c:pt idx="4">
                  <c:v>51-59 лет</c:v>
                </c:pt>
                <c:pt idx="5">
                  <c:v>60 и более лет</c:v>
                </c:pt>
              </c:strCache>
            </c:strRef>
          </c:cat>
          <c:val>
            <c:numRef>
              <c:f>Лист1!$B$41:$G$41</c:f>
              <c:numCache>
                <c:formatCode>General</c:formatCode>
                <c:ptCount val="6"/>
                <c:pt idx="0">
                  <c:v>122</c:v>
                </c:pt>
                <c:pt idx="1">
                  <c:v>13083</c:v>
                </c:pt>
                <c:pt idx="2">
                  <c:v>15047</c:v>
                </c:pt>
                <c:pt idx="3">
                  <c:v>9803</c:v>
                </c:pt>
                <c:pt idx="4">
                  <c:v>7755</c:v>
                </c:pt>
                <c:pt idx="5">
                  <c:v>911</c:v>
                </c:pt>
              </c:numCache>
            </c:numRef>
          </c:val>
        </c:ser>
        <c:ser>
          <c:idx val="2"/>
          <c:order val="2"/>
          <c:tx>
            <c:strRef>
              <c:f>Лист1!$A$42</c:f>
              <c:strCache>
                <c:ptCount val="1"/>
                <c:pt idx="0">
                  <c:v>кол-во ГГС ТОФК в 2012</c:v>
                </c:pt>
              </c:strCache>
            </c:strRef>
          </c:tx>
          <c:spPr>
            <a:ln>
              <a:noFill/>
            </a:ln>
          </c:spPr>
          <c:dLbls>
            <c:dLbl>
              <c:idx val="0"/>
              <c:layout>
                <c:manualLayout>
                  <c:x val="5.4494359278851384E-3"/>
                  <c:y val="-3.9295237037154741E-2"/>
                </c:manualLayout>
              </c:layout>
              <c:showVal val="1"/>
            </c:dLbl>
            <c:dLbl>
              <c:idx val="1"/>
              <c:layout>
                <c:manualLayout>
                  <c:x val="1.4152296383512798E-2"/>
                  <c:y val="-1.9675421342220688E-2"/>
                </c:manualLayout>
              </c:layout>
              <c:showVal val="1"/>
            </c:dLbl>
            <c:dLbl>
              <c:idx val="2"/>
              <c:layout>
                <c:manualLayout>
                  <c:x val="1.2807450789880933E-2"/>
                  <c:y val="-6.6730680718015523E-2"/>
                </c:manualLayout>
              </c:layout>
              <c:showVal val="1"/>
            </c:dLbl>
            <c:dLbl>
              <c:idx val="3"/>
              <c:layout>
                <c:manualLayout>
                  <c:x val="1.4154206700492949E-2"/>
                  <c:y val="-3.2253502445306684E-2"/>
                </c:manualLayout>
              </c:layout>
              <c:showVal val="1"/>
            </c:dLbl>
            <c:dLbl>
              <c:idx val="4"/>
              <c:layout>
                <c:manualLayout>
                  <c:x val="1.0967019324193026E-2"/>
                  <c:y val="-3.2176980335518274E-2"/>
                </c:manualLayout>
              </c:layout>
              <c:showVal val="1"/>
            </c:dLbl>
            <c:dLbl>
              <c:idx val="5"/>
              <c:layout>
                <c:manualLayout>
                  <c:x val="4.7539044226133824E-3"/>
                  <c:y val="-2.8893331579937842E-2"/>
                </c:manualLayout>
              </c:layout>
              <c:showVal val="1"/>
            </c:dLbl>
            <c:txPr>
              <a:bodyPr/>
              <a:lstStyle/>
              <a:p>
                <a:pPr>
                  <a:defRPr sz="1200">
                    <a:latin typeface="Times New Roman" pitchFamily="18" charset="0"/>
                    <a:cs typeface="Times New Roman" pitchFamily="18" charset="0"/>
                  </a:defRPr>
                </a:pPr>
                <a:endParaRPr lang="ru-RU"/>
              </a:p>
            </c:txPr>
            <c:showVal val="1"/>
          </c:dLbls>
          <c:cat>
            <c:strRef>
              <c:f>Лист1!$B$39:$G$39</c:f>
              <c:strCache>
                <c:ptCount val="6"/>
                <c:pt idx="0">
                  <c:v>до 20 лет</c:v>
                </c:pt>
                <c:pt idx="1">
                  <c:v>21-20 лет</c:v>
                </c:pt>
                <c:pt idx="2">
                  <c:v>31-40 лет</c:v>
                </c:pt>
                <c:pt idx="3">
                  <c:v>41-50 лет</c:v>
                </c:pt>
                <c:pt idx="4">
                  <c:v>51-59 лет</c:v>
                </c:pt>
                <c:pt idx="5">
                  <c:v>60 и более лет</c:v>
                </c:pt>
              </c:strCache>
            </c:strRef>
          </c:cat>
          <c:val>
            <c:numRef>
              <c:f>Лист1!$B$42:$G$42</c:f>
              <c:numCache>
                <c:formatCode>General</c:formatCode>
                <c:ptCount val="6"/>
                <c:pt idx="0">
                  <c:v>88</c:v>
                </c:pt>
                <c:pt idx="1">
                  <c:v>9594</c:v>
                </c:pt>
                <c:pt idx="2">
                  <c:v>12454</c:v>
                </c:pt>
                <c:pt idx="3">
                  <c:v>8483</c:v>
                </c:pt>
                <c:pt idx="4">
                  <c:v>6016</c:v>
                </c:pt>
                <c:pt idx="5">
                  <c:v>391</c:v>
                </c:pt>
              </c:numCache>
            </c:numRef>
          </c:val>
        </c:ser>
        <c:ser>
          <c:idx val="3"/>
          <c:order val="3"/>
          <c:tx>
            <c:strRef>
              <c:f>Лист1!$A$43</c:f>
              <c:strCache>
                <c:ptCount val="1"/>
                <c:pt idx="0">
                  <c:v>кол-во ГГС ТОФК в 2013</c:v>
                </c:pt>
              </c:strCache>
            </c:strRef>
          </c:tx>
          <c:spPr>
            <a:solidFill>
              <a:srgbClr val="1F497D">
                <a:lumMod val="75000"/>
              </a:srgbClr>
            </a:solidFill>
            <a:ln w="50800">
              <a:noFill/>
            </a:ln>
          </c:spPr>
          <c:dLbls>
            <c:dLbl>
              <c:idx val="0"/>
              <c:layout>
                <c:manualLayout>
                  <c:x val="1.2722772499910107E-2"/>
                  <c:y val="-1.603761713551102E-2"/>
                </c:manualLayout>
              </c:layout>
              <c:tx>
                <c:rich>
                  <a:bodyPr/>
                  <a:lstStyle/>
                  <a:p>
                    <a:r>
                      <a:rPr lang="en-US" sz="1200"/>
                      <a:t>63</a:t>
                    </a:r>
                  </a:p>
                </c:rich>
              </c:tx>
              <c:showVal val="1"/>
            </c:dLbl>
            <c:dLbl>
              <c:idx val="1"/>
              <c:layout>
                <c:manualLayout>
                  <c:x val="1.6614745586708203E-2"/>
                  <c:y val="-1.804018273142572E-2"/>
                </c:manualLayout>
              </c:layout>
              <c:tx>
                <c:rich>
                  <a:bodyPr/>
                  <a:lstStyle/>
                  <a:p>
                    <a:r>
                      <a:rPr lang="en-US" sz="1200"/>
                      <a:t>7519</a:t>
                    </a:r>
                  </a:p>
                </c:rich>
              </c:tx>
              <c:showVal val="1"/>
            </c:dLbl>
            <c:dLbl>
              <c:idx val="2"/>
              <c:layout>
                <c:manualLayout>
                  <c:x val="3.6303933210982776E-2"/>
                  <c:y val="-1.3076778317148487E-2"/>
                </c:manualLayout>
              </c:layout>
              <c:tx>
                <c:rich>
                  <a:bodyPr/>
                  <a:lstStyle/>
                  <a:p>
                    <a:r>
                      <a:rPr lang="en-US" sz="1200"/>
                      <a:t>12663</a:t>
                    </a:r>
                  </a:p>
                </c:rich>
              </c:tx>
              <c:showVal val="1"/>
            </c:dLbl>
            <c:dLbl>
              <c:idx val="3"/>
              <c:layout>
                <c:manualLayout>
                  <c:x val="1.4020048400446218E-2"/>
                  <c:y val="-9.1579960503255214E-3"/>
                </c:manualLayout>
              </c:layout>
              <c:tx>
                <c:rich>
                  <a:bodyPr/>
                  <a:lstStyle/>
                  <a:p>
                    <a:r>
                      <a:rPr lang="en-US" sz="1200"/>
                      <a:t>7925</a:t>
                    </a:r>
                  </a:p>
                </c:rich>
              </c:tx>
              <c:showVal val="1"/>
            </c:dLbl>
            <c:dLbl>
              <c:idx val="4"/>
              <c:layout>
                <c:manualLayout>
                  <c:x val="2.777841502033189E-2"/>
                  <c:y val="-9.1579960503254555E-3"/>
                </c:manualLayout>
              </c:layout>
              <c:tx>
                <c:rich>
                  <a:bodyPr/>
                  <a:lstStyle/>
                  <a:p>
                    <a:r>
                      <a:rPr lang="en-US" sz="1200"/>
                      <a:t>6035</a:t>
                    </a:r>
                  </a:p>
                </c:rich>
              </c:tx>
              <c:showVal val="1"/>
            </c:dLbl>
            <c:dLbl>
              <c:idx val="5"/>
              <c:layout>
                <c:manualLayout>
                  <c:x val="1.4063680772967721E-2"/>
                  <c:y val="-2.2916954805475141E-2"/>
                </c:manualLayout>
              </c:layout>
              <c:tx>
                <c:rich>
                  <a:bodyPr/>
                  <a:lstStyle/>
                  <a:p>
                    <a:r>
                      <a:rPr lang="en-US" sz="1200"/>
                      <a:t>421</a:t>
                    </a:r>
                  </a:p>
                </c:rich>
              </c:tx>
              <c:showVal val="1"/>
            </c:dLbl>
            <c:showVal val="1"/>
          </c:dLbls>
          <c:cat>
            <c:strRef>
              <c:f>Лист1!$B$39:$G$39</c:f>
              <c:strCache>
                <c:ptCount val="6"/>
                <c:pt idx="0">
                  <c:v>до 20 лет</c:v>
                </c:pt>
                <c:pt idx="1">
                  <c:v>21-20 лет</c:v>
                </c:pt>
                <c:pt idx="2">
                  <c:v>31-40 лет</c:v>
                </c:pt>
                <c:pt idx="3">
                  <c:v>41-50 лет</c:v>
                </c:pt>
                <c:pt idx="4">
                  <c:v>51-59 лет</c:v>
                </c:pt>
                <c:pt idx="5">
                  <c:v>60 и более лет</c:v>
                </c:pt>
              </c:strCache>
            </c:strRef>
          </c:cat>
          <c:val>
            <c:numRef>
              <c:f>Лист1!$B$43:$G$43</c:f>
              <c:numCache>
                <c:formatCode>General</c:formatCode>
                <c:ptCount val="6"/>
                <c:pt idx="0">
                  <c:v>63</c:v>
                </c:pt>
                <c:pt idx="1">
                  <c:v>7519</c:v>
                </c:pt>
                <c:pt idx="2">
                  <c:v>12663</c:v>
                </c:pt>
                <c:pt idx="3">
                  <c:v>7925</c:v>
                </c:pt>
                <c:pt idx="4">
                  <c:v>6035</c:v>
                </c:pt>
                <c:pt idx="5">
                  <c:v>421</c:v>
                </c:pt>
              </c:numCache>
            </c:numRef>
          </c:val>
        </c:ser>
        <c:shape val="cylinder"/>
        <c:axId val="46635648"/>
        <c:axId val="46866816"/>
        <c:axId val="0"/>
      </c:bar3DChart>
      <c:catAx>
        <c:axId val="46635648"/>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ru-RU"/>
          </a:p>
        </c:txPr>
        <c:crossAx val="46866816"/>
        <c:crosses val="autoZero"/>
        <c:auto val="1"/>
        <c:lblAlgn val="ctr"/>
        <c:lblOffset val="100"/>
      </c:catAx>
      <c:valAx>
        <c:axId val="46866816"/>
        <c:scaling>
          <c:orientation val="minMax"/>
        </c:scaling>
        <c:axPos val="l"/>
        <c:majorGridlines>
          <c:spPr>
            <a:ln>
              <a:solidFill>
                <a:sysClr val="window" lastClr="FFFFFF"/>
              </a:solidFill>
            </a:ln>
          </c:spPr>
        </c:majorGridlines>
        <c:numFmt formatCode="General" sourceLinked="1"/>
        <c:tickLblPos val="nextTo"/>
        <c:txPr>
          <a:bodyPr/>
          <a:lstStyle/>
          <a:p>
            <a:pPr>
              <a:defRPr sz="1200">
                <a:latin typeface="Times New Roman" pitchFamily="18" charset="0"/>
                <a:cs typeface="Times New Roman" pitchFamily="18" charset="0"/>
              </a:defRPr>
            </a:pPr>
            <a:endParaRPr lang="ru-RU"/>
          </a:p>
        </c:txPr>
        <c:crossAx val="46635648"/>
        <c:crosses val="autoZero"/>
        <c:crossBetween val="between"/>
      </c:valAx>
    </c:plotArea>
    <c:legend>
      <c:legendPos val="r"/>
      <c:layout>
        <c:manualLayout>
          <c:xMode val="edge"/>
          <c:yMode val="edge"/>
          <c:x val="0.7167095812883536"/>
          <c:y val="4.1414842795244773E-2"/>
          <c:w val="0.26783809344704307"/>
          <c:h val="0.25325791224142929"/>
        </c:manualLayout>
      </c:layout>
      <c:txPr>
        <a:bodyPr/>
        <a:lstStyle/>
        <a:p>
          <a:pPr>
            <a:defRPr sz="12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F06CD-50FE-4EE8-8542-A4010F5408D6}" type="doc">
      <dgm:prSet loTypeId="urn:microsoft.com/office/officeart/2005/8/layout/pyramid1" loCatId="pyramid" qsTypeId="urn:microsoft.com/office/officeart/2005/8/quickstyle/simple1#1" qsCatId="simple" csTypeId="urn:microsoft.com/office/officeart/2005/8/colors/accent5_1" csCatId="accent5" phldr="1"/>
      <dgm:spPr/>
    </dgm:pt>
    <dgm:pt modelId="{AADCE7F2-EE96-4FFC-894B-67553C7C430F}">
      <dgm:prSet phldrT="[Текст]"/>
      <dgm:spPr/>
      <dgm:t>
        <a:bodyPr/>
        <a:lstStyle/>
        <a:p>
          <a:endParaRPr lang="ru-RU" dirty="0"/>
        </a:p>
      </dgm:t>
    </dgm:pt>
    <dgm:pt modelId="{8CDE65BE-67E0-41FD-88F5-9F8102069440}" type="parTrans" cxnId="{1BE29407-5B6A-4A6E-85E8-0A7046848847}">
      <dgm:prSet/>
      <dgm:spPr/>
      <dgm:t>
        <a:bodyPr/>
        <a:lstStyle/>
        <a:p>
          <a:endParaRPr lang="ru-RU"/>
        </a:p>
      </dgm:t>
    </dgm:pt>
    <dgm:pt modelId="{2938F1C9-D7E2-4D5E-AC34-F01DE9686450}" type="sibTrans" cxnId="{1BE29407-5B6A-4A6E-85E8-0A7046848847}">
      <dgm:prSet/>
      <dgm:spPr/>
      <dgm:t>
        <a:bodyPr/>
        <a:lstStyle/>
        <a:p>
          <a:endParaRPr lang="ru-RU"/>
        </a:p>
      </dgm:t>
    </dgm:pt>
    <dgm:pt modelId="{726EF33A-41C1-4FD6-BD89-447DB5A676CE}">
      <dgm:prSet/>
      <dgm:spPr/>
      <dgm:t>
        <a:bodyPr/>
        <a:lstStyle/>
        <a:p>
          <a:endParaRPr lang="ru-RU" dirty="0"/>
        </a:p>
      </dgm:t>
    </dgm:pt>
    <dgm:pt modelId="{F12C562D-0FC1-42B4-8CBA-789A536A8464}" type="parTrans" cxnId="{A8979E6C-26A4-4FB0-9B88-1E07CFBA1E51}">
      <dgm:prSet/>
      <dgm:spPr/>
      <dgm:t>
        <a:bodyPr/>
        <a:lstStyle/>
        <a:p>
          <a:endParaRPr lang="ru-RU"/>
        </a:p>
      </dgm:t>
    </dgm:pt>
    <dgm:pt modelId="{3BE4C323-0510-42F2-A03D-31F1B63E11BF}" type="sibTrans" cxnId="{A8979E6C-26A4-4FB0-9B88-1E07CFBA1E51}">
      <dgm:prSet/>
      <dgm:spPr/>
      <dgm:t>
        <a:bodyPr/>
        <a:lstStyle/>
        <a:p>
          <a:endParaRPr lang="ru-RU"/>
        </a:p>
      </dgm:t>
    </dgm:pt>
    <dgm:pt modelId="{6E15FD0D-0E95-4905-9B5B-1FF1BE6872AE}">
      <dgm:prSet/>
      <dgm:spPr/>
      <dgm:t>
        <a:bodyPr/>
        <a:lstStyle/>
        <a:p>
          <a:endParaRPr lang="ru-RU" dirty="0"/>
        </a:p>
      </dgm:t>
    </dgm:pt>
    <dgm:pt modelId="{5563C0D2-1094-4079-A7B6-435BD822DB77}" type="parTrans" cxnId="{3F087F1B-A44E-40B7-B82E-6D0A0E9509DC}">
      <dgm:prSet/>
      <dgm:spPr/>
      <dgm:t>
        <a:bodyPr/>
        <a:lstStyle/>
        <a:p>
          <a:endParaRPr lang="ru-RU"/>
        </a:p>
      </dgm:t>
    </dgm:pt>
    <dgm:pt modelId="{70F0BF46-9E7E-4E72-97C0-663D2ADCF46F}" type="sibTrans" cxnId="{3F087F1B-A44E-40B7-B82E-6D0A0E9509DC}">
      <dgm:prSet/>
      <dgm:spPr/>
      <dgm:t>
        <a:bodyPr/>
        <a:lstStyle/>
        <a:p>
          <a:endParaRPr lang="ru-RU"/>
        </a:p>
      </dgm:t>
    </dgm:pt>
    <dgm:pt modelId="{8F2A622A-F598-47AD-8E66-EE49A729422A}">
      <dgm:prSet/>
      <dgm:spPr/>
      <dgm:t>
        <a:bodyPr/>
        <a:lstStyle/>
        <a:p>
          <a:endParaRPr lang="ru-RU" dirty="0"/>
        </a:p>
      </dgm:t>
    </dgm:pt>
    <dgm:pt modelId="{E60BAB7A-51C2-45E0-B615-7B0ACFCB0B76}" type="parTrans" cxnId="{05C769E2-1224-4FED-8D9D-1106BAA0EF4D}">
      <dgm:prSet/>
      <dgm:spPr/>
      <dgm:t>
        <a:bodyPr/>
        <a:lstStyle/>
        <a:p>
          <a:endParaRPr lang="ru-RU"/>
        </a:p>
      </dgm:t>
    </dgm:pt>
    <dgm:pt modelId="{4DB67180-C6E3-4C34-895D-1ECA3361361B}" type="sibTrans" cxnId="{05C769E2-1224-4FED-8D9D-1106BAA0EF4D}">
      <dgm:prSet/>
      <dgm:spPr/>
      <dgm:t>
        <a:bodyPr/>
        <a:lstStyle/>
        <a:p>
          <a:endParaRPr lang="ru-RU"/>
        </a:p>
      </dgm:t>
    </dgm:pt>
    <dgm:pt modelId="{FB1C7923-752B-48DB-A94E-35BF70790A17}" type="pres">
      <dgm:prSet presAssocID="{C80F06CD-50FE-4EE8-8542-A4010F5408D6}" presName="Name0" presStyleCnt="0">
        <dgm:presLayoutVars>
          <dgm:dir/>
          <dgm:animLvl val="lvl"/>
          <dgm:resizeHandles val="exact"/>
        </dgm:presLayoutVars>
      </dgm:prSet>
      <dgm:spPr/>
    </dgm:pt>
    <dgm:pt modelId="{C640B5BC-B195-4D16-94A2-38A4645E5ADE}" type="pres">
      <dgm:prSet presAssocID="{AADCE7F2-EE96-4FFC-894B-67553C7C430F}" presName="Name8" presStyleCnt="0"/>
      <dgm:spPr/>
    </dgm:pt>
    <dgm:pt modelId="{DE70F2CB-3EEA-48D4-871C-867146CDBA92}" type="pres">
      <dgm:prSet presAssocID="{AADCE7F2-EE96-4FFC-894B-67553C7C430F}" presName="level" presStyleLbl="node1" presStyleIdx="0" presStyleCnt="4">
        <dgm:presLayoutVars>
          <dgm:chMax val="1"/>
          <dgm:bulletEnabled val="1"/>
        </dgm:presLayoutVars>
      </dgm:prSet>
      <dgm:spPr/>
      <dgm:t>
        <a:bodyPr/>
        <a:lstStyle/>
        <a:p>
          <a:endParaRPr lang="ru-RU"/>
        </a:p>
      </dgm:t>
    </dgm:pt>
    <dgm:pt modelId="{330E7BFE-6472-48FE-A768-3AF0A074AF12}" type="pres">
      <dgm:prSet presAssocID="{AADCE7F2-EE96-4FFC-894B-67553C7C430F}" presName="levelTx" presStyleLbl="revTx" presStyleIdx="0" presStyleCnt="0">
        <dgm:presLayoutVars>
          <dgm:chMax val="1"/>
          <dgm:bulletEnabled val="1"/>
        </dgm:presLayoutVars>
      </dgm:prSet>
      <dgm:spPr/>
      <dgm:t>
        <a:bodyPr/>
        <a:lstStyle/>
        <a:p>
          <a:endParaRPr lang="ru-RU"/>
        </a:p>
      </dgm:t>
    </dgm:pt>
    <dgm:pt modelId="{E26964A6-165E-4D9D-93ED-C0E9324C7744}" type="pres">
      <dgm:prSet presAssocID="{6E15FD0D-0E95-4905-9B5B-1FF1BE6872AE}" presName="Name8" presStyleCnt="0"/>
      <dgm:spPr/>
    </dgm:pt>
    <dgm:pt modelId="{6B7E3E61-4BB0-4B13-9EB5-8B0DAF5E6BFF}" type="pres">
      <dgm:prSet presAssocID="{6E15FD0D-0E95-4905-9B5B-1FF1BE6872AE}" presName="level" presStyleLbl="node1" presStyleIdx="1" presStyleCnt="4">
        <dgm:presLayoutVars>
          <dgm:chMax val="1"/>
          <dgm:bulletEnabled val="1"/>
        </dgm:presLayoutVars>
      </dgm:prSet>
      <dgm:spPr/>
      <dgm:t>
        <a:bodyPr/>
        <a:lstStyle/>
        <a:p>
          <a:endParaRPr lang="ru-RU"/>
        </a:p>
      </dgm:t>
    </dgm:pt>
    <dgm:pt modelId="{EAD27A40-7558-4005-B77C-276FF8EAB99E}" type="pres">
      <dgm:prSet presAssocID="{6E15FD0D-0E95-4905-9B5B-1FF1BE6872AE}" presName="levelTx" presStyleLbl="revTx" presStyleIdx="0" presStyleCnt="0">
        <dgm:presLayoutVars>
          <dgm:chMax val="1"/>
          <dgm:bulletEnabled val="1"/>
        </dgm:presLayoutVars>
      </dgm:prSet>
      <dgm:spPr/>
      <dgm:t>
        <a:bodyPr/>
        <a:lstStyle/>
        <a:p>
          <a:endParaRPr lang="ru-RU"/>
        </a:p>
      </dgm:t>
    </dgm:pt>
    <dgm:pt modelId="{2D2A4A4C-3221-4EE1-A690-96E19DB8F367}" type="pres">
      <dgm:prSet presAssocID="{8F2A622A-F598-47AD-8E66-EE49A729422A}" presName="Name8" presStyleCnt="0"/>
      <dgm:spPr/>
    </dgm:pt>
    <dgm:pt modelId="{390865CE-88FB-4327-A5BD-5B80486093D6}" type="pres">
      <dgm:prSet presAssocID="{8F2A622A-F598-47AD-8E66-EE49A729422A}" presName="level" presStyleLbl="node1" presStyleIdx="2" presStyleCnt="4">
        <dgm:presLayoutVars>
          <dgm:chMax val="1"/>
          <dgm:bulletEnabled val="1"/>
        </dgm:presLayoutVars>
      </dgm:prSet>
      <dgm:spPr/>
      <dgm:t>
        <a:bodyPr/>
        <a:lstStyle/>
        <a:p>
          <a:endParaRPr lang="ru-RU"/>
        </a:p>
      </dgm:t>
    </dgm:pt>
    <dgm:pt modelId="{22E17AC2-3656-4BF8-AE46-8206112F2E75}" type="pres">
      <dgm:prSet presAssocID="{8F2A622A-F598-47AD-8E66-EE49A729422A}" presName="levelTx" presStyleLbl="revTx" presStyleIdx="0" presStyleCnt="0">
        <dgm:presLayoutVars>
          <dgm:chMax val="1"/>
          <dgm:bulletEnabled val="1"/>
        </dgm:presLayoutVars>
      </dgm:prSet>
      <dgm:spPr/>
      <dgm:t>
        <a:bodyPr/>
        <a:lstStyle/>
        <a:p>
          <a:endParaRPr lang="ru-RU"/>
        </a:p>
      </dgm:t>
    </dgm:pt>
    <dgm:pt modelId="{F163ADE0-1427-4D59-87F8-D43035A73C53}" type="pres">
      <dgm:prSet presAssocID="{726EF33A-41C1-4FD6-BD89-447DB5A676CE}" presName="Name8" presStyleCnt="0"/>
      <dgm:spPr/>
    </dgm:pt>
    <dgm:pt modelId="{26814768-341E-4727-93CF-CD470F19B837}" type="pres">
      <dgm:prSet presAssocID="{726EF33A-41C1-4FD6-BD89-447DB5A676CE}" presName="level" presStyleLbl="node1" presStyleIdx="3" presStyleCnt="4">
        <dgm:presLayoutVars>
          <dgm:chMax val="1"/>
          <dgm:bulletEnabled val="1"/>
        </dgm:presLayoutVars>
      </dgm:prSet>
      <dgm:spPr/>
      <dgm:t>
        <a:bodyPr/>
        <a:lstStyle/>
        <a:p>
          <a:endParaRPr lang="ru-RU"/>
        </a:p>
      </dgm:t>
    </dgm:pt>
    <dgm:pt modelId="{6401F486-852D-4AA0-ABE7-DDD4DC9E927E}" type="pres">
      <dgm:prSet presAssocID="{726EF33A-41C1-4FD6-BD89-447DB5A676CE}" presName="levelTx" presStyleLbl="revTx" presStyleIdx="0" presStyleCnt="0">
        <dgm:presLayoutVars>
          <dgm:chMax val="1"/>
          <dgm:bulletEnabled val="1"/>
        </dgm:presLayoutVars>
      </dgm:prSet>
      <dgm:spPr/>
      <dgm:t>
        <a:bodyPr/>
        <a:lstStyle/>
        <a:p>
          <a:endParaRPr lang="ru-RU"/>
        </a:p>
      </dgm:t>
    </dgm:pt>
  </dgm:ptLst>
  <dgm:cxnLst>
    <dgm:cxn modelId="{B782ADE1-1ADA-43CB-BBFF-9B85A264C444}" type="presOf" srcId="{6E15FD0D-0E95-4905-9B5B-1FF1BE6872AE}" destId="{6B7E3E61-4BB0-4B13-9EB5-8B0DAF5E6BFF}" srcOrd="0" destOrd="0" presId="urn:microsoft.com/office/officeart/2005/8/layout/pyramid1"/>
    <dgm:cxn modelId="{EE655FF8-7948-4444-BC59-0F312FD3C9A9}" type="presOf" srcId="{6E15FD0D-0E95-4905-9B5B-1FF1BE6872AE}" destId="{EAD27A40-7558-4005-B77C-276FF8EAB99E}" srcOrd="1" destOrd="0" presId="urn:microsoft.com/office/officeart/2005/8/layout/pyramid1"/>
    <dgm:cxn modelId="{37E7F4A9-3139-4E6E-9AA0-796CF6388146}" type="presOf" srcId="{8F2A622A-F598-47AD-8E66-EE49A729422A}" destId="{390865CE-88FB-4327-A5BD-5B80486093D6}" srcOrd="0" destOrd="0" presId="urn:microsoft.com/office/officeart/2005/8/layout/pyramid1"/>
    <dgm:cxn modelId="{CCBE6D8F-A066-4911-8FE2-DE1DC0B46CA6}" type="presOf" srcId="{AADCE7F2-EE96-4FFC-894B-67553C7C430F}" destId="{330E7BFE-6472-48FE-A768-3AF0A074AF12}" srcOrd="1" destOrd="0" presId="urn:microsoft.com/office/officeart/2005/8/layout/pyramid1"/>
    <dgm:cxn modelId="{05C769E2-1224-4FED-8D9D-1106BAA0EF4D}" srcId="{C80F06CD-50FE-4EE8-8542-A4010F5408D6}" destId="{8F2A622A-F598-47AD-8E66-EE49A729422A}" srcOrd="2" destOrd="0" parTransId="{E60BAB7A-51C2-45E0-B615-7B0ACFCB0B76}" sibTransId="{4DB67180-C6E3-4C34-895D-1ECA3361361B}"/>
    <dgm:cxn modelId="{4197EA4E-3F6F-40FE-A970-574E15AE8120}" type="presOf" srcId="{C80F06CD-50FE-4EE8-8542-A4010F5408D6}" destId="{FB1C7923-752B-48DB-A94E-35BF70790A17}" srcOrd="0" destOrd="0" presId="urn:microsoft.com/office/officeart/2005/8/layout/pyramid1"/>
    <dgm:cxn modelId="{89AE5818-741C-45B2-9E0A-5C8A26C5F7A4}" type="presOf" srcId="{726EF33A-41C1-4FD6-BD89-447DB5A676CE}" destId="{6401F486-852D-4AA0-ABE7-DDD4DC9E927E}" srcOrd="1" destOrd="0" presId="urn:microsoft.com/office/officeart/2005/8/layout/pyramid1"/>
    <dgm:cxn modelId="{D9FA8A42-E8E8-40EE-A2D8-A0FFAF0834D3}" type="presOf" srcId="{AADCE7F2-EE96-4FFC-894B-67553C7C430F}" destId="{DE70F2CB-3EEA-48D4-871C-867146CDBA92}" srcOrd="0" destOrd="0" presId="urn:microsoft.com/office/officeart/2005/8/layout/pyramid1"/>
    <dgm:cxn modelId="{83A2CBB4-0566-4BDA-B7AD-7389C7AF5CE6}" type="presOf" srcId="{8F2A622A-F598-47AD-8E66-EE49A729422A}" destId="{22E17AC2-3656-4BF8-AE46-8206112F2E75}" srcOrd="1" destOrd="0" presId="urn:microsoft.com/office/officeart/2005/8/layout/pyramid1"/>
    <dgm:cxn modelId="{A8979E6C-26A4-4FB0-9B88-1E07CFBA1E51}" srcId="{C80F06CD-50FE-4EE8-8542-A4010F5408D6}" destId="{726EF33A-41C1-4FD6-BD89-447DB5A676CE}" srcOrd="3" destOrd="0" parTransId="{F12C562D-0FC1-42B4-8CBA-789A536A8464}" sibTransId="{3BE4C323-0510-42F2-A03D-31F1B63E11BF}"/>
    <dgm:cxn modelId="{1BE29407-5B6A-4A6E-85E8-0A7046848847}" srcId="{C80F06CD-50FE-4EE8-8542-A4010F5408D6}" destId="{AADCE7F2-EE96-4FFC-894B-67553C7C430F}" srcOrd="0" destOrd="0" parTransId="{8CDE65BE-67E0-41FD-88F5-9F8102069440}" sibTransId="{2938F1C9-D7E2-4D5E-AC34-F01DE9686450}"/>
    <dgm:cxn modelId="{3F087F1B-A44E-40B7-B82E-6D0A0E9509DC}" srcId="{C80F06CD-50FE-4EE8-8542-A4010F5408D6}" destId="{6E15FD0D-0E95-4905-9B5B-1FF1BE6872AE}" srcOrd="1" destOrd="0" parTransId="{5563C0D2-1094-4079-A7B6-435BD822DB77}" sibTransId="{70F0BF46-9E7E-4E72-97C0-663D2ADCF46F}"/>
    <dgm:cxn modelId="{5C4D3E25-F7C5-444F-A480-B4CFB6E9E101}" type="presOf" srcId="{726EF33A-41C1-4FD6-BD89-447DB5A676CE}" destId="{26814768-341E-4727-93CF-CD470F19B837}" srcOrd="0" destOrd="0" presId="urn:microsoft.com/office/officeart/2005/8/layout/pyramid1"/>
    <dgm:cxn modelId="{E5D0606C-D6E7-4A44-84CB-C9F07C46E616}" type="presParOf" srcId="{FB1C7923-752B-48DB-A94E-35BF70790A17}" destId="{C640B5BC-B195-4D16-94A2-38A4645E5ADE}" srcOrd="0" destOrd="0" presId="urn:microsoft.com/office/officeart/2005/8/layout/pyramid1"/>
    <dgm:cxn modelId="{C3638697-1B4C-4D53-A5E3-3A2CE3C5C80C}" type="presParOf" srcId="{C640B5BC-B195-4D16-94A2-38A4645E5ADE}" destId="{DE70F2CB-3EEA-48D4-871C-867146CDBA92}" srcOrd="0" destOrd="0" presId="urn:microsoft.com/office/officeart/2005/8/layout/pyramid1"/>
    <dgm:cxn modelId="{69A7017C-9ADD-4A9F-8AA6-03AC2EB753E4}" type="presParOf" srcId="{C640B5BC-B195-4D16-94A2-38A4645E5ADE}" destId="{330E7BFE-6472-48FE-A768-3AF0A074AF12}" srcOrd="1" destOrd="0" presId="urn:microsoft.com/office/officeart/2005/8/layout/pyramid1"/>
    <dgm:cxn modelId="{52161F89-3366-49E0-AC0A-1DC944918BF7}" type="presParOf" srcId="{FB1C7923-752B-48DB-A94E-35BF70790A17}" destId="{E26964A6-165E-4D9D-93ED-C0E9324C7744}" srcOrd="1" destOrd="0" presId="urn:microsoft.com/office/officeart/2005/8/layout/pyramid1"/>
    <dgm:cxn modelId="{83859FB7-84A6-487F-8DF8-95CD4BD18E70}" type="presParOf" srcId="{E26964A6-165E-4D9D-93ED-C0E9324C7744}" destId="{6B7E3E61-4BB0-4B13-9EB5-8B0DAF5E6BFF}" srcOrd="0" destOrd="0" presId="urn:microsoft.com/office/officeart/2005/8/layout/pyramid1"/>
    <dgm:cxn modelId="{A0047BE1-4498-421A-8A7E-A287252ECCD2}" type="presParOf" srcId="{E26964A6-165E-4D9D-93ED-C0E9324C7744}" destId="{EAD27A40-7558-4005-B77C-276FF8EAB99E}" srcOrd="1" destOrd="0" presId="urn:microsoft.com/office/officeart/2005/8/layout/pyramid1"/>
    <dgm:cxn modelId="{C080B27A-52D4-4300-B05C-500A4332EB7C}" type="presParOf" srcId="{FB1C7923-752B-48DB-A94E-35BF70790A17}" destId="{2D2A4A4C-3221-4EE1-A690-96E19DB8F367}" srcOrd="2" destOrd="0" presId="urn:microsoft.com/office/officeart/2005/8/layout/pyramid1"/>
    <dgm:cxn modelId="{86CC97F2-659D-4A56-A088-A0D0F7760C47}" type="presParOf" srcId="{2D2A4A4C-3221-4EE1-A690-96E19DB8F367}" destId="{390865CE-88FB-4327-A5BD-5B80486093D6}" srcOrd="0" destOrd="0" presId="urn:microsoft.com/office/officeart/2005/8/layout/pyramid1"/>
    <dgm:cxn modelId="{B2AAAC20-2520-4766-BF15-8334CE306439}" type="presParOf" srcId="{2D2A4A4C-3221-4EE1-A690-96E19DB8F367}" destId="{22E17AC2-3656-4BF8-AE46-8206112F2E75}" srcOrd="1" destOrd="0" presId="urn:microsoft.com/office/officeart/2005/8/layout/pyramid1"/>
    <dgm:cxn modelId="{565660F2-98BC-4BEB-BE6A-6000CDA2FBF0}" type="presParOf" srcId="{FB1C7923-752B-48DB-A94E-35BF70790A17}" destId="{F163ADE0-1427-4D59-87F8-D43035A73C53}" srcOrd="3" destOrd="0" presId="urn:microsoft.com/office/officeart/2005/8/layout/pyramid1"/>
    <dgm:cxn modelId="{5FD2F4F6-500F-4BCB-85E1-D0C554F77244}" type="presParOf" srcId="{F163ADE0-1427-4D59-87F8-D43035A73C53}" destId="{26814768-341E-4727-93CF-CD470F19B837}" srcOrd="0" destOrd="0" presId="urn:microsoft.com/office/officeart/2005/8/layout/pyramid1"/>
    <dgm:cxn modelId="{BB362063-C2DE-4210-A1B2-CCD6A51034B5}" type="presParOf" srcId="{F163ADE0-1427-4D59-87F8-D43035A73C53}" destId="{6401F486-852D-4AA0-ABE7-DDD4DC9E927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78A34-B127-4C64-9D8F-9A9FE0244C16}" type="doc">
      <dgm:prSet loTypeId="urn:microsoft.com/office/officeart/2005/8/layout/chevron2" loCatId="list" qsTypeId="urn:microsoft.com/office/officeart/2005/8/quickstyle/simple1#2" qsCatId="simple" csTypeId="urn:microsoft.com/office/officeart/2005/8/colors/colorful5" csCatId="colorful" phldr="1"/>
      <dgm:spPr/>
      <dgm:t>
        <a:bodyPr/>
        <a:lstStyle/>
        <a:p>
          <a:endParaRPr lang="ru-RU"/>
        </a:p>
      </dgm:t>
    </dgm:pt>
    <dgm:pt modelId="{4AD0AD30-610B-41EB-AFDA-205522586AF9}">
      <dgm:prSet phldrT="[Текст]" custT="1"/>
      <dgm:spPr/>
      <dgm:t>
        <a:bodyPr/>
        <a:lstStyle/>
        <a:p>
          <a:endParaRPr lang="ru-RU" sz="1600" b="1" dirty="0">
            <a:latin typeface="Times New Roman" pitchFamily="18" charset="0"/>
            <a:cs typeface="Times New Roman" pitchFamily="18" charset="0"/>
          </a:endParaRPr>
        </a:p>
      </dgm:t>
    </dgm:pt>
    <dgm:pt modelId="{D315B135-A678-479B-B153-1210B409F2F8}" type="parTrans" cxnId="{33D60430-0E84-4890-9B98-F5D520D8E257}">
      <dgm:prSet/>
      <dgm:spPr/>
      <dgm:t>
        <a:bodyPr/>
        <a:lstStyle/>
        <a:p>
          <a:endParaRPr lang="ru-RU" sz="1600" b="1">
            <a:latin typeface="Times New Roman" pitchFamily="18" charset="0"/>
            <a:cs typeface="Times New Roman" pitchFamily="18" charset="0"/>
          </a:endParaRPr>
        </a:p>
      </dgm:t>
    </dgm:pt>
    <dgm:pt modelId="{B15FFCCF-42B6-4DCA-AF7A-63B6E0772AA3}" type="sibTrans" cxnId="{33D60430-0E84-4890-9B98-F5D520D8E257}">
      <dgm:prSet/>
      <dgm:spPr/>
      <dgm:t>
        <a:bodyPr/>
        <a:lstStyle/>
        <a:p>
          <a:endParaRPr lang="ru-RU" sz="1600" b="1">
            <a:latin typeface="Times New Roman" pitchFamily="18" charset="0"/>
            <a:cs typeface="Times New Roman" pitchFamily="18" charset="0"/>
          </a:endParaRPr>
        </a:p>
      </dgm:t>
    </dgm:pt>
    <dgm:pt modelId="{04D5FA5C-8FBC-406F-9437-9EDC31C9C43C}">
      <dgm:prSet phldrT="[Текст]" custT="1"/>
      <dgm:spPr/>
      <dgm:t>
        <a:bodyPr/>
        <a:lstStyle/>
        <a:p>
          <a:r>
            <a:rPr lang="ru-RU" sz="1600" b="1" dirty="0" smtClean="0">
              <a:latin typeface="+mn-lt"/>
              <a:cs typeface="Times New Roman" pitchFamily="18" charset="0"/>
            </a:rPr>
            <a:t>организация</a:t>
          </a:r>
          <a:endParaRPr lang="ru-RU" sz="1600" b="1" dirty="0">
            <a:latin typeface="+mn-lt"/>
            <a:cs typeface="Times New Roman" pitchFamily="18" charset="0"/>
          </a:endParaRPr>
        </a:p>
      </dgm:t>
    </dgm:pt>
    <dgm:pt modelId="{F004A0AE-9BD1-44B4-AA9E-F676CE98BED6}" type="parTrans" cxnId="{682A9A3B-79D7-4ABD-B657-80C253E1825D}">
      <dgm:prSet/>
      <dgm:spPr/>
      <dgm:t>
        <a:bodyPr/>
        <a:lstStyle/>
        <a:p>
          <a:endParaRPr lang="ru-RU" sz="1600" b="1">
            <a:latin typeface="Times New Roman" pitchFamily="18" charset="0"/>
            <a:cs typeface="Times New Roman" pitchFamily="18" charset="0"/>
          </a:endParaRPr>
        </a:p>
      </dgm:t>
    </dgm:pt>
    <dgm:pt modelId="{0B8B424D-EA98-4761-A745-72BC4A1DC626}" type="sibTrans" cxnId="{682A9A3B-79D7-4ABD-B657-80C253E1825D}">
      <dgm:prSet/>
      <dgm:spPr/>
      <dgm:t>
        <a:bodyPr/>
        <a:lstStyle/>
        <a:p>
          <a:endParaRPr lang="ru-RU" sz="1600" b="1">
            <a:latin typeface="Times New Roman" pitchFamily="18" charset="0"/>
            <a:cs typeface="Times New Roman" pitchFamily="18" charset="0"/>
          </a:endParaRPr>
        </a:p>
      </dgm:t>
    </dgm:pt>
    <dgm:pt modelId="{AE562AB8-D047-42B6-8BAE-0E9CB3B61C50}">
      <dgm:prSet phldrT="[Текст]" custT="1"/>
      <dgm:spPr/>
      <dgm:t>
        <a:bodyPr/>
        <a:lstStyle/>
        <a:p>
          <a:endParaRPr lang="ru-RU" sz="1600" b="1" dirty="0">
            <a:latin typeface="Times New Roman" pitchFamily="18" charset="0"/>
            <a:cs typeface="Times New Roman" pitchFamily="18" charset="0"/>
          </a:endParaRPr>
        </a:p>
      </dgm:t>
    </dgm:pt>
    <dgm:pt modelId="{DAE43956-E70F-42F6-81DC-68B709AE54DD}" type="parTrans" cxnId="{493E928F-E19D-4B71-89BA-03339528F004}">
      <dgm:prSet/>
      <dgm:spPr/>
      <dgm:t>
        <a:bodyPr/>
        <a:lstStyle/>
        <a:p>
          <a:endParaRPr lang="ru-RU" sz="1600" b="1">
            <a:latin typeface="Times New Roman" pitchFamily="18" charset="0"/>
            <a:cs typeface="Times New Roman" pitchFamily="18" charset="0"/>
          </a:endParaRPr>
        </a:p>
      </dgm:t>
    </dgm:pt>
    <dgm:pt modelId="{E7209868-9854-4288-A2FB-2D2E60E0E22C}" type="sibTrans" cxnId="{493E928F-E19D-4B71-89BA-03339528F004}">
      <dgm:prSet/>
      <dgm:spPr/>
      <dgm:t>
        <a:bodyPr/>
        <a:lstStyle/>
        <a:p>
          <a:endParaRPr lang="ru-RU" sz="1600" b="1">
            <a:latin typeface="Times New Roman" pitchFamily="18" charset="0"/>
            <a:cs typeface="Times New Roman" pitchFamily="18" charset="0"/>
          </a:endParaRPr>
        </a:p>
      </dgm:t>
    </dgm:pt>
    <dgm:pt modelId="{4AA8D185-9B7C-41E5-A374-7DA37C1325D4}">
      <dgm:prSet phldrT="[Текст]" custT="1"/>
      <dgm:spPr/>
      <dgm:t>
        <a:bodyPr/>
        <a:lstStyle/>
        <a:p>
          <a:r>
            <a:rPr lang="ru-RU" sz="1600" b="1" dirty="0" smtClean="0">
              <a:latin typeface="+mn-lt"/>
              <a:cs typeface="Times New Roman" pitchFamily="18" charset="0"/>
            </a:rPr>
            <a:t>учет</a:t>
          </a:r>
          <a:endParaRPr lang="ru-RU" sz="1600" b="1" dirty="0">
            <a:latin typeface="+mn-lt"/>
            <a:cs typeface="Times New Roman" pitchFamily="18" charset="0"/>
          </a:endParaRPr>
        </a:p>
      </dgm:t>
    </dgm:pt>
    <dgm:pt modelId="{8013472D-CF60-4E4E-883C-C0027A07C9E5}" type="parTrans" cxnId="{1118BA97-845B-4CC6-83A3-92E141AB0A51}">
      <dgm:prSet/>
      <dgm:spPr/>
      <dgm:t>
        <a:bodyPr/>
        <a:lstStyle/>
        <a:p>
          <a:endParaRPr lang="ru-RU" sz="1600" b="1">
            <a:latin typeface="Times New Roman" pitchFamily="18" charset="0"/>
            <a:cs typeface="Times New Roman" pitchFamily="18" charset="0"/>
          </a:endParaRPr>
        </a:p>
      </dgm:t>
    </dgm:pt>
    <dgm:pt modelId="{65B9EF1B-A11C-42B9-8D2D-8D0C70A3672B}" type="sibTrans" cxnId="{1118BA97-845B-4CC6-83A3-92E141AB0A51}">
      <dgm:prSet/>
      <dgm:spPr/>
      <dgm:t>
        <a:bodyPr/>
        <a:lstStyle/>
        <a:p>
          <a:endParaRPr lang="ru-RU" sz="1600" b="1">
            <a:latin typeface="Times New Roman" pitchFamily="18" charset="0"/>
            <a:cs typeface="Times New Roman" pitchFamily="18" charset="0"/>
          </a:endParaRPr>
        </a:p>
      </dgm:t>
    </dgm:pt>
    <dgm:pt modelId="{10ACE99B-A7C7-4E56-BF44-21AB8446726B}">
      <dgm:prSet phldrT="[Текст]" custT="1"/>
      <dgm:spPr/>
      <dgm:t>
        <a:bodyPr/>
        <a:lstStyle/>
        <a:p>
          <a:endParaRPr lang="ru-RU" sz="1600" b="1" dirty="0">
            <a:latin typeface="Times New Roman" pitchFamily="18" charset="0"/>
            <a:cs typeface="Times New Roman" pitchFamily="18" charset="0"/>
          </a:endParaRPr>
        </a:p>
      </dgm:t>
    </dgm:pt>
    <dgm:pt modelId="{B40B57DA-A34D-47A2-9B7D-11992980111E}" type="parTrans" cxnId="{0FC9D8C2-2218-4BA7-9BE9-88DD62E4BCBD}">
      <dgm:prSet/>
      <dgm:spPr/>
      <dgm:t>
        <a:bodyPr/>
        <a:lstStyle/>
        <a:p>
          <a:endParaRPr lang="ru-RU" sz="1600" b="1">
            <a:latin typeface="Times New Roman" pitchFamily="18" charset="0"/>
            <a:cs typeface="Times New Roman" pitchFamily="18" charset="0"/>
          </a:endParaRPr>
        </a:p>
      </dgm:t>
    </dgm:pt>
    <dgm:pt modelId="{E31A4444-F96B-4FD6-A68D-BE1572119F26}" type="sibTrans" cxnId="{0FC9D8C2-2218-4BA7-9BE9-88DD62E4BCBD}">
      <dgm:prSet/>
      <dgm:spPr/>
      <dgm:t>
        <a:bodyPr/>
        <a:lstStyle/>
        <a:p>
          <a:endParaRPr lang="ru-RU" sz="1600" b="1">
            <a:latin typeface="Times New Roman" pitchFamily="18" charset="0"/>
            <a:cs typeface="Times New Roman" pitchFamily="18" charset="0"/>
          </a:endParaRPr>
        </a:p>
      </dgm:t>
    </dgm:pt>
    <dgm:pt modelId="{D2B5E347-7893-47C2-9605-FA6EC4A41B8D}">
      <dgm:prSet phldrT="[Текст]" custT="1"/>
      <dgm:spPr/>
      <dgm:t>
        <a:bodyPr/>
        <a:lstStyle/>
        <a:p>
          <a:r>
            <a:rPr lang="ru-RU" sz="1600" b="1" dirty="0" smtClean="0">
              <a:latin typeface="+mn-lt"/>
              <a:cs typeface="Times New Roman" pitchFamily="18" charset="0"/>
            </a:rPr>
            <a:t>отчетность</a:t>
          </a:r>
          <a:endParaRPr lang="ru-RU" sz="1600" b="1" dirty="0">
            <a:latin typeface="+mn-lt"/>
            <a:cs typeface="Times New Roman" pitchFamily="18" charset="0"/>
          </a:endParaRPr>
        </a:p>
      </dgm:t>
    </dgm:pt>
    <dgm:pt modelId="{D7F458E3-1039-4EF9-A9D3-58ACFA6322A4}" type="parTrans" cxnId="{7E4BFF4F-72A3-4E35-A1B6-7A80A1A0355F}">
      <dgm:prSet/>
      <dgm:spPr/>
      <dgm:t>
        <a:bodyPr/>
        <a:lstStyle/>
        <a:p>
          <a:endParaRPr lang="ru-RU" sz="1600" b="1">
            <a:latin typeface="Times New Roman" pitchFamily="18" charset="0"/>
            <a:cs typeface="Times New Roman" pitchFamily="18" charset="0"/>
          </a:endParaRPr>
        </a:p>
      </dgm:t>
    </dgm:pt>
    <dgm:pt modelId="{AE319761-00B9-45BE-A687-FC0C3C2C7144}" type="sibTrans" cxnId="{7E4BFF4F-72A3-4E35-A1B6-7A80A1A0355F}">
      <dgm:prSet/>
      <dgm:spPr/>
      <dgm:t>
        <a:bodyPr/>
        <a:lstStyle/>
        <a:p>
          <a:endParaRPr lang="ru-RU" sz="1600" b="1">
            <a:latin typeface="Times New Roman" pitchFamily="18" charset="0"/>
            <a:cs typeface="Times New Roman" pitchFamily="18" charset="0"/>
          </a:endParaRPr>
        </a:p>
      </dgm:t>
    </dgm:pt>
    <dgm:pt modelId="{69A5C895-CF21-4013-AFB9-EE86EA31B467}">
      <dgm:prSet custT="1"/>
      <dgm:spPr/>
      <dgm:t>
        <a:bodyPr/>
        <a:lstStyle/>
        <a:p>
          <a:endParaRPr lang="ru-RU" sz="1600" b="1" dirty="0">
            <a:latin typeface="Times New Roman" pitchFamily="18" charset="0"/>
            <a:cs typeface="Times New Roman" pitchFamily="18" charset="0"/>
          </a:endParaRPr>
        </a:p>
      </dgm:t>
    </dgm:pt>
    <dgm:pt modelId="{E264E2E2-DC26-4D29-8DC5-B233AD77F38E}" type="parTrans" cxnId="{C4803831-D2D7-4BA2-835A-FF93D9363EDB}">
      <dgm:prSet/>
      <dgm:spPr/>
      <dgm:t>
        <a:bodyPr/>
        <a:lstStyle/>
        <a:p>
          <a:endParaRPr lang="ru-RU" sz="1600" b="1">
            <a:latin typeface="Times New Roman" pitchFamily="18" charset="0"/>
            <a:cs typeface="Times New Roman" pitchFamily="18" charset="0"/>
          </a:endParaRPr>
        </a:p>
      </dgm:t>
    </dgm:pt>
    <dgm:pt modelId="{45A5936D-F379-47D7-A1B4-2518268C8D4F}" type="sibTrans" cxnId="{C4803831-D2D7-4BA2-835A-FF93D9363EDB}">
      <dgm:prSet/>
      <dgm:spPr/>
      <dgm:t>
        <a:bodyPr/>
        <a:lstStyle/>
        <a:p>
          <a:endParaRPr lang="ru-RU" sz="1600" b="1">
            <a:latin typeface="Times New Roman" pitchFamily="18" charset="0"/>
            <a:cs typeface="Times New Roman" pitchFamily="18" charset="0"/>
          </a:endParaRPr>
        </a:p>
      </dgm:t>
    </dgm:pt>
    <dgm:pt modelId="{172F3FD5-190E-476D-90CD-2641830142CA}">
      <dgm:prSet custT="1"/>
      <dgm:spPr/>
      <dgm:t>
        <a:bodyPr/>
        <a:lstStyle/>
        <a:p>
          <a:endParaRPr lang="ru-RU" sz="1600" b="1" dirty="0">
            <a:latin typeface="Times New Roman" pitchFamily="18" charset="0"/>
            <a:cs typeface="Times New Roman" pitchFamily="18" charset="0"/>
          </a:endParaRPr>
        </a:p>
      </dgm:t>
    </dgm:pt>
    <dgm:pt modelId="{C65A340F-E59A-4EC7-83AB-2C53A3456A88}" type="parTrans" cxnId="{1B5F65F0-1D19-4FB9-8B49-A0E216626D6D}">
      <dgm:prSet/>
      <dgm:spPr/>
      <dgm:t>
        <a:bodyPr/>
        <a:lstStyle/>
        <a:p>
          <a:endParaRPr lang="ru-RU" sz="1600" b="1">
            <a:latin typeface="Times New Roman" pitchFamily="18" charset="0"/>
            <a:cs typeface="Times New Roman" pitchFamily="18" charset="0"/>
          </a:endParaRPr>
        </a:p>
      </dgm:t>
    </dgm:pt>
    <dgm:pt modelId="{5FA60F09-0F25-436A-B04F-28E686E92B83}" type="sibTrans" cxnId="{1B5F65F0-1D19-4FB9-8B49-A0E216626D6D}">
      <dgm:prSet/>
      <dgm:spPr/>
      <dgm:t>
        <a:bodyPr/>
        <a:lstStyle/>
        <a:p>
          <a:endParaRPr lang="ru-RU" sz="1600" b="1">
            <a:latin typeface="Times New Roman" pitchFamily="18" charset="0"/>
            <a:cs typeface="Times New Roman" pitchFamily="18" charset="0"/>
          </a:endParaRPr>
        </a:p>
      </dgm:t>
    </dgm:pt>
    <dgm:pt modelId="{E0D1E5BB-0316-4DA0-9C52-BDF34FD82CB5}">
      <dgm:prSet custT="1"/>
      <dgm:spPr/>
      <dgm:t>
        <a:bodyPr/>
        <a:lstStyle/>
        <a:p>
          <a:r>
            <a:rPr lang="ru-RU" sz="1600" b="1" dirty="0" smtClean="0">
              <a:latin typeface="+mn-lt"/>
              <a:cs typeface="Times New Roman" pitchFamily="18" charset="0"/>
            </a:rPr>
            <a:t>совершенствование</a:t>
          </a:r>
          <a:endParaRPr lang="ru-RU" sz="1600" b="1" dirty="0">
            <a:latin typeface="+mn-lt"/>
            <a:cs typeface="Times New Roman" pitchFamily="18" charset="0"/>
          </a:endParaRPr>
        </a:p>
      </dgm:t>
    </dgm:pt>
    <dgm:pt modelId="{80209EDA-F5B0-4A70-9D4B-9EABC88E3B33}" type="parTrans" cxnId="{5B339943-2C75-4FFE-89D4-C711ED573542}">
      <dgm:prSet/>
      <dgm:spPr/>
      <dgm:t>
        <a:bodyPr/>
        <a:lstStyle/>
        <a:p>
          <a:endParaRPr lang="ru-RU" sz="1600" b="1">
            <a:latin typeface="Times New Roman" pitchFamily="18" charset="0"/>
            <a:cs typeface="Times New Roman" pitchFamily="18" charset="0"/>
          </a:endParaRPr>
        </a:p>
      </dgm:t>
    </dgm:pt>
    <dgm:pt modelId="{1A4718FE-AF9B-4894-8ABE-6E6AE6167528}" type="sibTrans" cxnId="{5B339943-2C75-4FFE-89D4-C711ED573542}">
      <dgm:prSet/>
      <dgm:spPr/>
      <dgm:t>
        <a:bodyPr/>
        <a:lstStyle/>
        <a:p>
          <a:endParaRPr lang="ru-RU" sz="1600" b="1">
            <a:latin typeface="Times New Roman" pitchFamily="18" charset="0"/>
            <a:cs typeface="Times New Roman" pitchFamily="18" charset="0"/>
          </a:endParaRPr>
        </a:p>
      </dgm:t>
    </dgm:pt>
    <dgm:pt modelId="{8B92DDD3-13BA-4BEA-A38A-9892DCC3FAF1}">
      <dgm:prSet custT="1"/>
      <dgm:spPr/>
      <dgm:t>
        <a:bodyPr/>
        <a:lstStyle/>
        <a:p>
          <a:r>
            <a:rPr lang="ru-RU" sz="1500" b="1" dirty="0" smtClean="0">
              <a:latin typeface="+mn-lt"/>
              <a:cs typeface="Times New Roman" pitchFamily="18" charset="0"/>
            </a:rPr>
            <a:t>мотивация</a:t>
          </a:r>
          <a:endParaRPr lang="ru-RU" sz="1500" b="1" dirty="0">
            <a:latin typeface="+mn-lt"/>
            <a:cs typeface="Times New Roman" pitchFamily="18" charset="0"/>
          </a:endParaRPr>
        </a:p>
      </dgm:t>
    </dgm:pt>
    <dgm:pt modelId="{59F2C127-9440-47ED-8638-6121448C69BE}" type="parTrans" cxnId="{E0F0BB31-9F5C-43D1-8482-24C358D83B29}">
      <dgm:prSet/>
      <dgm:spPr/>
      <dgm:t>
        <a:bodyPr/>
        <a:lstStyle/>
        <a:p>
          <a:endParaRPr lang="ru-RU" sz="1600" b="1">
            <a:latin typeface="Times New Roman" pitchFamily="18" charset="0"/>
            <a:cs typeface="Times New Roman" pitchFamily="18" charset="0"/>
          </a:endParaRPr>
        </a:p>
      </dgm:t>
    </dgm:pt>
    <dgm:pt modelId="{3AF41172-DCCD-467B-A3CD-002F7DB5630C}" type="sibTrans" cxnId="{E0F0BB31-9F5C-43D1-8482-24C358D83B29}">
      <dgm:prSet/>
      <dgm:spPr/>
      <dgm:t>
        <a:bodyPr/>
        <a:lstStyle/>
        <a:p>
          <a:endParaRPr lang="ru-RU" sz="1600" b="1">
            <a:latin typeface="Times New Roman" pitchFamily="18" charset="0"/>
            <a:cs typeface="Times New Roman" pitchFamily="18" charset="0"/>
          </a:endParaRPr>
        </a:p>
      </dgm:t>
    </dgm:pt>
    <dgm:pt modelId="{2DD0A0AB-EE94-47B0-AEBE-5CD3BF656970}" type="pres">
      <dgm:prSet presAssocID="{D2E78A34-B127-4C64-9D8F-9A9FE0244C16}" presName="linearFlow" presStyleCnt="0">
        <dgm:presLayoutVars>
          <dgm:dir/>
          <dgm:animLvl val="lvl"/>
          <dgm:resizeHandles val="exact"/>
        </dgm:presLayoutVars>
      </dgm:prSet>
      <dgm:spPr/>
      <dgm:t>
        <a:bodyPr/>
        <a:lstStyle/>
        <a:p>
          <a:endParaRPr lang="ru-RU"/>
        </a:p>
      </dgm:t>
    </dgm:pt>
    <dgm:pt modelId="{989279F0-7D9A-40F5-8F03-B0C08DE40821}" type="pres">
      <dgm:prSet presAssocID="{4AD0AD30-610B-41EB-AFDA-205522586AF9}" presName="composite" presStyleCnt="0"/>
      <dgm:spPr/>
    </dgm:pt>
    <dgm:pt modelId="{42AC016A-ACC9-45A4-95B4-875D402BD64F}" type="pres">
      <dgm:prSet presAssocID="{4AD0AD30-610B-41EB-AFDA-205522586AF9}" presName="parentText" presStyleLbl="alignNode1" presStyleIdx="0" presStyleCnt="5" custLinFactNeighborX="-92817" custLinFactNeighborY="-43530">
        <dgm:presLayoutVars>
          <dgm:chMax val="1"/>
          <dgm:bulletEnabled val="1"/>
        </dgm:presLayoutVars>
      </dgm:prSet>
      <dgm:spPr/>
      <dgm:t>
        <a:bodyPr/>
        <a:lstStyle/>
        <a:p>
          <a:endParaRPr lang="ru-RU"/>
        </a:p>
      </dgm:t>
    </dgm:pt>
    <dgm:pt modelId="{7051E566-01BC-4345-B402-5FC9E8037E52}" type="pres">
      <dgm:prSet presAssocID="{4AD0AD30-610B-41EB-AFDA-205522586AF9}" presName="descendantText" presStyleLbl="alignAcc1" presStyleIdx="0" presStyleCnt="5" custLinFactNeighborX="13825" custLinFactNeighborY="-14">
        <dgm:presLayoutVars>
          <dgm:bulletEnabled val="1"/>
        </dgm:presLayoutVars>
      </dgm:prSet>
      <dgm:spPr/>
      <dgm:t>
        <a:bodyPr/>
        <a:lstStyle/>
        <a:p>
          <a:endParaRPr lang="ru-RU"/>
        </a:p>
      </dgm:t>
    </dgm:pt>
    <dgm:pt modelId="{0684D0EB-6308-4F8D-BF8D-09B34CF44CE4}" type="pres">
      <dgm:prSet presAssocID="{B15FFCCF-42B6-4DCA-AF7A-63B6E0772AA3}" presName="sp" presStyleCnt="0"/>
      <dgm:spPr/>
    </dgm:pt>
    <dgm:pt modelId="{256AF4FD-D44A-4E1B-BC44-D91A1974A5C2}" type="pres">
      <dgm:prSet presAssocID="{AE562AB8-D047-42B6-8BAE-0E9CB3B61C50}" presName="composite" presStyleCnt="0"/>
      <dgm:spPr/>
    </dgm:pt>
    <dgm:pt modelId="{88223E2F-A43B-4A30-9B43-21753FEE89A5}" type="pres">
      <dgm:prSet presAssocID="{AE562AB8-D047-42B6-8BAE-0E9CB3B61C50}" presName="parentText" presStyleLbl="alignNode1" presStyleIdx="1" presStyleCnt="5">
        <dgm:presLayoutVars>
          <dgm:chMax val="1"/>
          <dgm:bulletEnabled val="1"/>
        </dgm:presLayoutVars>
      </dgm:prSet>
      <dgm:spPr/>
      <dgm:t>
        <a:bodyPr/>
        <a:lstStyle/>
        <a:p>
          <a:endParaRPr lang="ru-RU"/>
        </a:p>
      </dgm:t>
    </dgm:pt>
    <dgm:pt modelId="{DC63576A-79A0-4537-9AB0-96E9F27E8D3F}" type="pres">
      <dgm:prSet presAssocID="{AE562AB8-D047-42B6-8BAE-0E9CB3B61C50}" presName="descendantText" presStyleLbl="alignAcc1" presStyleIdx="1" presStyleCnt="5">
        <dgm:presLayoutVars>
          <dgm:bulletEnabled val="1"/>
        </dgm:presLayoutVars>
      </dgm:prSet>
      <dgm:spPr/>
      <dgm:t>
        <a:bodyPr/>
        <a:lstStyle/>
        <a:p>
          <a:endParaRPr lang="ru-RU"/>
        </a:p>
      </dgm:t>
    </dgm:pt>
    <dgm:pt modelId="{C61420D8-63E2-4CF3-9525-C5DBA9C9178E}" type="pres">
      <dgm:prSet presAssocID="{E7209868-9854-4288-A2FB-2D2E60E0E22C}" presName="sp" presStyleCnt="0"/>
      <dgm:spPr/>
    </dgm:pt>
    <dgm:pt modelId="{7D16B15B-9B6D-4198-AA6D-76F27C0F31BB}" type="pres">
      <dgm:prSet presAssocID="{10ACE99B-A7C7-4E56-BF44-21AB8446726B}" presName="composite" presStyleCnt="0"/>
      <dgm:spPr/>
    </dgm:pt>
    <dgm:pt modelId="{1752A50D-8262-4F42-BC22-C149C2B4F961}" type="pres">
      <dgm:prSet presAssocID="{10ACE99B-A7C7-4E56-BF44-21AB8446726B}" presName="parentText" presStyleLbl="alignNode1" presStyleIdx="2" presStyleCnt="5">
        <dgm:presLayoutVars>
          <dgm:chMax val="1"/>
          <dgm:bulletEnabled val="1"/>
        </dgm:presLayoutVars>
      </dgm:prSet>
      <dgm:spPr/>
      <dgm:t>
        <a:bodyPr/>
        <a:lstStyle/>
        <a:p>
          <a:endParaRPr lang="ru-RU"/>
        </a:p>
      </dgm:t>
    </dgm:pt>
    <dgm:pt modelId="{DF3D0F94-A57B-4D2C-ABAA-18A36B0F9E96}" type="pres">
      <dgm:prSet presAssocID="{10ACE99B-A7C7-4E56-BF44-21AB8446726B}" presName="descendantText" presStyleLbl="alignAcc1" presStyleIdx="2" presStyleCnt="5">
        <dgm:presLayoutVars>
          <dgm:bulletEnabled val="1"/>
        </dgm:presLayoutVars>
      </dgm:prSet>
      <dgm:spPr/>
      <dgm:t>
        <a:bodyPr/>
        <a:lstStyle/>
        <a:p>
          <a:endParaRPr lang="ru-RU"/>
        </a:p>
      </dgm:t>
    </dgm:pt>
    <dgm:pt modelId="{4A4F0B0F-4351-4E7A-9CBA-78B2AD36B48F}" type="pres">
      <dgm:prSet presAssocID="{E31A4444-F96B-4FD6-A68D-BE1572119F26}" presName="sp" presStyleCnt="0"/>
      <dgm:spPr/>
    </dgm:pt>
    <dgm:pt modelId="{B38DD23D-EA6C-4146-AC3B-4D3C05851AFF}" type="pres">
      <dgm:prSet presAssocID="{69A5C895-CF21-4013-AFB9-EE86EA31B467}" presName="composite" presStyleCnt="0"/>
      <dgm:spPr/>
    </dgm:pt>
    <dgm:pt modelId="{D924FC78-ABF4-4018-956B-DDBA72E14D0B}" type="pres">
      <dgm:prSet presAssocID="{69A5C895-CF21-4013-AFB9-EE86EA31B467}" presName="parentText" presStyleLbl="alignNode1" presStyleIdx="3" presStyleCnt="5">
        <dgm:presLayoutVars>
          <dgm:chMax val="1"/>
          <dgm:bulletEnabled val="1"/>
        </dgm:presLayoutVars>
      </dgm:prSet>
      <dgm:spPr/>
      <dgm:t>
        <a:bodyPr/>
        <a:lstStyle/>
        <a:p>
          <a:endParaRPr lang="ru-RU"/>
        </a:p>
      </dgm:t>
    </dgm:pt>
    <dgm:pt modelId="{172FCAB5-AAF6-449D-8D1A-7F91D0420AB9}" type="pres">
      <dgm:prSet presAssocID="{69A5C895-CF21-4013-AFB9-EE86EA31B467}" presName="descendantText" presStyleLbl="alignAcc1" presStyleIdx="3" presStyleCnt="5">
        <dgm:presLayoutVars>
          <dgm:bulletEnabled val="1"/>
        </dgm:presLayoutVars>
      </dgm:prSet>
      <dgm:spPr/>
      <dgm:t>
        <a:bodyPr/>
        <a:lstStyle/>
        <a:p>
          <a:endParaRPr lang="ru-RU"/>
        </a:p>
      </dgm:t>
    </dgm:pt>
    <dgm:pt modelId="{486F7E13-9E76-4032-A0EC-184D6910A9DF}" type="pres">
      <dgm:prSet presAssocID="{45A5936D-F379-47D7-A1B4-2518268C8D4F}" presName="sp" presStyleCnt="0"/>
      <dgm:spPr/>
    </dgm:pt>
    <dgm:pt modelId="{C113EE94-1FAE-4181-B526-87EC25B522E4}" type="pres">
      <dgm:prSet presAssocID="{172F3FD5-190E-476D-90CD-2641830142CA}" presName="composite" presStyleCnt="0"/>
      <dgm:spPr/>
    </dgm:pt>
    <dgm:pt modelId="{B95CA131-8674-422E-BBFF-116B37B1304C}" type="pres">
      <dgm:prSet presAssocID="{172F3FD5-190E-476D-90CD-2641830142CA}" presName="parentText" presStyleLbl="alignNode1" presStyleIdx="4" presStyleCnt="5">
        <dgm:presLayoutVars>
          <dgm:chMax val="1"/>
          <dgm:bulletEnabled val="1"/>
        </dgm:presLayoutVars>
      </dgm:prSet>
      <dgm:spPr/>
      <dgm:t>
        <a:bodyPr/>
        <a:lstStyle/>
        <a:p>
          <a:endParaRPr lang="ru-RU"/>
        </a:p>
      </dgm:t>
    </dgm:pt>
    <dgm:pt modelId="{0E1079E0-A0B5-48A1-ABB0-3A25627D94F7}" type="pres">
      <dgm:prSet presAssocID="{172F3FD5-190E-476D-90CD-2641830142CA}" presName="descendantText" presStyleLbl="alignAcc1" presStyleIdx="4" presStyleCnt="5">
        <dgm:presLayoutVars>
          <dgm:bulletEnabled val="1"/>
        </dgm:presLayoutVars>
      </dgm:prSet>
      <dgm:spPr/>
      <dgm:t>
        <a:bodyPr/>
        <a:lstStyle/>
        <a:p>
          <a:endParaRPr lang="ru-RU"/>
        </a:p>
      </dgm:t>
    </dgm:pt>
  </dgm:ptLst>
  <dgm:cxnLst>
    <dgm:cxn modelId="{7E4BFF4F-72A3-4E35-A1B6-7A80A1A0355F}" srcId="{10ACE99B-A7C7-4E56-BF44-21AB8446726B}" destId="{D2B5E347-7893-47C2-9605-FA6EC4A41B8D}" srcOrd="0" destOrd="0" parTransId="{D7F458E3-1039-4EF9-A9D3-58ACFA6322A4}" sibTransId="{AE319761-00B9-45BE-A687-FC0C3C2C7144}"/>
    <dgm:cxn modelId="{29BFB8C9-FE54-43AE-BF12-32C1EE244D1B}" type="presOf" srcId="{AE562AB8-D047-42B6-8BAE-0E9CB3B61C50}" destId="{88223E2F-A43B-4A30-9B43-21753FEE89A5}" srcOrd="0" destOrd="0" presId="urn:microsoft.com/office/officeart/2005/8/layout/chevron2"/>
    <dgm:cxn modelId="{D9C43172-CE11-4105-98A9-295E1F0F8CED}" type="presOf" srcId="{4AA8D185-9B7C-41E5-A374-7DA37C1325D4}" destId="{DC63576A-79A0-4537-9AB0-96E9F27E8D3F}" srcOrd="0" destOrd="0" presId="urn:microsoft.com/office/officeart/2005/8/layout/chevron2"/>
    <dgm:cxn modelId="{0FC9D8C2-2218-4BA7-9BE9-88DD62E4BCBD}" srcId="{D2E78A34-B127-4C64-9D8F-9A9FE0244C16}" destId="{10ACE99B-A7C7-4E56-BF44-21AB8446726B}" srcOrd="2" destOrd="0" parTransId="{B40B57DA-A34D-47A2-9B7D-11992980111E}" sibTransId="{E31A4444-F96B-4FD6-A68D-BE1572119F26}"/>
    <dgm:cxn modelId="{B446FD40-8D8D-4B72-A8BD-BC6FD4002AD9}" type="presOf" srcId="{D2E78A34-B127-4C64-9D8F-9A9FE0244C16}" destId="{2DD0A0AB-EE94-47B0-AEBE-5CD3BF656970}" srcOrd="0" destOrd="0" presId="urn:microsoft.com/office/officeart/2005/8/layout/chevron2"/>
    <dgm:cxn modelId="{E0F0BB31-9F5C-43D1-8482-24C358D83B29}" srcId="{172F3FD5-190E-476D-90CD-2641830142CA}" destId="{8B92DDD3-13BA-4BEA-A38A-9892DCC3FAF1}" srcOrd="0" destOrd="0" parTransId="{59F2C127-9440-47ED-8638-6121448C69BE}" sibTransId="{3AF41172-DCCD-467B-A3CD-002F7DB5630C}"/>
    <dgm:cxn modelId="{33D60430-0E84-4890-9B98-F5D520D8E257}" srcId="{D2E78A34-B127-4C64-9D8F-9A9FE0244C16}" destId="{4AD0AD30-610B-41EB-AFDA-205522586AF9}" srcOrd="0" destOrd="0" parTransId="{D315B135-A678-479B-B153-1210B409F2F8}" sibTransId="{B15FFCCF-42B6-4DCA-AF7A-63B6E0772AA3}"/>
    <dgm:cxn modelId="{C7B92F08-7D77-4F53-8377-9D31915CF8D8}" type="presOf" srcId="{04D5FA5C-8FBC-406F-9437-9EDC31C9C43C}" destId="{7051E566-01BC-4345-B402-5FC9E8037E52}" srcOrd="0" destOrd="0" presId="urn:microsoft.com/office/officeart/2005/8/layout/chevron2"/>
    <dgm:cxn modelId="{1B5F65F0-1D19-4FB9-8B49-A0E216626D6D}" srcId="{D2E78A34-B127-4C64-9D8F-9A9FE0244C16}" destId="{172F3FD5-190E-476D-90CD-2641830142CA}" srcOrd="4" destOrd="0" parTransId="{C65A340F-E59A-4EC7-83AB-2C53A3456A88}" sibTransId="{5FA60F09-0F25-436A-B04F-28E686E92B83}"/>
    <dgm:cxn modelId="{1118BA97-845B-4CC6-83A3-92E141AB0A51}" srcId="{AE562AB8-D047-42B6-8BAE-0E9CB3B61C50}" destId="{4AA8D185-9B7C-41E5-A374-7DA37C1325D4}" srcOrd="0" destOrd="0" parTransId="{8013472D-CF60-4E4E-883C-C0027A07C9E5}" sibTransId="{65B9EF1B-A11C-42B9-8D2D-8D0C70A3672B}"/>
    <dgm:cxn modelId="{09EAC532-9864-4B54-85AB-49A4239B5807}" type="presOf" srcId="{10ACE99B-A7C7-4E56-BF44-21AB8446726B}" destId="{1752A50D-8262-4F42-BC22-C149C2B4F961}" srcOrd="0" destOrd="0" presId="urn:microsoft.com/office/officeart/2005/8/layout/chevron2"/>
    <dgm:cxn modelId="{FA3FE303-6F7D-4943-AE48-9100472BC37F}" type="presOf" srcId="{E0D1E5BB-0316-4DA0-9C52-BDF34FD82CB5}" destId="{172FCAB5-AAF6-449D-8D1A-7F91D0420AB9}" srcOrd="0" destOrd="0" presId="urn:microsoft.com/office/officeart/2005/8/layout/chevron2"/>
    <dgm:cxn modelId="{9734A00C-8A1A-4006-B929-6EE181D41806}" type="presOf" srcId="{172F3FD5-190E-476D-90CD-2641830142CA}" destId="{B95CA131-8674-422E-BBFF-116B37B1304C}" srcOrd="0" destOrd="0" presId="urn:microsoft.com/office/officeart/2005/8/layout/chevron2"/>
    <dgm:cxn modelId="{493E928F-E19D-4B71-89BA-03339528F004}" srcId="{D2E78A34-B127-4C64-9D8F-9A9FE0244C16}" destId="{AE562AB8-D047-42B6-8BAE-0E9CB3B61C50}" srcOrd="1" destOrd="0" parTransId="{DAE43956-E70F-42F6-81DC-68B709AE54DD}" sibTransId="{E7209868-9854-4288-A2FB-2D2E60E0E22C}"/>
    <dgm:cxn modelId="{AFA849B4-D316-49AC-83F3-3D87A813FB6B}" type="presOf" srcId="{8B92DDD3-13BA-4BEA-A38A-9892DCC3FAF1}" destId="{0E1079E0-A0B5-48A1-ABB0-3A25627D94F7}" srcOrd="0" destOrd="0" presId="urn:microsoft.com/office/officeart/2005/8/layout/chevron2"/>
    <dgm:cxn modelId="{BB8ABB65-34E8-4AC2-B144-C3A2774EA529}" type="presOf" srcId="{D2B5E347-7893-47C2-9605-FA6EC4A41B8D}" destId="{DF3D0F94-A57B-4D2C-ABAA-18A36B0F9E96}" srcOrd="0" destOrd="0" presId="urn:microsoft.com/office/officeart/2005/8/layout/chevron2"/>
    <dgm:cxn modelId="{682A9A3B-79D7-4ABD-B657-80C253E1825D}" srcId="{4AD0AD30-610B-41EB-AFDA-205522586AF9}" destId="{04D5FA5C-8FBC-406F-9437-9EDC31C9C43C}" srcOrd="0" destOrd="0" parTransId="{F004A0AE-9BD1-44B4-AA9E-F676CE98BED6}" sibTransId="{0B8B424D-EA98-4761-A745-72BC4A1DC626}"/>
    <dgm:cxn modelId="{C5697B85-295E-4053-9677-30DE02ADE7A2}" type="presOf" srcId="{69A5C895-CF21-4013-AFB9-EE86EA31B467}" destId="{D924FC78-ABF4-4018-956B-DDBA72E14D0B}" srcOrd="0" destOrd="0" presId="urn:microsoft.com/office/officeart/2005/8/layout/chevron2"/>
    <dgm:cxn modelId="{5B339943-2C75-4FFE-89D4-C711ED573542}" srcId="{69A5C895-CF21-4013-AFB9-EE86EA31B467}" destId="{E0D1E5BB-0316-4DA0-9C52-BDF34FD82CB5}" srcOrd="0" destOrd="0" parTransId="{80209EDA-F5B0-4A70-9D4B-9EABC88E3B33}" sibTransId="{1A4718FE-AF9B-4894-8ABE-6E6AE6167528}"/>
    <dgm:cxn modelId="{C4803831-D2D7-4BA2-835A-FF93D9363EDB}" srcId="{D2E78A34-B127-4C64-9D8F-9A9FE0244C16}" destId="{69A5C895-CF21-4013-AFB9-EE86EA31B467}" srcOrd="3" destOrd="0" parTransId="{E264E2E2-DC26-4D29-8DC5-B233AD77F38E}" sibTransId="{45A5936D-F379-47D7-A1B4-2518268C8D4F}"/>
    <dgm:cxn modelId="{377DFBDD-2AF4-4922-BDBF-0359EBA7D5CA}" type="presOf" srcId="{4AD0AD30-610B-41EB-AFDA-205522586AF9}" destId="{42AC016A-ACC9-45A4-95B4-875D402BD64F}" srcOrd="0" destOrd="0" presId="urn:microsoft.com/office/officeart/2005/8/layout/chevron2"/>
    <dgm:cxn modelId="{D00F7F35-E20F-42F0-BC04-69CA9D02785D}" type="presParOf" srcId="{2DD0A0AB-EE94-47B0-AEBE-5CD3BF656970}" destId="{989279F0-7D9A-40F5-8F03-B0C08DE40821}" srcOrd="0" destOrd="0" presId="urn:microsoft.com/office/officeart/2005/8/layout/chevron2"/>
    <dgm:cxn modelId="{6C6D644B-862E-4BC0-953E-058309548BC2}" type="presParOf" srcId="{989279F0-7D9A-40F5-8F03-B0C08DE40821}" destId="{42AC016A-ACC9-45A4-95B4-875D402BD64F}" srcOrd="0" destOrd="0" presId="urn:microsoft.com/office/officeart/2005/8/layout/chevron2"/>
    <dgm:cxn modelId="{C850AFC8-698D-47C4-841D-C281BEA27AF7}" type="presParOf" srcId="{989279F0-7D9A-40F5-8F03-B0C08DE40821}" destId="{7051E566-01BC-4345-B402-5FC9E8037E52}" srcOrd="1" destOrd="0" presId="urn:microsoft.com/office/officeart/2005/8/layout/chevron2"/>
    <dgm:cxn modelId="{E3D55546-578F-4DCC-B99C-D59B2AD47B61}" type="presParOf" srcId="{2DD0A0AB-EE94-47B0-AEBE-5CD3BF656970}" destId="{0684D0EB-6308-4F8D-BF8D-09B34CF44CE4}" srcOrd="1" destOrd="0" presId="urn:microsoft.com/office/officeart/2005/8/layout/chevron2"/>
    <dgm:cxn modelId="{1405284A-BF0E-4C3F-AFDE-2F860E1E0543}" type="presParOf" srcId="{2DD0A0AB-EE94-47B0-AEBE-5CD3BF656970}" destId="{256AF4FD-D44A-4E1B-BC44-D91A1974A5C2}" srcOrd="2" destOrd="0" presId="urn:microsoft.com/office/officeart/2005/8/layout/chevron2"/>
    <dgm:cxn modelId="{26ACE1B2-E409-4FEB-B8E7-0DCC4C464548}" type="presParOf" srcId="{256AF4FD-D44A-4E1B-BC44-D91A1974A5C2}" destId="{88223E2F-A43B-4A30-9B43-21753FEE89A5}" srcOrd="0" destOrd="0" presId="urn:microsoft.com/office/officeart/2005/8/layout/chevron2"/>
    <dgm:cxn modelId="{A397DC4C-C51B-4CCE-9BBC-EA3326615595}" type="presParOf" srcId="{256AF4FD-D44A-4E1B-BC44-D91A1974A5C2}" destId="{DC63576A-79A0-4537-9AB0-96E9F27E8D3F}" srcOrd="1" destOrd="0" presId="urn:microsoft.com/office/officeart/2005/8/layout/chevron2"/>
    <dgm:cxn modelId="{11C2608C-A107-4E34-951B-B04E2B4598FB}" type="presParOf" srcId="{2DD0A0AB-EE94-47B0-AEBE-5CD3BF656970}" destId="{C61420D8-63E2-4CF3-9525-C5DBA9C9178E}" srcOrd="3" destOrd="0" presId="urn:microsoft.com/office/officeart/2005/8/layout/chevron2"/>
    <dgm:cxn modelId="{DDF50688-FBDF-449E-822F-925134788CFE}" type="presParOf" srcId="{2DD0A0AB-EE94-47B0-AEBE-5CD3BF656970}" destId="{7D16B15B-9B6D-4198-AA6D-76F27C0F31BB}" srcOrd="4" destOrd="0" presId="urn:microsoft.com/office/officeart/2005/8/layout/chevron2"/>
    <dgm:cxn modelId="{54057121-C9BC-4031-8493-72BB791E1C26}" type="presParOf" srcId="{7D16B15B-9B6D-4198-AA6D-76F27C0F31BB}" destId="{1752A50D-8262-4F42-BC22-C149C2B4F961}" srcOrd="0" destOrd="0" presId="urn:microsoft.com/office/officeart/2005/8/layout/chevron2"/>
    <dgm:cxn modelId="{A623A575-3B5B-4AE8-B795-28AA64CA7B22}" type="presParOf" srcId="{7D16B15B-9B6D-4198-AA6D-76F27C0F31BB}" destId="{DF3D0F94-A57B-4D2C-ABAA-18A36B0F9E96}" srcOrd="1" destOrd="0" presId="urn:microsoft.com/office/officeart/2005/8/layout/chevron2"/>
    <dgm:cxn modelId="{706BB072-BF21-48B6-9647-CB5921B84206}" type="presParOf" srcId="{2DD0A0AB-EE94-47B0-AEBE-5CD3BF656970}" destId="{4A4F0B0F-4351-4E7A-9CBA-78B2AD36B48F}" srcOrd="5" destOrd="0" presId="urn:microsoft.com/office/officeart/2005/8/layout/chevron2"/>
    <dgm:cxn modelId="{6577C52E-9F49-4E44-9F52-CAC1ADA993D8}" type="presParOf" srcId="{2DD0A0AB-EE94-47B0-AEBE-5CD3BF656970}" destId="{B38DD23D-EA6C-4146-AC3B-4D3C05851AFF}" srcOrd="6" destOrd="0" presId="urn:microsoft.com/office/officeart/2005/8/layout/chevron2"/>
    <dgm:cxn modelId="{4D5E8703-5CD1-4266-BD5A-2C713F7EBA20}" type="presParOf" srcId="{B38DD23D-EA6C-4146-AC3B-4D3C05851AFF}" destId="{D924FC78-ABF4-4018-956B-DDBA72E14D0B}" srcOrd="0" destOrd="0" presId="urn:microsoft.com/office/officeart/2005/8/layout/chevron2"/>
    <dgm:cxn modelId="{C44D60A1-8B85-45F4-AE41-2384EA47BFAF}" type="presParOf" srcId="{B38DD23D-EA6C-4146-AC3B-4D3C05851AFF}" destId="{172FCAB5-AAF6-449D-8D1A-7F91D0420AB9}" srcOrd="1" destOrd="0" presId="urn:microsoft.com/office/officeart/2005/8/layout/chevron2"/>
    <dgm:cxn modelId="{4B8000B0-42E5-4AC5-B6C5-8E32F7D821E1}" type="presParOf" srcId="{2DD0A0AB-EE94-47B0-AEBE-5CD3BF656970}" destId="{486F7E13-9E76-4032-A0EC-184D6910A9DF}" srcOrd="7" destOrd="0" presId="urn:microsoft.com/office/officeart/2005/8/layout/chevron2"/>
    <dgm:cxn modelId="{EA3283CD-AA5F-487A-94E4-CD431AC68FD1}" type="presParOf" srcId="{2DD0A0AB-EE94-47B0-AEBE-5CD3BF656970}" destId="{C113EE94-1FAE-4181-B526-87EC25B522E4}" srcOrd="8" destOrd="0" presId="urn:microsoft.com/office/officeart/2005/8/layout/chevron2"/>
    <dgm:cxn modelId="{531FE427-F420-4C58-8986-D0120FA1C5B9}" type="presParOf" srcId="{C113EE94-1FAE-4181-B526-87EC25B522E4}" destId="{B95CA131-8674-422E-BBFF-116B37B1304C}" srcOrd="0" destOrd="0" presId="urn:microsoft.com/office/officeart/2005/8/layout/chevron2"/>
    <dgm:cxn modelId="{34C5000C-8115-4984-ADD6-733602F2772A}" type="presParOf" srcId="{C113EE94-1FAE-4181-B526-87EC25B522E4}" destId="{0E1079E0-A0B5-48A1-ABB0-3A25627D94F7}"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52EFD-DBE9-4E10-8C63-4FD9E9D7BB99}" type="doc">
      <dgm:prSet loTypeId="urn:microsoft.com/office/officeart/2005/8/layout/list1" loCatId="list" qsTypeId="urn:microsoft.com/office/officeart/2005/8/quickstyle/simple1#3" qsCatId="simple" csTypeId="urn:microsoft.com/office/officeart/2005/8/colors/accent6_1" csCatId="accent6" phldr="1"/>
      <dgm:spPr/>
      <dgm:t>
        <a:bodyPr/>
        <a:lstStyle/>
        <a:p>
          <a:endParaRPr lang="ru-RU"/>
        </a:p>
      </dgm:t>
    </dgm:pt>
    <dgm:pt modelId="{81357071-2DA8-496E-A8B1-7E6434FB85A0}">
      <dgm:prSet phldrT="[Текст]"/>
      <dgm:spPr/>
      <dgm:t>
        <a:bodyPr/>
        <a:lstStyle/>
        <a:p>
          <a:r>
            <a:rPr lang="ru-RU" dirty="0" smtClean="0">
              <a:latin typeface="+mn-lt"/>
              <a:cs typeface="Times New Roman" pitchFamily="18" charset="0"/>
            </a:rPr>
            <a:t>планирование</a:t>
          </a:r>
          <a:endParaRPr lang="ru-RU" dirty="0">
            <a:latin typeface="+mn-lt"/>
            <a:cs typeface="Times New Roman" pitchFamily="18" charset="0"/>
          </a:endParaRPr>
        </a:p>
      </dgm:t>
    </dgm:pt>
    <dgm:pt modelId="{670C7839-03B0-477C-94DD-C2F1FC0A16A9}" type="parTrans" cxnId="{3529FCD1-CCBF-4DB5-95A7-883BC909AA0D}">
      <dgm:prSet/>
      <dgm:spPr/>
      <dgm:t>
        <a:bodyPr/>
        <a:lstStyle/>
        <a:p>
          <a:endParaRPr lang="ru-RU"/>
        </a:p>
      </dgm:t>
    </dgm:pt>
    <dgm:pt modelId="{8B49CBA9-AD81-46DA-BD76-1964F5347129}" type="sibTrans" cxnId="{3529FCD1-CCBF-4DB5-95A7-883BC909AA0D}">
      <dgm:prSet/>
      <dgm:spPr/>
      <dgm:t>
        <a:bodyPr/>
        <a:lstStyle/>
        <a:p>
          <a:endParaRPr lang="ru-RU"/>
        </a:p>
      </dgm:t>
    </dgm:pt>
    <dgm:pt modelId="{9B3F820E-F286-476C-BA7B-C976F6336A36}">
      <dgm:prSet phldrT="[Текст]"/>
      <dgm:spPr/>
      <dgm:t>
        <a:bodyPr/>
        <a:lstStyle/>
        <a:p>
          <a:r>
            <a:rPr lang="ru-RU" dirty="0" smtClean="0">
              <a:latin typeface="+mn-lt"/>
              <a:cs typeface="Times New Roman" pitchFamily="18" charset="0"/>
            </a:rPr>
            <a:t>результаты</a:t>
          </a:r>
          <a:endParaRPr lang="ru-RU" dirty="0">
            <a:latin typeface="+mn-lt"/>
            <a:cs typeface="Times New Roman" pitchFamily="18" charset="0"/>
          </a:endParaRPr>
        </a:p>
      </dgm:t>
    </dgm:pt>
    <dgm:pt modelId="{5F15F223-4B63-407F-82BD-290B8A9A93EC}" type="parTrans" cxnId="{3C147DCB-C55A-440D-AB87-DF96FEF7B0D7}">
      <dgm:prSet/>
      <dgm:spPr/>
      <dgm:t>
        <a:bodyPr/>
        <a:lstStyle/>
        <a:p>
          <a:endParaRPr lang="ru-RU"/>
        </a:p>
      </dgm:t>
    </dgm:pt>
    <dgm:pt modelId="{791DB171-43FB-4892-9834-5B6830D464DC}" type="sibTrans" cxnId="{3C147DCB-C55A-440D-AB87-DF96FEF7B0D7}">
      <dgm:prSet/>
      <dgm:spPr/>
      <dgm:t>
        <a:bodyPr/>
        <a:lstStyle/>
        <a:p>
          <a:endParaRPr lang="ru-RU"/>
        </a:p>
      </dgm:t>
    </dgm:pt>
    <dgm:pt modelId="{085DBCB4-210F-4E61-95F1-95CE308F857F}" type="pres">
      <dgm:prSet presAssocID="{39F52EFD-DBE9-4E10-8C63-4FD9E9D7BB99}" presName="linear" presStyleCnt="0">
        <dgm:presLayoutVars>
          <dgm:dir/>
          <dgm:animLvl val="lvl"/>
          <dgm:resizeHandles val="exact"/>
        </dgm:presLayoutVars>
      </dgm:prSet>
      <dgm:spPr/>
      <dgm:t>
        <a:bodyPr/>
        <a:lstStyle/>
        <a:p>
          <a:endParaRPr lang="ru-RU"/>
        </a:p>
      </dgm:t>
    </dgm:pt>
    <dgm:pt modelId="{E1C3DFBE-DC28-495A-BB19-A4C0AE8B1DDB}" type="pres">
      <dgm:prSet presAssocID="{81357071-2DA8-496E-A8B1-7E6434FB85A0}" presName="parentLin" presStyleCnt="0"/>
      <dgm:spPr/>
    </dgm:pt>
    <dgm:pt modelId="{CD069966-BF35-4885-BAAD-B1C0F6B4F6FD}" type="pres">
      <dgm:prSet presAssocID="{81357071-2DA8-496E-A8B1-7E6434FB85A0}" presName="parentLeftMargin" presStyleLbl="node1" presStyleIdx="0" presStyleCnt="2"/>
      <dgm:spPr/>
      <dgm:t>
        <a:bodyPr/>
        <a:lstStyle/>
        <a:p>
          <a:endParaRPr lang="ru-RU"/>
        </a:p>
      </dgm:t>
    </dgm:pt>
    <dgm:pt modelId="{16D4F956-68F4-40E3-9BF9-7F17A80F0B56}" type="pres">
      <dgm:prSet presAssocID="{81357071-2DA8-496E-A8B1-7E6434FB85A0}" presName="parentText" presStyleLbl="node1" presStyleIdx="0" presStyleCnt="2">
        <dgm:presLayoutVars>
          <dgm:chMax val="0"/>
          <dgm:bulletEnabled val="1"/>
        </dgm:presLayoutVars>
      </dgm:prSet>
      <dgm:spPr/>
      <dgm:t>
        <a:bodyPr/>
        <a:lstStyle/>
        <a:p>
          <a:endParaRPr lang="ru-RU"/>
        </a:p>
      </dgm:t>
    </dgm:pt>
    <dgm:pt modelId="{D32F688C-BDAE-45A4-90D8-6629960A8CF8}" type="pres">
      <dgm:prSet presAssocID="{81357071-2DA8-496E-A8B1-7E6434FB85A0}" presName="negativeSpace" presStyleCnt="0"/>
      <dgm:spPr/>
    </dgm:pt>
    <dgm:pt modelId="{3A877342-1C89-419B-BBE0-37B659BB4298}" type="pres">
      <dgm:prSet presAssocID="{81357071-2DA8-496E-A8B1-7E6434FB85A0}" presName="childText" presStyleLbl="conFgAcc1" presStyleIdx="0" presStyleCnt="2">
        <dgm:presLayoutVars>
          <dgm:bulletEnabled val="1"/>
        </dgm:presLayoutVars>
      </dgm:prSet>
      <dgm:spPr/>
    </dgm:pt>
    <dgm:pt modelId="{8679D439-2837-4FDF-83BD-B354FBB687E6}" type="pres">
      <dgm:prSet presAssocID="{8B49CBA9-AD81-46DA-BD76-1964F5347129}" presName="spaceBetweenRectangles" presStyleCnt="0"/>
      <dgm:spPr/>
    </dgm:pt>
    <dgm:pt modelId="{EE72AA2F-9582-4BFC-80F4-4B1988B9BDFE}" type="pres">
      <dgm:prSet presAssocID="{9B3F820E-F286-476C-BA7B-C976F6336A36}" presName="parentLin" presStyleCnt="0"/>
      <dgm:spPr/>
    </dgm:pt>
    <dgm:pt modelId="{534AFED0-CCCD-448C-B2C2-5FEAB26F5187}" type="pres">
      <dgm:prSet presAssocID="{9B3F820E-F286-476C-BA7B-C976F6336A36}" presName="parentLeftMargin" presStyleLbl="node1" presStyleIdx="0" presStyleCnt="2"/>
      <dgm:spPr/>
      <dgm:t>
        <a:bodyPr/>
        <a:lstStyle/>
        <a:p>
          <a:endParaRPr lang="ru-RU"/>
        </a:p>
      </dgm:t>
    </dgm:pt>
    <dgm:pt modelId="{24AA4CEB-4B30-49A2-BF49-74F0B9BAA3E7}" type="pres">
      <dgm:prSet presAssocID="{9B3F820E-F286-476C-BA7B-C976F6336A36}" presName="parentText" presStyleLbl="node1" presStyleIdx="1" presStyleCnt="2">
        <dgm:presLayoutVars>
          <dgm:chMax val="0"/>
          <dgm:bulletEnabled val="1"/>
        </dgm:presLayoutVars>
      </dgm:prSet>
      <dgm:spPr/>
      <dgm:t>
        <a:bodyPr/>
        <a:lstStyle/>
        <a:p>
          <a:endParaRPr lang="ru-RU"/>
        </a:p>
      </dgm:t>
    </dgm:pt>
    <dgm:pt modelId="{EDF03AF9-87C1-45CE-9ED3-2552C9FB522E}" type="pres">
      <dgm:prSet presAssocID="{9B3F820E-F286-476C-BA7B-C976F6336A36}" presName="negativeSpace" presStyleCnt="0"/>
      <dgm:spPr/>
    </dgm:pt>
    <dgm:pt modelId="{CA9FF449-DF6F-495D-B542-D282539B99DD}" type="pres">
      <dgm:prSet presAssocID="{9B3F820E-F286-476C-BA7B-C976F6336A36}" presName="childText" presStyleLbl="conFgAcc1" presStyleIdx="1" presStyleCnt="2">
        <dgm:presLayoutVars>
          <dgm:bulletEnabled val="1"/>
        </dgm:presLayoutVars>
      </dgm:prSet>
      <dgm:spPr/>
    </dgm:pt>
  </dgm:ptLst>
  <dgm:cxnLst>
    <dgm:cxn modelId="{C71586DF-56BB-4B90-96EC-D48C9FD695D9}" type="presOf" srcId="{81357071-2DA8-496E-A8B1-7E6434FB85A0}" destId="{16D4F956-68F4-40E3-9BF9-7F17A80F0B56}" srcOrd="1" destOrd="0" presId="urn:microsoft.com/office/officeart/2005/8/layout/list1"/>
    <dgm:cxn modelId="{3529FCD1-CCBF-4DB5-95A7-883BC909AA0D}" srcId="{39F52EFD-DBE9-4E10-8C63-4FD9E9D7BB99}" destId="{81357071-2DA8-496E-A8B1-7E6434FB85A0}" srcOrd="0" destOrd="0" parTransId="{670C7839-03B0-477C-94DD-C2F1FC0A16A9}" sibTransId="{8B49CBA9-AD81-46DA-BD76-1964F5347129}"/>
    <dgm:cxn modelId="{6936F098-F33F-45E0-A23C-E2BE18E11DCC}" type="presOf" srcId="{81357071-2DA8-496E-A8B1-7E6434FB85A0}" destId="{CD069966-BF35-4885-BAAD-B1C0F6B4F6FD}" srcOrd="0" destOrd="0" presId="urn:microsoft.com/office/officeart/2005/8/layout/list1"/>
    <dgm:cxn modelId="{D53EB7EA-26CA-42E3-BB36-A34AE566D5CC}" type="presOf" srcId="{39F52EFD-DBE9-4E10-8C63-4FD9E9D7BB99}" destId="{085DBCB4-210F-4E61-95F1-95CE308F857F}" srcOrd="0" destOrd="0" presId="urn:microsoft.com/office/officeart/2005/8/layout/list1"/>
    <dgm:cxn modelId="{11FD623D-BB66-4E51-B6D4-DDCDC22A199D}" type="presOf" srcId="{9B3F820E-F286-476C-BA7B-C976F6336A36}" destId="{534AFED0-CCCD-448C-B2C2-5FEAB26F5187}" srcOrd="0" destOrd="0" presId="urn:microsoft.com/office/officeart/2005/8/layout/list1"/>
    <dgm:cxn modelId="{3C147DCB-C55A-440D-AB87-DF96FEF7B0D7}" srcId="{39F52EFD-DBE9-4E10-8C63-4FD9E9D7BB99}" destId="{9B3F820E-F286-476C-BA7B-C976F6336A36}" srcOrd="1" destOrd="0" parTransId="{5F15F223-4B63-407F-82BD-290B8A9A93EC}" sibTransId="{791DB171-43FB-4892-9834-5B6830D464DC}"/>
    <dgm:cxn modelId="{0BD2A26D-BC42-4473-A585-38FF7DCC3409}" type="presOf" srcId="{9B3F820E-F286-476C-BA7B-C976F6336A36}" destId="{24AA4CEB-4B30-49A2-BF49-74F0B9BAA3E7}" srcOrd="1" destOrd="0" presId="urn:microsoft.com/office/officeart/2005/8/layout/list1"/>
    <dgm:cxn modelId="{F4F77BDD-8F6F-4FF2-A00F-37CF1A1A758F}" type="presParOf" srcId="{085DBCB4-210F-4E61-95F1-95CE308F857F}" destId="{E1C3DFBE-DC28-495A-BB19-A4C0AE8B1DDB}" srcOrd="0" destOrd="0" presId="urn:microsoft.com/office/officeart/2005/8/layout/list1"/>
    <dgm:cxn modelId="{ED2A11A2-C324-4B10-9946-BD454493ECB8}" type="presParOf" srcId="{E1C3DFBE-DC28-495A-BB19-A4C0AE8B1DDB}" destId="{CD069966-BF35-4885-BAAD-B1C0F6B4F6FD}" srcOrd="0" destOrd="0" presId="urn:microsoft.com/office/officeart/2005/8/layout/list1"/>
    <dgm:cxn modelId="{776BE51B-B8C8-42F7-A06A-9D4074FCA2B9}" type="presParOf" srcId="{E1C3DFBE-DC28-495A-BB19-A4C0AE8B1DDB}" destId="{16D4F956-68F4-40E3-9BF9-7F17A80F0B56}" srcOrd="1" destOrd="0" presId="urn:microsoft.com/office/officeart/2005/8/layout/list1"/>
    <dgm:cxn modelId="{EA10F246-FFE2-4394-83A7-86EC5A5B290D}" type="presParOf" srcId="{085DBCB4-210F-4E61-95F1-95CE308F857F}" destId="{D32F688C-BDAE-45A4-90D8-6629960A8CF8}" srcOrd="1" destOrd="0" presId="urn:microsoft.com/office/officeart/2005/8/layout/list1"/>
    <dgm:cxn modelId="{6ECA7EFA-6828-4ECC-9F95-13810AA0D992}" type="presParOf" srcId="{085DBCB4-210F-4E61-95F1-95CE308F857F}" destId="{3A877342-1C89-419B-BBE0-37B659BB4298}" srcOrd="2" destOrd="0" presId="urn:microsoft.com/office/officeart/2005/8/layout/list1"/>
    <dgm:cxn modelId="{8CA0598F-AD6D-4FC3-BBB8-06D3CBBF9D7A}" type="presParOf" srcId="{085DBCB4-210F-4E61-95F1-95CE308F857F}" destId="{8679D439-2837-4FDF-83BD-B354FBB687E6}" srcOrd="3" destOrd="0" presId="urn:microsoft.com/office/officeart/2005/8/layout/list1"/>
    <dgm:cxn modelId="{BA31FF58-FA39-4FA1-85FC-AF197169974E}" type="presParOf" srcId="{085DBCB4-210F-4E61-95F1-95CE308F857F}" destId="{EE72AA2F-9582-4BFC-80F4-4B1988B9BDFE}" srcOrd="4" destOrd="0" presId="urn:microsoft.com/office/officeart/2005/8/layout/list1"/>
    <dgm:cxn modelId="{E7C1E6FB-3604-4504-B0FB-9BB108919EF0}" type="presParOf" srcId="{EE72AA2F-9582-4BFC-80F4-4B1988B9BDFE}" destId="{534AFED0-CCCD-448C-B2C2-5FEAB26F5187}" srcOrd="0" destOrd="0" presId="urn:microsoft.com/office/officeart/2005/8/layout/list1"/>
    <dgm:cxn modelId="{2BBD3306-0476-44D2-A10B-810D04FA5CBE}" type="presParOf" srcId="{EE72AA2F-9582-4BFC-80F4-4B1988B9BDFE}" destId="{24AA4CEB-4B30-49A2-BF49-74F0B9BAA3E7}" srcOrd="1" destOrd="0" presId="urn:microsoft.com/office/officeart/2005/8/layout/list1"/>
    <dgm:cxn modelId="{DFC47BC2-D68C-4C2A-B9E9-2622539BB144}" type="presParOf" srcId="{085DBCB4-210F-4E61-95F1-95CE308F857F}" destId="{EDF03AF9-87C1-45CE-9ED3-2552C9FB522E}" srcOrd="5" destOrd="0" presId="urn:microsoft.com/office/officeart/2005/8/layout/list1"/>
    <dgm:cxn modelId="{ABB47469-EEA4-4044-893E-9F3AE67F360A}" type="presParOf" srcId="{085DBCB4-210F-4E61-95F1-95CE308F857F}" destId="{CA9FF449-DF6F-495D-B542-D282539B99DD}" srcOrd="6"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0.21875</cdr:x>
      <cdr:y>0.31034</cdr:y>
    </cdr:from>
    <cdr:to>
      <cdr:x>0.35938</cdr:x>
      <cdr:y>0.44828</cdr:y>
    </cdr:to>
    <cdr:sp macro="" textlink="">
      <cdr:nvSpPr>
        <cdr:cNvPr id="2" name="TextBox 1"/>
        <cdr:cNvSpPr txBox="1"/>
      </cdr:nvSpPr>
      <cdr:spPr>
        <a:xfrm xmlns:a="http://schemas.openxmlformats.org/drawingml/2006/main">
          <a:off x="1000132" y="642942"/>
          <a:ext cx="642942"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000" b="1" dirty="0" smtClean="0"/>
            <a:t>-7 096.2</a:t>
          </a:r>
          <a:endParaRPr lang="ru-RU" sz="1000" b="1" dirty="0"/>
        </a:p>
      </cdr:txBody>
    </cdr:sp>
  </cdr:relSizeAnchor>
  <cdr:relSizeAnchor xmlns:cdr="http://schemas.openxmlformats.org/drawingml/2006/chartDrawing">
    <cdr:from>
      <cdr:x>0.4375</cdr:x>
      <cdr:y>0.44828</cdr:y>
    </cdr:from>
    <cdr:to>
      <cdr:x>0.59375</cdr:x>
      <cdr:y>0.58621</cdr:y>
    </cdr:to>
    <cdr:sp macro="" textlink="">
      <cdr:nvSpPr>
        <cdr:cNvPr id="3" name="TextBox 1"/>
        <cdr:cNvSpPr txBox="1"/>
      </cdr:nvSpPr>
      <cdr:spPr>
        <a:xfrm xmlns:a="http://schemas.openxmlformats.org/drawingml/2006/main">
          <a:off x="2000264" y="928694"/>
          <a:ext cx="714380" cy="285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000" b="1" dirty="0" smtClean="0"/>
            <a:t>-57 587.3</a:t>
          </a:r>
          <a:endParaRPr lang="ru-RU" sz="1000" b="1" dirty="0"/>
        </a:p>
      </cdr:txBody>
    </cdr:sp>
  </cdr:relSizeAnchor>
  <cdr:relSizeAnchor xmlns:cdr="http://schemas.openxmlformats.org/drawingml/2006/chartDrawing">
    <cdr:from>
      <cdr:x>0.67188</cdr:x>
      <cdr:y>0.55172</cdr:y>
    </cdr:from>
    <cdr:to>
      <cdr:x>0.82813</cdr:x>
      <cdr:y>0.68966</cdr:y>
    </cdr:to>
    <cdr:sp macro="" textlink="">
      <cdr:nvSpPr>
        <cdr:cNvPr id="4" name="TextBox 1"/>
        <cdr:cNvSpPr txBox="1"/>
      </cdr:nvSpPr>
      <cdr:spPr>
        <a:xfrm xmlns:a="http://schemas.openxmlformats.org/drawingml/2006/main">
          <a:off x="3071834" y="1143008"/>
          <a:ext cx="714380" cy="285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000" b="1" dirty="0" smtClean="0"/>
            <a:t>-57 889.8</a:t>
          </a:r>
          <a:endParaRPr lang="ru-RU" sz="1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51163" cy="496888"/>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defTabSz="919163">
              <a:defRPr sz="1200"/>
            </a:lvl1pPr>
          </a:lstStyle>
          <a:p>
            <a:pPr>
              <a:defRPr/>
            </a:pPr>
            <a:endParaRPr lang="ru-RU"/>
          </a:p>
        </p:txBody>
      </p:sp>
      <p:sp>
        <p:nvSpPr>
          <p:cNvPr id="3" name="Дата 2"/>
          <p:cNvSpPr>
            <a:spLocks noGrp="1"/>
          </p:cNvSpPr>
          <p:nvPr>
            <p:ph type="dt" sz="quarter" idx="1"/>
          </p:nvPr>
        </p:nvSpPr>
        <p:spPr bwMode="auto">
          <a:xfrm>
            <a:off x="3854450" y="0"/>
            <a:ext cx="2951163" cy="496888"/>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defTabSz="919163">
              <a:defRPr sz="1200"/>
            </a:lvl1pPr>
          </a:lstStyle>
          <a:p>
            <a:pPr>
              <a:defRPr/>
            </a:pPr>
            <a:fld id="{C943F1D4-1826-4786-BFAE-C2F591385FD2}" type="datetimeFigureOut">
              <a:rPr lang="ru-RU"/>
              <a:pPr>
                <a:defRPr/>
              </a:pPr>
              <a:t>05.03.2014</a:t>
            </a:fld>
            <a:endParaRPr lang="ru-RU"/>
          </a:p>
        </p:txBody>
      </p:sp>
      <p:sp>
        <p:nvSpPr>
          <p:cNvPr id="4" name="Нижний колонтитул 3"/>
          <p:cNvSpPr>
            <a:spLocks noGrp="1"/>
          </p:cNvSpPr>
          <p:nvPr>
            <p:ph type="ftr" sz="quarter" idx="2"/>
          </p:nvPr>
        </p:nvSpPr>
        <p:spPr bwMode="auto">
          <a:xfrm>
            <a:off x="0" y="9440863"/>
            <a:ext cx="2951163" cy="496887"/>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defTabSz="919163">
              <a:defRPr sz="1200"/>
            </a:lvl1pPr>
          </a:lstStyle>
          <a:p>
            <a:pPr>
              <a:defRPr/>
            </a:pPr>
            <a:endParaRPr lang="ru-RU"/>
          </a:p>
        </p:txBody>
      </p:sp>
      <p:sp>
        <p:nvSpPr>
          <p:cNvPr id="5" name="Номер слайда 4"/>
          <p:cNvSpPr>
            <a:spLocks noGrp="1"/>
          </p:cNvSpPr>
          <p:nvPr>
            <p:ph type="sldNum" sz="quarter" idx="3"/>
          </p:nvPr>
        </p:nvSpPr>
        <p:spPr bwMode="auto">
          <a:xfrm>
            <a:off x="3854450" y="9440863"/>
            <a:ext cx="2951163" cy="496887"/>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algn="r" defTabSz="919163">
              <a:defRPr sz="1200"/>
            </a:lvl1pPr>
          </a:lstStyle>
          <a:p>
            <a:pPr>
              <a:defRPr/>
            </a:pPr>
            <a:fld id="{17B3A524-E074-4048-9B61-89564CD28AC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51163" cy="496888"/>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defTabSz="919163">
              <a:defRPr sz="1200">
                <a:latin typeface="Arial" charset="0"/>
              </a:defRPr>
            </a:lvl1pPr>
          </a:lstStyle>
          <a:p>
            <a:pPr>
              <a:defRPr/>
            </a:pPr>
            <a:endParaRPr lang="ru-RU"/>
          </a:p>
        </p:txBody>
      </p:sp>
      <p:sp>
        <p:nvSpPr>
          <p:cNvPr id="24579" name="Rectangle 3"/>
          <p:cNvSpPr>
            <a:spLocks noGrp="1" noChangeArrowheads="1"/>
          </p:cNvSpPr>
          <p:nvPr>
            <p:ph type="dt" idx="1"/>
          </p:nvPr>
        </p:nvSpPr>
        <p:spPr bwMode="auto">
          <a:xfrm>
            <a:off x="3854450" y="0"/>
            <a:ext cx="2951163" cy="496888"/>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defTabSz="919163">
              <a:defRPr sz="1200">
                <a:latin typeface="Arial" charset="0"/>
              </a:defRPr>
            </a:lvl1pPr>
          </a:lstStyle>
          <a:p>
            <a:pPr>
              <a:defRPr/>
            </a:pPr>
            <a:fld id="{5B0B9495-D3A5-478C-8900-17B6459C90EE}" type="datetimeFigureOut">
              <a:rPr lang="ru-RU"/>
              <a:pPr>
                <a:defRPr/>
              </a:pPr>
              <a:t>05.03.2014</a:t>
            </a:fld>
            <a:endParaRPr lang="ru-RU"/>
          </a:p>
        </p:txBody>
      </p:sp>
      <p:sp>
        <p:nvSpPr>
          <p:cNvPr id="16388"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0" y="9440863"/>
            <a:ext cx="2951163" cy="496887"/>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defTabSz="919163">
              <a:defRPr sz="1200">
                <a:latin typeface="Arial" charset="0"/>
              </a:defRPr>
            </a:lvl1pPr>
          </a:lstStyle>
          <a:p>
            <a:pPr>
              <a:defRPr/>
            </a:pPr>
            <a:endParaRPr lang="ru-RU"/>
          </a:p>
        </p:txBody>
      </p:sp>
      <p:sp>
        <p:nvSpPr>
          <p:cNvPr id="24583" name="Rectangle 7"/>
          <p:cNvSpPr>
            <a:spLocks noGrp="1" noChangeArrowheads="1"/>
          </p:cNvSpPr>
          <p:nvPr>
            <p:ph type="sldNum" sz="quarter" idx="5"/>
          </p:nvPr>
        </p:nvSpPr>
        <p:spPr bwMode="auto">
          <a:xfrm>
            <a:off x="3854450" y="9440863"/>
            <a:ext cx="2951163" cy="496887"/>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algn="r" defTabSz="919163">
              <a:defRPr sz="1200">
                <a:latin typeface="Arial" charset="0"/>
              </a:defRPr>
            </a:lvl1pPr>
          </a:lstStyle>
          <a:p>
            <a:pPr>
              <a:defRPr/>
            </a:pPr>
            <a:fld id="{A7A4B81A-2202-4617-AADE-905F28050F9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095375" y="817563"/>
            <a:ext cx="5380038" cy="4035425"/>
          </a:xfrm>
          <a:ln/>
        </p:spPr>
      </p:sp>
      <p:sp>
        <p:nvSpPr>
          <p:cNvPr id="19459" name="Rectangle 3"/>
          <p:cNvSpPr>
            <a:spLocks noGrp="1" noChangeArrowheads="1"/>
          </p:cNvSpPr>
          <p:nvPr>
            <p:ph type="body" idx="1"/>
          </p:nvPr>
        </p:nvSpPr>
        <p:spPr>
          <a:xfrm>
            <a:off x="757238" y="5111750"/>
            <a:ext cx="6057900" cy="4843463"/>
          </a:xfrm>
          <a:noFill/>
          <a:ln/>
        </p:spPr>
        <p:txBody>
          <a:bodyPr wrap="none" anchor="ct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Рассмотрен и систематизирован с учетом предложений УФК по Московской области и МОУ ФК Перечень соответствия кодов КОСГУ и основных типовых направлений выплат.</a:t>
            </a:r>
          </a:p>
          <a:p>
            <a:pPr algn="just"/>
            <a:r>
              <a:rPr lang="ru-RU" smtClean="0">
                <a:latin typeface="Times New Roman" pitchFamily="18" charset="0"/>
                <a:cs typeface="Times New Roman" pitchFamily="18" charset="0"/>
              </a:rPr>
              <a:t>Доработана представленная УФК по МО и МОУ ФК Дорожная карта по применению механизма «Автосанкционирование».</a:t>
            </a:r>
          </a:p>
          <a:p>
            <a:pPr algn="just"/>
            <a:r>
              <a:rPr lang="ru-RU" smtClean="0">
                <a:latin typeface="Times New Roman" pitchFamily="18" charset="0"/>
                <a:cs typeface="Times New Roman" pitchFamily="18" charset="0"/>
              </a:rPr>
              <a:t>Подготовлены предложения по внесению изменений в приказ Федерального казначейства от 09.06.2012 № 229 «Об организации работ по ведению классификаторов, реестров и справочников, используемых в прикладном программном обеспечении Федерального казначейства» в части наделения полномочиями по администрированию указанного Перечня в МОУ – отдела расходов.</a:t>
            </a:r>
          </a:p>
          <a:p>
            <a:endParaRPr lang="ru-RU" smtClean="0"/>
          </a:p>
        </p:txBody>
      </p:sp>
      <p:sp>
        <p:nvSpPr>
          <p:cNvPr id="43011" name="Номер слайда 3"/>
          <p:cNvSpPr>
            <a:spLocks noGrp="1"/>
          </p:cNvSpPr>
          <p:nvPr>
            <p:ph type="sldNum" sz="quarter" idx="5"/>
          </p:nvPr>
        </p:nvSpPr>
        <p:spPr>
          <a:noFill/>
        </p:spPr>
        <p:txBody>
          <a:bodyPr/>
          <a:lstStyle/>
          <a:p>
            <a:fld id="{C76D1BEE-799B-40B7-AAD9-0FBDD75CA576}" type="slidenum">
              <a:rPr lang="ru-RU" smtClean="0"/>
              <a:pPr/>
              <a:t>15</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С 1 января 2014 года планируется осуществлять синхронизацию процессов ведения реестра контрактов, реестра банковских гарантий, реестра соглашений, учета бюджетных обязательств.</a:t>
            </a:r>
          </a:p>
          <a:p>
            <a:pPr algn="just"/>
            <a:r>
              <a:rPr lang="ru-RU" smtClean="0">
                <a:latin typeface="Times New Roman" pitchFamily="18" charset="0"/>
                <a:cs typeface="Times New Roman" pitchFamily="18" charset="0"/>
              </a:rPr>
              <a:t>Данный процесс приведет к однократному вводу ГРБС (ПБС) в личном кабинете информации, необходимой для формирования указанных реестров.</a:t>
            </a:r>
          </a:p>
          <a:p>
            <a:pPr algn="just"/>
            <a:r>
              <a:rPr lang="ru-RU" smtClean="0">
                <a:latin typeface="Times New Roman" pitchFamily="18" charset="0"/>
                <a:cs typeface="Times New Roman" pitchFamily="18" charset="0"/>
              </a:rPr>
              <a:t>Из личного кабинета необходимая информация будет загружаться органом Федерального казначейства в ППО «АСФК», для формирования Сведений об обязательстве.</a:t>
            </a:r>
          </a:p>
          <a:p>
            <a:pPr algn="just"/>
            <a:r>
              <a:rPr lang="ru-RU" smtClean="0">
                <a:latin typeface="Times New Roman" pitchFamily="18" charset="0"/>
                <a:cs typeface="Times New Roman" pitchFamily="18" charset="0"/>
              </a:rPr>
              <a:t>Только после положительной проверки Сведений об обязательстве, на едином портале бюджетной системы сформируется реестровая запись в реестре контрактов, либо реестре соглашений, которой будет присвоен уникальный номер.</a:t>
            </a:r>
          </a:p>
          <a:p>
            <a:pPr algn="just"/>
            <a:r>
              <a:rPr lang="ru-RU" smtClean="0">
                <a:latin typeface="Times New Roman" pitchFamily="18" charset="0"/>
                <a:cs typeface="Times New Roman" pitchFamily="18" charset="0"/>
              </a:rPr>
              <a:t>Преимущества данного бизнес-процесса:</a:t>
            </a:r>
          </a:p>
          <a:p>
            <a:pPr algn="just"/>
            <a:r>
              <a:rPr lang="ru-RU" smtClean="0">
                <a:latin typeface="Times New Roman" pitchFamily="18" charset="0"/>
                <a:cs typeface="Times New Roman" pitchFamily="18" charset="0"/>
              </a:rPr>
              <a:t>- ввод информации становится более понятным для внешней среды;</a:t>
            </a:r>
          </a:p>
          <a:p>
            <a:pPr algn="just"/>
            <a:r>
              <a:rPr lang="ru-RU" smtClean="0">
                <a:latin typeface="Times New Roman" pitchFamily="18" charset="0"/>
                <a:cs typeface="Times New Roman" pitchFamily="18" charset="0"/>
              </a:rPr>
              <a:t>- повышается качество процедуры учета бюджетных обязательств;</a:t>
            </a:r>
          </a:p>
          <a:p>
            <a:pPr algn="just"/>
            <a:r>
              <a:rPr lang="ru-RU" smtClean="0">
                <a:latin typeface="Times New Roman" pitchFamily="18" charset="0"/>
                <a:cs typeface="Times New Roman" pitchFamily="18" charset="0"/>
              </a:rPr>
              <a:t>- приведет к оптимизации процесса исполнения контрактов, соглашений.</a:t>
            </a:r>
          </a:p>
          <a:p>
            <a:pPr algn="just"/>
            <a:endParaRPr lang="ru-RU" smtClean="0"/>
          </a:p>
        </p:txBody>
      </p:sp>
      <p:sp>
        <p:nvSpPr>
          <p:cNvPr id="45059" name="Номер слайда 3"/>
          <p:cNvSpPr>
            <a:spLocks noGrp="1"/>
          </p:cNvSpPr>
          <p:nvPr>
            <p:ph type="sldNum" sz="quarter" idx="5"/>
          </p:nvPr>
        </p:nvSpPr>
        <p:spPr>
          <a:noFill/>
        </p:spPr>
        <p:txBody>
          <a:bodyPr/>
          <a:lstStyle/>
          <a:p>
            <a:fld id="{E62F8745-9A9D-4AA3-925C-581D4ED4DFF0}" type="slidenum">
              <a:rPr lang="ru-RU" smtClean="0"/>
              <a:pPr/>
              <a:t>16</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algn="just">
              <a:defRPr/>
            </a:pPr>
            <a:r>
              <a:rPr lang="ru-RU" dirty="0" smtClean="0"/>
              <a:t>	</a:t>
            </a:r>
            <a:r>
              <a:rPr lang="ru-RU" dirty="0" smtClean="0">
                <a:latin typeface="Times New Roman" pitchFamily="18" charset="0"/>
                <a:cs typeface="Times New Roman" pitchFamily="18" charset="0"/>
              </a:rPr>
              <a:t>В целях повышения качества кассового обслуживания исполнения бюджетов бюджетной системы Российской Федерации, оптимизации информационного взаимодействия между органами Федерального казначейства, ГРБС,</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высшими органами исполнительной власти субъектов Российской Федерации в 2014 году планируется разработка и реализация механизма заключения и доведения в электронном виде Соглашений о предоставлении субсидий на </a:t>
            </a:r>
            <a:r>
              <a:rPr lang="ru-RU" dirty="0" err="1" smtClean="0">
                <a:latin typeface="Times New Roman" pitchFamily="18" charset="0"/>
                <a:cs typeface="Times New Roman" pitchFamily="18" charset="0"/>
              </a:rPr>
              <a:t>госзадание</a:t>
            </a:r>
            <a:r>
              <a:rPr lang="ru-RU" dirty="0" smtClean="0">
                <a:latin typeface="Times New Roman" pitchFamily="18" charset="0"/>
                <a:cs typeface="Times New Roman" pitchFamily="18" charset="0"/>
              </a:rPr>
              <a:t> и целевых средств.</a:t>
            </a:r>
          </a:p>
          <a:p>
            <a:pPr algn="just">
              <a:defRPr/>
            </a:pPr>
            <a:r>
              <a:rPr lang="ru-RU" dirty="0" smtClean="0">
                <a:latin typeface="Times New Roman" pitchFamily="18" charset="0"/>
                <a:cs typeface="Times New Roman" pitchFamily="18" charset="0"/>
              </a:rPr>
              <a:t>	Основные мероприятия:</a:t>
            </a:r>
          </a:p>
          <a:p>
            <a:pPr marL="227567" indent="-227567" algn="just">
              <a:buFontTx/>
              <a:buAutoNum type="arabicPeriod"/>
              <a:defRPr/>
            </a:pPr>
            <a:r>
              <a:rPr lang="ru-RU" dirty="0" smtClean="0">
                <a:latin typeface="Times New Roman" pitchFamily="18" charset="0"/>
                <a:cs typeface="Times New Roman" pitchFamily="18" charset="0"/>
              </a:rPr>
              <a:t>Проведение анализа реквизитного состава Соглашений в целях определения его необходимости и достаточности.</a:t>
            </a:r>
          </a:p>
          <a:p>
            <a:pPr marL="227567" indent="-227567" algn="just">
              <a:buFontTx/>
              <a:buAutoNum type="arabicPeriod"/>
              <a:defRPr/>
            </a:pPr>
            <a:r>
              <a:rPr lang="ru-RU" dirty="0" smtClean="0">
                <a:latin typeface="Times New Roman" pitchFamily="18" charset="0"/>
                <a:cs typeface="Times New Roman" pitchFamily="18" charset="0"/>
              </a:rPr>
              <a:t>Разработка унифицированных электронных форм Соглашений.</a:t>
            </a:r>
          </a:p>
          <a:p>
            <a:pPr marL="227567" indent="-227567" algn="just">
              <a:buFontTx/>
              <a:buAutoNum type="arabicPeriod"/>
              <a:defRPr/>
            </a:pPr>
            <a:r>
              <a:rPr lang="ru-RU" dirty="0" smtClean="0">
                <a:latin typeface="Times New Roman" pitchFamily="18" charset="0"/>
                <a:cs typeface="Times New Roman" pitchFamily="18" charset="0"/>
              </a:rPr>
              <a:t>Проведение работы, направленной на обеспечение </a:t>
            </a:r>
            <a:r>
              <a:rPr lang="ru-RU" dirty="0" err="1" smtClean="0">
                <a:latin typeface="Times New Roman" pitchFamily="18" charset="0"/>
                <a:cs typeface="Times New Roman" pitchFamily="18" charset="0"/>
              </a:rPr>
              <a:t>транзакционности</a:t>
            </a:r>
            <a:r>
              <a:rPr lang="ru-RU" dirty="0" smtClean="0">
                <a:latin typeface="Times New Roman" pitchFamily="18" charset="0"/>
                <a:cs typeface="Times New Roman" pitchFamily="18" charset="0"/>
              </a:rPr>
              <a:t> и юридической значимости электронного документооборота в рамках процесса заключения Соглашений.</a:t>
            </a:r>
          </a:p>
          <a:p>
            <a:pPr marL="227567" indent="-227567" algn="just">
              <a:defRPr/>
            </a:pPr>
            <a:r>
              <a:rPr lang="ru-RU" dirty="0" smtClean="0">
                <a:latin typeface="Times New Roman" pitchFamily="18" charset="0"/>
                <a:cs typeface="Times New Roman" pitchFamily="18" charset="0"/>
              </a:rPr>
              <a:t>		Указанные мероприятия потребуют внесения изменений в законодательные акты Российской Федерации, нормативные правовые акты Правительства Российской Федерации, Минфина России, Федерального казначейства, правовые акты ФОИВ.</a:t>
            </a:r>
            <a:endParaRPr lang="ru-RU" dirty="0">
              <a:latin typeface="Times New Roman" pitchFamily="18" charset="0"/>
              <a:cs typeface="Times New Roman" pitchFamily="18" charset="0"/>
            </a:endParaRPr>
          </a:p>
        </p:txBody>
      </p:sp>
      <p:sp>
        <p:nvSpPr>
          <p:cNvPr id="47107" name="Номер слайда 3"/>
          <p:cNvSpPr>
            <a:spLocks noGrp="1"/>
          </p:cNvSpPr>
          <p:nvPr>
            <p:ph type="sldNum" sz="quarter" idx="5"/>
          </p:nvPr>
        </p:nvSpPr>
        <p:spPr>
          <a:noFill/>
        </p:spPr>
        <p:txBody>
          <a:bodyPr/>
          <a:lstStyle/>
          <a:p>
            <a:fld id="{AD018382-8E5C-4CAC-A42B-88E36635E77D}" type="slidenum">
              <a:rPr lang="ru-RU" smtClean="0"/>
              <a:pPr/>
              <a:t>17</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noTextEdit="1"/>
          </p:cNvSpPr>
          <p:nvPr>
            <p:ph type="sldImg"/>
          </p:nvPr>
        </p:nvSpPr>
        <p:spPr>
          <a:ln/>
        </p:spPr>
      </p:sp>
      <p:sp>
        <p:nvSpPr>
          <p:cNvPr id="49154"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В платежном поручении недостаточно реквизитов для проведения санкционирования. Заявка универсальна, но содержит избыток реквизитов для большинства операций.</a:t>
            </a:r>
          </a:p>
          <a:p>
            <a:pPr algn="just"/>
            <a:r>
              <a:rPr lang="ru-RU" smtClean="0">
                <a:latin typeface="Times New Roman" pitchFamily="18" charset="0"/>
                <a:cs typeface="Times New Roman" pitchFamily="18" charset="0"/>
              </a:rPr>
              <a:t>В связи с чем, возникают вопросы о необходимости внесения изменений в форму Заявки.</a:t>
            </a:r>
          </a:p>
          <a:p>
            <a:pPr algn="just"/>
            <a:r>
              <a:rPr lang="ru-RU" smtClean="0">
                <a:latin typeface="Times New Roman" pitchFamily="18" charset="0"/>
                <a:cs typeface="Times New Roman" pitchFamily="18" charset="0"/>
              </a:rPr>
              <a:t>Вместе с тем  в настоящее время практически все клиенты органов Федерального казначейства перешли на электронный  документооборот с органами Федерального казначейства.</a:t>
            </a:r>
          </a:p>
          <a:p>
            <a:pPr algn="just"/>
            <a:r>
              <a:rPr lang="ru-RU" smtClean="0">
                <a:latin typeface="Times New Roman" pitchFamily="18" charset="0"/>
                <a:cs typeface="Times New Roman" pitchFamily="18" charset="0"/>
              </a:rPr>
              <a:t>При электронном документообороте внешний вид формы никакой роли не играет.</a:t>
            </a:r>
          </a:p>
          <a:p>
            <a:pPr algn="just"/>
            <a:r>
              <a:rPr lang="ru-RU" smtClean="0">
                <a:latin typeface="Times New Roman" pitchFamily="18" charset="0"/>
                <a:cs typeface="Times New Roman" pitchFamily="18" charset="0"/>
              </a:rPr>
              <a:t>Важен только реквизитный состав платежного документа, удобство интерфейса для ввода данных, четкие правила ввода информации.</a:t>
            </a:r>
          </a:p>
          <a:p>
            <a:pPr algn="just"/>
            <a:r>
              <a:rPr lang="ru-RU" smtClean="0">
                <a:latin typeface="Times New Roman" pitchFamily="18" charset="0"/>
                <a:cs typeface="Times New Roman" pitchFamily="18" charset="0"/>
              </a:rPr>
              <a:t>В связи с переходом на Электронный бюджет с мощной системой формуляров решением данного вопроса является разработка единого формуляра «платежного документа клиента» в Электронном бюджете. </a:t>
            </a:r>
          </a:p>
          <a:p>
            <a:pPr algn="just"/>
            <a:endParaRPr lang="ru-RU" smtClean="0">
              <a:latin typeface="Times New Roman" pitchFamily="18" charset="0"/>
              <a:cs typeface="Times New Roman" pitchFamily="18" charset="0"/>
            </a:endParaRPr>
          </a:p>
        </p:txBody>
      </p:sp>
      <p:sp>
        <p:nvSpPr>
          <p:cNvPr id="49155" name="Номер слайда 3"/>
          <p:cNvSpPr>
            <a:spLocks noGrp="1"/>
          </p:cNvSpPr>
          <p:nvPr>
            <p:ph type="sldNum" sz="quarter" idx="5"/>
          </p:nvPr>
        </p:nvSpPr>
        <p:spPr>
          <a:noFill/>
        </p:spPr>
        <p:txBody>
          <a:bodyPr/>
          <a:lstStyle/>
          <a:p>
            <a:fld id="{BC8B2AE5-EDB0-4F4B-A117-2255E6FC8AF3}" type="slidenum">
              <a:rPr lang="ru-RU" smtClean="0"/>
              <a:pPr/>
              <a:t>18</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a:ln/>
        </p:spPr>
      </p:sp>
      <p:sp>
        <p:nvSpPr>
          <p:cNvPr id="51202" name="Заметки 2"/>
          <p:cNvSpPr>
            <a:spLocks noGrp="1"/>
          </p:cNvSpPr>
          <p:nvPr>
            <p:ph type="body" idx="1"/>
          </p:nvPr>
        </p:nvSpPr>
        <p:spPr>
          <a:noFill/>
          <a:ln/>
        </p:spPr>
        <p:txBody>
          <a:bodyPr/>
          <a:lstStyle/>
          <a:p>
            <a:pPr lvl="1" algn="just"/>
            <a:r>
              <a:rPr lang="ru-RU" smtClean="0">
                <a:latin typeface="Times New Roman" pitchFamily="18" charset="0"/>
                <a:cs typeface="Times New Roman" pitchFamily="18" charset="0"/>
              </a:rPr>
              <a:t>	Еще одним направлением работ по совершенствованию функциональной деятельности Федерального казначейства стала разработка организационно-функциональной модели Федерального казначейства, на основе которой мы могли бы смоделировать модель Федерального казначейства будущего, проектировать бизнес-процессы «как будет».</a:t>
            </a:r>
          </a:p>
          <a:p>
            <a:pPr lvl="1" algn="just"/>
            <a:r>
              <a:rPr lang="ru-RU" smtClean="0">
                <a:latin typeface="Times New Roman" pitchFamily="18" charset="0"/>
                <a:cs typeface="Times New Roman" pitchFamily="18" charset="0"/>
              </a:rPr>
              <a:t>	ОФМ позволяет наглядно представить зоны ответственности структурных подразделений Федерального казначейства за реализацию полномочий Федерального казначейства.</a:t>
            </a:r>
          </a:p>
          <a:p>
            <a:pPr lvl="1" algn="just"/>
            <a:r>
              <a:rPr lang="ru-RU" smtClean="0">
                <a:latin typeface="Times New Roman" pitchFamily="18" charset="0"/>
                <a:cs typeface="Times New Roman" pitchFamily="18" charset="0"/>
              </a:rPr>
              <a:t>	При построении ОФМ мы использовали утвержденный руководителем ФК Перечень функций Федерального казначейства. Для каждой функции/подфункции из Перечня функций мы определили исполнительное звено, отвечающее за ее реализацию.</a:t>
            </a:r>
          </a:p>
          <a:p>
            <a:pPr lvl="1" algn="just"/>
            <a:r>
              <a:rPr lang="ru-RU" smtClean="0">
                <a:latin typeface="Times New Roman" pitchFamily="18" charset="0"/>
                <a:cs typeface="Times New Roman" pitchFamily="18" charset="0"/>
              </a:rPr>
              <a:t>	В 2014 году мы планируем продолжить систематизацию функций Федерального казначейства. На слайде представлен принцип деления функций на «управленческие (кураторские)», «обеспечивающие» и «исполнительские». Проекцию групп функций на ОФМ мы сможем использовать при оптимизации организации деятельности Федерального казначейства (для выявления функций, потенциальных к делегированию либо централизации).</a:t>
            </a:r>
          </a:p>
          <a:p>
            <a:endParaRPr lang="ru-RU" smtClean="0"/>
          </a:p>
        </p:txBody>
      </p:sp>
      <p:sp>
        <p:nvSpPr>
          <p:cNvPr id="51203" name="Номер слайда 3"/>
          <p:cNvSpPr>
            <a:spLocks noGrp="1"/>
          </p:cNvSpPr>
          <p:nvPr>
            <p:ph type="sldNum" sz="quarter" idx="5"/>
          </p:nvPr>
        </p:nvSpPr>
        <p:spPr>
          <a:noFill/>
        </p:spPr>
        <p:txBody>
          <a:bodyPr/>
          <a:lstStyle/>
          <a:p>
            <a:fld id="{0BB9F307-36B2-4DCF-AE0C-B8E062321F62}" type="slidenum">
              <a:rPr lang="ru-RU" smtClean="0"/>
              <a:pPr/>
              <a:t>19</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noTextEdit="1"/>
          </p:cNvSpPr>
          <p:nvPr>
            <p:ph type="sldImg"/>
          </p:nvPr>
        </p:nvSpPr>
        <p:spPr>
          <a:xfrm>
            <a:off x="920750" y="744538"/>
            <a:ext cx="4968875" cy="3725862"/>
          </a:xfrm>
          <a:ln/>
        </p:spPr>
      </p:sp>
      <p:sp>
        <p:nvSpPr>
          <p:cNvPr id="60418" name="Заметки 2"/>
          <p:cNvSpPr>
            <a:spLocks noGrp="1"/>
          </p:cNvSpPr>
          <p:nvPr>
            <p:ph type="body" idx="1"/>
          </p:nvPr>
        </p:nvSpPr>
        <p:spPr>
          <a:xfrm>
            <a:off x="682625" y="4721225"/>
            <a:ext cx="5445125" cy="4473575"/>
          </a:xfrm>
          <a:noFill/>
          <a:ln/>
        </p:spPr>
        <p:txBody>
          <a:bodyPr lIns="92006" tIns="46003" rIns="92006" bIns="46003"/>
          <a:lstStyle/>
          <a:p>
            <a:endParaRPr lang="ru-RU" smtClean="0"/>
          </a:p>
        </p:txBody>
      </p:sp>
      <p:sp>
        <p:nvSpPr>
          <p:cNvPr id="60419" name="Номер слайда 3"/>
          <p:cNvSpPr txBox="1">
            <a:spLocks noGrp="1"/>
          </p:cNvSpPr>
          <p:nvPr/>
        </p:nvSpPr>
        <p:spPr bwMode="auto">
          <a:xfrm>
            <a:off x="3856038" y="9440863"/>
            <a:ext cx="2949575" cy="496887"/>
          </a:xfrm>
          <a:prstGeom prst="rect">
            <a:avLst/>
          </a:prstGeom>
          <a:noFill/>
          <a:ln w="9525">
            <a:noFill/>
            <a:miter lim="800000"/>
            <a:headEnd/>
            <a:tailEnd/>
          </a:ln>
        </p:spPr>
        <p:txBody>
          <a:bodyPr lIns="92006" tIns="46003" rIns="92006" bIns="46003" anchor="b"/>
          <a:lstStyle/>
          <a:p>
            <a:pPr algn="r" defTabSz="917575"/>
            <a:fld id="{6D59C0A7-5DFC-47EE-AADB-B54C02402285}" type="slidenum">
              <a:rPr lang="ru-RU" sz="1200">
                <a:latin typeface="Arial" charset="0"/>
              </a:rPr>
              <a:pPr algn="r" defTabSz="917575"/>
              <a:t>27</a:t>
            </a:fld>
            <a:endParaRPr lang="ru-RU"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6038" y="9440863"/>
            <a:ext cx="2947987" cy="495300"/>
          </a:xfrm>
          <a:prstGeom prst="rect">
            <a:avLst/>
          </a:prstGeom>
          <a:noFill/>
          <a:ln w="9525">
            <a:noFill/>
            <a:round/>
            <a:headEnd/>
            <a:tailEnd/>
          </a:ln>
        </p:spPr>
        <p:txBody>
          <a:bodyPr lIns="90387" tIns="47001" rIns="90387" bIns="47001" anchor="b"/>
          <a:lstStyle/>
          <a:p>
            <a:pPr algn="r" defTabSz="450850">
              <a:buSzPct val="100000"/>
              <a:tabLst>
                <a:tab pos="0" algn="l"/>
                <a:tab pos="917575" algn="l"/>
                <a:tab pos="1835150" algn="l"/>
                <a:tab pos="2754313" algn="l"/>
                <a:tab pos="3671888" algn="l"/>
                <a:tab pos="4591050" algn="l"/>
                <a:tab pos="5508625" algn="l"/>
                <a:tab pos="6427788" algn="l"/>
                <a:tab pos="7345363" algn="l"/>
                <a:tab pos="8264525" algn="l"/>
                <a:tab pos="9182100" algn="l"/>
                <a:tab pos="10101263" algn="l"/>
              </a:tabLst>
            </a:pPr>
            <a:fld id="{EF6BB4E6-A1A5-4ADA-A6E0-2A81337D021E}" type="slidenum">
              <a:rPr lang="ru-RU" sz="1200">
                <a:solidFill>
                  <a:srgbClr val="000000"/>
                </a:solidFill>
                <a:ea typeface="Arial Unicode MS" pitchFamily="34" charset="-128"/>
                <a:cs typeface="Arial Unicode MS" pitchFamily="34" charset="-128"/>
              </a:rPr>
              <a:pPr algn="r" defTabSz="450850">
                <a:buSzPct val="100000"/>
                <a:tabLst>
                  <a:tab pos="0" algn="l"/>
                  <a:tab pos="917575" algn="l"/>
                  <a:tab pos="1835150" algn="l"/>
                  <a:tab pos="2754313" algn="l"/>
                  <a:tab pos="3671888" algn="l"/>
                  <a:tab pos="4591050" algn="l"/>
                  <a:tab pos="5508625" algn="l"/>
                  <a:tab pos="6427788" algn="l"/>
                  <a:tab pos="7345363" algn="l"/>
                  <a:tab pos="8264525" algn="l"/>
                  <a:tab pos="9182100" algn="l"/>
                  <a:tab pos="10101263" algn="l"/>
                </a:tabLst>
              </a:pPr>
              <a:t>35</a:t>
            </a:fld>
            <a:endParaRPr lang="ru-RU" sz="1200">
              <a:solidFill>
                <a:srgbClr val="000000"/>
              </a:solidFill>
              <a:ea typeface="Arial Unicode MS" pitchFamily="34" charset="-128"/>
              <a:cs typeface="Arial Unicode MS" pitchFamily="34" charset="-128"/>
            </a:endParaRPr>
          </a:p>
        </p:txBody>
      </p:sp>
      <p:sp>
        <p:nvSpPr>
          <p:cNvPr id="69635" name="Rectangle 1"/>
          <p:cNvSpPr>
            <a:spLocks noGrp="1" noRot="1" noChangeAspect="1" noChangeArrowheads="1" noTextEdit="1"/>
          </p:cNvSpPr>
          <p:nvPr>
            <p:ph type="sldImg"/>
          </p:nvPr>
        </p:nvSpPr>
        <p:spPr>
          <a:xfrm>
            <a:off x="920750" y="746125"/>
            <a:ext cx="4967288" cy="3725863"/>
          </a:xfrm>
          <a:ln/>
        </p:spPr>
      </p:sp>
      <p:sp>
        <p:nvSpPr>
          <p:cNvPr id="69636" name="Rectangle 2"/>
          <p:cNvSpPr>
            <a:spLocks noGrp="1" noChangeArrowheads="1"/>
          </p:cNvSpPr>
          <p:nvPr>
            <p:ph type="body" idx="1"/>
          </p:nvPr>
        </p:nvSpPr>
        <p:spPr>
          <a:xfrm>
            <a:off x="681038" y="4721225"/>
            <a:ext cx="5446712" cy="4473575"/>
          </a:xfrm>
          <a:noFill/>
          <a:ln/>
        </p:spPr>
        <p:txBody>
          <a:bodyPr wrap="none" lIns="90387" tIns="47001" rIns="90387" bIns="47001" anchor="ct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6038" y="9440863"/>
            <a:ext cx="2947987" cy="495300"/>
          </a:xfrm>
          <a:prstGeom prst="rect">
            <a:avLst/>
          </a:prstGeom>
          <a:noFill/>
          <a:ln w="9525">
            <a:noFill/>
            <a:round/>
            <a:headEnd/>
            <a:tailEnd/>
          </a:ln>
        </p:spPr>
        <p:txBody>
          <a:bodyPr lIns="90387" tIns="47001" rIns="90387" bIns="47001" anchor="b"/>
          <a:lstStyle/>
          <a:p>
            <a:pPr algn="r" defTabSz="450850">
              <a:buSzPct val="100000"/>
              <a:tabLst>
                <a:tab pos="0" algn="l"/>
                <a:tab pos="917575" algn="l"/>
                <a:tab pos="1835150" algn="l"/>
                <a:tab pos="2754313" algn="l"/>
                <a:tab pos="3671888" algn="l"/>
                <a:tab pos="4591050" algn="l"/>
                <a:tab pos="5508625" algn="l"/>
                <a:tab pos="6427788" algn="l"/>
                <a:tab pos="7345363" algn="l"/>
                <a:tab pos="8264525" algn="l"/>
                <a:tab pos="9182100" algn="l"/>
                <a:tab pos="10101263" algn="l"/>
              </a:tabLst>
            </a:pPr>
            <a:fld id="{CE19951E-522A-4D34-95CC-616631E482F8}" type="slidenum">
              <a:rPr lang="ru-RU" sz="1200">
                <a:solidFill>
                  <a:srgbClr val="000000"/>
                </a:solidFill>
                <a:ea typeface="Arial Unicode MS" pitchFamily="34" charset="-128"/>
                <a:cs typeface="Arial Unicode MS" pitchFamily="34" charset="-128"/>
              </a:rPr>
              <a:pPr algn="r" defTabSz="450850">
                <a:buSzPct val="100000"/>
                <a:tabLst>
                  <a:tab pos="0" algn="l"/>
                  <a:tab pos="917575" algn="l"/>
                  <a:tab pos="1835150" algn="l"/>
                  <a:tab pos="2754313" algn="l"/>
                  <a:tab pos="3671888" algn="l"/>
                  <a:tab pos="4591050" algn="l"/>
                  <a:tab pos="5508625" algn="l"/>
                  <a:tab pos="6427788" algn="l"/>
                  <a:tab pos="7345363" algn="l"/>
                  <a:tab pos="8264525" algn="l"/>
                  <a:tab pos="9182100" algn="l"/>
                  <a:tab pos="10101263" algn="l"/>
                </a:tabLst>
              </a:pPr>
              <a:t>36</a:t>
            </a:fld>
            <a:endParaRPr lang="ru-RU" sz="1200">
              <a:solidFill>
                <a:srgbClr val="000000"/>
              </a:solidFill>
              <a:ea typeface="Arial Unicode MS" pitchFamily="34" charset="-128"/>
              <a:cs typeface="Arial Unicode MS" pitchFamily="34" charset="-128"/>
            </a:endParaRPr>
          </a:p>
        </p:txBody>
      </p:sp>
      <p:sp>
        <p:nvSpPr>
          <p:cNvPr id="71683" name="Rectangle 1"/>
          <p:cNvSpPr>
            <a:spLocks noGrp="1" noRot="1" noChangeAspect="1" noChangeArrowheads="1" noTextEdit="1"/>
          </p:cNvSpPr>
          <p:nvPr>
            <p:ph type="sldImg"/>
          </p:nvPr>
        </p:nvSpPr>
        <p:spPr>
          <a:xfrm>
            <a:off x="920750" y="746125"/>
            <a:ext cx="4967288" cy="3725863"/>
          </a:xfrm>
          <a:ln/>
        </p:spPr>
      </p:sp>
      <p:sp>
        <p:nvSpPr>
          <p:cNvPr id="71684" name="Rectangle 2"/>
          <p:cNvSpPr>
            <a:spLocks noGrp="1" noChangeArrowheads="1"/>
          </p:cNvSpPr>
          <p:nvPr>
            <p:ph type="body" idx="1"/>
          </p:nvPr>
        </p:nvSpPr>
        <p:spPr>
          <a:xfrm>
            <a:off x="681038" y="4721225"/>
            <a:ext cx="5446712" cy="4473575"/>
          </a:xfrm>
          <a:noFill/>
          <a:ln/>
        </p:spPr>
        <p:txBody>
          <a:bodyPr wrap="none" lIns="90387" tIns="47001" rIns="90387" bIns="47001" anchor="ct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Образ слайда 1"/>
          <p:cNvSpPr>
            <a:spLocks noGrp="1" noRot="1" noChangeAspect="1" noTextEdit="1"/>
          </p:cNvSpPr>
          <p:nvPr>
            <p:ph type="sldImg"/>
          </p:nvPr>
        </p:nvSpPr>
        <p:spPr>
          <a:xfrm>
            <a:off x="922338" y="744538"/>
            <a:ext cx="4965700" cy="3724275"/>
          </a:xfrm>
          <a:ln/>
        </p:spPr>
      </p:sp>
      <p:sp>
        <p:nvSpPr>
          <p:cNvPr id="79874" name="Заметки 2"/>
          <p:cNvSpPr>
            <a:spLocks noGrp="1"/>
          </p:cNvSpPr>
          <p:nvPr>
            <p:ph type="body" idx="1"/>
          </p:nvPr>
        </p:nvSpPr>
        <p:spPr>
          <a:xfrm>
            <a:off x="682625" y="4721225"/>
            <a:ext cx="5445125" cy="4473575"/>
          </a:xfrm>
          <a:noFill/>
          <a:ln/>
        </p:spPr>
        <p:txBody>
          <a:bodyPr lIns="92006" tIns="46003" rIns="92006" bIns="46003"/>
          <a:lstStyle/>
          <a:p>
            <a:endParaRPr lang="ru-RU" smtClean="0"/>
          </a:p>
        </p:txBody>
      </p:sp>
      <p:sp>
        <p:nvSpPr>
          <p:cNvPr id="79875" name="Номер слайда 3"/>
          <p:cNvSpPr txBox="1">
            <a:spLocks noGrp="1"/>
          </p:cNvSpPr>
          <p:nvPr/>
        </p:nvSpPr>
        <p:spPr bwMode="auto">
          <a:xfrm>
            <a:off x="3856038" y="9440863"/>
            <a:ext cx="2949575" cy="496887"/>
          </a:xfrm>
          <a:prstGeom prst="rect">
            <a:avLst/>
          </a:prstGeom>
          <a:noFill/>
          <a:ln w="9525">
            <a:noFill/>
            <a:miter lim="800000"/>
            <a:headEnd/>
            <a:tailEnd/>
          </a:ln>
        </p:spPr>
        <p:txBody>
          <a:bodyPr lIns="92006" tIns="46003" rIns="92006" bIns="46003" anchor="b"/>
          <a:lstStyle/>
          <a:p>
            <a:pPr algn="r" defTabSz="917575"/>
            <a:fld id="{55FC705B-5A15-4850-8EE9-68FB5E8BF022}" type="slidenum">
              <a:rPr lang="ru-RU" sz="1200">
                <a:latin typeface="Arial" charset="0"/>
              </a:rPr>
              <a:pPr algn="r" defTabSz="917575"/>
              <a:t>42</a:t>
            </a:fld>
            <a:endParaRPr lang="ru-RU"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раз слайда 1"/>
          <p:cNvSpPr>
            <a:spLocks noGrp="1" noRot="1" noChangeAspect="1" noTextEdit="1"/>
          </p:cNvSpPr>
          <p:nvPr>
            <p:ph type="sldImg"/>
          </p:nvPr>
        </p:nvSpPr>
        <p:spPr>
          <a:xfrm>
            <a:off x="922338" y="744538"/>
            <a:ext cx="4965700" cy="3724275"/>
          </a:xfrm>
          <a:ln/>
        </p:spPr>
      </p:sp>
      <p:sp>
        <p:nvSpPr>
          <p:cNvPr id="81922" name="Заметки 2"/>
          <p:cNvSpPr>
            <a:spLocks noGrp="1"/>
          </p:cNvSpPr>
          <p:nvPr>
            <p:ph type="body" idx="1"/>
          </p:nvPr>
        </p:nvSpPr>
        <p:spPr>
          <a:xfrm>
            <a:off x="682625" y="4721225"/>
            <a:ext cx="5445125" cy="4473575"/>
          </a:xfrm>
          <a:noFill/>
          <a:ln/>
        </p:spPr>
        <p:txBody>
          <a:bodyPr lIns="92006" tIns="46003" rIns="92006" bIns="46003"/>
          <a:lstStyle/>
          <a:p>
            <a:endParaRPr lang="ru-RU" smtClean="0"/>
          </a:p>
        </p:txBody>
      </p:sp>
      <p:sp>
        <p:nvSpPr>
          <p:cNvPr id="81923" name="Номер слайда 3"/>
          <p:cNvSpPr txBox="1">
            <a:spLocks noGrp="1"/>
          </p:cNvSpPr>
          <p:nvPr/>
        </p:nvSpPr>
        <p:spPr bwMode="auto">
          <a:xfrm>
            <a:off x="3856038" y="9440863"/>
            <a:ext cx="2949575" cy="496887"/>
          </a:xfrm>
          <a:prstGeom prst="rect">
            <a:avLst/>
          </a:prstGeom>
          <a:noFill/>
          <a:ln w="9525">
            <a:noFill/>
            <a:miter lim="800000"/>
            <a:headEnd/>
            <a:tailEnd/>
          </a:ln>
        </p:spPr>
        <p:txBody>
          <a:bodyPr lIns="92006" tIns="46003" rIns="92006" bIns="46003" anchor="b"/>
          <a:lstStyle/>
          <a:p>
            <a:pPr algn="r" defTabSz="917575"/>
            <a:fld id="{F4E72BC6-644C-464E-85BC-CDC7CF83C10E}" type="slidenum">
              <a:rPr lang="ru-RU" sz="1200">
                <a:latin typeface="Arial" charset="0"/>
              </a:rPr>
              <a:pPr algn="r" defTabSz="917575"/>
              <a:t>43</a:t>
            </a:fld>
            <a:endParaRPr lang="ru-RU"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95375" y="817563"/>
            <a:ext cx="5380038" cy="4035425"/>
          </a:xfrm>
          <a:ln/>
        </p:spPr>
      </p:sp>
      <p:sp>
        <p:nvSpPr>
          <p:cNvPr id="21507" name="Rectangle 3"/>
          <p:cNvSpPr>
            <a:spLocks noGrp="1" noChangeArrowheads="1"/>
          </p:cNvSpPr>
          <p:nvPr>
            <p:ph type="body" idx="1"/>
          </p:nvPr>
        </p:nvSpPr>
        <p:spPr>
          <a:xfrm>
            <a:off x="757238" y="5111750"/>
            <a:ext cx="6057900" cy="4843463"/>
          </a:xfrm>
          <a:noFill/>
          <a:ln/>
        </p:spPr>
        <p:txBody>
          <a:bodyPr wrap="none" anchor="ct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56038" y="9440863"/>
            <a:ext cx="2947987" cy="496887"/>
          </a:xfrm>
          <a:prstGeom prst="rect">
            <a:avLst/>
          </a:prstGeom>
          <a:noFill/>
          <a:ln w="9525">
            <a:noFill/>
            <a:round/>
            <a:headEnd/>
            <a:tailEnd/>
          </a:ln>
        </p:spPr>
        <p:txBody>
          <a:bodyPr lIns="90069" tIns="46838" rIns="90069" bIns="46838" anchor="b"/>
          <a:lstStyle/>
          <a:p>
            <a:pPr algn="r" defTabSz="449263">
              <a:buSzPct val="100000"/>
              <a:tabLst>
                <a:tab pos="0" algn="l"/>
                <a:tab pos="912813" algn="l"/>
                <a:tab pos="1830388" algn="l"/>
                <a:tab pos="2743200" algn="l"/>
                <a:tab pos="3662363" algn="l"/>
                <a:tab pos="4572000" algn="l"/>
                <a:tab pos="5492750" algn="l"/>
                <a:tab pos="6405563" algn="l"/>
                <a:tab pos="7321550" algn="l"/>
                <a:tab pos="8235950" algn="l"/>
                <a:tab pos="9155113" algn="l"/>
                <a:tab pos="10064750" algn="l"/>
              </a:tabLst>
            </a:pPr>
            <a:fld id="{6330B605-AE24-4FE9-B4DA-111A94D249AA}" type="slidenum">
              <a:rPr lang="ru-RU" sz="1200">
                <a:solidFill>
                  <a:srgbClr val="000000"/>
                </a:solidFill>
                <a:ea typeface="Arial Unicode MS" pitchFamily="34" charset="-128"/>
                <a:cs typeface="Arial Unicode MS" pitchFamily="34" charset="-128"/>
              </a:rPr>
              <a:pPr algn="r" defTabSz="449263">
                <a:buSzPct val="100000"/>
                <a:tabLst>
                  <a:tab pos="0" algn="l"/>
                  <a:tab pos="912813" algn="l"/>
                  <a:tab pos="1830388" algn="l"/>
                  <a:tab pos="2743200" algn="l"/>
                  <a:tab pos="3662363" algn="l"/>
                  <a:tab pos="4572000" algn="l"/>
                  <a:tab pos="5492750" algn="l"/>
                  <a:tab pos="6405563" algn="l"/>
                  <a:tab pos="7321550" algn="l"/>
                  <a:tab pos="8235950" algn="l"/>
                  <a:tab pos="9155113" algn="l"/>
                  <a:tab pos="10064750" algn="l"/>
                </a:tabLst>
              </a:pPr>
              <a:t>58</a:t>
            </a:fld>
            <a:endParaRPr lang="ru-RU" sz="1200">
              <a:solidFill>
                <a:srgbClr val="000000"/>
              </a:solidFill>
              <a:ea typeface="Arial Unicode MS" pitchFamily="34" charset="-128"/>
              <a:cs typeface="Arial Unicode MS" pitchFamily="34" charset="-128"/>
            </a:endParaRPr>
          </a:p>
        </p:txBody>
      </p:sp>
      <p:sp>
        <p:nvSpPr>
          <p:cNvPr id="98307" name="Rectangle 2"/>
          <p:cNvSpPr>
            <a:spLocks noGrp="1" noRot="1" noChangeAspect="1" noChangeArrowheads="1" noTextEdit="1"/>
          </p:cNvSpPr>
          <p:nvPr>
            <p:ph type="sldImg"/>
          </p:nvPr>
        </p:nvSpPr>
        <p:spPr>
          <a:xfrm>
            <a:off x="928688" y="750888"/>
            <a:ext cx="4962525" cy="3721100"/>
          </a:xfrm>
          <a:ln/>
        </p:spPr>
      </p:sp>
      <p:sp>
        <p:nvSpPr>
          <p:cNvPr id="98308" name="Rectangle 3"/>
          <p:cNvSpPr>
            <a:spLocks noGrp="1" noChangeArrowheads="1"/>
          </p:cNvSpPr>
          <p:nvPr>
            <p:ph type="body" idx="1"/>
          </p:nvPr>
        </p:nvSpPr>
        <p:spPr>
          <a:xfrm>
            <a:off x="677863" y="4721225"/>
            <a:ext cx="5451475" cy="4468813"/>
          </a:xfrm>
          <a:noFill/>
          <a:ln/>
        </p:spPr>
        <p:txBody>
          <a:bodyPr wrap="none" lIns="90069" tIns="46838" rIns="90069" bIns="46838" anchor="ctr"/>
          <a:lstStyle/>
          <a:p>
            <a:pPr>
              <a:spcBef>
                <a:spcPct val="0"/>
              </a:spcBef>
            </a:pPr>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6038" y="9440863"/>
            <a:ext cx="2947987" cy="496887"/>
          </a:xfrm>
          <a:prstGeom prst="rect">
            <a:avLst/>
          </a:prstGeom>
          <a:noFill/>
          <a:ln w="9525">
            <a:noFill/>
            <a:round/>
            <a:headEnd/>
            <a:tailEnd/>
          </a:ln>
        </p:spPr>
        <p:txBody>
          <a:bodyPr lIns="90069" tIns="46838" rIns="90069" bIns="46838" anchor="b"/>
          <a:lstStyle/>
          <a:p>
            <a:pPr algn="r" defTabSz="449263">
              <a:buSzPct val="100000"/>
              <a:tabLst>
                <a:tab pos="0" algn="l"/>
                <a:tab pos="912813" algn="l"/>
                <a:tab pos="1830388" algn="l"/>
                <a:tab pos="2743200" algn="l"/>
                <a:tab pos="3662363" algn="l"/>
                <a:tab pos="4572000" algn="l"/>
                <a:tab pos="5492750" algn="l"/>
                <a:tab pos="6405563" algn="l"/>
                <a:tab pos="7321550" algn="l"/>
                <a:tab pos="8235950" algn="l"/>
                <a:tab pos="9155113" algn="l"/>
                <a:tab pos="10064750" algn="l"/>
              </a:tabLst>
            </a:pPr>
            <a:fld id="{9CC84D9C-725D-4F31-9F0E-E442460D7503}" type="slidenum">
              <a:rPr lang="ru-RU" sz="1200">
                <a:solidFill>
                  <a:srgbClr val="000000"/>
                </a:solidFill>
                <a:ea typeface="Arial Unicode MS" pitchFamily="34" charset="-128"/>
                <a:cs typeface="Arial Unicode MS" pitchFamily="34" charset="-128"/>
              </a:rPr>
              <a:pPr algn="r" defTabSz="449263">
                <a:buSzPct val="100000"/>
                <a:tabLst>
                  <a:tab pos="0" algn="l"/>
                  <a:tab pos="912813" algn="l"/>
                  <a:tab pos="1830388" algn="l"/>
                  <a:tab pos="2743200" algn="l"/>
                  <a:tab pos="3662363" algn="l"/>
                  <a:tab pos="4572000" algn="l"/>
                  <a:tab pos="5492750" algn="l"/>
                  <a:tab pos="6405563" algn="l"/>
                  <a:tab pos="7321550" algn="l"/>
                  <a:tab pos="8235950" algn="l"/>
                  <a:tab pos="9155113" algn="l"/>
                  <a:tab pos="10064750" algn="l"/>
                </a:tabLst>
              </a:pPr>
              <a:t>59</a:t>
            </a:fld>
            <a:endParaRPr lang="ru-RU" sz="1200">
              <a:solidFill>
                <a:srgbClr val="000000"/>
              </a:solidFill>
              <a:ea typeface="Arial Unicode MS" pitchFamily="34" charset="-128"/>
              <a:cs typeface="Arial Unicode MS" pitchFamily="34" charset="-128"/>
            </a:endParaRPr>
          </a:p>
        </p:txBody>
      </p:sp>
      <p:sp>
        <p:nvSpPr>
          <p:cNvPr id="100355" name="Rectangle 2"/>
          <p:cNvSpPr>
            <a:spLocks noGrp="1" noRot="1" noChangeAspect="1" noChangeArrowheads="1" noTextEdit="1"/>
          </p:cNvSpPr>
          <p:nvPr>
            <p:ph type="sldImg"/>
          </p:nvPr>
        </p:nvSpPr>
        <p:spPr>
          <a:xfrm>
            <a:off x="928688" y="750888"/>
            <a:ext cx="4962525" cy="3721100"/>
          </a:xfrm>
          <a:ln/>
        </p:spPr>
      </p:sp>
      <p:sp>
        <p:nvSpPr>
          <p:cNvPr id="100356" name="Rectangle 3"/>
          <p:cNvSpPr>
            <a:spLocks noGrp="1" noChangeArrowheads="1"/>
          </p:cNvSpPr>
          <p:nvPr>
            <p:ph type="body" idx="1"/>
          </p:nvPr>
        </p:nvSpPr>
        <p:spPr>
          <a:xfrm>
            <a:off x="677863" y="4721225"/>
            <a:ext cx="5451475" cy="4468813"/>
          </a:xfrm>
          <a:noFill/>
          <a:ln/>
        </p:spPr>
        <p:txBody>
          <a:bodyPr wrap="none" lIns="90069" tIns="46838" rIns="90069" bIns="46838" anchor="ctr"/>
          <a:lstStyle/>
          <a:p>
            <a:pPr>
              <a:spcBef>
                <a:spcPct val="0"/>
              </a:spcBef>
            </a:pPr>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095375" y="817563"/>
            <a:ext cx="5380038" cy="4035425"/>
          </a:xfrm>
          <a:ln/>
        </p:spPr>
      </p:sp>
      <p:sp>
        <p:nvSpPr>
          <p:cNvPr id="124931" name="Rectangle 3"/>
          <p:cNvSpPr>
            <a:spLocks noGrp="1" noChangeArrowheads="1"/>
          </p:cNvSpPr>
          <p:nvPr>
            <p:ph type="body" idx="1"/>
          </p:nvPr>
        </p:nvSpPr>
        <p:spPr>
          <a:xfrm>
            <a:off x="757238" y="5111750"/>
            <a:ext cx="6057900" cy="4843463"/>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fontScale="92500"/>
          </a:bodyPr>
          <a:lstStyle/>
          <a:p>
            <a:pPr algn="just">
              <a:defRPr/>
            </a:pPr>
            <a:r>
              <a:rPr lang="ru-RU" sz="900" dirty="0" smtClean="0">
                <a:latin typeface="Times New Roman" pitchFamily="18" charset="0"/>
                <a:cs typeface="Times New Roman" pitchFamily="18" charset="0"/>
              </a:rPr>
              <a:t>Во исполнение положений статьи 148 Бюджетного кодекса утверждены нормативные правовые акты в части открытия и ведения лицевых счетов, кассового обслуживания исполнения бюджетов территориальных государственных внебюджетных фондов органами ФК.</a:t>
            </a:r>
          </a:p>
          <a:p>
            <a:pPr algn="just">
              <a:defRPr/>
            </a:pPr>
            <a:r>
              <a:rPr lang="ru-RU" sz="900" dirty="0" smtClean="0">
                <a:latin typeface="Times New Roman" pitchFamily="18" charset="0"/>
                <a:cs typeface="Times New Roman" pitchFamily="18" charset="0"/>
              </a:rPr>
              <a:t>В течение 2013 года успешно осуществлен поэтапный перевод на кассовое обслуживание в органы Федерального казначейства бюджетов ТГВФ:</a:t>
            </a:r>
          </a:p>
          <a:p>
            <a:pPr algn="just">
              <a:defRPr/>
            </a:pPr>
            <a:r>
              <a:rPr lang="ru-RU" sz="900" dirty="0" smtClean="0">
                <a:latin typeface="Times New Roman" pitchFamily="18" charset="0"/>
                <a:cs typeface="Times New Roman" pitchFamily="18" charset="0"/>
              </a:rPr>
              <a:t>- со 2 сентября 2013 г. переведено 22 субъекта Российской Федерации;</a:t>
            </a:r>
          </a:p>
          <a:p>
            <a:pPr algn="just">
              <a:defRPr/>
            </a:pPr>
            <a:r>
              <a:rPr lang="ru-RU" sz="900" dirty="0" smtClean="0">
                <a:latin typeface="Times New Roman" pitchFamily="18" charset="0"/>
                <a:cs typeface="Times New Roman" pitchFamily="18" charset="0"/>
              </a:rPr>
              <a:t>- с 1 октября 2013 г. переведен 61 субъект Российской Федерации.</a:t>
            </a:r>
          </a:p>
          <a:p>
            <a:pPr algn="just">
              <a:defRPr/>
            </a:pPr>
            <a:r>
              <a:rPr lang="ru-RU" sz="900" dirty="0" smtClean="0">
                <a:latin typeface="Times New Roman" pitchFamily="18" charset="0"/>
                <a:cs typeface="Times New Roman" pitchFamily="18" charset="0"/>
              </a:rPr>
              <a:t> </a:t>
            </a:r>
          </a:p>
          <a:p>
            <a:pPr algn="just">
              <a:defRPr/>
            </a:pPr>
            <a:r>
              <a:rPr lang="ru-RU" sz="900" dirty="0" smtClean="0">
                <a:latin typeface="Times New Roman" pitchFamily="18" charset="0"/>
                <a:cs typeface="Times New Roman" pitchFamily="18" charset="0"/>
              </a:rPr>
              <a:t>В целях перевода на кассовое обслуживание исполнения бюджетов ГВФ РФ органами Федерального казначейства с 1 января 2014 года Федеральным казначейством:</a:t>
            </a:r>
          </a:p>
          <a:p>
            <a:pPr algn="just">
              <a:defRPr/>
            </a:pPr>
            <a:r>
              <a:rPr lang="ru-RU" sz="900" dirty="0" smtClean="0">
                <a:latin typeface="Times New Roman" pitchFamily="18" charset="0"/>
                <a:cs typeface="Times New Roman" pitchFamily="18" charset="0"/>
              </a:rPr>
              <a:t>утверждены НПА в части открытия и ведения лицевых счетов, кассового обслуживания исполнения бюджетов государственных внебюджетных фондов Российской Федерации;</a:t>
            </a:r>
          </a:p>
          <a:p>
            <a:pPr algn="just">
              <a:defRPr/>
            </a:pPr>
            <a:r>
              <a:rPr lang="ru-RU" sz="900" dirty="0" smtClean="0">
                <a:latin typeface="Times New Roman" pitchFamily="18" charset="0"/>
                <a:cs typeface="Times New Roman" pitchFamily="18" charset="0"/>
              </a:rPr>
              <a:t>разработаны и направлены в органы Федерального казначейства для заключения с органами управления ГВФ РФ (территориальными органами ГВФ РФ) формы Соглашения об осуществлении органом ФК отдельных функций по исполнению бюджета ГВФ РВ и Регламента о порядке и условиях обмена информацией;</a:t>
            </a:r>
          </a:p>
          <a:p>
            <a:pPr algn="just">
              <a:defRPr/>
            </a:pPr>
            <a:r>
              <a:rPr lang="ru-RU" sz="900" dirty="0" smtClean="0">
                <a:latin typeface="Times New Roman" pitchFamily="18" charset="0"/>
                <a:cs typeface="Times New Roman" pitchFamily="18" charset="0"/>
              </a:rPr>
              <a:t>на базе 8 «пилотных» регионов отработана методология кассового обслуживания исполнения бюджетов ГВФ РФ территориальными органами Федерального казначейства;</a:t>
            </a:r>
          </a:p>
          <a:p>
            <a:pPr algn="just">
              <a:defRPr/>
            </a:pPr>
            <a:r>
              <a:rPr lang="ru-RU" sz="900" dirty="0" smtClean="0">
                <a:latin typeface="Times New Roman" pitchFamily="18" charset="0"/>
                <a:cs typeface="Times New Roman" pitchFamily="18" charset="0"/>
              </a:rPr>
              <a:t>организована работа по доведению бюджетных данных участникам бюджетного процесса ГВФ РФ через территориальные органы ФК в целях осуществления кассовых выплат в 2014 году.</a:t>
            </a:r>
          </a:p>
          <a:p>
            <a:pPr algn="just">
              <a:defRPr/>
            </a:pPr>
            <a:r>
              <a:rPr lang="ru-RU" sz="900" dirty="0" smtClean="0">
                <a:latin typeface="Times New Roman" pitchFamily="18" charset="0"/>
                <a:cs typeface="Times New Roman" pitchFamily="18" charset="0"/>
              </a:rPr>
              <a:t>Федеральным казначейством постоянно проводился мониторинг готовности </a:t>
            </a:r>
            <a:r>
              <a:rPr lang="ru-RU" sz="900" dirty="0" err="1" smtClean="0">
                <a:latin typeface="Times New Roman" pitchFamily="18" charset="0"/>
                <a:cs typeface="Times New Roman" pitchFamily="18" charset="0"/>
              </a:rPr>
              <a:t>терорганов</a:t>
            </a:r>
            <a:r>
              <a:rPr lang="ru-RU" sz="900" dirty="0" smtClean="0">
                <a:latin typeface="Times New Roman" pitchFamily="18" charset="0"/>
                <a:cs typeface="Times New Roman" pitchFamily="18" charset="0"/>
              </a:rPr>
              <a:t> Федерального казначейства к переводу на кассовое обслуживание исполнения бюджетов государственных внебюджетных фондов Российской Федерации с 1 января 2014 года.</a:t>
            </a:r>
          </a:p>
          <a:p>
            <a:pPr algn="just">
              <a:defRPr/>
            </a:pPr>
            <a:r>
              <a:rPr lang="ru-RU" sz="900" dirty="0" smtClean="0">
                <a:latin typeface="Times New Roman" pitchFamily="18" charset="0"/>
                <a:cs typeface="Times New Roman" pitchFamily="18" charset="0"/>
              </a:rPr>
              <a:t>С 1 января 2014 года успешно осуществлен перевод на кассовое обслуживание исполнения бюджетов ГВФ РФ, который завершил переход к казначейской системе исполнения бюджетов бюджетной системы Российской Федерации.</a:t>
            </a:r>
          </a:p>
          <a:p>
            <a:pPr algn="just">
              <a:defRPr/>
            </a:pPr>
            <a:r>
              <a:rPr lang="ru-RU" sz="900" dirty="0" smtClean="0">
                <a:latin typeface="Times New Roman" pitchFamily="18" charset="0"/>
                <a:cs typeface="Times New Roman" pitchFamily="18" charset="0"/>
              </a:rPr>
              <a:t>В рамках реализации Стратегической карты Казначейства России на 2014 – 2018 годы в целях повышения качества кассового обслуживания исполнения бюджетов ГВФ РФ предстоит:</a:t>
            </a:r>
          </a:p>
          <a:p>
            <a:pPr algn="just">
              <a:defRPr/>
            </a:pPr>
            <a:r>
              <a:rPr lang="ru-RU" sz="900" dirty="0" smtClean="0">
                <a:latin typeface="Times New Roman" pitchFamily="18" charset="0"/>
                <a:cs typeface="Times New Roman" pitchFamily="18" charset="0"/>
              </a:rPr>
              <a:t>реализовать механизм направления инкассовых поручений Пенсионного фонда РФ и Фонда социального страхования РФ в электронном виде  органами ФК в Банк России; </a:t>
            </a:r>
          </a:p>
          <a:p>
            <a:pPr algn="just">
              <a:defRPr/>
            </a:pPr>
            <a:r>
              <a:rPr lang="ru-RU" sz="900" dirty="0" smtClean="0">
                <a:latin typeface="Times New Roman" pitchFamily="18" charset="0"/>
                <a:cs typeface="Times New Roman" pitchFamily="18" charset="0"/>
              </a:rPr>
              <a:t>обеспечить реализацию механизма управления средствами на единых счетах бюджетов государственных внебюджетных фондов Российской Федерации.</a:t>
            </a:r>
            <a:endParaRPr lang="ru-RU" sz="900" dirty="0">
              <a:latin typeface="Times New Roman" pitchFamily="18" charset="0"/>
              <a:cs typeface="Times New Roman" pitchFamily="18" charset="0"/>
            </a:endParaRPr>
          </a:p>
        </p:txBody>
      </p:sp>
      <p:sp>
        <p:nvSpPr>
          <p:cNvPr id="28675" name="Номер слайда 3"/>
          <p:cNvSpPr>
            <a:spLocks noGrp="1"/>
          </p:cNvSpPr>
          <p:nvPr>
            <p:ph type="sldNum" sz="quarter" idx="5"/>
          </p:nvPr>
        </p:nvSpPr>
        <p:spPr>
          <a:noFill/>
        </p:spPr>
        <p:txBody>
          <a:bodyPr/>
          <a:lstStyle/>
          <a:p>
            <a:fld id="{6B02C231-FC01-4B4D-AE99-855BBEDC5226}" type="slidenum">
              <a:rPr lang="ru-RU" smtClean="0"/>
              <a:pPr/>
              <a:t>8</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a:ln/>
        </p:spPr>
      </p:sp>
      <p:sp>
        <p:nvSpPr>
          <p:cNvPr id="30722"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В рамках подготовки к переходу на применение в бюджетном процессе с 1 января 2014 года кодов ОКТМО на информационном ресурсе Министерства финансов РФ финансовыми органами субъектов  подготовлена таблица соответствия кодов общероссийского классификатора административно - территориального деления (далее – ОКАТО) кодам ОКТМО, согласованная управлениями Федеральной налоговой службы, управлениями Федерального казначейства по субъектам, территориальными органами Федеральной службы государственной статистики по состоянию на 1.11.2013. </a:t>
            </a:r>
          </a:p>
          <a:p>
            <a:pPr algn="just"/>
            <a:r>
              <a:rPr lang="ru-RU" smtClean="0">
                <a:latin typeface="Times New Roman" pitchFamily="18" charset="0"/>
                <a:cs typeface="Times New Roman" pitchFamily="18" charset="0"/>
              </a:rPr>
              <a:t>Применение таблицы соответствия кодов ОКАТО кодам ОКТМО при учете поступлений в бюджетную систему РФ  обеспечило перекодировку кодов ОКАТО на ОКТМО и в итоге предотвратило рост невыясненных поступлений по причине указания плательщиком в распоряжении о переводе денежных средств в бюджетную систему Российской Федерации кодов ОКАТО и не допустило уменьшение поступлений в бюджеты муниципальных образований. </a:t>
            </a:r>
          </a:p>
          <a:p>
            <a:pPr algn="just"/>
            <a:endParaRPr lang="ru-RU" smtClean="0"/>
          </a:p>
        </p:txBody>
      </p:sp>
      <p:sp>
        <p:nvSpPr>
          <p:cNvPr id="30723" name="Номер слайда 3"/>
          <p:cNvSpPr>
            <a:spLocks noGrp="1"/>
          </p:cNvSpPr>
          <p:nvPr>
            <p:ph type="sldNum" sz="quarter" idx="5"/>
          </p:nvPr>
        </p:nvSpPr>
        <p:spPr>
          <a:noFill/>
        </p:spPr>
        <p:txBody>
          <a:bodyPr/>
          <a:lstStyle/>
          <a:p>
            <a:fld id="{334EC34C-10EC-462B-8A08-E1012C92A3B4}" type="slidenum">
              <a:rPr lang="ru-RU" smtClean="0"/>
              <a:pPr/>
              <a:t>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a:ln/>
        </p:spPr>
      </p:sp>
      <p:sp>
        <p:nvSpPr>
          <p:cNvPr id="32770" name="Заметки 2"/>
          <p:cNvSpPr>
            <a:spLocks noGrp="1"/>
          </p:cNvSpPr>
          <p:nvPr>
            <p:ph type="body" idx="1"/>
          </p:nvPr>
        </p:nvSpPr>
        <p:spPr>
          <a:noFill/>
          <a:ln/>
        </p:spPr>
        <p:txBody>
          <a:bodyPr/>
          <a:lstStyle/>
          <a:p>
            <a:pPr algn="just"/>
            <a:r>
              <a:rPr lang="ru-RU" sz="900" smtClean="0">
                <a:latin typeface="Times New Roman" pitchFamily="18" charset="0"/>
                <a:cs typeface="Times New Roman" pitchFamily="18" charset="0"/>
              </a:rPr>
              <a:t>К настоящему времени назрела необходимость подготовки новой редакции Бюджетного кодекса, поскольку принятые в последние годы законопроекты о внесении поправок в Бюджетный кодекс должны быть увязаны в единую систему. </a:t>
            </a:r>
          </a:p>
          <a:p>
            <a:pPr algn="just"/>
            <a:r>
              <a:rPr lang="ru-RU" sz="900" smtClean="0">
                <a:latin typeface="Times New Roman" pitchFamily="18" charset="0"/>
                <a:cs typeface="Times New Roman" pitchFamily="18" charset="0"/>
              </a:rPr>
              <a:t>В обновленном Бюджетном кодексе должны найти отражение ключевые аспекты построения и функционирования бюджетной системы, на сегодняшний день регламентированные рядом обособленных законодательных актов. </a:t>
            </a:r>
          </a:p>
          <a:p>
            <a:pPr algn="just"/>
            <a:r>
              <a:rPr lang="ru-RU" sz="900" smtClean="0">
                <a:latin typeface="Times New Roman" pitchFamily="18" charset="0"/>
                <a:cs typeface="Times New Roman" pitchFamily="18" charset="0"/>
              </a:rPr>
              <a:t>Также необходимо устранить пробелы Бюджетного кодекса и других федеральных законов, вызывающие необходимость регулирования в законе о бюджете вопросов, выходящих за рамки его предмета.</a:t>
            </a:r>
          </a:p>
          <a:p>
            <a:pPr algn="just"/>
            <a:r>
              <a:rPr lang="ru-RU" sz="900" smtClean="0">
                <a:latin typeface="Times New Roman" pitchFamily="18" charset="0"/>
                <a:cs typeface="Times New Roman" pitchFamily="18" charset="0"/>
              </a:rPr>
              <a:t>На протяжении последних лет Федеральным казначейством совместно с Минфином России проводится работа по упорядочению структуры Бюджетного кодекса, устранению последствий многочисленных изменений документа, выражающихся в значительном количестве статей Бюджетного кодекса, утративших силу, сложной структуре не всегда равнозначных по содержательному наполнению разделов и глав, затрудняющей пользование Бюджетным кодексом.</a:t>
            </a:r>
          </a:p>
          <a:p>
            <a:pPr algn="just"/>
            <a:r>
              <a:rPr lang="ru-RU" sz="900" smtClean="0">
                <a:latin typeface="Times New Roman" pitchFamily="18" charset="0"/>
                <a:cs typeface="Times New Roman" pitchFamily="18" charset="0"/>
              </a:rPr>
              <a:t>В Федеральном казначействе создана Рабочая группа по подготовке предложений в Министерство финансов Российской Федерации по новой редакции Бюджетного кодекса.</a:t>
            </a:r>
          </a:p>
          <a:p>
            <a:pPr algn="just"/>
            <a:r>
              <a:rPr lang="ru-RU" sz="900" smtClean="0">
                <a:latin typeface="Times New Roman" pitchFamily="18" charset="0"/>
                <a:cs typeface="Times New Roman" pitchFamily="18" charset="0"/>
              </a:rPr>
              <a:t>В рамках работы Рабочей группы определена структура глав, регламентирующих функционирование Федерального казначейства в рамках реформирования системы бюджетных платежей, направленного на повышение эффективности управления свободными остатками средств бюджетов бюджетной системы и осуществление операций в секторе государственного управления.</a:t>
            </a:r>
          </a:p>
          <a:p>
            <a:pPr algn="just"/>
            <a:r>
              <a:rPr lang="ru-RU" sz="900" smtClean="0">
                <a:latin typeface="Times New Roman" pitchFamily="18" charset="0"/>
                <a:cs typeface="Times New Roman" pitchFamily="18" charset="0"/>
              </a:rPr>
              <a:t>В этой связи в настоящее время проходят согласование в центральном аппарате Федерального казначейства предложения в новую редакцию Бюджетного кодекса, связанные с кассовым исполнением бюджетов бюджетной системы Российской Федерации по итогам реформирования системы бюджетных платежей и функционирования Федерального казначейства в системе бюджетных платежей с использованием единого банковского счета Казначейства России и присвоением ему идентификационного кода участника расчетов.</a:t>
            </a:r>
          </a:p>
          <a:p>
            <a:pPr algn="just"/>
            <a:endParaRPr lang="ru-RU" smtClean="0"/>
          </a:p>
        </p:txBody>
      </p:sp>
      <p:sp>
        <p:nvSpPr>
          <p:cNvPr id="32771" name="Номер слайда 3"/>
          <p:cNvSpPr txBox="1">
            <a:spLocks noGrp="1"/>
          </p:cNvSpPr>
          <p:nvPr/>
        </p:nvSpPr>
        <p:spPr bwMode="auto">
          <a:xfrm>
            <a:off x="3854450" y="9440863"/>
            <a:ext cx="2951163" cy="496887"/>
          </a:xfrm>
          <a:prstGeom prst="rect">
            <a:avLst/>
          </a:prstGeom>
          <a:noFill/>
          <a:ln w="9525">
            <a:noFill/>
            <a:miter lim="800000"/>
            <a:headEnd/>
            <a:tailEnd/>
          </a:ln>
        </p:spPr>
        <p:txBody>
          <a:bodyPr lIns="91439" tIns="45719" rIns="91439" bIns="45719" anchor="b"/>
          <a:lstStyle/>
          <a:p>
            <a:pPr algn="r" defTabSz="919163"/>
            <a:fld id="{AF080769-C324-457B-AB97-50F669063C96}" type="slidenum">
              <a:rPr lang="ru-RU" sz="1200">
                <a:latin typeface="Arial" charset="0"/>
              </a:rPr>
              <a:pPr algn="r" defTabSz="919163"/>
              <a:t>10</a:t>
            </a:fld>
            <a:endParaRPr lang="ru-RU"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a:ln/>
        </p:spPr>
      </p:sp>
      <p:sp>
        <p:nvSpPr>
          <p:cNvPr id="34818" name="Заметки 2"/>
          <p:cNvSpPr>
            <a:spLocks noGrp="1"/>
          </p:cNvSpPr>
          <p:nvPr>
            <p:ph type="body" idx="1"/>
          </p:nvPr>
        </p:nvSpPr>
        <p:spPr>
          <a:noFill/>
          <a:ln/>
        </p:spPr>
        <p:txBody>
          <a:bodyPr/>
          <a:lstStyle/>
          <a:p>
            <a:r>
              <a:rPr lang="ru-RU" sz="1000" smtClean="0">
                <a:latin typeface="Times New Roman" pitchFamily="18" charset="0"/>
                <a:cs typeface="Times New Roman" pitchFamily="18" charset="0"/>
              </a:rPr>
              <a:t>ОБЕСПЕЧЕНИЕ ОРГАНАМИ ФЕДЕРАЛЬНОГО КАЗНАЧЕЙСТВА НАЛИЧНЫМИ ДЕНЕЖНЫМИ СРЕДСТВАМИ ПОЛУЧАТЕЛЕЙ СРЕДСТВ БЮДЖЕТОВ БЮДЖЕТНОЙ СИСТЕМЫ РОССИЙСКОЙ ФЕДЕРАЦИИ </a:t>
            </a:r>
          </a:p>
          <a:p>
            <a:r>
              <a:rPr lang="ru-RU" sz="1000" smtClean="0">
                <a:latin typeface="Times New Roman" pitchFamily="18" charset="0"/>
                <a:cs typeface="Times New Roman" pitchFamily="18" charset="0"/>
              </a:rPr>
              <a:t> </a:t>
            </a:r>
          </a:p>
          <a:p>
            <a:r>
              <a:rPr lang="ru-RU" sz="1000" smtClean="0">
                <a:latin typeface="Times New Roman" pitchFamily="18" charset="0"/>
                <a:cs typeface="Times New Roman" pitchFamily="18" charset="0"/>
              </a:rPr>
              <a:t>В рамках оптимизации процедур обеспечения наличными денежными средствами клиентов Федерального казначейства в 2013 году внедрен механизм использования дебетовых корпоративных пластиковых карт, позволяющих производить оплату приобретаемых товаров в торговых сетях.</a:t>
            </a:r>
          </a:p>
          <a:p>
            <a:r>
              <a:rPr lang="ru-RU" sz="1000" smtClean="0">
                <a:latin typeface="Times New Roman" pitchFamily="18" charset="0"/>
                <a:cs typeface="Times New Roman" pitchFamily="18" charset="0"/>
              </a:rPr>
              <a:t>В целях обеспечения организаций денежными средствами с использованием банковских карт, органами Федерального казначейства  проведены открытые аукционы в электронной форме по отбору кредитных организаций на оказание соответствующих услуг.</a:t>
            </a:r>
          </a:p>
          <a:p>
            <a:r>
              <a:rPr lang="ru-RU" sz="1000" smtClean="0">
                <a:latin typeface="Times New Roman" pitchFamily="18" charset="0"/>
                <a:cs typeface="Times New Roman" pitchFamily="18" charset="0"/>
              </a:rPr>
              <a:t>По результатам проведенного мониторинга к началу 2014 года территориальным органам Федерального казначейства в кредитных организациях открыто 32 209 счетов № 40116, из них для обеспечения наличными с использованием банковских карт – 5911 счетов.</a:t>
            </a:r>
          </a:p>
          <a:p>
            <a:r>
              <a:rPr lang="ru-RU" sz="1000" smtClean="0">
                <a:latin typeface="Times New Roman" pitchFamily="18" charset="0"/>
                <a:cs typeface="Times New Roman" pitchFamily="18" charset="0"/>
              </a:rPr>
              <a:t>При этом в подразделениях Банка России остаются открытыми  - 6882 счета 40116.</a:t>
            </a:r>
          </a:p>
          <a:p>
            <a:r>
              <a:rPr lang="ru-RU" sz="1000" smtClean="0">
                <a:latin typeface="Times New Roman" pitchFamily="18" charset="0"/>
                <a:cs typeface="Times New Roman" pitchFamily="18" charset="0"/>
              </a:rPr>
              <a:t>В 2014 году мы продолжим работу по переводу счетов 4116 на обслуживание в кредитные организации, в планах разработка требований, предъявляемых к кредитным организациям, имеющим право обеспечивать наличными клиентов органов Федерального казначейства. </a:t>
            </a:r>
          </a:p>
          <a:p>
            <a:r>
              <a:rPr lang="ru-RU" sz="1000" smtClean="0">
                <a:latin typeface="Times New Roman" pitchFamily="18" charset="0"/>
                <a:cs typeface="Times New Roman" pitchFamily="18" charset="0"/>
              </a:rPr>
              <a:t>С 2015 года обеспечение денежными средствами всех участников и неучастников бюджетного процесса, в том числе уровня субъектов Российской Федерации и местных бюджетов, будет осуществляться в порядке, установленном Федеральным казначейством. </a:t>
            </a:r>
          </a:p>
          <a:p>
            <a:r>
              <a:rPr lang="ru-RU" sz="1000" smtClean="0">
                <a:latin typeface="Times New Roman" pitchFamily="18" charset="0"/>
                <a:cs typeface="Times New Roman" pitchFamily="18" charset="0"/>
              </a:rPr>
              <a:t>Это  позволит сократить объем обращения наличных денежных средств в секторе государственного управления.</a:t>
            </a:r>
          </a:p>
          <a:p>
            <a:endParaRPr lang="ru-RU" smtClean="0"/>
          </a:p>
        </p:txBody>
      </p:sp>
      <p:sp>
        <p:nvSpPr>
          <p:cNvPr id="34819" name="Номер слайда 3"/>
          <p:cNvSpPr>
            <a:spLocks noGrp="1"/>
          </p:cNvSpPr>
          <p:nvPr>
            <p:ph type="sldNum" sz="quarter" idx="5"/>
          </p:nvPr>
        </p:nvSpPr>
        <p:spPr>
          <a:noFill/>
        </p:spPr>
        <p:txBody>
          <a:bodyPr/>
          <a:lstStyle/>
          <a:p>
            <a:fld id="{92A42665-4795-4255-B184-F60A6B26EBF5}" type="slidenum">
              <a:rPr lang="ru-RU" smtClean="0"/>
              <a:pPr/>
              <a:t>11</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p:spPr>
      </p:sp>
      <p:sp>
        <p:nvSpPr>
          <p:cNvPr id="36866" name="Заметки 2"/>
          <p:cNvSpPr>
            <a:spLocks noGrp="1"/>
          </p:cNvSpPr>
          <p:nvPr>
            <p:ph type="body" idx="1"/>
          </p:nvPr>
        </p:nvSpPr>
        <p:spPr>
          <a:noFill/>
          <a:ln/>
        </p:spPr>
        <p:txBody>
          <a:bodyPr/>
          <a:lstStyle/>
          <a:p>
            <a:pPr algn="just">
              <a:lnSpc>
                <a:spcPct val="90000"/>
              </a:lnSpc>
            </a:pPr>
            <a:r>
              <a:rPr lang="ru-RU" smtClean="0"/>
              <a:t>	</a:t>
            </a:r>
            <a:r>
              <a:rPr lang="ru-RU" smtClean="0">
                <a:latin typeface="Times New Roman" pitchFamily="18" charset="0"/>
                <a:cs typeface="Times New Roman" pitchFamily="18" charset="0"/>
              </a:rPr>
              <a:t>В целях реализации положений части 4 статьи 12 Федерального закона  № 216-ФЗ  в 2013 году был разработан и утвержден приказ Федерального казначейства  от 28 августа г. № 13н «Об утверждении порядка осуществления территориальными органами Федерального казначейства в 2013 году полномочий получателя средств бюджета субъекта Российской Федерации по перечислению межбюджетных трансфертов, предоставляемых из бюджета субъекта Российской Федерации в местный бюджет в форме субсидий, субвенций и иных межбюджетных трансфертов, имеющих целевое назначение». </a:t>
            </a:r>
          </a:p>
          <a:p>
            <a:pPr algn="just">
              <a:lnSpc>
                <a:spcPct val="90000"/>
              </a:lnSpc>
            </a:pPr>
            <a:r>
              <a:rPr lang="ru-RU" smtClean="0">
                <a:latin typeface="Times New Roman" pitchFamily="18" charset="0"/>
                <a:cs typeface="Times New Roman" pitchFamily="18" charset="0"/>
              </a:rPr>
              <a:t>	Кроме того, в целях реализации указанного механизма в 2014 году Федеральным казначейством в 2013 году были направлены в Минфин России предложения:</a:t>
            </a:r>
          </a:p>
          <a:p>
            <a:pPr algn="just">
              <a:lnSpc>
                <a:spcPct val="90000"/>
              </a:lnSpc>
            </a:pPr>
            <a:r>
              <a:rPr lang="ru-RU" smtClean="0">
                <a:latin typeface="Times New Roman" pitchFamily="18" charset="0"/>
                <a:cs typeface="Times New Roman" pitchFamily="18" charset="0"/>
              </a:rPr>
              <a:t> 	в Федеральный закон «О федеральном бюджете на 2014 финансовый год и плановый период 2015 и 2016 годов»;</a:t>
            </a:r>
          </a:p>
          <a:p>
            <a:pPr algn="just">
              <a:lnSpc>
                <a:spcPct val="90000"/>
              </a:lnSpc>
            </a:pPr>
            <a:r>
              <a:rPr lang="ru-RU" smtClean="0">
                <a:latin typeface="Times New Roman" pitchFamily="18" charset="0"/>
                <a:cs typeface="Times New Roman" pitchFamily="18" charset="0"/>
              </a:rPr>
              <a:t>	в постановление Правительства РФ «О мерах по реализации федерального закона о федеральном бюджете на 2014 финансовый год и на плановый период 2015 и 2016 годов» (Перечень субсидий);</a:t>
            </a:r>
          </a:p>
          <a:p>
            <a:pPr algn="just">
              <a:lnSpc>
                <a:spcPct val="90000"/>
              </a:lnSpc>
            </a:pPr>
            <a:r>
              <a:rPr lang="ru-RU" smtClean="0">
                <a:latin typeface="Times New Roman" pitchFamily="18" charset="0"/>
                <a:cs typeface="Times New Roman" pitchFamily="18" charset="0"/>
              </a:rPr>
              <a:t>	о закреплении Нового механизма в Бюджетном кодексе РФ и полномочиях Федерального казначейства по установлению порядка его применения.</a:t>
            </a:r>
          </a:p>
          <a:p>
            <a:pPr algn="just">
              <a:lnSpc>
                <a:spcPct val="90000"/>
              </a:lnSpc>
            </a:pPr>
            <a:r>
              <a:rPr lang="ru-RU" smtClean="0">
                <a:latin typeface="Times New Roman" pitchFamily="18" charset="0"/>
                <a:cs typeface="Times New Roman" pitchFamily="18" charset="0"/>
              </a:rPr>
              <a:t>	В случае принятия поправок в БК в 2014 году Федеральным казначейством будет разработан Единый порядок предоставления целевых средств под фактическую потребность:</a:t>
            </a:r>
          </a:p>
          <a:p>
            <a:pPr algn="just">
              <a:lnSpc>
                <a:spcPct val="90000"/>
              </a:lnSpc>
            </a:pPr>
            <a:r>
              <a:rPr lang="ru-RU" smtClean="0">
                <a:latin typeface="Times New Roman" pitchFamily="18" charset="0"/>
                <a:cs typeface="Times New Roman" pitchFamily="18" charset="0"/>
              </a:rPr>
              <a:t>	Федеральный бюджет – бюджет субъекта Российской Федерации – местный бюджет</a:t>
            </a:r>
          </a:p>
          <a:p>
            <a:pPr algn="just">
              <a:lnSpc>
                <a:spcPct val="90000"/>
              </a:lnSpc>
            </a:pPr>
            <a:endParaRPr lang="ru-RU" smtClean="0">
              <a:solidFill>
                <a:srgbClr val="000000"/>
              </a:solidFill>
              <a:latin typeface="Times New Roman" pitchFamily="18" charset="0"/>
              <a:cs typeface="Times New Roman" pitchFamily="18" charset="0"/>
            </a:endParaRPr>
          </a:p>
          <a:p>
            <a:pPr algn="just">
              <a:lnSpc>
                <a:spcPct val="90000"/>
              </a:lnSpc>
            </a:pPr>
            <a:endParaRPr lang="ru-RU" smtClean="0">
              <a:solidFill>
                <a:srgbClr val="000000"/>
              </a:solidFill>
              <a:latin typeface="Times New Roman" pitchFamily="18" charset="0"/>
              <a:cs typeface="Times New Roman" pitchFamily="18" charset="0"/>
            </a:endParaRPr>
          </a:p>
          <a:p>
            <a:pPr algn="just">
              <a:lnSpc>
                <a:spcPct val="90000"/>
              </a:lnSpc>
            </a:pPr>
            <a:endParaRPr lang="ru-RU" smtClean="0"/>
          </a:p>
          <a:p>
            <a:pPr>
              <a:lnSpc>
                <a:spcPct val="90000"/>
              </a:lnSpc>
            </a:pPr>
            <a:endParaRPr lang="ru-RU" smtClean="0">
              <a:latin typeface="Times New Roman" pitchFamily="18" charset="0"/>
              <a:cs typeface="Times New Roman" pitchFamily="18" charset="0"/>
            </a:endParaRPr>
          </a:p>
        </p:txBody>
      </p:sp>
      <p:sp>
        <p:nvSpPr>
          <p:cNvPr id="36867" name="Номер слайда 3"/>
          <p:cNvSpPr>
            <a:spLocks noGrp="1"/>
          </p:cNvSpPr>
          <p:nvPr>
            <p:ph type="sldNum" sz="quarter" idx="5"/>
          </p:nvPr>
        </p:nvSpPr>
        <p:spPr>
          <a:noFill/>
        </p:spPr>
        <p:txBody>
          <a:bodyPr/>
          <a:lstStyle/>
          <a:p>
            <a:fld id="{A353DE5C-62A7-4DE3-9A16-67AEA1CA0F47}" type="slidenum">
              <a:rPr lang="ru-RU" smtClean="0"/>
              <a:pPr/>
              <a:t>12</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a:ln/>
        </p:spPr>
      </p:sp>
      <p:sp>
        <p:nvSpPr>
          <p:cNvPr id="38914"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Федеральным казначейством совместно с ЦИК России и Минфином в течение 2013 года осуществлялись мероприятия по совершенствованию механизма финансового обеспечения полномочий избирательных комиссий субъектов Российской Федерации.</a:t>
            </a:r>
          </a:p>
          <a:p>
            <a:pPr algn="just"/>
            <a:r>
              <a:rPr lang="ru-RU" smtClean="0">
                <a:latin typeface="Times New Roman" pitchFamily="18" charset="0"/>
                <a:cs typeface="Times New Roman" pitchFamily="18" charset="0"/>
              </a:rPr>
              <a:t> В 2014 году предусматриваются организационные мероприятия направленные непосредственно на взаимодействие избирательных комиссий субъектов Российской Федерации с органами Федерального казначейства.</a:t>
            </a:r>
          </a:p>
          <a:p>
            <a:pPr algn="just"/>
            <a:r>
              <a:rPr lang="ru-RU" smtClean="0">
                <a:latin typeface="Times New Roman" pitchFamily="18" charset="0"/>
                <a:cs typeface="Times New Roman" pitchFamily="18" charset="0"/>
              </a:rPr>
              <a:t>С 1 января 2015 года планируется повсеместный перевод избирательных комиссий субъектов Российской Федерации на обслуживание в органы Федерального казначейства, в части использования средств федерального бюджета на обеспечение деятельности избирательных комиссий, использования и эксплуатацию средств автоматизации, повышение правовой культуры избирателей и обучением организаторов выборов. </a:t>
            </a:r>
          </a:p>
        </p:txBody>
      </p:sp>
      <p:sp>
        <p:nvSpPr>
          <p:cNvPr id="38915" name="Номер слайда 3"/>
          <p:cNvSpPr>
            <a:spLocks noGrp="1"/>
          </p:cNvSpPr>
          <p:nvPr>
            <p:ph type="sldNum" sz="quarter" idx="5"/>
          </p:nvPr>
        </p:nvSpPr>
        <p:spPr>
          <a:noFill/>
        </p:spPr>
        <p:txBody>
          <a:bodyPr/>
          <a:lstStyle/>
          <a:p>
            <a:fld id="{6839C006-B802-4DE5-A3C7-4B0B1A5F13A7}" type="slidenum">
              <a:rPr lang="ru-RU" smtClean="0"/>
              <a:pPr/>
              <a:t>13</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a:ln/>
        </p:spPr>
      </p:sp>
      <p:sp>
        <p:nvSpPr>
          <p:cNvPr id="40962" name="Заметки 2"/>
          <p:cNvSpPr>
            <a:spLocks noGrp="1"/>
          </p:cNvSpPr>
          <p:nvPr>
            <p:ph type="body" idx="1"/>
          </p:nvPr>
        </p:nvSpPr>
        <p:spPr>
          <a:noFill/>
          <a:ln/>
        </p:spPr>
        <p:txBody>
          <a:bodyPr/>
          <a:lstStyle/>
          <a:p>
            <a:pPr algn="just"/>
            <a:r>
              <a:rPr lang="ru-RU" smtClean="0">
                <a:latin typeface="Times New Roman" pitchFamily="18" charset="0"/>
                <a:cs typeface="Times New Roman" pitchFamily="18" charset="0"/>
              </a:rPr>
              <a:t>Создана Рабочая группа по разработке механизма электронного санкционирования.</a:t>
            </a:r>
          </a:p>
          <a:p>
            <a:pPr algn="just"/>
            <a:r>
              <a:rPr lang="ru-RU" smtClean="0">
                <a:latin typeface="Times New Roman" pitchFamily="18" charset="0"/>
                <a:cs typeface="Times New Roman" pitchFamily="18" charset="0"/>
              </a:rPr>
              <a:t>Разработана схема информационного потока при электронном санкционировании оплаты денежных обязательств получателей бюджетных средств.</a:t>
            </a:r>
          </a:p>
          <a:p>
            <a:pPr algn="just"/>
            <a:r>
              <a:rPr lang="ru-RU" smtClean="0">
                <a:latin typeface="Times New Roman" pitchFamily="18" charset="0"/>
                <a:cs typeface="Times New Roman" pitchFamily="18" charset="0"/>
              </a:rPr>
              <a:t>Разработана и направлена на согласование в Минфин России универсальная форма документа-основания.</a:t>
            </a:r>
          </a:p>
          <a:p>
            <a:pPr algn="just"/>
            <a:r>
              <a:rPr lang="ru-RU" smtClean="0">
                <a:latin typeface="Times New Roman" pitchFamily="18" charset="0"/>
                <a:cs typeface="Times New Roman" pitchFamily="18" charset="0"/>
              </a:rPr>
              <a:t>27 декабря 2013 года на базе МОУ проведен эксперимент по электронному санкционированию оплаты денежных обязательств Федерального казначейства как получателя бюджетных средств.</a:t>
            </a:r>
          </a:p>
          <a:p>
            <a:pPr algn="just"/>
            <a:r>
              <a:rPr lang="ru-RU" smtClean="0">
                <a:latin typeface="Times New Roman" pitchFamily="18" charset="0"/>
                <a:cs typeface="Times New Roman" pitchFamily="18" charset="0"/>
              </a:rPr>
              <a:t>Проведение эксперимента признано успешным</a:t>
            </a:r>
            <a:r>
              <a:rPr lang="ru-RU" smtClean="0"/>
              <a:t>.</a:t>
            </a:r>
          </a:p>
        </p:txBody>
      </p:sp>
      <p:sp>
        <p:nvSpPr>
          <p:cNvPr id="40963" name="Номер слайда 3"/>
          <p:cNvSpPr>
            <a:spLocks noGrp="1"/>
          </p:cNvSpPr>
          <p:nvPr>
            <p:ph type="sldNum" sz="quarter" idx="5"/>
          </p:nvPr>
        </p:nvSpPr>
        <p:spPr>
          <a:noFill/>
        </p:spPr>
        <p:txBody>
          <a:bodyPr/>
          <a:lstStyle/>
          <a:p>
            <a:fld id="{FE03D4A7-72D9-4A44-9A4B-C7E1BC51AB8E}" type="slidenum">
              <a:rPr lang="ru-RU" smtClean="0"/>
              <a:pPr/>
              <a:t>14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16632"/>
            <a:ext cx="5760640" cy="504056"/>
          </a:xfrm>
        </p:spPr>
        <p:txBody>
          <a:bodyPr>
            <a:noAutofit/>
          </a:bodyPr>
          <a:lstStyle>
            <a:lvl1pPr algn="l">
              <a:defRPr sz="2400" b="1">
                <a:solidFill>
                  <a:schemeClr val="accent5">
                    <a:lumMod val="75000"/>
                  </a:schemeClr>
                </a:solidFill>
              </a:defRPr>
            </a:lvl1pPr>
          </a:lstStyle>
          <a:p>
            <a:r>
              <a:rPr lang="ru-RU" dirty="0"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8359D653-79E6-40E4-BDE2-4300984FB688}" type="datetime1">
              <a:rPr lang="ru-RU"/>
              <a:pPr>
                <a:defRPr/>
              </a:pPr>
              <a:t>05.03.2014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A86801A-263F-40B7-94FF-8F5051D14C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A5DE2B-437B-4B1B-A2E5-D0EB3F197B0B}"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0A3DC7-553A-41FD-A35F-822E08AD5CB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EA3D32-AF07-45E0-B386-A8CBA6E17C5D}"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A3A0F-858E-415B-A017-ACECC3DFA82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538" y="115888"/>
            <a:ext cx="5759450" cy="504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CB7527EB-681D-4BA5-9E26-1CBE154B7373}"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1F8CD7-777F-46DC-BD44-144FDF2B68A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115888"/>
            <a:ext cx="8229600" cy="6010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9C11CEA-D4A6-4596-B9E7-41913BA69FE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B0209C9-AED3-4A63-B6D2-D5469AFFC05B}"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90043A-80F3-4218-9298-3ED710E67E9D}"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C02E72-091D-4A54-9C59-C805A8914F0D}"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922F65-5E2F-4A90-A3D4-0060F0568EB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46A7983-EFC8-458D-A81F-BFD7FB8B44F7}" type="datetime1">
              <a:rPr lang="ru-RU"/>
              <a:pPr>
                <a:defRPr/>
              </a:pPr>
              <a:t>05.03.2014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6517AC-A612-4595-AC74-A1412FC040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2621252-38E2-447A-B0F6-1DBF6F8298DE}" type="datetime1">
              <a:rPr lang="ru-RU"/>
              <a:pPr>
                <a:defRPr/>
              </a:pPr>
              <a:t>05.03.2014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5748A8E-A6C6-4CBA-A725-B88F4BA16A3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AE6D38C-54CB-4BCD-BA03-64B1997CA5ED}" type="datetime1">
              <a:rPr lang="ru-RU"/>
              <a:pPr>
                <a:defRPr/>
              </a:pPr>
              <a:t>05.03.2014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D4A4E23-DDB8-4F80-8843-C5BA0E375F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D54B7C7-6E72-4BE1-A6C4-61F7DFA10234}" type="datetime1">
              <a:rPr lang="ru-RU"/>
              <a:pPr>
                <a:defRPr/>
              </a:pPr>
              <a:t>05.03.2014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02A80E2-72C8-4138-874C-46C6A8AF354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9F23BDB-1ED1-4465-B4A5-EFA86F3B08A7}" type="datetime1">
              <a:rPr lang="ru-RU"/>
              <a:pPr>
                <a:defRPr/>
              </a:pPr>
              <a:t>05.03.2014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B67855B-4FBF-4BA5-85ED-30A1FE1A60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410B2C4-E974-4E6C-8278-3CDED069A251}" type="datetime1">
              <a:rPr lang="ru-RU"/>
              <a:pPr>
                <a:defRPr/>
              </a:pPr>
              <a:t>05.03.2014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BC00A4-B860-4C77-9F1E-76873A56136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65EDC4-6498-46D8-B751-C9DFFF9887F9}" type="datetime1">
              <a:rPr lang="ru-RU"/>
              <a:pPr>
                <a:defRPr/>
              </a:pPr>
              <a:t>05.03.2014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C0F24D-7958-4082-BC17-45099CA2EC3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3730" name="Рисунок 6" descr="Shablon.jpg"/>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73731" name="Заголовок 1"/>
          <p:cNvSpPr>
            <a:spLocks noGrp="1"/>
          </p:cNvSpPr>
          <p:nvPr>
            <p:ph type="title"/>
          </p:nvPr>
        </p:nvSpPr>
        <p:spPr bwMode="auto">
          <a:xfrm>
            <a:off x="2268538" y="115888"/>
            <a:ext cx="575945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3732"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40C31D-1A96-41C0-A088-9BCA8B1ABD29}" type="datetime1">
              <a:rPr lang="ru-RU"/>
              <a:pPr>
                <a:defRPr/>
              </a:pPr>
              <a:t>05.03.2014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62DF44-D924-4E67-9281-42B7FE95C2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63" r:id="rId13"/>
    <p:sldLayoutId id="2147483664" r:id="rId14"/>
  </p:sldLayoutIdLst>
  <p:hf hdr="0" ftr="0" dt="0"/>
  <p:txStyles>
    <p:titleStyle>
      <a:lvl1pPr algn="l" rtl="0" eaLnBrk="0" fontAlgn="base" hangingPunct="0">
        <a:spcBef>
          <a:spcPct val="0"/>
        </a:spcBef>
        <a:spcAft>
          <a:spcPct val="0"/>
        </a:spcAft>
        <a:defRPr lang="ru-RU" sz="2400" b="1" kern="1200" dirty="0">
          <a:solidFill>
            <a:srgbClr val="00449E"/>
          </a:solidFill>
          <a:latin typeface="+mj-lt"/>
          <a:ea typeface="+mj-ea"/>
          <a:cs typeface="+mj-cs"/>
        </a:defRPr>
      </a:lvl1pPr>
      <a:lvl2pPr algn="l" rtl="0" eaLnBrk="0" fontAlgn="base" hangingPunct="0">
        <a:spcBef>
          <a:spcPct val="0"/>
        </a:spcBef>
        <a:spcAft>
          <a:spcPct val="0"/>
        </a:spcAft>
        <a:defRPr sz="2400" b="1">
          <a:solidFill>
            <a:srgbClr val="00449E"/>
          </a:solidFill>
          <a:latin typeface="Calibri" pitchFamily="34" charset="0"/>
        </a:defRPr>
      </a:lvl2pPr>
      <a:lvl3pPr algn="l" rtl="0" eaLnBrk="0" fontAlgn="base" hangingPunct="0">
        <a:spcBef>
          <a:spcPct val="0"/>
        </a:spcBef>
        <a:spcAft>
          <a:spcPct val="0"/>
        </a:spcAft>
        <a:defRPr sz="2400" b="1">
          <a:solidFill>
            <a:srgbClr val="00449E"/>
          </a:solidFill>
          <a:latin typeface="Calibri" pitchFamily="34" charset="0"/>
        </a:defRPr>
      </a:lvl3pPr>
      <a:lvl4pPr algn="l" rtl="0" eaLnBrk="0" fontAlgn="base" hangingPunct="0">
        <a:spcBef>
          <a:spcPct val="0"/>
        </a:spcBef>
        <a:spcAft>
          <a:spcPct val="0"/>
        </a:spcAft>
        <a:defRPr sz="2400" b="1">
          <a:solidFill>
            <a:srgbClr val="00449E"/>
          </a:solidFill>
          <a:latin typeface="Calibri" pitchFamily="34" charset="0"/>
        </a:defRPr>
      </a:lvl4pPr>
      <a:lvl5pPr algn="l" rtl="0" eaLnBrk="0" fontAlgn="base" hangingPunct="0">
        <a:spcBef>
          <a:spcPct val="0"/>
        </a:spcBef>
        <a:spcAft>
          <a:spcPct val="0"/>
        </a:spcAft>
        <a:defRPr sz="2400" b="1">
          <a:solidFill>
            <a:srgbClr val="00449E"/>
          </a:solidFill>
          <a:latin typeface="Calibri" pitchFamily="34" charset="0"/>
        </a:defRPr>
      </a:lvl5pPr>
      <a:lvl6pPr marL="457200" algn="l" rtl="0" fontAlgn="base">
        <a:spcBef>
          <a:spcPct val="0"/>
        </a:spcBef>
        <a:spcAft>
          <a:spcPct val="0"/>
        </a:spcAft>
        <a:defRPr sz="2400" b="1">
          <a:solidFill>
            <a:srgbClr val="00449E"/>
          </a:solidFill>
          <a:latin typeface="Calibri" pitchFamily="34" charset="0"/>
        </a:defRPr>
      </a:lvl6pPr>
      <a:lvl7pPr marL="914400" algn="l" rtl="0" fontAlgn="base">
        <a:spcBef>
          <a:spcPct val="0"/>
        </a:spcBef>
        <a:spcAft>
          <a:spcPct val="0"/>
        </a:spcAft>
        <a:defRPr sz="2400" b="1">
          <a:solidFill>
            <a:srgbClr val="00449E"/>
          </a:solidFill>
          <a:latin typeface="Calibri" pitchFamily="34" charset="0"/>
        </a:defRPr>
      </a:lvl7pPr>
      <a:lvl8pPr marL="1371600" algn="l" rtl="0" fontAlgn="base">
        <a:spcBef>
          <a:spcPct val="0"/>
        </a:spcBef>
        <a:spcAft>
          <a:spcPct val="0"/>
        </a:spcAft>
        <a:defRPr sz="2400" b="1">
          <a:solidFill>
            <a:srgbClr val="00449E"/>
          </a:solidFill>
          <a:latin typeface="Calibri" pitchFamily="34" charset="0"/>
        </a:defRPr>
      </a:lvl8pPr>
      <a:lvl9pPr marL="1828800" algn="l" rtl="0" fontAlgn="base">
        <a:spcBef>
          <a:spcPct val="0"/>
        </a:spcBef>
        <a:spcAft>
          <a:spcPct val="0"/>
        </a:spcAft>
        <a:defRPr sz="2400" b="1">
          <a:solidFill>
            <a:srgbClr val="00449E"/>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500063" y="2000250"/>
            <a:ext cx="8104187" cy="2052638"/>
          </a:xfrm>
          <a:prstGeom prst="rect">
            <a:avLst/>
          </a:prstGeom>
          <a:solidFill>
            <a:srgbClr val="002776"/>
          </a:solidFill>
          <a:ln w="9525">
            <a:noFill/>
            <a:round/>
            <a:headEnd/>
            <a:tailEnd/>
          </a:ln>
        </p:spPr>
        <p:txBody>
          <a:bodyPr lIns="90000" tIns="45000" rIns="90000" bIns="45000">
            <a:spAutoFit/>
          </a:bodyPr>
          <a:lstStyle/>
          <a:p>
            <a:pPr algn="ctr" defTabSz="449263">
              <a:lnSpc>
                <a:spcPct val="8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000" b="1">
                <a:solidFill>
                  <a:srgbClr val="FFFFFF"/>
                </a:solidFill>
                <a:ea typeface="Arial Unicode MS" pitchFamily="34" charset="-128"/>
                <a:cs typeface="Arial Unicode MS" pitchFamily="34" charset="-128"/>
              </a:rPr>
              <a:t>СОВЕРШЕНСТВОВАНИЕ ДЕЯТЕЛЬНОСТИ КАЗНАЧЕЙСТВА РОССИИ:</a:t>
            </a:r>
          </a:p>
          <a:p>
            <a:pPr algn="ctr" defTabSz="449263">
              <a:lnSpc>
                <a:spcPct val="8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000" b="1">
              <a:solidFill>
                <a:srgbClr val="FFFFFF"/>
              </a:solidFill>
              <a:ea typeface="Arial Unicode MS" pitchFamily="34" charset="-128"/>
              <a:cs typeface="Arial Unicode MS" pitchFamily="34" charset="-128"/>
            </a:endParaRPr>
          </a:p>
          <a:p>
            <a:pPr algn="ctr" defTabSz="449263">
              <a:lnSpc>
                <a:spcPct val="8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000" b="1">
                <a:solidFill>
                  <a:srgbClr val="FFFFFF"/>
                </a:solidFill>
                <a:ea typeface="Arial Unicode MS" pitchFamily="34" charset="-128"/>
                <a:cs typeface="Arial Unicode MS" pitchFamily="34" charset="-128"/>
              </a:rPr>
              <a:t>ИТОГИ 2013 года, ЗАДАЧИ 2014 года</a:t>
            </a:r>
          </a:p>
        </p:txBody>
      </p:sp>
      <p:sp>
        <p:nvSpPr>
          <p:cNvPr id="18434" name="Rectangle 3"/>
          <p:cNvSpPr>
            <a:spLocks noChangeArrowheads="1"/>
          </p:cNvSpPr>
          <p:nvPr/>
        </p:nvSpPr>
        <p:spPr bwMode="auto">
          <a:xfrm>
            <a:off x="2000250" y="5357813"/>
            <a:ext cx="5000625" cy="912812"/>
          </a:xfrm>
          <a:prstGeom prst="rect">
            <a:avLst/>
          </a:prstGeom>
          <a:noFill/>
          <a:ln w="9525">
            <a:noFill/>
            <a:round/>
            <a:headEnd/>
            <a:tailEnd/>
          </a:ln>
        </p:spPr>
        <p:txBody>
          <a:bodyPr lIns="90000" tIns="45000" rIns="90000" bIns="450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595959"/>
                </a:solidFill>
                <a:latin typeface="Arial" charset="0"/>
                <a:ea typeface="Arial Unicode MS" pitchFamily="34" charset="-128"/>
                <a:cs typeface="Arial Unicode MS" pitchFamily="34" charset="-128"/>
              </a:rPr>
              <a:t>Заместитель руководителя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595959"/>
                </a:solidFill>
                <a:latin typeface="Arial" charset="0"/>
                <a:ea typeface="Arial Unicode MS" pitchFamily="34" charset="-128"/>
                <a:cs typeface="Arial Unicode MS" pitchFamily="34" charset="-128"/>
              </a:rPr>
              <a:t>Федерального казначейства</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a:solidFill>
                  <a:srgbClr val="595959"/>
                </a:solidFill>
                <a:latin typeface="Arial" charset="0"/>
                <a:ea typeface="Arial Unicode MS" pitchFamily="34" charset="-128"/>
                <a:cs typeface="Arial Unicode MS" pitchFamily="34" charset="-128"/>
              </a:rPr>
              <a:t>А.Ю. Демидов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4"/>
          <p:cNvSpPr txBox="1">
            <a:spLocks noChangeArrowheads="1"/>
          </p:cNvSpPr>
          <p:nvPr/>
        </p:nvSpPr>
        <p:spPr bwMode="auto">
          <a:xfrm>
            <a:off x="1331913" y="333375"/>
            <a:ext cx="6769100" cy="336550"/>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МЕТОДОЛОГИЯ</a:t>
            </a:r>
          </a:p>
        </p:txBody>
      </p:sp>
      <p:sp>
        <p:nvSpPr>
          <p:cNvPr id="6" name="Скругленный прямоугольник 5"/>
          <p:cNvSpPr/>
          <p:nvPr/>
        </p:nvSpPr>
        <p:spPr>
          <a:xfrm>
            <a:off x="1071538" y="1428736"/>
            <a:ext cx="6768752" cy="694978"/>
          </a:xfrm>
          <a:prstGeom prst="roundRect">
            <a:avLst/>
          </a:prstGeom>
          <a:no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0" lvl="1" algn="ctr">
              <a:defRPr/>
            </a:pPr>
            <a:r>
              <a:rPr lang="ru-RU" sz="2000" b="1" dirty="0">
                <a:solidFill>
                  <a:srgbClr val="FF0000"/>
                </a:solidFill>
                <a:latin typeface="Arial" pitchFamily="34" charset="0"/>
                <a:cs typeface="Arial" pitchFamily="34" charset="0"/>
              </a:rPr>
              <a:t>Новая редакция Бюджетного кодекса</a:t>
            </a:r>
          </a:p>
        </p:txBody>
      </p:sp>
      <p:sp>
        <p:nvSpPr>
          <p:cNvPr id="7" name="Прямоугольник 6"/>
          <p:cNvSpPr/>
          <p:nvPr/>
        </p:nvSpPr>
        <p:spPr>
          <a:xfrm>
            <a:off x="1285852" y="2071678"/>
            <a:ext cx="6768752" cy="2977430"/>
          </a:xfrm>
          <a:prstGeom prst="rect">
            <a:avLst/>
          </a:prstGeom>
          <a:no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buFont typeface="Wingdings" pitchFamily="2" charset="2"/>
              <a:buChar char="ü"/>
              <a:defRPr/>
            </a:pPr>
            <a:r>
              <a:rPr lang="ru-RU" dirty="0">
                <a:latin typeface="Times New Roman" pitchFamily="18" charset="0"/>
                <a:cs typeface="Times New Roman" pitchFamily="18" charset="0"/>
              </a:rPr>
              <a:t>Система бюджетных платежей </a:t>
            </a:r>
          </a:p>
          <a:p>
            <a:pPr>
              <a:buFont typeface="Wingdings" pitchFamily="2" charset="2"/>
              <a:buChar char="ü"/>
              <a:defRPr/>
            </a:pPr>
            <a:endParaRPr lang="ru-RU" dirty="0">
              <a:latin typeface="Times New Roman" pitchFamily="18" charset="0"/>
              <a:cs typeface="Times New Roman" pitchFamily="18" charset="0"/>
            </a:endParaRPr>
          </a:p>
          <a:p>
            <a:pPr>
              <a:buFont typeface="Wingdings" pitchFamily="2" charset="2"/>
              <a:buChar char="ü"/>
              <a:defRPr/>
            </a:pPr>
            <a:r>
              <a:rPr lang="ru-RU" dirty="0">
                <a:latin typeface="Times New Roman" pitchFamily="18" charset="0"/>
                <a:cs typeface="Times New Roman" pitchFamily="18" charset="0"/>
              </a:rPr>
              <a:t>Кассовое обслуживание исполнения бюджетов бюджетной системы</a:t>
            </a:r>
          </a:p>
          <a:p>
            <a:pPr>
              <a:defRPr/>
            </a:pPr>
            <a:endParaRPr lang="ru-RU" dirty="0">
              <a:latin typeface="Times New Roman" pitchFamily="18" charset="0"/>
              <a:cs typeface="Times New Roman" pitchFamily="18" charset="0"/>
            </a:endParaRPr>
          </a:p>
          <a:p>
            <a:pPr>
              <a:buFont typeface="Wingdings" pitchFamily="2" charset="2"/>
              <a:buChar char="ü"/>
              <a:defRPr/>
            </a:pPr>
            <a:r>
              <a:rPr lang="ru-RU" dirty="0">
                <a:latin typeface="Times New Roman" pitchFamily="18" charset="0"/>
                <a:cs typeface="Times New Roman" pitchFamily="18" charset="0"/>
              </a:rPr>
              <a:t>Управление ликвидностью единого казначейского счета</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Documents and Settings\2741\Рабочий стол\Слайды Артюхину\Шапка 1.jpg"/>
          <p:cNvPicPr>
            <a:picLocks noChangeAspect="1" noChangeArrowheads="1"/>
          </p:cNvPicPr>
          <p:nvPr/>
        </p:nvPicPr>
        <p:blipFill>
          <a:blip r:embed="rId3"/>
          <a:srcRect/>
          <a:stretch>
            <a:fillRect/>
          </a:stretch>
        </p:blipFill>
        <p:spPr bwMode="auto">
          <a:xfrm>
            <a:off x="0" y="0"/>
            <a:ext cx="9144000" cy="1023938"/>
          </a:xfrm>
          <a:prstGeom prst="rect">
            <a:avLst/>
          </a:prstGeom>
          <a:noFill/>
          <a:ln w="9525">
            <a:noFill/>
            <a:miter lim="800000"/>
            <a:headEnd/>
            <a:tailEnd/>
          </a:ln>
        </p:spPr>
      </p:pic>
      <p:sp>
        <p:nvSpPr>
          <p:cNvPr id="7" name="Штриховая стрелка вправо 6"/>
          <p:cNvSpPr/>
          <p:nvPr/>
        </p:nvSpPr>
        <p:spPr bwMode="auto">
          <a:xfrm>
            <a:off x="107504" y="1196975"/>
            <a:ext cx="8928992" cy="1719263"/>
          </a:xfrm>
          <a:prstGeom prst="stripedRightArrow">
            <a:avLst>
              <a:gd name="adj1" fmla="val 50000"/>
              <a:gd name="adj2" fmla="val 29886"/>
            </a:avLst>
          </a:prstGeom>
          <a:gradFill flip="none" rotWithShape="1">
            <a:gsLst>
              <a:gs pos="0">
                <a:srgbClr val="5E9EFF"/>
              </a:gs>
              <a:gs pos="39999">
                <a:srgbClr val="85C2FF"/>
              </a:gs>
              <a:gs pos="70000">
                <a:srgbClr val="C4D6EB"/>
              </a:gs>
              <a:gs pos="100000">
                <a:srgbClr val="FFEBFA"/>
              </a:gs>
            </a:gsLst>
            <a:lin ang="0" scaled="0"/>
            <a:tileRect/>
          </a:gra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defTabSz="449263">
              <a:defRPr/>
            </a:pPr>
            <a:endParaRPr lang="ru-RU" sz="1400" dirty="0">
              <a:latin typeface="Times New Roman" pitchFamily="18" charset="0"/>
              <a:cs typeface="Times New Roman" pitchFamily="18" charset="0"/>
            </a:endParaRPr>
          </a:p>
        </p:txBody>
      </p:sp>
      <p:sp>
        <p:nvSpPr>
          <p:cNvPr id="8" name="Овал 4"/>
          <p:cNvSpPr/>
          <p:nvPr/>
        </p:nvSpPr>
        <p:spPr>
          <a:xfrm>
            <a:off x="285720" y="1714488"/>
            <a:ext cx="1512168" cy="76988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a:lnSpc>
                <a:spcPct val="90000"/>
              </a:lnSpc>
              <a:spcAft>
                <a:spcPct val="35000"/>
              </a:spcAft>
              <a:defRPr/>
            </a:pPr>
            <a:r>
              <a:rPr lang="ru-RU" sz="2000" b="1" dirty="0">
                <a:solidFill>
                  <a:schemeClr val="tx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solidFill>
                  <a:schemeClr val="tx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2013</a:t>
            </a:r>
          </a:p>
        </p:txBody>
      </p:sp>
      <p:sp>
        <p:nvSpPr>
          <p:cNvPr id="9" name="Овал 4"/>
          <p:cNvSpPr/>
          <p:nvPr/>
        </p:nvSpPr>
        <p:spPr>
          <a:xfrm>
            <a:off x="3500430" y="1714488"/>
            <a:ext cx="1032263" cy="769880"/>
          </a:xfrm>
          <a:prstGeom prst="rect">
            <a:avLst/>
          </a:prstGeom>
          <a:effectLst>
            <a:glow rad="228600">
              <a:schemeClr val="accent1">
                <a:satMod val="175000"/>
                <a:alpha val="40000"/>
              </a:schemeClr>
            </a:glow>
            <a:outerShdw blurRad="292100" dist="152400" dir="13500000" sx="132000" sy="132000" kx="1200000" algn="br" rotWithShape="0">
              <a:prstClr val="black">
                <a:alpha val="57000"/>
              </a:prstClr>
            </a:outerShdw>
          </a:effectLst>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a:lnSpc>
                <a:spcPct val="90000"/>
              </a:lnSpc>
              <a:spcAft>
                <a:spcPct val="35000"/>
              </a:spcAft>
              <a:defRPr/>
            </a:pPr>
            <a:r>
              <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2014</a:t>
            </a:r>
          </a:p>
        </p:txBody>
      </p:sp>
      <p:sp>
        <p:nvSpPr>
          <p:cNvPr id="10" name="Овал 4"/>
          <p:cNvSpPr/>
          <p:nvPr/>
        </p:nvSpPr>
        <p:spPr>
          <a:xfrm>
            <a:off x="6444208" y="1700808"/>
            <a:ext cx="1032263" cy="769880"/>
          </a:xfrm>
          <a:prstGeom prst="rect">
            <a:avLst/>
          </a:prstGeom>
          <a:effectLst>
            <a:glow rad="228600">
              <a:schemeClr val="accent1">
                <a:satMod val="175000"/>
                <a:alpha val="40000"/>
              </a:schemeClr>
            </a:glow>
          </a:effectLst>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a:lnSpc>
                <a:spcPct val="90000"/>
              </a:lnSpc>
              <a:spcAft>
                <a:spcPct val="35000"/>
              </a:spcAft>
              <a:defRPr/>
            </a:pPr>
            <a:r>
              <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2015</a:t>
            </a:r>
          </a:p>
        </p:txBody>
      </p:sp>
      <p:sp>
        <p:nvSpPr>
          <p:cNvPr id="16" name="TextBox 15"/>
          <p:cNvSpPr txBox="1"/>
          <p:nvPr/>
        </p:nvSpPr>
        <p:spPr>
          <a:xfrm>
            <a:off x="179388" y="2708275"/>
            <a:ext cx="2341562" cy="2584450"/>
          </a:xfrm>
          <a:prstGeom prst="rect">
            <a:avLst/>
          </a:prstGeom>
          <a:noFill/>
        </p:spPr>
        <p:txBody>
          <a:bodyPr>
            <a:spAutoFit/>
          </a:bodyPr>
          <a:lstStyle/>
          <a:p>
            <a:pPr algn="just">
              <a:defRPr/>
            </a:pPr>
            <a:r>
              <a:rPr lang="ru-RU" sz="1400">
                <a:solidFill>
                  <a:srgbClr val="0D0D0D"/>
                </a:solidFill>
                <a:latin typeface="Arial" charset="0"/>
                <a:cs typeface="Times New Roman" pitchFamily="18" charset="0"/>
              </a:rPr>
              <a:t>Реализация положений  приказа Минфина России от 31.12.2010 №199н, предусматривающих</a:t>
            </a:r>
            <a:r>
              <a:rPr lang="en-US" sz="1400">
                <a:solidFill>
                  <a:srgbClr val="0D0D0D"/>
                </a:solidFill>
                <a:latin typeface="Arial" charset="0"/>
                <a:cs typeface="Times New Roman" pitchFamily="18" charset="0"/>
              </a:rPr>
              <a:t> </a:t>
            </a:r>
            <a:r>
              <a:rPr lang="ru-RU" sz="1400">
                <a:solidFill>
                  <a:srgbClr val="0D0D0D"/>
                </a:solidFill>
                <a:latin typeface="Arial" charset="0"/>
                <a:cs typeface="Times New Roman" pitchFamily="18" charset="0"/>
              </a:rPr>
              <a:t> расширение сферы применения корпоративных банковских карт  в целях возможности осуществления расчетов за товары (работы, услуги)</a:t>
            </a:r>
            <a:r>
              <a:rPr lang="ru-RU" sz="1400">
                <a:solidFill>
                  <a:srgbClr val="0D0D0D"/>
                </a:solidFill>
                <a:cs typeface="Times New Roman" pitchFamily="18" charset="0"/>
              </a:rPr>
              <a:t> </a:t>
            </a:r>
          </a:p>
          <a:p>
            <a:pPr algn="just">
              <a:defRPr/>
            </a:pPr>
            <a:endParaRPr lang="ru-RU" sz="1400">
              <a:solidFill>
                <a:srgbClr val="0D0D0D"/>
              </a:solidFill>
              <a:cs typeface="Times New Roman" pitchFamily="18" charset="0"/>
            </a:endParaRPr>
          </a:p>
          <a:p>
            <a:pPr algn="just">
              <a:buFont typeface="Arial" charset="0"/>
              <a:buChar char="•"/>
              <a:defRPr/>
            </a:pPr>
            <a:endParaRPr lang="ru-RU" sz="1000">
              <a:solidFill>
                <a:srgbClr val="000066"/>
              </a:solidFill>
              <a:effectLst>
                <a:outerShdw blurRad="38100" dist="38100" dir="2700000" algn="tl">
                  <a:srgbClr val="C0C0C0"/>
                </a:outerShdw>
              </a:effectLst>
              <a:cs typeface="Times New Roman" pitchFamily="18" charset="0"/>
            </a:endParaRPr>
          </a:p>
        </p:txBody>
      </p:sp>
      <p:sp>
        <p:nvSpPr>
          <p:cNvPr id="33807" name="TextBox 24"/>
          <p:cNvSpPr txBox="1">
            <a:spLocks noChangeArrowheads="1"/>
          </p:cNvSpPr>
          <p:nvPr/>
        </p:nvSpPr>
        <p:spPr bwMode="auto">
          <a:xfrm>
            <a:off x="2843213" y="2714625"/>
            <a:ext cx="2592387" cy="2219325"/>
          </a:xfrm>
          <a:prstGeom prst="rect">
            <a:avLst/>
          </a:prstGeom>
          <a:noFill/>
          <a:ln w="9525">
            <a:noFill/>
            <a:miter lim="800000"/>
            <a:headEnd/>
            <a:tailEnd/>
          </a:ln>
        </p:spPr>
        <p:txBody>
          <a:bodyPr>
            <a:spAutoFit/>
          </a:bodyPr>
          <a:lstStyle/>
          <a:p>
            <a:pPr algn="just"/>
            <a:r>
              <a:rPr lang="ru-RU" sz="1400">
                <a:solidFill>
                  <a:srgbClr val="0D0D0D"/>
                </a:solidFill>
                <a:latin typeface="Arial" charset="0"/>
                <a:cs typeface="Times New Roman" pitchFamily="18" charset="0"/>
              </a:rPr>
              <a:t>Утверждение приказа Федерального казначейства по обеспечению денежными средствами организаций, лицевые счета которым открыты в органах Федерального казначейства, финансовых органах субъектов Российской Федерации (муниципальных образований)</a:t>
            </a:r>
          </a:p>
        </p:txBody>
      </p:sp>
      <p:sp>
        <p:nvSpPr>
          <p:cNvPr id="33808" name="TextBox 25"/>
          <p:cNvSpPr txBox="1">
            <a:spLocks noChangeArrowheads="1"/>
          </p:cNvSpPr>
          <p:nvPr/>
        </p:nvSpPr>
        <p:spPr bwMode="auto">
          <a:xfrm>
            <a:off x="5724525" y="2708275"/>
            <a:ext cx="2786063" cy="3282950"/>
          </a:xfrm>
          <a:prstGeom prst="rect">
            <a:avLst/>
          </a:prstGeom>
          <a:noFill/>
          <a:ln w="9525">
            <a:noFill/>
            <a:miter lim="800000"/>
            <a:headEnd/>
            <a:tailEnd/>
          </a:ln>
        </p:spPr>
        <p:txBody>
          <a:bodyPr anchor="ctr">
            <a:spAutoFit/>
          </a:bodyPr>
          <a:lstStyle/>
          <a:p>
            <a:pPr algn="just"/>
            <a:r>
              <a:rPr lang="ru-RU" sz="1400">
                <a:solidFill>
                  <a:srgbClr val="0D0D0D"/>
                </a:solidFill>
                <a:latin typeface="Arial" charset="0"/>
                <a:cs typeface="Times New Roman" pitchFamily="18" charset="0"/>
              </a:rPr>
              <a:t>Обеспечение с 1 января 2015 года  наличными денежными средствами и денежными средствами, предназначенными для осуществления расчетов по операциям, совершаемым с использованием платежных карт, организаций, лицевые счета которым открыты в органах Федерального казначейства, финансовых органах субъектов Российской Федерации (муниципальных образований) в порядке, установленном Федеральным казначейством</a:t>
            </a:r>
            <a:r>
              <a:rPr lang="ru-RU" sz="1400">
                <a:solidFill>
                  <a:srgbClr val="0D0D0D"/>
                </a:solidFill>
                <a:cs typeface="Times New Roman" pitchFamily="18" charset="0"/>
              </a:rPr>
              <a:t> </a:t>
            </a:r>
          </a:p>
        </p:txBody>
      </p:sp>
      <p:sp>
        <p:nvSpPr>
          <p:cNvPr id="15" name="Прямоугольник 14"/>
          <p:cNvSpPr/>
          <p:nvPr/>
        </p:nvSpPr>
        <p:spPr>
          <a:xfrm>
            <a:off x="2700338" y="2565400"/>
            <a:ext cx="71437" cy="4103688"/>
          </a:xfrm>
          <a:prstGeom prst="rect">
            <a:avLst/>
          </a:prstGeom>
          <a:solidFill>
            <a:srgbClr val="829AFE"/>
          </a:solidFill>
          <a:ln>
            <a:solidFill>
              <a:srgbClr val="5978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5651500" y="2565400"/>
            <a:ext cx="71438" cy="4103688"/>
          </a:xfrm>
          <a:prstGeom prst="rect">
            <a:avLst/>
          </a:prstGeom>
          <a:solidFill>
            <a:srgbClr val="829AFE"/>
          </a:solidFill>
          <a:ln>
            <a:solidFill>
              <a:srgbClr val="5978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811" name="Rectangle 5"/>
          <p:cNvSpPr>
            <a:spLocks noChangeArrowheads="1"/>
          </p:cNvSpPr>
          <p:nvPr/>
        </p:nvSpPr>
        <p:spPr bwMode="auto">
          <a:xfrm>
            <a:off x="1116013" y="115888"/>
            <a:ext cx="7245350" cy="82550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ОБЕСПЕЧЕНИЕ С 1 ЯНВАРЯ 2015 ГОДА ОПЕРАЦИЙ ПО СЧЕТУ</a:t>
            </a:r>
          </a:p>
          <a:p>
            <a:pPr algn="ctr"/>
            <a:r>
              <a:rPr lang="ru-RU" b="1">
                <a:solidFill>
                  <a:srgbClr val="00349E"/>
                </a:solidFill>
                <a:cs typeface="Times New Roman" pitchFamily="18" charset="0"/>
              </a:rPr>
              <a:t>40116 С ИСПОЛЬЗОВАНИЕМ ПЛАСТИКОВЫХ КАРТ В ИНТЕРЕСАХ</a:t>
            </a:r>
          </a:p>
          <a:p>
            <a:pPr algn="ctr"/>
            <a:r>
              <a:rPr lang="ru-RU" b="1">
                <a:solidFill>
                  <a:srgbClr val="00349E"/>
                </a:solidFill>
                <a:cs typeface="Times New Roman" pitchFamily="18" charset="0"/>
              </a:rPr>
              <a:t>ПУБЛИЧНО-ПРАВОВЫХ ОБРАЗОВАНИЙ </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трелка вниз 12"/>
          <p:cNvSpPr/>
          <p:nvPr/>
        </p:nvSpPr>
        <p:spPr>
          <a:xfrm>
            <a:off x="3635896" y="4941168"/>
            <a:ext cx="1584176" cy="576064"/>
          </a:xfrm>
          <a:prstGeom prst="downArrow">
            <a:avLst/>
          </a:prstGeom>
          <a:solidFill>
            <a:srgbClr val="BDC5FF">
              <a:alpha val="71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defRPr/>
            </a:pPr>
            <a:endParaRPr lang="ru-RU" sz="1400" dirty="0">
              <a:latin typeface="Times New Roman" pitchFamily="18" charset="0"/>
              <a:cs typeface="Times New Roman" pitchFamily="18" charset="0"/>
            </a:endParaRPr>
          </a:p>
        </p:txBody>
      </p:sp>
      <p:pic>
        <p:nvPicPr>
          <p:cNvPr id="35844" name="Picture 1" descr="C:\Documents and Settings\2741\Рабочий стол\Слайды Артюхину\Шапка 1.jpg"/>
          <p:cNvPicPr>
            <a:picLocks noChangeAspect="1" noChangeArrowheads="1"/>
          </p:cNvPicPr>
          <p:nvPr/>
        </p:nvPicPr>
        <p:blipFill>
          <a:blip r:embed="rId3"/>
          <a:srcRect/>
          <a:stretch>
            <a:fillRect/>
          </a:stretch>
        </p:blipFill>
        <p:spPr bwMode="auto">
          <a:xfrm>
            <a:off x="0" y="0"/>
            <a:ext cx="9144000" cy="1023938"/>
          </a:xfrm>
          <a:prstGeom prst="rect">
            <a:avLst/>
          </a:prstGeom>
          <a:noFill/>
          <a:ln w="9525">
            <a:noFill/>
            <a:miter lim="800000"/>
            <a:headEnd/>
            <a:tailEnd/>
          </a:ln>
        </p:spPr>
      </p:pic>
      <p:pic>
        <p:nvPicPr>
          <p:cNvPr id="35845" name="Picture 2"/>
          <p:cNvPicPr>
            <a:picLocks noChangeAspect="1" noChangeArrowheads="1"/>
          </p:cNvPicPr>
          <p:nvPr/>
        </p:nvPicPr>
        <p:blipFill>
          <a:blip r:embed="rId4"/>
          <a:srcRect/>
          <a:stretch>
            <a:fillRect/>
          </a:stretch>
        </p:blipFill>
        <p:spPr bwMode="auto">
          <a:xfrm>
            <a:off x="0" y="6553200"/>
            <a:ext cx="9124950" cy="304800"/>
          </a:xfrm>
          <a:prstGeom prst="rect">
            <a:avLst/>
          </a:prstGeom>
          <a:noFill/>
          <a:ln w="9525">
            <a:noFill/>
            <a:miter lim="800000"/>
            <a:headEnd/>
            <a:tailEnd/>
          </a:ln>
        </p:spPr>
      </p:pic>
      <p:sp>
        <p:nvSpPr>
          <p:cNvPr id="7174" name="Rectangle 9"/>
          <p:cNvSpPr>
            <a:spLocks noChangeArrowheads="1"/>
          </p:cNvSpPr>
          <p:nvPr/>
        </p:nvSpPr>
        <p:spPr bwMode="auto">
          <a:xfrm>
            <a:off x="323528" y="1412776"/>
            <a:ext cx="8496943" cy="1296144"/>
          </a:xfrm>
          <a:prstGeom prst="rect">
            <a:avLst/>
          </a:prstGeom>
          <a:no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300" b="1" u="sng" dirty="0">
                <a:solidFill>
                  <a:schemeClr val="accent6"/>
                </a:solidFill>
                <a:latin typeface="Arial" pitchFamily="34" charset="0"/>
                <a:cs typeface="Arial" pitchFamily="34" charset="0"/>
              </a:rPr>
              <a:t>Утвержден Приказ Казначейства России от 28.08.2013 № 13н</a:t>
            </a:r>
          </a:p>
          <a:p>
            <a:pPr algn="ctr">
              <a:defRPr/>
            </a:pPr>
            <a:r>
              <a:rPr lang="ru-RU" sz="1300" dirty="0">
                <a:solidFill>
                  <a:schemeClr val="accent6"/>
                </a:solidFill>
                <a:latin typeface="Arial" pitchFamily="34" charset="0"/>
                <a:cs typeface="Arial" pitchFamily="34" charset="0"/>
              </a:rPr>
              <a:t>«Об утверждении порядка осуществления территориальными органами Федерального казначейства в 2014 году полномочий получателя средств бюджета субъекта Российской Федерации по перечислению  межбюджетных трансфертов, предоставляемых из бюджета субъекта Российской Федерации в местный бюджет в форме субсидий, субвенций и иных межбюджетных трансфертов, </a:t>
            </a:r>
            <a:r>
              <a:rPr lang="en-US" sz="1300" dirty="0">
                <a:solidFill>
                  <a:schemeClr val="accent6"/>
                </a:solidFill>
                <a:latin typeface="Arial" pitchFamily="34" charset="0"/>
                <a:cs typeface="Arial" pitchFamily="34" charset="0"/>
              </a:rPr>
              <a:t> </a:t>
            </a:r>
          </a:p>
          <a:p>
            <a:pPr algn="ctr">
              <a:defRPr/>
            </a:pPr>
            <a:r>
              <a:rPr lang="ru-RU" sz="1300" dirty="0">
                <a:solidFill>
                  <a:schemeClr val="accent6"/>
                </a:solidFill>
                <a:latin typeface="Arial" pitchFamily="34" charset="0"/>
                <a:cs typeface="Arial" pitchFamily="34" charset="0"/>
              </a:rPr>
              <a:t>имеющих целевое назначение»</a:t>
            </a:r>
          </a:p>
        </p:txBody>
      </p:sp>
      <p:sp>
        <p:nvSpPr>
          <p:cNvPr id="7175" name="Rectangle 10"/>
          <p:cNvSpPr>
            <a:spLocks noChangeArrowheads="1"/>
          </p:cNvSpPr>
          <p:nvPr/>
        </p:nvSpPr>
        <p:spPr bwMode="auto">
          <a:xfrm>
            <a:off x="323528" y="4221088"/>
            <a:ext cx="8496943" cy="648072"/>
          </a:xfrm>
          <a:prstGeom prst="rect">
            <a:avLst/>
          </a:prstGeom>
          <a:solidFill>
            <a:srgbClr val="BDC5FF">
              <a:alpha val="48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2">
                    <a:lumMod val="50000"/>
                  </a:schemeClr>
                </a:solidFill>
                <a:latin typeface="Arial" pitchFamily="34" charset="0"/>
                <a:cs typeface="Arial" pitchFamily="34" charset="0"/>
              </a:rPr>
              <a:t>Направлены предложения о закреплении Нового механизма в </a:t>
            </a:r>
            <a:r>
              <a:rPr lang="ru-RU" sz="1400" b="1" dirty="0">
                <a:solidFill>
                  <a:schemeClr val="tx2">
                    <a:lumMod val="50000"/>
                  </a:schemeClr>
                </a:solidFill>
                <a:latin typeface="Arial" pitchFamily="34" charset="0"/>
                <a:cs typeface="Arial" pitchFamily="34" charset="0"/>
              </a:rPr>
              <a:t>Бюджетном кодексе РФ </a:t>
            </a:r>
            <a:r>
              <a:rPr lang="ru-RU" sz="1400" dirty="0">
                <a:solidFill>
                  <a:schemeClr val="tx2">
                    <a:lumMod val="50000"/>
                  </a:schemeClr>
                </a:solidFill>
                <a:latin typeface="Arial" pitchFamily="34" charset="0"/>
                <a:cs typeface="Arial" pitchFamily="34" charset="0"/>
              </a:rPr>
              <a:t>и полномочиях Федерального казначейства по установлению порядка его применения</a:t>
            </a:r>
          </a:p>
        </p:txBody>
      </p:sp>
      <p:sp>
        <p:nvSpPr>
          <p:cNvPr id="9" name="Rectangle 9"/>
          <p:cNvSpPr>
            <a:spLocks noChangeArrowheads="1"/>
          </p:cNvSpPr>
          <p:nvPr/>
        </p:nvSpPr>
        <p:spPr bwMode="auto">
          <a:xfrm>
            <a:off x="323528" y="2780928"/>
            <a:ext cx="8496943" cy="1368152"/>
          </a:xfrm>
          <a:prstGeom prst="rect">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buFont typeface="Arial" pitchFamily="34" charset="0"/>
              <a:buChar char="•"/>
              <a:defRPr/>
            </a:pPr>
            <a:r>
              <a:rPr lang="ru-RU" sz="1300" dirty="0">
                <a:solidFill>
                  <a:schemeClr val="tx2">
                    <a:lumMod val="50000"/>
                  </a:schemeClr>
                </a:solidFill>
                <a:latin typeface="Arial" pitchFamily="34" charset="0"/>
                <a:cs typeface="Arial" pitchFamily="34" charset="0"/>
              </a:rPr>
              <a:t> Направлены предложения в Федеральный закон</a:t>
            </a:r>
            <a:r>
              <a:rPr lang="en-US" sz="1300" dirty="0">
                <a:solidFill>
                  <a:schemeClr val="tx2">
                    <a:lumMod val="50000"/>
                  </a:schemeClr>
                </a:solidFill>
                <a:latin typeface="Arial" pitchFamily="34" charset="0"/>
                <a:cs typeface="Arial" pitchFamily="34" charset="0"/>
              </a:rPr>
              <a:t> </a:t>
            </a:r>
            <a:r>
              <a:rPr lang="ru-RU" sz="1300" dirty="0">
                <a:solidFill>
                  <a:schemeClr val="tx2">
                    <a:lumMod val="50000"/>
                  </a:schemeClr>
                </a:solidFill>
                <a:latin typeface="Arial" pitchFamily="34" charset="0"/>
                <a:cs typeface="Arial" pitchFamily="34" charset="0"/>
              </a:rPr>
              <a:t>«</a:t>
            </a:r>
            <a:r>
              <a:rPr lang="ru-RU" sz="1300" b="1" dirty="0">
                <a:solidFill>
                  <a:schemeClr val="tx2">
                    <a:lumMod val="50000"/>
                  </a:schemeClr>
                </a:solidFill>
                <a:latin typeface="Arial" pitchFamily="34" charset="0"/>
                <a:cs typeface="Arial" pitchFamily="34" charset="0"/>
              </a:rPr>
              <a:t>О федеральном бюджете на 2014 финансовый год и на плановый период 2015 и 2016 годов»</a:t>
            </a:r>
          </a:p>
          <a:p>
            <a:pPr>
              <a:buFont typeface="Arial" pitchFamily="34" charset="0"/>
              <a:buChar char="•"/>
              <a:defRPr/>
            </a:pPr>
            <a:r>
              <a:rPr lang="ru-RU" sz="1300" dirty="0">
                <a:solidFill>
                  <a:schemeClr val="tx2">
                    <a:lumMod val="50000"/>
                  </a:schemeClr>
                </a:solidFill>
                <a:latin typeface="Arial" pitchFamily="34" charset="0"/>
                <a:cs typeface="Arial" pitchFamily="34" charset="0"/>
              </a:rPr>
              <a:t> Направлены предложения в Постановление Правительства Российской Федерации </a:t>
            </a:r>
            <a:r>
              <a:rPr lang="ru-RU" sz="1300" b="1" dirty="0">
                <a:solidFill>
                  <a:schemeClr val="tx2">
                    <a:lumMod val="50000"/>
                  </a:schemeClr>
                </a:solidFill>
                <a:latin typeface="Arial" pitchFamily="34" charset="0"/>
                <a:cs typeface="Arial" pitchFamily="34" charset="0"/>
              </a:rPr>
              <a:t>«О мерах по реализации федерального закона о федеральном бюджете на 2014 финансовый год и на плановый период 2015 и 2016 годов»</a:t>
            </a:r>
          </a:p>
          <a:p>
            <a:pPr>
              <a:defRPr/>
            </a:pPr>
            <a:r>
              <a:rPr lang="ru-RU" sz="1300" b="1" dirty="0">
                <a:solidFill>
                  <a:schemeClr val="tx2">
                    <a:lumMod val="50000"/>
                  </a:schemeClr>
                </a:solidFill>
                <a:latin typeface="Arial" pitchFamily="34" charset="0"/>
                <a:cs typeface="Arial" pitchFamily="34" charset="0"/>
              </a:rPr>
              <a:t>(Перечень субсидий)</a:t>
            </a:r>
          </a:p>
        </p:txBody>
      </p:sp>
      <p:sp>
        <p:nvSpPr>
          <p:cNvPr id="35855" name="Прямоугольник 9"/>
          <p:cNvSpPr>
            <a:spLocks noChangeArrowheads="1"/>
          </p:cNvSpPr>
          <p:nvPr/>
        </p:nvSpPr>
        <p:spPr bwMode="auto">
          <a:xfrm>
            <a:off x="4000500" y="1000125"/>
            <a:ext cx="696913" cy="369888"/>
          </a:xfrm>
          <a:prstGeom prst="rect">
            <a:avLst/>
          </a:prstGeom>
          <a:noFill/>
          <a:ln w="9525">
            <a:noFill/>
            <a:miter lim="800000"/>
            <a:headEnd/>
            <a:tailEnd/>
          </a:ln>
        </p:spPr>
        <p:txBody>
          <a:bodyPr wrap="none">
            <a:spAutoFit/>
          </a:bodyPr>
          <a:lstStyle/>
          <a:p>
            <a:r>
              <a:rPr lang="ru-RU" b="1"/>
              <a:t>2013</a:t>
            </a:r>
            <a:endParaRPr lang="ru-RU"/>
          </a:p>
        </p:txBody>
      </p:sp>
      <p:sp>
        <p:nvSpPr>
          <p:cNvPr id="35856" name="Прямоугольник 11"/>
          <p:cNvSpPr>
            <a:spLocks noChangeArrowheads="1"/>
          </p:cNvSpPr>
          <p:nvPr/>
        </p:nvSpPr>
        <p:spPr bwMode="auto">
          <a:xfrm>
            <a:off x="4071938" y="5000625"/>
            <a:ext cx="595312" cy="338138"/>
          </a:xfrm>
          <a:prstGeom prst="rect">
            <a:avLst/>
          </a:prstGeom>
          <a:noFill/>
          <a:ln w="9525">
            <a:noFill/>
            <a:miter lim="800000"/>
            <a:headEnd/>
            <a:tailEnd/>
          </a:ln>
        </p:spPr>
        <p:txBody>
          <a:bodyPr wrap="none">
            <a:spAutoFit/>
          </a:bodyPr>
          <a:lstStyle/>
          <a:p>
            <a:r>
              <a:rPr lang="ru-RU" b="1">
                <a:solidFill>
                  <a:srgbClr val="C00000"/>
                </a:solidFill>
              </a:rPr>
              <a:t>2014</a:t>
            </a:r>
            <a:endParaRPr lang="ru-RU">
              <a:solidFill>
                <a:srgbClr val="C00000"/>
              </a:solidFill>
            </a:endParaRPr>
          </a:p>
        </p:txBody>
      </p:sp>
      <p:sp>
        <p:nvSpPr>
          <p:cNvPr id="14" name="Rectangle 10"/>
          <p:cNvSpPr>
            <a:spLocks noChangeArrowheads="1"/>
          </p:cNvSpPr>
          <p:nvPr/>
        </p:nvSpPr>
        <p:spPr bwMode="auto">
          <a:xfrm>
            <a:off x="251520" y="5589240"/>
            <a:ext cx="8496943" cy="648072"/>
          </a:xfrm>
          <a:prstGeom prst="rect">
            <a:avLst/>
          </a:prstGeom>
          <a:solidFill>
            <a:srgbClr val="5978FD">
              <a:alpha val="48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В случае принятия поправок в БК: будет разработан Единый порядок предоставления целевых средств под фактическую потребность:                              </a:t>
            </a:r>
            <a:r>
              <a:rPr lang="ru-RU" sz="1400" b="1" dirty="0">
                <a:solidFill>
                  <a:srgbClr val="C00000"/>
                </a:solidFill>
                <a:latin typeface="Arial" pitchFamily="34" charset="0"/>
                <a:cs typeface="Arial" pitchFamily="34" charset="0"/>
              </a:rPr>
              <a:t>ФБ – БС - МБ</a:t>
            </a:r>
          </a:p>
        </p:txBody>
      </p:sp>
      <p:sp>
        <p:nvSpPr>
          <p:cNvPr id="35860" name="Rectangle 5"/>
          <p:cNvSpPr>
            <a:spLocks noChangeArrowheads="1"/>
          </p:cNvSpPr>
          <p:nvPr/>
        </p:nvSpPr>
        <p:spPr bwMode="auto">
          <a:xfrm>
            <a:off x="1116013" y="360363"/>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НОВЫЙ МЕХАНИЗМ. ПРАВОВОЕ РЕГУЛИРОВАНИЕ.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srcRect/>
          <a:stretch>
            <a:fillRect/>
          </a:stretch>
        </p:blipFill>
        <p:spPr bwMode="auto">
          <a:xfrm>
            <a:off x="0" y="0"/>
            <a:ext cx="9153525" cy="971550"/>
          </a:xfrm>
          <a:prstGeom prst="rect">
            <a:avLst/>
          </a:prstGeom>
          <a:noFill/>
          <a:ln w="9525">
            <a:noFill/>
            <a:miter lim="800000"/>
            <a:headEnd/>
            <a:tailEnd/>
          </a:ln>
        </p:spPr>
      </p:pic>
      <p:pic>
        <p:nvPicPr>
          <p:cNvPr id="37890" name="Picture 2"/>
          <p:cNvPicPr>
            <a:picLocks noChangeAspect="1" noChangeArrowheads="1"/>
          </p:cNvPicPr>
          <p:nvPr/>
        </p:nvPicPr>
        <p:blipFill>
          <a:blip r:embed="rId4"/>
          <a:srcRect/>
          <a:stretch>
            <a:fillRect/>
          </a:stretch>
        </p:blipFill>
        <p:spPr bwMode="auto">
          <a:xfrm>
            <a:off x="0" y="6553200"/>
            <a:ext cx="9144000" cy="304800"/>
          </a:xfrm>
          <a:prstGeom prst="rect">
            <a:avLst/>
          </a:prstGeom>
          <a:noFill/>
          <a:ln w="9525">
            <a:noFill/>
            <a:miter lim="800000"/>
            <a:headEnd/>
            <a:tailEnd/>
          </a:ln>
        </p:spPr>
      </p:pic>
      <p:sp>
        <p:nvSpPr>
          <p:cNvPr id="37891" name="Rectangle 4"/>
          <p:cNvSpPr>
            <a:spLocks noChangeArrowheads="1"/>
          </p:cNvSpPr>
          <p:nvPr/>
        </p:nvSpPr>
        <p:spPr bwMode="auto">
          <a:xfrm>
            <a:off x="1331913" y="1557338"/>
            <a:ext cx="1081087" cy="358775"/>
          </a:xfrm>
          <a:prstGeom prst="rect">
            <a:avLst/>
          </a:prstGeom>
          <a:noFill/>
          <a:ln w="9525">
            <a:noFill/>
            <a:miter lim="800000"/>
            <a:headEnd/>
            <a:tailEnd/>
          </a:ln>
        </p:spPr>
        <p:txBody>
          <a:bodyPr wrap="none" anchor="ctr"/>
          <a:lstStyle/>
          <a:p>
            <a:pPr algn="ctr"/>
            <a:endParaRPr lang="ru-RU"/>
          </a:p>
        </p:txBody>
      </p:sp>
      <p:sp>
        <p:nvSpPr>
          <p:cNvPr id="3077" name="Rectangle 5"/>
          <p:cNvSpPr>
            <a:spLocks noChangeArrowheads="1"/>
          </p:cNvSpPr>
          <p:nvPr/>
        </p:nvSpPr>
        <p:spPr bwMode="auto">
          <a:xfrm>
            <a:off x="1116013" y="115888"/>
            <a:ext cx="7245350" cy="825500"/>
          </a:xfrm>
          <a:prstGeom prst="rect">
            <a:avLst/>
          </a:prstGeom>
          <a:noFill/>
          <a:ln w="9525">
            <a:noFill/>
            <a:miter lim="800000"/>
            <a:headEnd/>
            <a:tailEnd/>
          </a:ln>
          <a:effectLst/>
        </p:spPr>
        <p:txBody>
          <a:bodyPr anchor="ctr">
            <a:spAutoFit/>
          </a:bodyPr>
          <a:lstStyle/>
          <a:p>
            <a:pPr algn="ctr">
              <a:defRPr/>
            </a:pPr>
            <a:r>
              <a:rPr lang="ru-RU" b="1" dirty="0">
                <a:solidFill>
                  <a:schemeClr val="accent6"/>
                </a:solidFill>
                <a:cs typeface="Times New Roman" pitchFamily="18" charset="0"/>
              </a:rPr>
              <a:t>СОВЕРШЕНСТВОВАНИЕ</a:t>
            </a:r>
            <a:r>
              <a:rPr lang="en-US" b="1" dirty="0">
                <a:solidFill>
                  <a:schemeClr val="accent6"/>
                </a:solidFill>
                <a:cs typeface="Times New Roman" pitchFamily="18" charset="0"/>
              </a:rPr>
              <a:t> </a:t>
            </a:r>
            <a:r>
              <a:rPr lang="ru-RU" b="1" dirty="0">
                <a:solidFill>
                  <a:schemeClr val="accent6"/>
                </a:solidFill>
                <a:cs typeface="Times New Roman" pitchFamily="18" charset="0"/>
              </a:rPr>
              <a:t> МЕХАНИЗМА </a:t>
            </a:r>
            <a:r>
              <a:rPr lang="en-US" b="1" dirty="0">
                <a:solidFill>
                  <a:schemeClr val="accent6"/>
                </a:solidFill>
                <a:cs typeface="Times New Roman" pitchFamily="18" charset="0"/>
              </a:rPr>
              <a:t> </a:t>
            </a:r>
            <a:r>
              <a:rPr lang="ru-RU" b="1" dirty="0">
                <a:solidFill>
                  <a:schemeClr val="accent6"/>
                </a:solidFill>
                <a:cs typeface="Times New Roman" pitchFamily="18" charset="0"/>
              </a:rPr>
              <a:t>ФИНАНСОВОГО ОБЕСПЕЧЕНИЯ</a:t>
            </a:r>
            <a:r>
              <a:rPr lang="en-US" b="1" dirty="0">
                <a:solidFill>
                  <a:schemeClr val="accent6"/>
                </a:solidFill>
                <a:cs typeface="Times New Roman" pitchFamily="18" charset="0"/>
              </a:rPr>
              <a:t> </a:t>
            </a:r>
            <a:r>
              <a:rPr lang="ru-RU" b="1" dirty="0">
                <a:solidFill>
                  <a:schemeClr val="accent6"/>
                </a:solidFill>
                <a:cs typeface="Times New Roman" pitchFamily="18" charset="0"/>
              </a:rPr>
              <a:t> ПОЛНОМОЧИЙ ИЗБИРАТЕЛЬНЫХ </a:t>
            </a:r>
            <a:r>
              <a:rPr lang="en-US" b="1" dirty="0">
                <a:solidFill>
                  <a:schemeClr val="accent6"/>
                </a:solidFill>
                <a:cs typeface="Times New Roman" pitchFamily="18" charset="0"/>
              </a:rPr>
              <a:t> </a:t>
            </a:r>
            <a:r>
              <a:rPr lang="ru-RU" b="1" dirty="0">
                <a:solidFill>
                  <a:schemeClr val="accent6"/>
                </a:solidFill>
                <a:cs typeface="Times New Roman" pitchFamily="18" charset="0"/>
              </a:rPr>
              <a:t>КОМИССИЙ </a:t>
            </a:r>
          </a:p>
          <a:p>
            <a:pPr algn="ctr">
              <a:defRPr/>
            </a:pPr>
            <a:r>
              <a:rPr lang="ru-RU" b="1" dirty="0">
                <a:solidFill>
                  <a:schemeClr val="accent6"/>
                </a:solidFill>
                <a:cs typeface="Times New Roman" pitchFamily="18" charset="0"/>
              </a:rPr>
              <a:t>СУБЪЕКТОВ </a:t>
            </a:r>
            <a:r>
              <a:rPr lang="en-US" b="1" dirty="0">
                <a:solidFill>
                  <a:schemeClr val="accent6"/>
                </a:solidFill>
                <a:cs typeface="Times New Roman" pitchFamily="18" charset="0"/>
              </a:rPr>
              <a:t> </a:t>
            </a:r>
            <a:r>
              <a:rPr lang="ru-RU" b="1" dirty="0">
                <a:solidFill>
                  <a:schemeClr val="accent6"/>
                </a:solidFill>
                <a:cs typeface="Times New Roman" pitchFamily="18" charset="0"/>
              </a:rPr>
              <a:t>РОССИЙСКОЙ</a:t>
            </a:r>
            <a:r>
              <a:rPr lang="en-US" b="1" dirty="0">
                <a:solidFill>
                  <a:schemeClr val="accent6"/>
                </a:solidFill>
                <a:cs typeface="Times New Roman" pitchFamily="18" charset="0"/>
              </a:rPr>
              <a:t> </a:t>
            </a:r>
            <a:r>
              <a:rPr lang="ru-RU" b="1" dirty="0">
                <a:solidFill>
                  <a:schemeClr val="accent6"/>
                </a:solidFill>
                <a:cs typeface="Times New Roman" pitchFamily="18" charset="0"/>
              </a:rPr>
              <a:t> ФЕДЕРАЦИИ</a:t>
            </a:r>
          </a:p>
        </p:txBody>
      </p:sp>
      <p:sp>
        <p:nvSpPr>
          <p:cNvPr id="3078" name="Rectangle 6"/>
          <p:cNvSpPr>
            <a:spLocks noChangeArrowheads="1"/>
          </p:cNvSpPr>
          <p:nvPr/>
        </p:nvSpPr>
        <p:spPr bwMode="auto">
          <a:xfrm>
            <a:off x="1907704" y="1268413"/>
            <a:ext cx="4896543" cy="792162"/>
          </a:xfrm>
          <a:prstGeom prst="rect">
            <a:avLst/>
          </a:prstGeom>
          <a:solidFill>
            <a:srgbClr val="5978FD">
              <a:alpha val="48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a:solidFill>
                <a:schemeClr val="tx2">
                  <a:lumMod val="75000"/>
                </a:schemeClr>
              </a:solidFill>
              <a:cs typeface="Times New Roman" pitchFamily="18" charset="0"/>
            </a:endParaRPr>
          </a:p>
        </p:txBody>
      </p:sp>
      <p:sp>
        <p:nvSpPr>
          <p:cNvPr id="37896" name="Rectangle 7"/>
          <p:cNvSpPr>
            <a:spLocks noChangeArrowheads="1"/>
          </p:cNvSpPr>
          <p:nvPr/>
        </p:nvSpPr>
        <p:spPr bwMode="auto">
          <a:xfrm>
            <a:off x="3635375" y="1557338"/>
            <a:ext cx="1728788" cy="366712"/>
          </a:xfrm>
          <a:prstGeom prst="rect">
            <a:avLst/>
          </a:prstGeom>
          <a:noFill/>
          <a:ln w="9525">
            <a:noFill/>
            <a:miter lim="800000"/>
            <a:headEnd/>
            <a:tailEnd/>
          </a:ln>
        </p:spPr>
        <p:txBody>
          <a:bodyPr>
            <a:spAutoFit/>
          </a:bodyPr>
          <a:lstStyle/>
          <a:p>
            <a:r>
              <a:rPr lang="ru-RU" sz="1800" b="1">
                <a:cs typeface="Arial" charset="0"/>
              </a:rPr>
              <a:t>ЦИК России</a:t>
            </a:r>
          </a:p>
        </p:txBody>
      </p:sp>
      <p:sp>
        <p:nvSpPr>
          <p:cNvPr id="3080" name="Rectangle 8"/>
          <p:cNvSpPr>
            <a:spLocks noChangeArrowheads="1"/>
          </p:cNvSpPr>
          <p:nvPr/>
        </p:nvSpPr>
        <p:spPr bwMode="auto">
          <a:xfrm>
            <a:off x="1907704" y="2420690"/>
            <a:ext cx="4896544" cy="576262"/>
          </a:xfrm>
          <a:prstGeom prst="rect">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a:solidFill>
                <a:schemeClr val="tx2">
                  <a:lumMod val="50000"/>
                </a:schemeClr>
              </a:solidFill>
              <a:cs typeface="Times New Roman" pitchFamily="18" charset="0"/>
            </a:endParaRPr>
          </a:p>
        </p:txBody>
      </p:sp>
      <p:sp>
        <p:nvSpPr>
          <p:cNvPr id="37900" name="Rectangle 9"/>
          <p:cNvSpPr>
            <a:spLocks noChangeArrowheads="1"/>
          </p:cNvSpPr>
          <p:nvPr/>
        </p:nvSpPr>
        <p:spPr bwMode="auto">
          <a:xfrm>
            <a:off x="3059113" y="2492375"/>
            <a:ext cx="2665412" cy="336550"/>
          </a:xfrm>
          <a:prstGeom prst="rect">
            <a:avLst/>
          </a:prstGeom>
          <a:noFill/>
          <a:ln w="9525">
            <a:noFill/>
            <a:miter lim="800000"/>
            <a:headEnd/>
            <a:tailEnd/>
          </a:ln>
        </p:spPr>
        <p:txBody>
          <a:bodyPr>
            <a:spAutoFit/>
          </a:bodyPr>
          <a:lstStyle/>
          <a:p>
            <a:r>
              <a:rPr lang="ru-RU" b="1"/>
              <a:t>   </a:t>
            </a:r>
            <a:r>
              <a:rPr lang="ru-RU" b="1">
                <a:cs typeface="Arial" charset="0"/>
              </a:rPr>
              <a:t>МОУ ФК     счет 40105</a:t>
            </a:r>
          </a:p>
        </p:txBody>
      </p:sp>
      <p:sp>
        <p:nvSpPr>
          <p:cNvPr id="37901" name="Line 10"/>
          <p:cNvSpPr>
            <a:spLocks noChangeShapeType="1"/>
          </p:cNvSpPr>
          <p:nvPr/>
        </p:nvSpPr>
        <p:spPr bwMode="auto">
          <a:xfrm>
            <a:off x="4284663" y="2060575"/>
            <a:ext cx="0" cy="360363"/>
          </a:xfrm>
          <a:prstGeom prst="line">
            <a:avLst/>
          </a:prstGeom>
          <a:noFill/>
          <a:ln w="9525">
            <a:solidFill>
              <a:srgbClr val="002060"/>
            </a:solidFill>
            <a:round/>
            <a:headEnd/>
            <a:tailEnd type="triangle" w="med" len="med"/>
          </a:ln>
        </p:spPr>
        <p:txBody>
          <a:bodyPr/>
          <a:lstStyle/>
          <a:p>
            <a:endParaRPr lang="ru-RU"/>
          </a:p>
        </p:txBody>
      </p:sp>
      <p:sp>
        <p:nvSpPr>
          <p:cNvPr id="3083" name="Rectangle 11"/>
          <p:cNvSpPr>
            <a:spLocks noChangeArrowheads="1"/>
          </p:cNvSpPr>
          <p:nvPr/>
        </p:nvSpPr>
        <p:spPr bwMode="auto">
          <a:xfrm>
            <a:off x="684212" y="4076700"/>
            <a:ext cx="3311723" cy="720725"/>
          </a:xfrm>
          <a:prstGeom prst="rect">
            <a:avLst/>
          </a:prstGeom>
          <a:solidFill>
            <a:srgbClr val="FFC000">
              <a:alpha val="48000"/>
            </a:srgbClr>
          </a:solidFill>
          <a:ln>
            <a:solidFill>
              <a:srgbClr val="FFC00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a:solidFill>
                <a:schemeClr val="tx2">
                  <a:lumMod val="50000"/>
                </a:schemeClr>
              </a:solidFill>
              <a:cs typeface="Times New Roman" pitchFamily="18" charset="0"/>
            </a:endParaRPr>
          </a:p>
        </p:txBody>
      </p:sp>
      <p:sp>
        <p:nvSpPr>
          <p:cNvPr id="3084" name="Rectangle 12"/>
          <p:cNvSpPr>
            <a:spLocks noChangeArrowheads="1"/>
          </p:cNvSpPr>
          <p:nvPr/>
        </p:nvSpPr>
        <p:spPr bwMode="auto">
          <a:xfrm>
            <a:off x="5580063" y="4076700"/>
            <a:ext cx="1223962" cy="647700"/>
          </a:xfrm>
          <a:prstGeom prst="rect">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latin typeface="Arial" pitchFamily="34" charset="0"/>
                <a:cs typeface="Arial" pitchFamily="34" charset="0"/>
              </a:rPr>
              <a:t>Счет 40105</a:t>
            </a:r>
          </a:p>
        </p:txBody>
      </p:sp>
      <p:sp>
        <p:nvSpPr>
          <p:cNvPr id="37908" name="Line 13"/>
          <p:cNvSpPr>
            <a:spLocks noChangeShapeType="1"/>
          </p:cNvSpPr>
          <p:nvPr/>
        </p:nvSpPr>
        <p:spPr bwMode="auto">
          <a:xfrm flipH="1">
            <a:off x="2700338" y="2997200"/>
            <a:ext cx="1150937" cy="503238"/>
          </a:xfrm>
          <a:prstGeom prst="line">
            <a:avLst/>
          </a:prstGeom>
          <a:noFill/>
          <a:ln w="25400">
            <a:solidFill>
              <a:schemeClr val="tx1"/>
            </a:solidFill>
            <a:round/>
            <a:headEnd/>
            <a:tailEnd type="triangle" w="med" len="med"/>
          </a:ln>
        </p:spPr>
        <p:txBody>
          <a:bodyPr/>
          <a:lstStyle/>
          <a:p>
            <a:endParaRPr lang="ru-RU"/>
          </a:p>
        </p:txBody>
      </p:sp>
      <p:sp>
        <p:nvSpPr>
          <p:cNvPr id="37909" name="Line 14"/>
          <p:cNvSpPr>
            <a:spLocks noChangeShapeType="1"/>
          </p:cNvSpPr>
          <p:nvPr/>
        </p:nvSpPr>
        <p:spPr bwMode="auto">
          <a:xfrm>
            <a:off x="4787900" y="3068638"/>
            <a:ext cx="1223963" cy="431800"/>
          </a:xfrm>
          <a:prstGeom prst="line">
            <a:avLst/>
          </a:prstGeom>
          <a:noFill/>
          <a:ln w="28575">
            <a:solidFill>
              <a:srgbClr val="002060"/>
            </a:solidFill>
            <a:prstDash val="dash"/>
            <a:round/>
            <a:headEnd/>
            <a:tailEnd type="triangle" w="med" len="med"/>
          </a:ln>
        </p:spPr>
        <p:txBody>
          <a:bodyPr/>
          <a:lstStyle/>
          <a:p>
            <a:endParaRPr lang="ru-RU"/>
          </a:p>
        </p:txBody>
      </p:sp>
      <p:sp>
        <p:nvSpPr>
          <p:cNvPr id="3087" name="Rectangle 15"/>
          <p:cNvSpPr>
            <a:spLocks noChangeArrowheads="1"/>
          </p:cNvSpPr>
          <p:nvPr/>
        </p:nvSpPr>
        <p:spPr bwMode="auto">
          <a:xfrm>
            <a:off x="2987675" y="5589588"/>
            <a:ext cx="3024188" cy="792162"/>
          </a:xfrm>
          <a:prstGeom prst="rect">
            <a:avLst/>
          </a:prstGeom>
          <a:solidFill>
            <a:srgbClr val="BDC5FF">
              <a:alpha val="48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dirty="0">
              <a:solidFill>
                <a:schemeClr val="tx2">
                  <a:lumMod val="75000"/>
                </a:schemeClr>
              </a:solidFill>
              <a:cs typeface="Times New Roman" pitchFamily="18" charset="0"/>
            </a:endParaRPr>
          </a:p>
        </p:txBody>
      </p:sp>
      <p:sp>
        <p:nvSpPr>
          <p:cNvPr id="37913" name="Rectangle 16"/>
          <p:cNvSpPr>
            <a:spLocks noChangeArrowheads="1"/>
          </p:cNvSpPr>
          <p:nvPr/>
        </p:nvSpPr>
        <p:spPr bwMode="auto">
          <a:xfrm>
            <a:off x="468313" y="3573463"/>
            <a:ext cx="3671887" cy="1439862"/>
          </a:xfrm>
          <a:prstGeom prst="rect">
            <a:avLst/>
          </a:prstGeom>
          <a:noFill/>
          <a:ln w="9525">
            <a:solidFill>
              <a:schemeClr val="tx1"/>
            </a:solidFill>
            <a:prstDash val="dash"/>
            <a:miter lim="800000"/>
            <a:headEnd/>
            <a:tailEnd/>
          </a:ln>
        </p:spPr>
        <p:txBody>
          <a:bodyPr wrap="none" anchor="ctr"/>
          <a:lstStyle/>
          <a:p>
            <a:pPr algn="ctr"/>
            <a:endParaRPr lang="ru-RU">
              <a:solidFill>
                <a:schemeClr val="accent2"/>
              </a:solidFill>
            </a:endParaRPr>
          </a:p>
        </p:txBody>
      </p:sp>
      <p:sp>
        <p:nvSpPr>
          <p:cNvPr id="37914" name="Rectangle 17"/>
          <p:cNvSpPr>
            <a:spLocks noChangeArrowheads="1"/>
          </p:cNvSpPr>
          <p:nvPr/>
        </p:nvSpPr>
        <p:spPr bwMode="auto">
          <a:xfrm>
            <a:off x="5292725" y="3573463"/>
            <a:ext cx="3382963" cy="1368425"/>
          </a:xfrm>
          <a:prstGeom prst="rect">
            <a:avLst/>
          </a:prstGeom>
          <a:noFill/>
          <a:ln w="28575">
            <a:solidFill>
              <a:srgbClr val="002060"/>
            </a:solidFill>
            <a:prstDash val="dash"/>
            <a:miter lim="800000"/>
            <a:headEnd/>
            <a:tailEnd/>
          </a:ln>
        </p:spPr>
        <p:txBody>
          <a:bodyPr wrap="none" anchor="ctr"/>
          <a:lstStyle/>
          <a:p>
            <a:pPr algn="ctr"/>
            <a:endParaRPr lang="ru-RU">
              <a:solidFill>
                <a:schemeClr val="accent2"/>
              </a:solidFill>
            </a:endParaRPr>
          </a:p>
        </p:txBody>
      </p:sp>
      <p:sp>
        <p:nvSpPr>
          <p:cNvPr id="3090" name="Rectangle 18"/>
          <p:cNvSpPr>
            <a:spLocks noChangeArrowheads="1"/>
          </p:cNvSpPr>
          <p:nvPr/>
        </p:nvSpPr>
        <p:spPr bwMode="auto">
          <a:xfrm>
            <a:off x="755650" y="3141663"/>
            <a:ext cx="2447925" cy="360362"/>
          </a:xfrm>
          <a:prstGeom prst="rect">
            <a:avLst/>
          </a:prstGeom>
          <a:noFill/>
          <a:ln w="9525">
            <a:noFill/>
            <a:miter lim="800000"/>
            <a:headEnd/>
            <a:tailEnd/>
          </a:ln>
          <a:effectLst/>
        </p:spPr>
        <p:txBody>
          <a:bodyPr wrap="none" anchor="ctr"/>
          <a:lstStyle/>
          <a:p>
            <a:pPr algn="ctr">
              <a:defRPr/>
            </a:pPr>
            <a:r>
              <a:rPr lang="ru-RU" b="1" dirty="0">
                <a:solidFill>
                  <a:schemeClr val="accent6"/>
                </a:solidFill>
                <a:cs typeface="Arial" pitchFamily="34" charset="0"/>
              </a:rPr>
              <a:t>Действующая схема</a:t>
            </a:r>
          </a:p>
        </p:txBody>
      </p:sp>
      <p:sp>
        <p:nvSpPr>
          <p:cNvPr id="37916" name="Rectangle 19"/>
          <p:cNvSpPr>
            <a:spLocks noChangeArrowheads="1"/>
          </p:cNvSpPr>
          <p:nvPr/>
        </p:nvSpPr>
        <p:spPr bwMode="auto">
          <a:xfrm>
            <a:off x="5867400" y="3141663"/>
            <a:ext cx="2447925" cy="360362"/>
          </a:xfrm>
          <a:prstGeom prst="rect">
            <a:avLst/>
          </a:prstGeom>
          <a:noFill/>
          <a:ln w="9525">
            <a:noFill/>
            <a:miter lim="800000"/>
            <a:headEnd/>
            <a:tailEnd/>
          </a:ln>
        </p:spPr>
        <p:txBody>
          <a:bodyPr wrap="none" anchor="ctr"/>
          <a:lstStyle/>
          <a:p>
            <a:pPr algn="ctr"/>
            <a:r>
              <a:rPr lang="ru-RU" sz="1800" b="1">
                <a:solidFill>
                  <a:srgbClr val="FF0000"/>
                </a:solidFill>
                <a:cs typeface="Arial" charset="0"/>
              </a:rPr>
              <a:t>Предполагаемая схема</a:t>
            </a:r>
          </a:p>
        </p:txBody>
      </p:sp>
      <p:sp>
        <p:nvSpPr>
          <p:cNvPr id="3092" name="Rectangle 20"/>
          <p:cNvSpPr>
            <a:spLocks noChangeArrowheads="1"/>
          </p:cNvSpPr>
          <p:nvPr/>
        </p:nvSpPr>
        <p:spPr bwMode="auto">
          <a:xfrm>
            <a:off x="1116013" y="3789363"/>
            <a:ext cx="2447925" cy="360362"/>
          </a:xfrm>
          <a:prstGeom prst="rect">
            <a:avLst/>
          </a:prstGeom>
          <a:noFill/>
          <a:ln w="9525">
            <a:noFill/>
            <a:miter lim="800000"/>
            <a:headEnd/>
            <a:tailEnd/>
          </a:ln>
          <a:effectLst/>
        </p:spPr>
        <p:txBody>
          <a:bodyPr wrap="none" anchor="ctr"/>
          <a:lstStyle/>
          <a:p>
            <a:pPr algn="ctr">
              <a:defRPr/>
            </a:pPr>
            <a:endParaRPr lang="ru-RU" sz="1400" dirty="0">
              <a:cs typeface="Arial" pitchFamily="34" charset="0"/>
            </a:endParaRPr>
          </a:p>
          <a:p>
            <a:pPr algn="ctr">
              <a:defRPr/>
            </a:pPr>
            <a:r>
              <a:rPr lang="ru-RU" dirty="0">
                <a:solidFill>
                  <a:schemeClr val="tx2">
                    <a:lumMod val="50000"/>
                  </a:schemeClr>
                </a:solidFill>
                <a:cs typeface="Arial" pitchFamily="34" charset="0"/>
              </a:rPr>
              <a:t>учреждение Банка России</a:t>
            </a:r>
          </a:p>
          <a:p>
            <a:pPr algn="ctr">
              <a:defRPr/>
            </a:pPr>
            <a:endParaRPr lang="ru-RU" dirty="0"/>
          </a:p>
          <a:p>
            <a:pPr algn="ctr">
              <a:defRPr/>
            </a:pPr>
            <a:endParaRPr lang="ru-RU" sz="1400" dirty="0"/>
          </a:p>
        </p:txBody>
      </p:sp>
      <p:sp>
        <p:nvSpPr>
          <p:cNvPr id="3093" name="Rectangle 21"/>
          <p:cNvSpPr>
            <a:spLocks noChangeArrowheads="1"/>
          </p:cNvSpPr>
          <p:nvPr/>
        </p:nvSpPr>
        <p:spPr bwMode="auto">
          <a:xfrm>
            <a:off x="2987675" y="5661025"/>
            <a:ext cx="3025775" cy="581025"/>
          </a:xfrm>
          <a:prstGeom prst="rect">
            <a:avLst/>
          </a:prstGeom>
          <a:noFill/>
          <a:ln w="9525">
            <a:noFill/>
            <a:miter lim="800000"/>
            <a:headEnd/>
            <a:tailEnd/>
          </a:ln>
          <a:effectLst/>
        </p:spPr>
        <p:txBody>
          <a:bodyPr>
            <a:spAutoFit/>
          </a:bodyPr>
          <a:lstStyle/>
          <a:p>
            <a:pPr algn="ctr">
              <a:defRPr/>
            </a:pPr>
            <a:r>
              <a:rPr lang="ru-RU" b="1" dirty="0">
                <a:solidFill>
                  <a:schemeClr val="tx2">
                    <a:lumMod val="50000"/>
                  </a:schemeClr>
                </a:solidFill>
                <a:cs typeface="Arial" pitchFamily="34" charset="0"/>
              </a:rPr>
              <a:t>Избирательная  комиссия </a:t>
            </a:r>
          </a:p>
          <a:p>
            <a:pPr algn="ctr">
              <a:defRPr/>
            </a:pPr>
            <a:r>
              <a:rPr lang="ru-RU" b="1" dirty="0">
                <a:solidFill>
                  <a:schemeClr val="tx2">
                    <a:lumMod val="50000"/>
                  </a:schemeClr>
                </a:solidFill>
                <a:cs typeface="Arial" pitchFamily="34" charset="0"/>
              </a:rPr>
              <a:t>субъекта РФ</a:t>
            </a:r>
          </a:p>
        </p:txBody>
      </p:sp>
      <p:sp>
        <p:nvSpPr>
          <p:cNvPr id="3094" name="Rectangle 22"/>
          <p:cNvSpPr>
            <a:spLocks noChangeArrowheads="1"/>
          </p:cNvSpPr>
          <p:nvPr/>
        </p:nvSpPr>
        <p:spPr bwMode="auto">
          <a:xfrm>
            <a:off x="827088" y="4221163"/>
            <a:ext cx="2952750" cy="431800"/>
          </a:xfrm>
          <a:prstGeom prst="rect">
            <a:avLst/>
          </a:prstGeom>
          <a:noFill/>
          <a:ln w="9525">
            <a:noFill/>
            <a:miter lim="800000"/>
            <a:headEnd/>
            <a:tailEnd/>
          </a:ln>
          <a:effectLst/>
        </p:spPr>
        <p:txBody>
          <a:bodyPr wrap="none" anchor="ctr"/>
          <a:lstStyle/>
          <a:p>
            <a:pPr algn="ctr">
              <a:defRPr/>
            </a:pPr>
            <a:r>
              <a:rPr lang="ru-RU" dirty="0">
                <a:solidFill>
                  <a:schemeClr val="tx2">
                    <a:lumMod val="50000"/>
                  </a:schemeClr>
                </a:solidFill>
                <a:cs typeface="Arial" pitchFamily="34" charset="0"/>
              </a:rPr>
              <a:t>Балансовый счет 40301</a:t>
            </a:r>
          </a:p>
        </p:txBody>
      </p:sp>
      <p:sp>
        <p:nvSpPr>
          <p:cNvPr id="37920" name="Rectangle 23"/>
          <p:cNvSpPr>
            <a:spLocks noChangeArrowheads="1"/>
          </p:cNvSpPr>
          <p:nvPr/>
        </p:nvSpPr>
        <p:spPr bwMode="auto">
          <a:xfrm>
            <a:off x="5795963" y="3644900"/>
            <a:ext cx="2447925" cy="360363"/>
          </a:xfrm>
          <a:prstGeom prst="rect">
            <a:avLst/>
          </a:prstGeom>
          <a:noFill/>
          <a:ln w="9525">
            <a:noFill/>
            <a:miter lim="800000"/>
            <a:headEnd/>
            <a:tailEnd/>
          </a:ln>
        </p:spPr>
        <p:txBody>
          <a:bodyPr wrap="none" anchor="ctr"/>
          <a:lstStyle/>
          <a:p>
            <a:pPr algn="ctr"/>
            <a:r>
              <a:rPr lang="ru-RU">
                <a:solidFill>
                  <a:srgbClr val="005024"/>
                </a:solidFill>
                <a:cs typeface="Arial" charset="0"/>
              </a:rPr>
              <a:t>орган Федерального казначейства</a:t>
            </a:r>
          </a:p>
        </p:txBody>
      </p:sp>
      <p:sp>
        <p:nvSpPr>
          <p:cNvPr id="3096" name="Rectangle 24"/>
          <p:cNvSpPr>
            <a:spLocks noChangeArrowheads="1"/>
          </p:cNvSpPr>
          <p:nvPr/>
        </p:nvSpPr>
        <p:spPr bwMode="auto">
          <a:xfrm>
            <a:off x="7235825" y="4076700"/>
            <a:ext cx="1223963" cy="647700"/>
          </a:xfrm>
          <a:prstGeom prst="rect">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latin typeface="Arial" pitchFamily="34" charset="0"/>
                <a:cs typeface="Arial" pitchFamily="34" charset="0"/>
              </a:rPr>
              <a:t>Счет 40201</a:t>
            </a:r>
          </a:p>
        </p:txBody>
      </p:sp>
      <p:sp>
        <p:nvSpPr>
          <p:cNvPr id="37924" name="Line 25"/>
          <p:cNvSpPr>
            <a:spLocks noChangeShapeType="1"/>
          </p:cNvSpPr>
          <p:nvPr/>
        </p:nvSpPr>
        <p:spPr bwMode="auto">
          <a:xfrm>
            <a:off x="6804025" y="4365625"/>
            <a:ext cx="431800" cy="0"/>
          </a:xfrm>
          <a:prstGeom prst="line">
            <a:avLst/>
          </a:prstGeom>
          <a:noFill/>
          <a:ln w="28575">
            <a:solidFill>
              <a:srgbClr val="002060"/>
            </a:solidFill>
            <a:prstDash val="dash"/>
            <a:round/>
            <a:headEnd/>
            <a:tailEnd type="triangle" w="med" len="med"/>
          </a:ln>
        </p:spPr>
        <p:txBody>
          <a:bodyPr/>
          <a:lstStyle/>
          <a:p>
            <a:endParaRPr lang="ru-RU"/>
          </a:p>
        </p:txBody>
      </p:sp>
      <p:sp>
        <p:nvSpPr>
          <p:cNvPr id="37925" name="Line 26"/>
          <p:cNvSpPr>
            <a:spLocks noChangeShapeType="1"/>
          </p:cNvSpPr>
          <p:nvPr/>
        </p:nvSpPr>
        <p:spPr bwMode="auto">
          <a:xfrm>
            <a:off x="1908175" y="4797425"/>
            <a:ext cx="0" cy="1079500"/>
          </a:xfrm>
          <a:prstGeom prst="line">
            <a:avLst/>
          </a:prstGeom>
          <a:noFill/>
          <a:ln w="9525">
            <a:solidFill>
              <a:schemeClr val="tx1"/>
            </a:solidFill>
            <a:round/>
            <a:headEnd/>
            <a:tailEnd/>
          </a:ln>
        </p:spPr>
        <p:txBody>
          <a:bodyPr/>
          <a:lstStyle/>
          <a:p>
            <a:endParaRPr lang="ru-RU"/>
          </a:p>
        </p:txBody>
      </p:sp>
      <p:sp>
        <p:nvSpPr>
          <p:cNvPr id="37926" name="Line 27"/>
          <p:cNvSpPr>
            <a:spLocks noChangeShapeType="1"/>
          </p:cNvSpPr>
          <p:nvPr/>
        </p:nvSpPr>
        <p:spPr bwMode="auto">
          <a:xfrm>
            <a:off x="1908175" y="5876925"/>
            <a:ext cx="1079500" cy="0"/>
          </a:xfrm>
          <a:prstGeom prst="line">
            <a:avLst/>
          </a:prstGeom>
          <a:noFill/>
          <a:ln w="9525">
            <a:solidFill>
              <a:schemeClr val="tx1"/>
            </a:solidFill>
            <a:round/>
            <a:headEnd/>
            <a:tailEnd type="triangle" w="med" len="med"/>
          </a:ln>
        </p:spPr>
        <p:txBody>
          <a:bodyPr/>
          <a:lstStyle/>
          <a:p>
            <a:endParaRPr lang="ru-RU"/>
          </a:p>
        </p:txBody>
      </p:sp>
      <p:sp>
        <p:nvSpPr>
          <p:cNvPr id="37927" name="Line 28"/>
          <p:cNvSpPr>
            <a:spLocks noChangeShapeType="1"/>
          </p:cNvSpPr>
          <p:nvPr/>
        </p:nvSpPr>
        <p:spPr bwMode="auto">
          <a:xfrm>
            <a:off x="7885113" y="4724400"/>
            <a:ext cx="0" cy="1081088"/>
          </a:xfrm>
          <a:prstGeom prst="line">
            <a:avLst/>
          </a:prstGeom>
          <a:noFill/>
          <a:ln w="28575">
            <a:solidFill>
              <a:srgbClr val="002060"/>
            </a:solidFill>
            <a:prstDash val="dash"/>
            <a:round/>
            <a:headEnd/>
            <a:tailEnd/>
          </a:ln>
        </p:spPr>
        <p:txBody>
          <a:bodyPr/>
          <a:lstStyle/>
          <a:p>
            <a:endParaRPr lang="ru-RU"/>
          </a:p>
        </p:txBody>
      </p:sp>
      <p:sp>
        <p:nvSpPr>
          <p:cNvPr id="37928" name="Line 29"/>
          <p:cNvSpPr>
            <a:spLocks noChangeShapeType="1"/>
          </p:cNvSpPr>
          <p:nvPr/>
        </p:nvSpPr>
        <p:spPr bwMode="auto">
          <a:xfrm flipH="1">
            <a:off x="6011863" y="5805488"/>
            <a:ext cx="1873250" cy="0"/>
          </a:xfrm>
          <a:prstGeom prst="line">
            <a:avLst/>
          </a:prstGeom>
          <a:noFill/>
          <a:ln w="28575">
            <a:solidFill>
              <a:srgbClr val="002060"/>
            </a:solidFill>
            <a:prstDash val="dash"/>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47"/>
          <p:cNvSpPr txBox="1">
            <a:spLocks noChangeArrowheads="1"/>
          </p:cNvSpPr>
          <p:nvPr/>
        </p:nvSpPr>
        <p:spPr bwMode="auto">
          <a:xfrm>
            <a:off x="3203575" y="3789363"/>
            <a:ext cx="1944688" cy="682625"/>
          </a:xfrm>
          <a:prstGeom prst="rect">
            <a:avLst/>
          </a:prstGeom>
          <a:solidFill>
            <a:schemeClr val="bg1"/>
          </a:solidFill>
          <a:effectLst>
            <a:outerShdw blurRad="76200" dist="76200" dir="2700000" algn="tl" rotWithShape="0">
              <a:prstClr val="black">
                <a:alpha val="40000"/>
              </a:prstClr>
            </a:outerShdw>
          </a:effectLst>
        </p:spPr>
        <p:txBody>
          <a:bodyPr>
            <a:spAutoFit/>
          </a:bodyPr>
          <a:lstStyle>
            <a:defPPr>
              <a:defRPr lang="ru-RU"/>
            </a:defPPr>
            <a:lvl1pPr algn="ctr" fontAlgn="auto">
              <a:lnSpc>
                <a:spcPct val="80000"/>
              </a:lnSpc>
              <a:spcBef>
                <a:spcPts val="0"/>
              </a:spcBef>
              <a:spcAft>
                <a:spcPts val="0"/>
              </a:spcAft>
              <a:defRPr sz="1000">
                <a:latin typeface="Arial Narrow" pitchFamily="34" charset="0"/>
                <a:cs typeface="+mn-cs"/>
              </a:defRPr>
            </a:lvl1pPr>
          </a:lstStyle>
          <a:p>
            <a:pPr>
              <a:defRPr/>
            </a:pPr>
            <a:r>
              <a:rPr lang="ru-RU" sz="1200" dirty="0" smtClean="0">
                <a:latin typeface="Times New Roman" pitchFamily="18" charset="0"/>
                <a:cs typeface="Times New Roman" pitchFamily="18" charset="0"/>
              </a:rPr>
              <a:t>Акцепт </a:t>
            </a:r>
            <a:r>
              <a:rPr lang="ru-RU" sz="1200" dirty="0">
                <a:latin typeface="Times New Roman" pitchFamily="18" charset="0"/>
                <a:cs typeface="Times New Roman" pitchFamily="18" charset="0"/>
              </a:rPr>
              <a:t>электронных </a:t>
            </a:r>
            <a:r>
              <a:rPr lang="ru-RU" sz="1200" dirty="0" smtClean="0">
                <a:latin typeface="Times New Roman" pitchFamily="18" charset="0"/>
                <a:cs typeface="Times New Roman" pitchFamily="18" charset="0"/>
              </a:rPr>
              <a:t>документов-оснований Заказчиком, их  загрузка в ИС и формирование ЗКР</a:t>
            </a:r>
            <a:endParaRPr lang="ru-RU" sz="1200" dirty="0">
              <a:latin typeface="Times New Roman" pitchFamily="18" charset="0"/>
              <a:cs typeface="Times New Roman" pitchFamily="18" charset="0"/>
            </a:endParaRPr>
          </a:p>
        </p:txBody>
      </p:sp>
      <p:sp>
        <p:nvSpPr>
          <p:cNvPr id="167" name="TextBox 47"/>
          <p:cNvSpPr txBox="1">
            <a:spLocks noChangeArrowheads="1"/>
          </p:cNvSpPr>
          <p:nvPr/>
        </p:nvSpPr>
        <p:spPr bwMode="auto">
          <a:xfrm>
            <a:off x="604838" y="3284538"/>
            <a:ext cx="1169987" cy="831850"/>
          </a:xfrm>
          <a:prstGeom prst="rect">
            <a:avLst/>
          </a:prstGeom>
          <a:solidFill>
            <a:schemeClr val="bg1"/>
          </a:solidFill>
          <a:effectLst>
            <a:outerShdw blurRad="76200" dist="76200" dir="2700000" algn="tl" rotWithShape="0">
              <a:prstClr val="black">
                <a:alpha val="40000"/>
              </a:prstClr>
            </a:outerShdw>
          </a:effectLst>
        </p:spPr>
        <p:txBody>
          <a:bodyPr>
            <a:spAutoFit/>
          </a:bodyPr>
          <a:lstStyle>
            <a:defPPr>
              <a:defRPr lang="ru-RU"/>
            </a:defPPr>
            <a:lvl1pPr algn="ctr" fontAlgn="auto">
              <a:lnSpc>
                <a:spcPct val="80000"/>
              </a:lnSpc>
              <a:spcBef>
                <a:spcPts val="0"/>
              </a:spcBef>
              <a:spcAft>
                <a:spcPts val="0"/>
              </a:spcAft>
              <a:defRPr sz="1000">
                <a:latin typeface="Arial Narrow" pitchFamily="34" charset="0"/>
                <a:cs typeface="+mn-cs"/>
              </a:defRPr>
            </a:lvl1pPr>
          </a:lstStyle>
          <a:p>
            <a:pPr>
              <a:defRPr/>
            </a:pPr>
            <a:r>
              <a:rPr lang="ru-RU" sz="1200" dirty="0" smtClean="0">
                <a:latin typeface="Times New Roman" pitchFamily="18" charset="0"/>
                <a:cs typeface="Times New Roman" pitchFamily="18" charset="0"/>
              </a:rPr>
              <a:t>Формирование </a:t>
            </a:r>
            <a:r>
              <a:rPr lang="ru-RU" sz="1200" dirty="0">
                <a:latin typeface="Times New Roman" pitchFamily="18" charset="0"/>
                <a:cs typeface="Times New Roman" pitchFamily="18" charset="0"/>
              </a:rPr>
              <a:t>электронных </a:t>
            </a:r>
            <a:r>
              <a:rPr lang="ru-RU" sz="1200" dirty="0" smtClean="0">
                <a:latin typeface="Times New Roman" pitchFamily="18" charset="0"/>
                <a:cs typeface="Times New Roman" pitchFamily="18" charset="0"/>
              </a:rPr>
              <a:t>документов-оснований </a:t>
            </a:r>
            <a:r>
              <a:rPr lang="ru-RU" sz="1200" dirty="0">
                <a:latin typeface="Times New Roman" pitchFamily="18" charset="0"/>
                <a:cs typeface="Times New Roman" pitchFamily="18" charset="0"/>
              </a:rPr>
              <a:t>поставщиком </a:t>
            </a:r>
          </a:p>
        </p:txBody>
      </p:sp>
      <p:sp>
        <p:nvSpPr>
          <p:cNvPr id="10" name="Номер слайда 3"/>
          <p:cNvSpPr>
            <a:spLocks noGrp="1"/>
          </p:cNvSpPr>
          <p:nvPr>
            <p:ph type="sldNum" sz="quarter" idx="12"/>
          </p:nvPr>
        </p:nvSpPr>
        <p:spPr>
          <a:xfrm>
            <a:off x="6789738" y="6397625"/>
            <a:ext cx="2133600" cy="365125"/>
          </a:xfrm>
        </p:spPr>
        <p:txBody>
          <a:bodyPr/>
          <a:lstStyle/>
          <a:p>
            <a:pPr>
              <a:defRPr/>
            </a:pPr>
            <a:fld id="{5099E924-CEB5-4582-AFBF-6E2E062A7714}" type="slidenum">
              <a:rPr lang="ru-RU"/>
              <a:pPr>
                <a:defRPr/>
              </a:pPr>
              <a:t>14</a:t>
            </a:fld>
            <a:endParaRPr lang="ru-RU" dirty="0"/>
          </a:p>
        </p:txBody>
      </p:sp>
      <p:sp>
        <p:nvSpPr>
          <p:cNvPr id="39940" name="Заголовок 8"/>
          <p:cNvSpPr txBox="1">
            <a:spLocks/>
          </p:cNvSpPr>
          <p:nvPr/>
        </p:nvSpPr>
        <p:spPr bwMode="auto">
          <a:xfrm>
            <a:off x="990600" y="0"/>
            <a:ext cx="7988300" cy="1001713"/>
          </a:xfrm>
          <a:prstGeom prst="rect">
            <a:avLst/>
          </a:prstGeom>
          <a:noFill/>
          <a:ln w="9525">
            <a:noFill/>
            <a:miter lim="800000"/>
            <a:headEnd/>
            <a:tailEnd/>
          </a:ln>
        </p:spPr>
        <p:txBody>
          <a:bodyPr anchor="ctr"/>
          <a:lstStyle/>
          <a:p>
            <a:pPr algn="ctr" eaLnBrk="0" hangingPunct="0"/>
            <a:r>
              <a:rPr lang="ru-RU" b="1">
                <a:solidFill>
                  <a:schemeClr val="bg1"/>
                </a:solidFill>
                <a:latin typeface="Tahoma" pitchFamily="34" charset="0"/>
                <a:cs typeface="Tahoma" pitchFamily="34" charset="0"/>
              </a:rPr>
              <a:t>Электронное санкционирования </a:t>
            </a:r>
            <a:r>
              <a:rPr lang="en-US" b="1">
                <a:solidFill>
                  <a:schemeClr val="bg1"/>
                </a:solidFill>
                <a:latin typeface="Tahoma" pitchFamily="34" charset="0"/>
                <a:cs typeface="Tahoma" pitchFamily="34" charset="0"/>
              </a:rPr>
              <a:t/>
            </a:r>
            <a:br>
              <a:rPr lang="en-US" b="1">
                <a:solidFill>
                  <a:schemeClr val="bg1"/>
                </a:solidFill>
                <a:latin typeface="Tahoma" pitchFamily="34" charset="0"/>
                <a:cs typeface="Tahoma" pitchFamily="34" charset="0"/>
              </a:rPr>
            </a:br>
            <a:r>
              <a:rPr lang="ru-RU" b="1">
                <a:solidFill>
                  <a:schemeClr val="bg1"/>
                </a:solidFill>
                <a:latin typeface="Tahoma" pitchFamily="34" charset="0"/>
                <a:cs typeface="Tahoma" pitchFamily="34" charset="0"/>
              </a:rPr>
              <a:t>кассовых расходов в ФК</a:t>
            </a:r>
            <a:r>
              <a:rPr lang="en-US" b="1">
                <a:solidFill>
                  <a:schemeClr val="bg1"/>
                </a:solidFill>
                <a:latin typeface="Tahoma" pitchFamily="34" charset="0"/>
                <a:cs typeface="Tahoma" pitchFamily="34" charset="0"/>
              </a:rPr>
              <a:t> – </a:t>
            </a:r>
            <a:r>
              <a:rPr lang="ru-RU" b="1">
                <a:solidFill>
                  <a:schemeClr val="bg1"/>
                </a:solidFill>
                <a:latin typeface="Tahoma" pitchFamily="34" charset="0"/>
                <a:cs typeface="Tahoma" pitchFamily="34" charset="0"/>
              </a:rPr>
              <a:t>сравнение вариантов</a:t>
            </a:r>
          </a:p>
        </p:txBody>
      </p:sp>
      <p:cxnSp>
        <p:nvCxnSpPr>
          <p:cNvPr id="7" name="Прямая соединительная линия 6"/>
          <p:cNvCxnSpPr/>
          <p:nvPr/>
        </p:nvCxnSpPr>
        <p:spPr>
          <a:xfrm>
            <a:off x="2268538" y="3141663"/>
            <a:ext cx="0" cy="3382962"/>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084888" y="2997200"/>
            <a:ext cx="71437" cy="3527425"/>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943" name="Прямоугольник 131"/>
          <p:cNvSpPr>
            <a:spLocks noChangeArrowheads="1"/>
          </p:cNvSpPr>
          <p:nvPr/>
        </p:nvSpPr>
        <p:spPr bwMode="auto">
          <a:xfrm>
            <a:off x="815975" y="2924175"/>
            <a:ext cx="827088" cy="369888"/>
          </a:xfrm>
          <a:prstGeom prst="rect">
            <a:avLst/>
          </a:prstGeom>
          <a:noFill/>
          <a:ln w="9525">
            <a:noFill/>
            <a:miter lim="800000"/>
            <a:headEnd/>
            <a:tailEnd/>
          </a:ln>
        </p:spPr>
        <p:txBody>
          <a:bodyPr>
            <a:spAutoFit/>
          </a:bodyPr>
          <a:lstStyle/>
          <a:p>
            <a:r>
              <a:rPr lang="ru-RU" b="1">
                <a:solidFill>
                  <a:srgbClr val="00602B"/>
                </a:solidFill>
                <a:cs typeface="Times New Roman" pitchFamily="18" charset="0"/>
              </a:rPr>
              <a:t>ЭТП</a:t>
            </a:r>
          </a:p>
        </p:txBody>
      </p:sp>
      <p:sp>
        <p:nvSpPr>
          <p:cNvPr id="39944" name="Прямоугольник 132"/>
          <p:cNvSpPr>
            <a:spLocks noChangeArrowheads="1"/>
          </p:cNvSpPr>
          <p:nvPr/>
        </p:nvSpPr>
        <p:spPr bwMode="auto">
          <a:xfrm>
            <a:off x="3276600" y="2946400"/>
            <a:ext cx="1943100" cy="338138"/>
          </a:xfrm>
          <a:prstGeom prst="rect">
            <a:avLst/>
          </a:prstGeom>
          <a:noFill/>
          <a:ln w="9525">
            <a:noFill/>
            <a:miter lim="800000"/>
            <a:headEnd/>
            <a:tailEnd/>
          </a:ln>
        </p:spPr>
        <p:txBody>
          <a:bodyPr>
            <a:spAutoFit/>
          </a:bodyPr>
          <a:lstStyle/>
          <a:p>
            <a:r>
              <a:rPr lang="ru-RU" b="1">
                <a:solidFill>
                  <a:srgbClr val="00602B"/>
                </a:solidFill>
                <a:cs typeface="Times New Roman" pitchFamily="18" charset="0"/>
              </a:rPr>
              <a:t>ФК (Заказчик)</a:t>
            </a:r>
          </a:p>
        </p:txBody>
      </p:sp>
      <p:sp>
        <p:nvSpPr>
          <p:cNvPr id="39945" name="Прямоугольник 134"/>
          <p:cNvSpPr>
            <a:spLocks noChangeArrowheads="1"/>
          </p:cNvSpPr>
          <p:nvPr/>
        </p:nvSpPr>
        <p:spPr bwMode="auto">
          <a:xfrm>
            <a:off x="7235825" y="2997200"/>
            <a:ext cx="1139825" cy="338138"/>
          </a:xfrm>
          <a:prstGeom prst="rect">
            <a:avLst/>
          </a:prstGeom>
          <a:noFill/>
          <a:ln w="9525">
            <a:noFill/>
            <a:miter lim="800000"/>
            <a:headEnd/>
            <a:tailEnd/>
          </a:ln>
        </p:spPr>
        <p:txBody>
          <a:bodyPr>
            <a:spAutoFit/>
          </a:bodyPr>
          <a:lstStyle/>
          <a:p>
            <a:r>
              <a:rPr lang="ru-RU" b="1">
                <a:solidFill>
                  <a:srgbClr val="00602B"/>
                </a:solidFill>
                <a:cs typeface="Times New Roman" pitchFamily="18" charset="0"/>
              </a:rPr>
              <a:t>ТОФК</a:t>
            </a:r>
          </a:p>
        </p:txBody>
      </p:sp>
      <p:sp>
        <p:nvSpPr>
          <p:cNvPr id="137" name="Прямоугольник 136"/>
          <p:cNvSpPr/>
          <p:nvPr/>
        </p:nvSpPr>
        <p:spPr>
          <a:xfrm>
            <a:off x="7308304" y="4437112"/>
            <a:ext cx="1440160" cy="504056"/>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latin typeface="Times New Roman" pitchFamily="18" charset="0"/>
                <a:cs typeface="Times New Roman" pitchFamily="18" charset="0"/>
              </a:rPr>
              <a:t>АС ФК</a:t>
            </a:r>
          </a:p>
        </p:txBody>
      </p:sp>
      <p:pic>
        <p:nvPicPr>
          <p:cNvPr id="39949" name="Picture 86"/>
          <p:cNvPicPr>
            <a:picLocks noChangeAspect="1" noChangeArrowheads="1"/>
          </p:cNvPicPr>
          <p:nvPr/>
        </p:nvPicPr>
        <p:blipFill>
          <a:blip r:embed="rId3"/>
          <a:srcRect/>
          <a:stretch>
            <a:fillRect/>
          </a:stretch>
        </p:blipFill>
        <p:spPr bwMode="auto">
          <a:xfrm>
            <a:off x="250825" y="5013325"/>
            <a:ext cx="1800225" cy="1079500"/>
          </a:xfrm>
          <a:prstGeom prst="rect">
            <a:avLst/>
          </a:prstGeom>
          <a:noFill/>
          <a:ln w="9525">
            <a:noFill/>
            <a:miter lim="800000"/>
            <a:headEnd/>
            <a:tailEnd/>
          </a:ln>
        </p:spPr>
      </p:pic>
      <p:pic>
        <p:nvPicPr>
          <p:cNvPr id="39950" name="Picture 115" descr="arrow_up"/>
          <p:cNvPicPr>
            <a:picLocks noChangeAspect="1" noChangeArrowheads="1"/>
          </p:cNvPicPr>
          <p:nvPr/>
        </p:nvPicPr>
        <p:blipFill>
          <a:blip r:embed="rId4"/>
          <a:srcRect/>
          <a:stretch>
            <a:fillRect/>
          </a:stretch>
        </p:blipFill>
        <p:spPr bwMode="auto">
          <a:xfrm>
            <a:off x="990600" y="4149725"/>
            <a:ext cx="349250" cy="1008063"/>
          </a:xfrm>
          <a:prstGeom prst="rect">
            <a:avLst/>
          </a:prstGeom>
          <a:noFill/>
          <a:ln w="9525">
            <a:noFill/>
            <a:miter lim="800000"/>
            <a:headEnd/>
            <a:tailEnd/>
          </a:ln>
        </p:spPr>
      </p:pic>
      <p:pic>
        <p:nvPicPr>
          <p:cNvPr id="39951" name="Picture 115" descr="arrow_up"/>
          <p:cNvPicPr>
            <a:picLocks noChangeAspect="1" noChangeArrowheads="1"/>
          </p:cNvPicPr>
          <p:nvPr/>
        </p:nvPicPr>
        <p:blipFill>
          <a:blip r:embed="rId5"/>
          <a:srcRect/>
          <a:stretch>
            <a:fillRect/>
          </a:stretch>
        </p:blipFill>
        <p:spPr bwMode="auto">
          <a:xfrm rot="-2134035">
            <a:off x="1420813" y="4503738"/>
            <a:ext cx="2305050" cy="301625"/>
          </a:xfrm>
          <a:prstGeom prst="rect">
            <a:avLst/>
          </a:prstGeom>
          <a:noFill/>
          <a:ln w="9525">
            <a:noFill/>
            <a:miter lim="800000"/>
            <a:headEnd/>
            <a:tailEnd/>
          </a:ln>
        </p:spPr>
      </p:pic>
      <p:sp>
        <p:nvSpPr>
          <p:cNvPr id="17441" name="Text Box 46"/>
          <p:cNvSpPr txBox="1">
            <a:spLocks noChangeArrowheads="1"/>
          </p:cNvSpPr>
          <p:nvPr/>
        </p:nvSpPr>
        <p:spPr bwMode="auto">
          <a:xfrm>
            <a:off x="250825" y="6092825"/>
            <a:ext cx="1647825" cy="307975"/>
          </a:xfrm>
          <a:prstGeom prst="rect">
            <a:avLst/>
          </a:prstGeom>
          <a:noFill/>
          <a:ln w="9525">
            <a:noFill/>
            <a:miter lim="800000"/>
            <a:headEnd/>
            <a:tailEnd/>
          </a:ln>
        </p:spPr>
        <p:txBody>
          <a:bodyPr>
            <a:spAutoFit/>
          </a:bodyPr>
          <a:lstStyle/>
          <a:p>
            <a:pPr algn="ctr">
              <a:defRPr/>
            </a:pPr>
            <a:r>
              <a:rPr lang="ru-RU" sz="1400" b="1" dirty="0">
                <a:solidFill>
                  <a:schemeClr val="accent5">
                    <a:lumMod val="75000"/>
                  </a:schemeClr>
                </a:solidFill>
                <a:cs typeface="Times New Roman" pitchFamily="18" charset="0"/>
              </a:rPr>
              <a:t>ПОСТАВЩИКИ</a:t>
            </a:r>
          </a:p>
        </p:txBody>
      </p:sp>
      <p:pic>
        <p:nvPicPr>
          <p:cNvPr id="39953" name="Picture 115" descr="arrow_up"/>
          <p:cNvPicPr>
            <a:picLocks noChangeAspect="1" noChangeArrowheads="1"/>
          </p:cNvPicPr>
          <p:nvPr/>
        </p:nvPicPr>
        <p:blipFill>
          <a:blip r:embed="rId5"/>
          <a:srcRect/>
          <a:stretch>
            <a:fillRect/>
          </a:stretch>
        </p:blipFill>
        <p:spPr bwMode="auto">
          <a:xfrm rot="-1688607">
            <a:off x="6654800" y="4519613"/>
            <a:ext cx="774700" cy="474662"/>
          </a:xfrm>
          <a:prstGeom prst="rect">
            <a:avLst/>
          </a:prstGeom>
          <a:noFill/>
          <a:ln w="9525">
            <a:noFill/>
            <a:miter lim="800000"/>
            <a:headEnd/>
            <a:tailEnd/>
          </a:ln>
        </p:spPr>
      </p:pic>
      <p:pic>
        <p:nvPicPr>
          <p:cNvPr id="39954" name="Picture 1"/>
          <p:cNvPicPr>
            <a:picLocks noChangeAspect="1" noChangeArrowheads="1"/>
          </p:cNvPicPr>
          <p:nvPr/>
        </p:nvPicPr>
        <p:blipFill>
          <a:blip r:embed="rId6"/>
          <a:srcRect/>
          <a:stretch>
            <a:fillRect/>
          </a:stretch>
        </p:blipFill>
        <p:spPr bwMode="auto">
          <a:xfrm>
            <a:off x="0" y="0"/>
            <a:ext cx="9144000" cy="908050"/>
          </a:xfrm>
          <a:prstGeom prst="rect">
            <a:avLst/>
          </a:prstGeom>
          <a:noFill/>
          <a:ln w="9525">
            <a:noFill/>
            <a:miter lim="800000"/>
            <a:headEnd/>
            <a:tailEnd/>
          </a:ln>
        </p:spPr>
      </p:pic>
      <p:sp>
        <p:nvSpPr>
          <p:cNvPr id="36" name="TextBox 35"/>
          <p:cNvSpPr txBox="1"/>
          <p:nvPr/>
        </p:nvSpPr>
        <p:spPr>
          <a:xfrm>
            <a:off x="1042988" y="0"/>
            <a:ext cx="7345362" cy="1069975"/>
          </a:xfrm>
          <a:prstGeom prst="rect">
            <a:avLst/>
          </a:prstGeom>
          <a:noFill/>
        </p:spPr>
        <p:txBody>
          <a:bodyPr>
            <a:spAutoFit/>
          </a:bodyPr>
          <a:lstStyle/>
          <a:p>
            <a:pPr algn="ctr">
              <a:defRPr/>
            </a:pPr>
            <a:r>
              <a:rPr lang="ru-RU" b="1" dirty="0">
                <a:solidFill>
                  <a:schemeClr val="accent6"/>
                </a:solidFill>
                <a:cs typeface="Times New Roman" pitchFamily="18" charset="0"/>
              </a:rPr>
              <a:t>ЭЛЕКТРОННОЕ САНКЦИОНИРОВАНИЕ ОПЛАТЫ ДЕНЕЖНЫХ ОБЯЗАТЕЛЬСТВ ФЕДЕРАЛЬНОГО КАЗНАЧЕЙСТВА КАК ПОЛУЧАТЕЛЯ БЮДЖЕТНЫХ СРЕДСТВ </a:t>
            </a:r>
            <a:endParaRPr lang="en-US" b="1" dirty="0">
              <a:solidFill>
                <a:schemeClr val="accent6"/>
              </a:solidFill>
              <a:cs typeface="Times New Roman" pitchFamily="18" charset="0"/>
            </a:endParaRPr>
          </a:p>
          <a:p>
            <a:pPr algn="ctr">
              <a:defRPr/>
            </a:pPr>
            <a:r>
              <a:rPr lang="ru-RU" b="1" dirty="0">
                <a:solidFill>
                  <a:schemeClr val="accent6"/>
                </a:solidFill>
                <a:cs typeface="Times New Roman" pitchFamily="18" charset="0"/>
              </a:rPr>
              <a:t>(В РАМКАХ ЭКСПЕРИМЕНТА)</a:t>
            </a:r>
          </a:p>
        </p:txBody>
      </p:sp>
      <p:sp>
        <p:nvSpPr>
          <p:cNvPr id="38" name="Скругленный прямоугольник 37"/>
          <p:cNvSpPr/>
          <p:nvPr/>
        </p:nvSpPr>
        <p:spPr>
          <a:xfrm>
            <a:off x="3131840" y="5445224"/>
            <a:ext cx="1944216" cy="864096"/>
          </a:xfrm>
          <a:prstGeom prst="roundRect">
            <a:avLst>
              <a:gd name="adj" fmla="val 0"/>
            </a:avLst>
          </a:prstGeom>
          <a:solidFill>
            <a:srgbClr val="20BD0B"/>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latin typeface="Times New Roman" pitchFamily="18" charset="0"/>
                <a:cs typeface="Times New Roman" pitchFamily="18" charset="0"/>
              </a:rPr>
              <a:t>Информационная система ФК(</a:t>
            </a:r>
            <a:r>
              <a:rPr lang="ru-RU" b="1" dirty="0" err="1">
                <a:latin typeface="Times New Roman" pitchFamily="18" charset="0"/>
                <a:cs typeface="Times New Roman" pitchFamily="18" charset="0"/>
              </a:rPr>
              <a:t>Аксиок</a:t>
            </a:r>
            <a:r>
              <a:rPr lang="en-US" b="1" dirty="0" err="1">
                <a:latin typeface="Times New Roman" pitchFamily="18" charset="0"/>
                <a:cs typeface="Times New Roman" pitchFamily="18" charset="0"/>
              </a:rPr>
              <a:t>.net</a:t>
            </a:r>
            <a:r>
              <a:rPr lang="ru-RU" b="1" dirty="0">
                <a:latin typeface="Times New Roman" pitchFamily="18" charset="0"/>
                <a:cs typeface="Times New Roman" pitchFamily="18" charset="0"/>
              </a:rPr>
              <a:t>)</a:t>
            </a:r>
          </a:p>
        </p:txBody>
      </p:sp>
      <p:sp>
        <p:nvSpPr>
          <p:cNvPr id="54" name="Скругленный прямоугольник 53"/>
          <p:cNvSpPr/>
          <p:nvPr/>
        </p:nvSpPr>
        <p:spPr>
          <a:xfrm>
            <a:off x="5796136" y="4797152"/>
            <a:ext cx="864096" cy="504056"/>
          </a:xfrm>
          <a:prstGeom prst="roundRect">
            <a:avLst/>
          </a:prstGeom>
          <a:solidFill>
            <a:srgbClr val="00FFCC"/>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dirty="0">
                <a:latin typeface="Times New Roman" pitchFamily="18" charset="0"/>
                <a:cs typeface="Times New Roman" pitchFamily="18" charset="0"/>
              </a:rPr>
              <a:t>СУФД</a:t>
            </a:r>
          </a:p>
        </p:txBody>
      </p:sp>
      <p:pic>
        <p:nvPicPr>
          <p:cNvPr id="39962" name="Picture 115" descr="arrow_up"/>
          <p:cNvPicPr>
            <a:picLocks noChangeAspect="1" noChangeArrowheads="1"/>
          </p:cNvPicPr>
          <p:nvPr/>
        </p:nvPicPr>
        <p:blipFill>
          <a:blip r:embed="rId5"/>
          <a:srcRect/>
          <a:stretch>
            <a:fillRect/>
          </a:stretch>
        </p:blipFill>
        <p:spPr bwMode="auto">
          <a:xfrm rot="-2643667">
            <a:off x="4856163" y="5399088"/>
            <a:ext cx="1292225" cy="331787"/>
          </a:xfrm>
          <a:prstGeom prst="rect">
            <a:avLst/>
          </a:prstGeom>
          <a:noFill/>
          <a:ln w="9525">
            <a:noFill/>
            <a:miter lim="800000"/>
            <a:headEnd/>
            <a:tailEnd/>
          </a:ln>
        </p:spPr>
      </p:pic>
      <p:sp>
        <p:nvSpPr>
          <p:cNvPr id="60" name="TextBox 47"/>
          <p:cNvSpPr txBox="1">
            <a:spLocks noChangeArrowheads="1"/>
          </p:cNvSpPr>
          <p:nvPr/>
        </p:nvSpPr>
        <p:spPr bwMode="auto">
          <a:xfrm>
            <a:off x="7019925" y="4941888"/>
            <a:ext cx="1873250" cy="1568450"/>
          </a:xfrm>
          <a:prstGeom prst="rect">
            <a:avLst/>
          </a:prstGeom>
          <a:solidFill>
            <a:schemeClr val="bg1"/>
          </a:solidFill>
          <a:effectLst>
            <a:outerShdw blurRad="76200" dist="76200" dir="2700000" algn="tl" rotWithShape="0">
              <a:prstClr val="black">
                <a:alpha val="40000"/>
              </a:prstClr>
            </a:outerShdw>
          </a:effectLst>
        </p:spPr>
        <p:txBody>
          <a:bodyPr>
            <a:spAutoFit/>
          </a:bodyPr>
          <a:lstStyle>
            <a:defPPr>
              <a:defRPr lang="ru-RU"/>
            </a:defPPr>
            <a:lvl1pPr algn="ctr" fontAlgn="auto">
              <a:lnSpc>
                <a:spcPct val="80000"/>
              </a:lnSpc>
              <a:spcBef>
                <a:spcPts val="0"/>
              </a:spcBef>
              <a:spcAft>
                <a:spcPts val="0"/>
              </a:spcAft>
              <a:defRPr sz="1000">
                <a:latin typeface="Arial Narrow" pitchFamily="34" charset="0"/>
                <a:cs typeface="+mn-cs"/>
              </a:defRPr>
            </a:lvl1pPr>
          </a:lstStyle>
          <a:p>
            <a:pPr>
              <a:defRPr/>
            </a:pPr>
            <a:r>
              <a:rPr lang="ru-RU" sz="1200" dirty="0" smtClean="0">
                <a:latin typeface="Times New Roman" pitchFamily="18" charset="0"/>
                <a:cs typeface="Times New Roman" pitchFamily="18" charset="0"/>
              </a:rPr>
              <a:t>Электронное санкционирование  ЗКР в части реквизитов и суммы документа-основания.</a:t>
            </a:r>
          </a:p>
          <a:p>
            <a:pPr>
              <a:defRPr/>
            </a:pPr>
            <a:r>
              <a:rPr lang="ru-RU" sz="1200" dirty="0" smtClean="0">
                <a:latin typeface="Times New Roman" pitchFamily="18" charset="0"/>
                <a:cs typeface="Times New Roman" pitchFamily="18" charset="0"/>
              </a:rPr>
              <a:t>Визуальный контроль ЗКР на соответствие КОСГУ условиям контракта и текстовому назначению платежа</a:t>
            </a:r>
            <a:endParaRPr lang="ru-RU" sz="1200" dirty="0">
              <a:latin typeface="Times New Roman" pitchFamily="18" charset="0"/>
              <a:cs typeface="Times New Roman" pitchFamily="18" charset="0"/>
            </a:endParaRPr>
          </a:p>
        </p:txBody>
      </p:sp>
      <p:sp>
        <p:nvSpPr>
          <p:cNvPr id="172" name="TextBox 47"/>
          <p:cNvSpPr txBox="1">
            <a:spLocks noChangeArrowheads="1"/>
          </p:cNvSpPr>
          <p:nvPr/>
        </p:nvSpPr>
        <p:spPr bwMode="auto">
          <a:xfrm>
            <a:off x="5435600" y="3644900"/>
            <a:ext cx="1152525" cy="979488"/>
          </a:xfrm>
          <a:prstGeom prst="rect">
            <a:avLst/>
          </a:prstGeom>
          <a:solidFill>
            <a:schemeClr val="bg1"/>
          </a:solidFill>
          <a:effectLst>
            <a:outerShdw blurRad="76200" dist="76200" dir="2700000" algn="tl" rotWithShape="0">
              <a:prstClr val="black">
                <a:alpha val="40000"/>
              </a:prstClr>
            </a:outerShdw>
          </a:effectLst>
        </p:spPr>
        <p:txBody>
          <a:bodyPr>
            <a:spAutoFit/>
          </a:bodyPr>
          <a:lstStyle>
            <a:defPPr>
              <a:defRPr lang="ru-RU"/>
            </a:defPPr>
            <a:lvl1pPr algn="ctr" fontAlgn="auto">
              <a:lnSpc>
                <a:spcPct val="80000"/>
              </a:lnSpc>
              <a:spcBef>
                <a:spcPts val="0"/>
              </a:spcBef>
              <a:spcAft>
                <a:spcPts val="0"/>
              </a:spcAft>
              <a:defRPr sz="1000">
                <a:latin typeface="Arial Narrow" pitchFamily="34" charset="0"/>
                <a:cs typeface="+mn-cs"/>
              </a:defRPr>
            </a:lvl1pPr>
          </a:lstStyle>
          <a:p>
            <a:pPr>
              <a:defRPr/>
            </a:pPr>
            <a:r>
              <a:rPr lang="ru-RU" sz="1200" dirty="0" smtClean="0">
                <a:latin typeface="Times New Roman" pitchFamily="18" charset="0"/>
                <a:cs typeface="Times New Roman" pitchFamily="18" charset="0"/>
              </a:rPr>
              <a:t>Направление ЗКР и электронных документов-оснований в ТОФК</a:t>
            </a:r>
            <a:endParaRPr lang="ru-RU" sz="1200" dirty="0">
              <a:latin typeface="Times New Roman" pitchFamily="18" charset="0"/>
              <a:cs typeface="Times New Roman" pitchFamily="18" charset="0"/>
            </a:endParaRPr>
          </a:p>
        </p:txBody>
      </p:sp>
      <p:pic>
        <p:nvPicPr>
          <p:cNvPr id="39965" name="Picture 115" descr="arrow_up"/>
          <p:cNvPicPr>
            <a:picLocks noChangeAspect="1" noChangeArrowheads="1"/>
          </p:cNvPicPr>
          <p:nvPr/>
        </p:nvPicPr>
        <p:blipFill>
          <a:blip r:embed="rId4"/>
          <a:srcRect/>
          <a:stretch>
            <a:fillRect/>
          </a:stretch>
        </p:blipFill>
        <p:spPr bwMode="auto">
          <a:xfrm>
            <a:off x="3865563" y="4292600"/>
            <a:ext cx="331787" cy="1439863"/>
          </a:xfrm>
          <a:prstGeom prst="rect">
            <a:avLst/>
          </a:prstGeom>
          <a:noFill/>
          <a:ln w="9525">
            <a:noFill/>
            <a:miter lim="800000"/>
            <a:headEnd/>
            <a:tailEnd/>
          </a:ln>
        </p:spPr>
      </p:pic>
      <p:pic>
        <p:nvPicPr>
          <p:cNvPr id="39966" name="Picture 115" descr="arrow_up"/>
          <p:cNvPicPr>
            <a:picLocks noChangeAspect="1" noChangeArrowheads="1"/>
          </p:cNvPicPr>
          <p:nvPr/>
        </p:nvPicPr>
        <p:blipFill>
          <a:blip r:embed="rId5"/>
          <a:srcRect/>
          <a:stretch>
            <a:fillRect/>
          </a:stretch>
        </p:blipFill>
        <p:spPr bwMode="auto">
          <a:xfrm rot="8623613">
            <a:off x="1439863" y="4773613"/>
            <a:ext cx="2232025" cy="366712"/>
          </a:xfrm>
          <a:prstGeom prst="rect">
            <a:avLst/>
          </a:prstGeom>
          <a:noFill/>
          <a:ln w="9525">
            <a:noFill/>
            <a:miter lim="800000"/>
            <a:headEnd/>
            <a:tailEnd/>
          </a:ln>
        </p:spPr>
      </p:pic>
      <p:pic>
        <p:nvPicPr>
          <p:cNvPr id="28" name="Picture 160"/>
          <p:cNvPicPr>
            <a:picLocks noChangeAspect="1" noChangeArrowheads="1"/>
          </p:cNvPicPr>
          <p:nvPr/>
        </p:nvPicPr>
        <p:blipFill>
          <a:blip r:embed="rId7" cstate="print"/>
          <a:srcRect/>
          <a:stretch>
            <a:fillRect/>
          </a:stretch>
        </p:blipFill>
        <p:spPr bwMode="auto">
          <a:xfrm>
            <a:off x="7020273" y="3212976"/>
            <a:ext cx="1728192" cy="1080120"/>
          </a:xfrm>
          <a:prstGeom prst="rect">
            <a:avLst/>
          </a:prstGeom>
          <a:ln>
            <a:noFill/>
          </a:ln>
          <a:effectLst>
            <a:softEdge rad="112500"/>
          </a:effectLst>
        </p:spPr>
      </p:pic>
      <p:pic>
        <p:nvPicPr>
          <p:cNvPr id="39968" name="Picture 2"/>
          <p:cNvPicPr>
            <a:picLocks noChangeAspect="1" noChangeArrowheads="1"/>
          </p:cNvPicPr>
          <p:nvPr/>
        </p:nvPicPr>
        <p:blipFill>
          <a:blip r:embed="rId8"/>
          <a:srcRect/>
          <a:stretch>
            <a:fillRect/>
          </a:stretch>
        </p:blipFill>
        <p:spPr bwMode="auto">
          <a:xfrm>
            <a:off x="0" y="6524625"/>
            <a:ext cx="9144000" cy="333375"/>
          </a:xfrm>
          <a:prstGeom prst="rect">
            <a:avLst/>
          </a:prstGeom>
          <a:noFill/>
          <a:ln w="9525">
            <a:noFill/>
            <a:miter lim="800000"/>
            <a:headEnd/>
            <a:tailEnd/>
          </a:ln>
        </p:spPr>
      </p:pic>
      <p:sp>
        <p:nvSpPr>
          <p:cNvPr id="33" name="Скругленный прямоугольник 32"/>
          <p:cNvSpPr/>
          <p:nvPr/>
        </p:nvSpPr>
        <p:spPr>
          <a:xfrm>
            <a:off x="323528" y="1052736"/>
            <a:ext cx="8640960" cy="360040"/>
          </a:xfrm>
          <a:prstGeom prst="roundRect">
            <a:avLst>
              <a:gd name="adj" fmla="val 16667"/>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cs typeface="Times New Roman" pitchFamily="18" charset="0"/>
              </a:rPr>
              <a:t>Создана рабочая группа</a:t>
            </a:r>
          </a:p>
        </p:txBody>
      </p:sp>
      <p:sp>
        <p:nvSpPr>
          <p:cNvPr id="37" name="Скругленный прямоугольник 36"/>
          <p:cNvSpPr/>
          <p:nvPr/>
        </p:nvSpPr>
        <p:spPr>
          <a:xfrm>
            <a:off x="323528" y="1412776"/>
            <a:ext cx="8640960" cy="432048"/>
          </a:xfrm>
          <a:prstGeom prst="roundRect">
            <a:avLst>
              <a:gd name="adj" fmla="val 16667"/>
            </a:avLst>
          </a:prstGeom>
          <a:solidFill>
            <a:srgbClr val="BDC5FF">
              <a:alpha val="48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cs typeface="Times New Roman" pitchFamily="18" charset="0"/>
              </a:rPr>
              <a:t>                                        </a:t>
            </a:r>
          </a:p>
          <a:p>
            <a:pPr algn="ctr">
              <a:defRPr/>
            </a:pPr>
            <a:r>
              <a:rPr lang="ru-RU" sz="1400" dirty="0">
                <a:solidFill>
                  <a:schemeClr val="tx2">
                    <a:lumMod val="50000"/>
                  </a:schemeClr>
                </a:solidFill>
                <a:cs typeface="Times New Roman" pitchFamily="18" charset="0"/>
              </a:rPr>
              <a:t>Разработана схема информационного потока </a:t>
            </a:r>
          </a:p>
          <a:p>
            <a:pPr algn="ctr">
              <a:defRPr/>
            </a:pPr>
            <a:endParaRPr lang="ru-RU" sz="1400" dirty="0">
              <a:solidFill>
                <a:schemeClr val="tx2">
                  <a:lumMod val="50000"/>
                </a:schemeClr>
              </a:solidFill>
              <a:cs typeface="Times New Roman" pitchFamily="18" charset="0"/>
            </a:endParaRPr>
          </a:p>
        </p:txBody>
      </p:sp>
      <p:sp>
        <p:nvSpPr>
          <p:cNvPr id="40" name="Скругленный прямоугольник 39"/>
          <p:cNvSpPr/>
          <p:nvPr/>
        </p:nvSpPr>
        <p:spPr>
          <a:xfrm>
            <a:off x="323528" y="1844824"/>
            <a:ext cx="8640960" cy="432048"/>
          </a:xfrm>
          <a:prstGeom prst="roundRect">
            <a:avLst>
              <a:gd name="adj" fmla="val 16667"/>
            </a:avLst>
          </a:prstGeom>
          <a:solidFill>
            <a:srgbClr val="FFC000">
              <a:alpha val="48000"/>
            </a:srgbClr>
          </a:solidFill>
          <a:ln>
            <a:solidFill>
              <a:srgbClr val="FFC00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cs typeface="Times New Roman" pitchFamily="18" charset="0"/>
              </a:rPr>
              <a:t>                                        </a:t>
            </a:r>
          </a:p>
          <a:p>
            <a:pPr algn="ctr">
              <a:defRPr/>
            </a:pPr>
            <a:r>
              <a:rPr lang="ru-RU" sz="1400" dirty="0">
                <a:solidFill>
                  <a:schemeClr val="tx2">
                    <a:lumMod val="50000"/>
                  </a:schemeClr>
                </a:solidFill>
                <a:cs typeface="Times New Roman" pitchFamily="18" charset="0"/>
              </a:rPr>
              <a:t>Разработана универсальная форма документа-основания и направлена на согласование в Минфин России</a:t>
            </a:r>
          </a:p>
          <a:p>
            <a:pPr algn="ctr">
              <a:defRPr/>
            </a:pPr>
            <a:endParaRPr lang="ru-RU" sz="1400" dirty="0">
              <a:solidFill>
                <a:schemeClr val="tx2">
                  <a:lumMod val="50000"/>
                </a:schemeClr>
              </a:solidFill>
              <a:cs typeface="Times New Roman" pitchFamily="18" charset="0"/>
            </a:endParaRPr>
          </a:p>
        </p:txBody>
      </p:sp>
      <p:sp>
        <p:nvSpPr>
          <p:cNvPr id="41" name="Скругленный прямоугольник 40"/>
          <p:cNvSpPr/>
          <p:nvPr/>
        </p:nvSpPr>
        <p:spPr>
          <a:xfrm>
            <a:off x="323528" y="2276872"/>
            <a:ext cx="8640960" cy="504056"/>
          </a:xfrm>
          <a:prstGeom prst="roundRect">
            <a:avLst>
              <a:gd name="adj" fmla="val 16667"/>
            </a:avLst>
          </a:prstGeom>
          <a:solidFill>
            <a:schemeClr val="bg1">
              <a:lumMod val="95000"/>
              <a:alpha val="15000"/>
            </a:schemeClr>
          </a:solidFill>
          <a:ln>
            <a:solidFill>
              <a:schemeClr val="bg1">
                <a:lumMod val="8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2">
                    <a:lumMod val="50000"/>
                  </a:schemeClr>
                </a:solidFill>
                <a:cs typeface="Times New Roman" pitchFamily="18" charset="0"/>
              </a:rPr>
              <a:t>     Проведен эксперимент по осуществлению электронного санкционирования оплаты денежных обязательств Федерального казначейства как получателя бюджетных средств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539750" y="1125538"/>
            <a:ext cx="3313113" cy="338137"/>
          </a:xfrm>
          <a:prstGeom prst="rect">
            <a:avLst/>
          </a:prstGeom>
          <a:noFill/>
          <a:ln w="9525">
            <a:noFill/>
            <a:miter lim="800000"/>
            <a:headEnd/>
            <a:tailEnd/>
          </a:ln>
        </p:spPr>
        <p:txBody>
          <a:bodyPr>
            <a:spAutoFit/>
          </a:bodyPr>
          <a:lstStyle/>
          <a:p>
            <a:pPr algn="just">
              <a:defRPr/>
            </a:pPr>
            <a:r>
              <a:rPr lang="ru-RU" b="1" dirty="0">
                <a:solidFill>
                  <a:schemeClr val="accent6"/>
                </a:solidFill>
                <a:latin typeface="+mn-lt"/>
                <a:cs typeface="Times New Roman" pitchFamily="18" charset="0"/>
              </a:rPr>
              <a:t>АВТОСАНКЦИОНИРОВАНИЕ</a:t>
            </a:r>
            <a:r>
              <a:rPr lang="ru-RU" b="1" dirty="0">
                <a:solidFill>
                  <a:schemeClr val="accent6"/>
                </a:solidFill>
                <a:cs typeface="Times New Roman" pitchFamily="18" charset="0"/>
              </a:rPr>
              <a:t> </a:t>
            </a:r>
            <a:r>
              <a:rPr lang="ru-RU" b="1" dirty="0">
                <a:solidFill>
                  <a:schemeClr val="bg2">
                    <a:lumMod val="10000"/>
                  </a:schemeClr>
                </a:solidFill>
                <a:cs typeface="Times New Roman" pitchFamily="18" charset="0"/>
              </a:rPr>
              <a:t>-</a:t>
            </a:r>
            <a:endParaRPr lang="ru-RU" dirty="0">
              <a:solidFill>
                <a:schemeClr val="bg2">
                  <a:lumMod val="10000"/>
                </a:schemeClr>
              </a:solidFill>
              <a:cs typeface="Times New Roman" pitchFamily="18" charset="0"/>
            </a:endParaRPr>
          </a:p>
        </p:txBody>
      </p:sp>
      <p:sp>
        <p:nvSpPr>
          <p:cNvPr id="28" name="Скругленный прямоугольник 27"/>
          <p:cNvSpPr/>
          <p:nvPr/>
        </p:nvSpPr>
        <p:spPr bwMode="auto">
          <a:xfrm>
            <a:off x="4443413" y="10787063"/>
            <a:ext cx="1666875" cy="357187"/>
          </a:xfrm>
          <a:prstGeom prst="roundRect">
            <a:avLst>
              <a:gd name="adj" fmla="val 38966"/>
            </a:avLst>
          </a:prstGeom>
          <a:noFill/>
          <a:ln w="190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1987" name="Рисунок 29" descr="Безымянный15.JPG"/>
          <p:cNvPicPr>
            <a:picLocks noChangeAspect="1"/>
          </p:cNvPicPr>
          <p:nvPr/>
        </p:nvPicPr>
        <p:blipFill>
          <a:blip r:embed="rId3"/>
          <a:srcRect/>
          <a:stretch>
            <a:fillRect/>
          </a:stretch>
        </p:blipFill>
        <p:spPr bwMode="auto">
          <a:xfrm>
            <a:off x="96838" y="1700213"/>
            <a:ext cx="3611562" cy="2665412"/>
          </a:xfrm>
          <a:prstGeom prst="rect">
            <a:avLst/>
          </a:prstGeom>
          <a:noFill/>
          <a:ln w="9525">
            <a:noFill/>
            <a:miter lim="800000"/>
            <a:headEnd/>
            <a:tailEnd/>
          </a:ln>
        </p:spPr>
      </p:pic>
      <p:grpSp>
        <p:nvGrpSpPr>
          <p:cNvPr id="41988" name="Группа 35"/>
          <p:cNvGrpSpPr>
            <a:grpSpLocks/>
          </p:cNvGrpSpPr>
          <p:nvPr/>
        </p:nvGrpSpPr>
        <p:grpSpPr bwMode="auto">
          <a:xfrm>
            <a:off x="255588" y="1844675"/>
            <a:ext cx="2900362" cy="904875"/>
            <a:chOff x="714318" y="1004672"/>
            <a:chExt cx="7564320" cy="1852824"/>
          </a:xfrm>
        </p:grpSpPr>
        <p:sp>
          <p:nvSpPr>
            <p:cNvPr id="33" name="Скругленный прямоугольник 32"/>
            <p:cNvSpPr/>
            <p:nvPr/>
          </p:nvSpPr>
          <p:spPr>
            <a:xfrm>
              <a:off x="3070145" y="1004672"/>
              <a:ext cx="5208493" cy="295803"/>
            </a:xfrm>
            <a:prstGeom prst="roundRect">
              <a:avLst/>
            </a:prstGeom>
            <a:solidFill>
              <a:schemeClr val="accent1">
                <a:alpha val="0"/>
              </a:schemeClr>
            </a:solidFill>
            <a:ln w="190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Скругленный прямоугольник 33"/>
            <p:cNvSpPr/>
            <p:nvPr/>
          </p:nvSpPr>
          <p:spPr>
            <a:xfrm>
              <a:off x="714318" y="2428421"/>
              <a:ext cx="2430353" cy="429075"/>
            </a:xfrm>
            <a:prstGeom prst="roundRect">
              <a:avLst/>
            </a:prstGeom>
            <a:solidFill>
              <a:schemeClr val="accent1">
                <a:alpha val="0"/>
              </a:schemeClr>
            </a:solidFill>
            <a:ln w="190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Скругленный прямоугольник 34"/>
            <p:cNvSpPr/>
            <p:nvPr/>
          </p:nvSpPr>
          <p:spPr>
            <a:xfrm>
              <a:off x="714318" y="1713296"/>
              <a:ext cx="2430353" cy="715125"/>
            </a:xfrm>
            <a:prstGeom prst="roundRect">
              <a:avLst/>
            </a:prstGeom>
            <a:solidFill>
              <a:schemeClr val="accent1">
                <a:alpha val="0"/>
              </a:schemeClr>
            </a:solidFill>
            <a:ln w="190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41989" name="Picture 1"/>
          <p:cNvPicPr>
            <a:picLocks noChangeAspect="1" noChangeArrowheads="1"/>
          </p:cNvPicPr>
          <p:nvPr/>
        </p:nvPicPr>
        <p:blipFill>
          <a:blip r:embed="rId4"/>
          <a:srcRect/>
          <a:stretch>
            <a:fillRect/>
          </a:stretch>
        </p:blipFill>
        <p:spPr bwMode="auto">
          <a:xfrm>
            <a:off x="-9525" y="0"/>
            <a:ext cx="9153525" cy="971550"/>
          </a:xfrm>
          <a:prstGeom prst="rect">
            <a:avLst/>
          </a:prstGeom>
          <a:noFill/>
          <a:ln w="9525">
            <a:noFill/>
            <a:miter lim="800000"/>
            <a:headEnd/>
            <a:tailEnd/>
          </a:ln>
        </p:spPr>
      </p:pic>
      <p:sp>
        <p:nvSpPr>
          <p:cNvPr id="41990" name="Text Box 2"/>
          <p:cNvSpPr txBox="1">
            <a:spLocks noChangeArrowheads="1"/>
          </p:cNvSpPr>
          <p:nvPr/>
        </p:nvSpPr>
        <p:spPr bwMode="auto">
          <a:xfrm>
            <a:off x="1403350" y="215900"/>
            <a:ext cx="6697663" cy="692150"/>
          </a:xfrm>
          <a:prstGeom prst="rect">
            <a:avLst/>
          </a:prstGeom>
          <a:noFill/>
          <a:ln w="9525" algn="ctr">
            <a:noFill/>
            <a:miter lim="800000"/>
            <a:headEnd/>
            <a:tailEnd/>
          </a:ln>
        </p:spPr>
        <p:txBody>
          <a:bodyPr/>
          <a:lstStyle/>
          <a:p>
            <a:pPr algn="ctr"/>
            <a:r>
              <a:rPr lang="ru-RU" b="1">
                <a:solidFill>
                  <a:srgbClr val="00349E"/>
                </a:solidFill>
                <a:cs typeface="Times New Roman" pitchFamily="18" charset="0"/>
              </a:rPr>
              <a:t>«АВТОСАНКЦИОНИРОВАНИЕ» - </a:t>
            </a:r>
            <a:endParaRPr lang="en-US" b="1">
              <a:solidFill>
                <a:srgbClr val="00349E"/>
              </a:solidFill>
              <a:cs typeface="Times New Roman" pitchFamily="18" charset="0"/>
            </a:endParaRPr>
          </a:p>
          <a:p>
            <a:pPr algn="ctr"/>
            <a:r>
              <a:rPr lang="ru-RU" b="1">
                <a:solidFill>
                  <a:srgbClr val="00349E"/>
                </a:solidFill>
                <a:cs typeface="Times New Roman" pitchFamily="18" charset="0"/>
              </a:rPr>
              <a:t>ПРЕДЛОЖЕНИЯ ПО РЕАЛИЗАЦИИ</a:t>
            </a:r>
          </a:p>
        </p:txBody>
      </p:sp>
      <p:sp>
        <p:nvSpPr>
          <p:cNvPr id="41991" name="Rectangle 5"/>
          <p:cNvSpPr>
            <a:spLocks noChangeArrowheads="1"/>
          </p:cNvSpPr>
          <p:nvPr/>
        </p:nvSpPr>
        <p:spPr bwMode="auto">
          <a:xfrm>
            <a:off x="3779838" y="1125538"/>
            <a:ext cx="5081587" cy="1106487"/>
          </a:xfrm>
          <a:prstGeom prst="rect">
            <a:avLst/>
          </a:prstGeom>
          <a:noFill/>
          <a:ln w="9525">
            <a:noFill/>
            <a:miter lim="800000"/>
            <a:headEnd/>
            <a:tailEnd/>
          </a:ln>
        </p:spPr>
        <p:txBody>
          <a:bodyPr>
            <a:spAutoFit/>
          </a:bodyPr>
          <a:lstStyle/>
          <a:p>
            <a:pPr algn="just"/>
            <a:r>
              <a:rPr lang="ru-RU" b="1">
                <a:cs typeface="Times New Roman" pitchFamily="18" charset="0"/>
              </a:rPr>
              <a:t>автоматизация процесса верификации соответствия КОСГУ 211,</a:t>
            </a:r>
            <a:r>
              <a:rPr lang="en-US" b="1">
                <a:cs typeface="Times New Roman" pitchFamily="18" charset="0"/>
              </a:rPr>
              <a:t> </a:t>
            </a:r>
            <a:r>
              <a:rPr lang="ru-RU" b="1">
                <a:cs typeface="Times New Roman" pitchFamily="18" charset="0"/>
              </a:rPr>
              <a:t>213, 2</a:t>
            </a:r>
            <a:r>
              <a:rPr lang="en-US" b="1">
                <a:cs typeface="Times New Roman" pitchFamily="18" charset="0"/>
              </a:rPr>
              <a:t>90</a:t>
            </a:r>
            <a:r>
              <a:rPr lang="ru-RU" b="1">
                <a:cs typeface="Times New Roman" pitchFamily="18" charset="0"/>
              </a:rPr>
              <a:t> назначению платежа на основе Справочника типовых направлений выплат</a:t>
            </a:r>
            <a:endParaRPr lang="ru-RU">
              <a:cs typeface="Times New Roman" pitchFamily="18" charset="0"/>
            </a:endParaRPr>
          </a:p>
        </p:txBody>
      </p:sp>
      <p:graphicFrame>
        <p:nvGraphicFramePr>
          <p:cNvPr id="18" name="Таблица 17"/>
          <p:cNvGraphicFramePr>
            <a:graphicFrameLocks noGrp="1"/>
          </p:cNvGraphicFramePr>
          <p:nvPr/>
        </p:nvGraphicFramePr>
        <p:xfrm>
          <a:off x="3923928" y="2390977"/>
          <a:ext cx="4989830" cy="1643828"/>
        </p:xfrm>
        <a:graphic>
          <a:graphicData uri="http://schemas.openxmlformats.org/drawingml/2006/table">
            <a:tbl>
              <a:tblPr firstRow="1" bandRow="1">
                <a:effectLst>
                  <a:outerShdw blurRad="50800" dist="50800" dir="5400000" algn="ctr" rotWithShape="0">
                    <a:schemeClr val="bg1"/>
                  </a:outerShdw>
                </a:effectLst>
                <a:tableStyleId>{8A107856-5554-42FB-B03E-39F5DBC370BA}</a:tableStyleId>
              </a:tblPr>
              <a:tblGrid>
                <a:gridCol w="1452735"/>
                <a:gridCol w="1452735"/>
                <a:gridCol w="1073761"/>
                <a:gridCol w="1010599"/>
              </a:tblGrid>
              <a:tr h="60441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rgbClr val="000099"/>
                          </a:solidFill>
                          <a:latin typeface="+mn-lt"/>
                          <a:cs typeface="Times New Roman" pitchFamily="18" charset="0"/>
                        </a:rPr>
                        <a:t> Время на обработку 1 ЗКР, </a:t>
                      </a:r>
                      <a:endParaRPr lang="en-US" sz="1600" kern="1200" dirty="0" smtClean="0">
                        <a:solidFill>
                          <a:srgbClr val="000099"/>
                        </a:solidFill>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rgbClr val="000099"/>
                          </a:solidFill>
                          <a:latin typeface="+mn-lt"/>
                          <a:cs typeface="Times New Roman" pitchFamily="18" charset="0"/>
                        </a:rPr>
                        <a:t>сек</a:t>
                      </a:r>
                      <a:endParaRPr lang="ru-RU" sz="1600" b="1" kern="1200" dirty="0" smtClean="0">
                        <a:solidFill>
                          <a:srgbClr val="000099"/>
                        </a:solidFill>
                        <a:latin typeface="+mn-lt"/>
                        <a:ea typeface="+mn-ea"/>
                        <a:cs typeface="Times New Roman" pitchFamily="18" charset="0"/>
                      </a:endParaRPr>
                    </a:p>
                  </a:txBody>
                  <a:tcP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rgbClr val="B29FEB">
                            <a:alpha val="50000"/>
                          </a:srgbClr>
                        </a:gs>
                        <a:gs pos="100000">
                          <a:srgbClr val="E0F3FC"/>
                        </a:gs>
                      </a:gsLst>
                      <a:lin ang="18900000" scaled="1"/>
                      <a:tileRect/>
                    </a:gradFill>
                  </a:tcPr>
                </a:tc>
                <a:tc gridSpan="2">
                  <a:txBody>
                    <a:bodyPr/>
                    <a:lstStyle/>
                    <a:p>
                      <a:pPr algn="ctr"/>
                      <a:r>
                        <a:rPr lang="ru-RU" sz="1600" kern="1200" dirty="0" smtClean="0">
                          <a:solidFill>
                            <a:srgbClr val="C00000"/>
                          </a:solidFill>
                          <a:latin typeface="+mn-lt"/>
                          <a:cs typeface="Times New Roman" pitchFamily="18" charset="0"/>
                        </a:rPr>
                        <a:t>ЭКОНОМИЯ  на обработку ЗКР в год</a:t>
                      </a:r>
                      <a:endParaRPr lang="ru-RU" sz="1600" b="1" kern="1200" dirty="0" smtClean="0">
                        <a:solidFill>
                          <a:srgbClr val="C00000"/>
                        </a:solidFill>
                        <a:latin typeface="+mn-lt"/>
                        <a:ea typeface="+mn-ea"/>
                        <a:cs typeface="Times New Roman" pitchFamily="18" charset="0"/>
                      </a:endParaRPr>
                    </a:p>
                  </a:txBody>
                  <a:tcPr>
                    <a:noFill/>
                  </a:tcPr>
                </a:tc>
                <a:tc hMerge="1">
                  <a:txBody>
                    <a:bodyPr/>
                    <a:lstStyle/>
                    <a:p>
                      <a:pPr algn="ctr"/>
                      <a:endParaRPr lang="ru-RU" sz="1800" dirty="0" smtClean="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rgbClr val="B29FEB">
                            <a:alpha val="50000"/>
                          </a:srgbClr>
                        </a:gs>
                        <a:gs pos="100000">
                          <a:srgbClr val="E0F3FC"/>
                        </a:gs>
                      </a:gsLst>
                      <a:lin ang="18900000" scaled="1"/>
                      <a:tileRect/>
                    </a:gradFill>
                  </a:tcPr>
                </a:tc>
              </a:tr>
              <a:tr h="614841">
                <a:tc>
                  <a:txBody>
                    <a:bodyPr/>
                    <a:lstStyle/>
                    <a:p>
                      <a:pPr algn="ctr"/>
                      <a:r>
                        <a:rPr lang="ru-RU" sz="1400" kern="1200" dirty="0" smtClean="0">
                          <a:solidFill>
                            <a:schemeClr val="tx1"/>
                          </a:solidFill>
                          <a:latin typeface="+mn-lt"/>
                          <a:cs typeface="Times New Roman" pitchFamily="18" charset="0"/>
                        </a:rPr>
                        <a:t>ДО автоматизации</a:t>
                      </a:r>
                      <a:endParaRPr lang="ru-RU" sz="1400" b="1" kern="1200" dirty="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ПОСЛЕ автоматизации</a:t>
                      </a:r>
                      <a:endParaRPr lang="ru-RU" sz="1400" b="1" kern="1200" dirty="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   время,</a:t>
                      </a:r>
                      <a:r>
                        <a:rPr lang="ru-RU" sz="1400" kern="1200" baseline="0" dirty="0" smtClean="0">
                          <a:solidFill>
                            <a:schemeClr val="tx1"/>
                          </a:solidFill>
                          <a:latin typeface="+mn-lt"/>
                          <a:cs typeface="Times New Roman" pitchFamily="18" charset="0"/>
                        </a:rPr>
                        <a:t> час</a:t>
                      </a:r>
                      <a:endParaRPr lang="ru-RU" sz="1400" b="1" kern="1200" dirty="0" smtClean="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kern="1200" dirty="0" smtClean="0">
                        <a:solidFill>
                          <a:schemeClr val="tx1"/>
                        </a:solidFill>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a:t>
                      </a:r>
                      <a:endParaRPr lang="ru-RU" sz="1400" b="1" kern="1200" dirty="0" smtClean="0">
                        <a:solidFill>
                          <a:schemeClr val="tx1"/>
                        </a:solidFill>
                        <a:latin typeface="+mn-lt"/>
                        <a:ea typeface="+mn-ea"/>
                        <a:cs typeface="Times New Roman" pitchFamily="18" charset="0"/>
                      </a:endParaRPr>
                    </a:p>
                  </a:txBody>
                  <a:tcPr>
                    <a:noFill/>
                  </a:tcPr>
                </a:tc>
              </a:tr>
              <a:tr h="424572">
                <a:tc>
                  <a:txBody>
                    <a:bodyPr/>
                    <a:lstStyle/>
                    <a:p>
                      <a:pPr algn="ctr"/>
                      <a:r>
                        <a:rPr lang="en-US" sz="1600" b="0" kern="1200" dirty="0" smtClean="0">
                          <a:solidFill>
                            <a:schemeClr val="tx1"/>
                          </a:solidFill>
                          <a:latin typeface="+mn-lt"/>
                          <a:ea typeface="+mn-ea"/>
                          <a:cs typeface="Times New Roman" pitchFamily="18" charset="0"/>
                        </a:rPr>
                        <a:t>90</a:t>
                      </a:r>
                      <a:endParaRPr lang="ru-RU" sz="1600" b="1" kern="1200" dirty="0">
                        <a:solidFill>
                          <a:schemeClr val="tx1"/>
                        </a:solidFill>
                        <a:latin typeface="+mn-lt"/>
                        <a:ea typeface="+mn-ea"/>
                        <a:cs typeface="Times New Roman" pitchFamily="18" charset="0"/>
                      </a:endParaRPr>
                    </a:p>
                  </a:txBody>
                  <a:tcPr>
                    <a:noFill/>
                  </a:tcPr>
                </a:tc>
                <a:tc>
                  <a:txBody>
                    <a:bodyPr/>
                    <a:lstStyle/>
                    <a:p>
                      <a:pPr algn="ctr"/>
                      <a:r>
                        <a:rPr lang="en-US" sz="1600" b="0" kern="1200" dirty="0" smtClean="0">
                          <a:solidFill>
                            <a:schemeClr val="tx1"/>
                          </a:solidFill>
                          <a:latin typeface="+mn-lt"/>
                          <a:ea typeface="+mn-ea"/>
                          <a:cs typeface="Times New Roman" pitchFamily="18" charset="0"/>
                        </a:rPr>
                        <a:t>15</a:t>
                      </a:r>
                      <a:endParaRPr lang="ru-RU" sz="1600" b="0" kern="1200" dirty="0">
                        <a:solidFill>
                          <a:schemeClr val="tx1"/>
                        </a:solidFill>
                        <a:latin typeface="+mn-lt"/>
                        <a:ea typeface="+mn-ea"/>
                        <a:cs typeface="Times New Roman" pitchFamily="18" charset="0"/>
                      </a:endParaRPr>
                    </a:p>
                  </a:txBody>
                  <a:tcPr>
                    <a:noFill/>
                  </a:tcPr>
                </a:tc>
                <a:tc>
                  <a:txBody>
                    <a:bodyPr/>
                    <a:lstStyle/>
                    <a:p>
                      <a:pPr algn="ctr"/>
                      <a:r>
                        <a:rPr lang="en-US" sz="1600" b="0" kern="1200" dirty="0" smtClean="0">
                          <a:solidFill>
                            <a:schemeClr val="tx1"/>
                          </a:solidFill>
                          <a:latin typeface="+mn-lt"/>
                          <a:ea typeface="+mn-ea"/>
                          <a:cs typeface="Times New Roman" pitchFamily="18" charset="0"/>
                        </a:rPr>
                        <a:t>17</a:t>
                      </a:r>
                      <a:r>
                        <a:rPr lang="en-US" sz="1600" b="0" kern="1200" baseline="0" dirty="0" smtClean="0">
                          <a:solidFill>
                            <a:schemeClr val="tx1"/>
                          </a:solidFill>
                          <a:latin typeface="+mn-lt"/>
                          <a:ea typeface="+mn-ea"/>
                          <a:cs typeface="Times New Roman" pitchFamily="18" charset="0"/>
                        </a:rPr>
                        <a:t> 340</a:t>
                      </a:r>
                      <a:endParaRPr lang="ru-RU" sz="1600" b="0" kern="1200" dirty="0">
                        <a:solidFill>
                          <a:schemeClr val="tx1"/>
                        </a:solidFill>
                        <a:latin typeface="+mn-lt"/>
                        <a:ea typeface="+mn-ea"/>
                        <a:cs typeface="Times New Roman" pitchFamily="18" charset="0"/>
                      </a:endParaRPr>
                    </a:p>
                  </a:txBody>
                  <a:tcPr>
                    <a:noFill/>
                  </a:tcPr>
                </a:tc>
                <a:tc>
                  <a:txBody>
                    <a:bodyPr/>
                    <a:lstStyle/>
                    <a:p>
                      <a:pPr algn="ctr"/>
                      <a:r>
                        <a:rPr lang="en-US" sz="1600" kern="1200" dirty="0" smtClean="0">
                          <a:solidFill>
                            <a:schemeClr val="tx1"/>
                          </a:solidFill>
                          <a:latin typeface="+mn-lt"/>
                          <a:cs typeface="Times New Roman" pitchFamily="18" charset="0"/>
                        </a:rPr>
                        <a:t>84</a:t>
                      </a:r>
                      <a:endParaRPr lang="ru-RU" sz="1600" b="1" kern="1200" dirty="0">
                        <a:solidFill>
                          <a:schemeClr val="tx1"/>
                        </a:solidFill>
                        <a:latin typeface="+mn-lt"/>
                        <a:ea typeface="+mn-ea"/>
                        <a:cs typeface="Times New Roman" pitchFamily="18" charset="0"/>
                      </a:endParaRPr>
                    </a:p>
                  </a:txBody>
                  <a:tcPr>
                    <a:noFill/>
                  </a:tcPr>
                </a:tc>
              </a:tr>
            </a:tbl>
          </a:graphicData>
        </a:graphic>
      </p:graphicFrame>
      <p:pic>
        <p:nvPicPr>
          <p:cNvPr id="41993" name="Рисунок 22" descr="вопросик.png"/>
          <p:cNvPicPr>
            <a:picLocks noChangeAspect="1"/>
          </p:cNvPicPr>
          <p:nvPr/>
        </p:nvPicPr>
        <p:blipFill>
          <a:blip r:embed="rId5"/>
          <a:srcRect/>
          <a:stretch>
            <a:fillRect/>
          </a:stretch>
        </p:blipFill>
        <p:spPr bwMode="auto">
          <a:xfrm>
            <a:off x="1116013" y="4559300"/>
            <a:ext cx="1079500" cy="1739900"/>
          </a:xfrm>
          <a:prstGeom prst="rect">
            <a:avLst/>
          </a:prstGeom>
          <a:noFill/>
          <a:ln w="9525">
            <a:noFill/>
            <a:miter lim="800000"/>
            <a:headEnd/>
            <a:tailEnd/>
          </a:ln>
        </p:spPr>
      </p:pic>
      <p:graphicFrame>
        <p:nvGraphicFramePr>
          <p:cNvPr id="20" name="Таблица 19"/>
          <p:cNvGraphicFramePr>
            <a:graphicFrameLocks noGrp="1"/>
          </p:cNvGraphicFramePr>
          <p:nvPr/>
        </p:nvGraphicFramePr>
        <p:xfrm>
          <a:off x="3924300" y="4578350"/>
          <a:ext cx="4989513" cy="1601788"/>
        </p:xfrm>
        <a:graphic>
          <a:graphicData uri="http://schemas.openxmlformats.org/drawingml/2006/table">
            <a:tbl>
              <a:tblPr firstRow="1" bandRow="1">
                <a:tableStyleId>{8A107856-5554-42FB-B03E-39F5DBC370BA}</a:tableStyleId>
              </a:tblPr>
              <a:tblGrid>
                <a:gridCol w="1452735"/>
                <a:gridCol w="1452735"/>
                <a:gridCol w="1073761"/>
                <a:gridCol w="1010598"/>
              </a:tblGrid>
              <a:tr h="56383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rgbClr val="000099"/>
                          </a:solidFill>
                          <a:latin typeface="+mn-lt"/>
                          <a:cs typeface="Times New Roman" pitchFamily="18" charset="0"/>
                        </a:rPr>
                        <a:t>Стоимость обработки 1 ЗКР, руб.</a:t>
                      </a:r>
                      <a:endParaRPr lang="ru-RU" sz="1600" b="1" kern="1200" dirty="0" smtClean="0">
                        <a:solidFill>
                          <a:srgbClr val="000099"/>
                        </a:solidFill>
                        <a:latin typeface="+mn-lt"/>
                        <a:ea typeface="+mn-ea"/>
                        <a:cs typeface="Times New Roman" pitchFamily="18" charset="0"/>
                      </a:endParaRPr>
                    </a:p>
                  </a:txBody>
                  <a:tcP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rgbClr val="B29FEB">
                            <a:alpha val="50000"/>
                          </a:srgbClr>
                        </a:gs>
                        <a:gs pos="100000">
                          <a:srgbClr val="E0F3FC"/>
                        </a:gs>
                      </a:gsLst>
                      <a:lin ang="18900000" scaled="1"/>
                      <a:tileRect/>
                    </a:gradFill>
                  </a:tcPr>
                </a:tc>
                <a:tc gridSpan="2">
                  <a:txBody>
                    <a:bodyPr/>
                    <a:lstStyle/>
                    <a:p>
                      <a:pPr algn="ctr"/>
                      <a:r>
                        <a:rPr lang="ru-RU" sz="1600" kern="1200" dirty="0" smtClean="0">
                          <a:solidFill>
                            <a:srgbClr val="C00000"/>
                          </a:solidFill>
                          <a:latin typeface="+mn-lt"/>
                          <a:cs typeface="Times New Roman" pitchFamily="18" charset="0"/>
                        </a:rPr>
                        <a:t>ЭКОНОМИЯ  на обработку ЗКР в год</a:t>
                      </a:r>
                      <a:endParaRPr lang="ru-RU" sz="1600" b="1" kern="1200" dirty="0" smtClean="0">
                        <a:solidFill>
                          <a:srgbClr val="C00000"/>
                        </a:solidFill>
                        <a:latin typeface="+mn-lt"/>
                        <a:ea typeface="+mn-ea"/>
                        <a:cs typeface="Times New Roman" pitchFamily="18" charset="0"/>
                      </a:endParaRPr>
                    </a:p>
                  </a:txBody>
                  <a:tcPr>
                    <a:noFill/>
                  </a:tcPr>
                </a:tc>
                <a:tc hMerge="1">
                  <a:txBody>
                    <a:bodyPr/>
                    <a:lstStyle/>
                    <a:p>
                      <a:pPr algn="ctr"/>
                      <a:endParaRPr lang="ru-RU" sz="1800" dirty="0" smtClean="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rgbClr val="B29FEB">
                            <a:alpha val="50000"/>
                          </a:srgbClr>
                        </a:gs>
                        <a:gs pos="100000">
                          <a:srgbClr val="E0F3FC"/>
                        </a:gs>
                      </a:gsLst>
                      <a:lin ang="18900000" scaled="1"/>
                      <a:tileRect/>
                    </a:gradFill>
                  </a:tcPr>
                </a:tc>
              </a:tr>
              <a:tr h="608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ДО автоматизации</a:t>
                      </a:r>
                      <a:endParaRPr lang="ru-RU" sz="1400" b="1" kern="1200" dirty="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ПОСЛЕ автоматизации</a:t>
                      </a:r>
                      <a:endParaRPr lang="ru-RU" sz="1400" b="1" kern="1200" dirty="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тыс. руб.</a:t>
                      </a:r>
                      <a:endParaRPr lang="ru-RU" sz="1400" b="1" kern="1200" dirty="0" smtClean="0">
                        <a:solidFill>
                          <a:schemeClr val="tx1"/>
                        </a:solidFill>
                        <a:latin typeface="+mn-lt"/>
                        <a:ea typeface="+mn-ea"/>
                        <a:cs typeface="Times New Roman" pitchFamily="18"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kern="1200" dirty="0" smtClean="0">
                        <a:solidFill>
                          <a:schemeClr val="tx1"/>
                        </a:solidFill>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cs typeface="Times New Roman" pitchFamily="18" charset="0"/>
                        </a:rPr>
                        <a:t>%</a:t>
                      </a:r>
                      <a:endParaRPr lang="ru-RU" sz="1400" b="1" kern="1200" dirty="0" smtClean="0">
                        <a:solidFill>
                          <a:schemeClr val="tx1"/>
                        </a:solidFill>
                        <a:latin typeface="+mn-lt"/>
                        <a:ea typeface="+mn-ea"/>
                        <a:cs typeface="Times New Roman" pitchFamily="18" charset="0"/>
                      </a:endParaRPr>
                    </a:p>
                  </a:txBody>
                  <a:tcPr>
                    <a:noFill/>
                  </a:tcPr>
                </a:tc>
              </a:tr>
              <a:tr h="414100">
                <a:tc>
                  <a:txBody>
                    <a:bodyPr/>
                    <a:lstStyle/>
                    <a:p>
                      <a:pPr algn="ctr"/>
                      <a:r>
                        <a:rPr lang="ru-RU" sz="1600" kern="1200" dirty="0" smtClean="0">
                          <a:solidFill>
                            <a:schemeClr val="tx1"/>
                          </a:solidFill>
                          <a:latin typeface="+mn-lt"/>
                          <a:cs typeface="Times New Roman" pitchFamily="18" charset="0"/>
                        </a:rPr>
                        <a:t>10</a:t>
                      </a:r>
                      <a:r>
                        <a:rPr lang="en-US" sz="1600" kern="1200" dirty="0" smtClean="0">
                          <a:solidFill>
                            <a:schemeClr val="tx1"/>
                          </a:solidFill>
                          <a:latin typeface="+mn-lt"/>
                          <a:cs typeface="Times New Roman" pitchFamily="18" charset="0"/>
                        </a:rPr>
                        <a:t>,</a:t>
                      </a:r>
                      <a:r>
                        <a:rPr lang="ru-RU" sz="1600" kern="1200" dirty="0" smtClean="0">
                          <a:solidFill>
                            <a:schemeClr val="tx1"/>
                          </a:solidFill>
                          <a:latin typeface="+mn-lt"/>
                          <a:cs typeface="Times New Roman" pitchFamily="18" charset="0"/>
                        </a:rPr>
                        <a:t>8</a:t>
                      </a:r>
                      <a:endParaRPr lang="ru-RU" sz="1600" b="1" kern="1200" dirty="0">
                        <a:solidFill>
                          <a:schemeClr val="tx1"/>
                        </a:solidFill>
                        <a:latin typeface="+mn-lt"/>
                        <a:ea typeface="+mn-ea"/>
                        <a:cs typeface="Times New Roman" pitchFamily="18" charset="0"/>
                      </a:endParaRPr>
                    </a:p>
                  </a:txBody>
                  <a:tcPr>
                    <a:noFill/>
                  </a:tcPr>
                </a:tc>
                <a:tc>
                  <a:txBody>
                    <a:bodyPr/>
                    <a:lstStyle/>
                    <a:p>
                      <a:pPr algn="ctr"/>
                      <a:r>
                        <a:rPr lang="en-US" sz="1600" kern="1200" dirty="0" smtClean="0">
                          <a:solidFill>
                            <a:schemeClr val="tx1"/>
                          </a:solidFill>
                          <a:latin typeface="+mn-lt"/>
                          <a:cs typeface="Times New Roman" pitchFamily="18" charset="0"/>
                        </a:rPr>
                        <a:t>2,6</a:t>
                      </a:r>
                      <a:endParaRPr lang="ru-RU" sz="1600" b="1" kern="1200" dirty="0">
                        <a:solidFill>
                          <a:schemeClr val="tx1"/>
                        </a:solidFill>
                        <a:latin typeface="+mn-lt"/>
                        <a:ea typeface="+mn-ea"/>
                        <a:cs typeface="Times New Roman" pitchFamily="18" charset="0"/>
                      </a:endParaRPr>
                    </a:p>
                  </a:txBody>
                  <a:tcPr>
                    <a:noFill/>
                  </a:tcPr>
                </a:tc>
                <a:tc>
                  <a:txBody>
                    <a:bodyPr/>
                    <a:lstStyle/>
                    <a:p>
                      <a:pPr algn="ctr"/>
                      <a:r>
                        <a:rPr lang="en-US" sz="1600" kern="1200" dirty="0" smtClean="0">
                          <a:solidFill>
                            <a:schemeClr val="tx1"/>
                          </a:solidFill>
                          <a:latin typeface="+mn-lt"/>
                          <a:cs typeface="Times New Roman" pitchFamily="18" charset="0"/>
                        </a:rPr>
                        <a:t>6 825</a:t>
                      </a:r>
                      <a:endParaRPr lang="ru-RU" sz="1600" b="1" kern="1200" dirty="0">
                        <a:solidFill>
                          <a:schemeClr val="tx1"/>
                        </a:solidFill>
                        <a:latin typeface="+mn-lt"/>
                        <a:ea typeface="+mn-ea"/>
                        <a:cs typeface="Times New Roman" pitchFamily="18" charset="0"/>
                      </a:endParaRPr>
                    </a:p>
                  </a:txBody>
                  <a:tcPr>
                    <a:noFill/>
                  </a:tcPr>
                </a:tc>
                <a:tc>
                  <a:txBody>
                    <a:bodyPr/>
                    <a:lstStyle/>
                    <a:p>
                      <a:pPr algn="ctr"/>
                      <a:r>
                        <a:rPr lang="en-US" sz="1600" kern="1200" dirty="0" smtClean="0">
                          <a:solidFill>
                            <a:schemeClr val="tx1"/>
                          </a:solidFill>
                          <a:latin typeface="+mn-lt"/>
                          <a:cs typeface="Times New Roman" pitchFamily="18" charset="0"/>
                        </a:rPr>
                        <a:t>76</a:t>
                      </a:r>
                      <a:endParaRPr lang="ru-RU" sz="1600" b="1" kern="1200" dirty="0">
                        <a:solidFill>
                          <a:schemeClr val="tx1"/>
                        </a:solidFill>
                        <a:latin typeface="+mn-lt"/>
                        <a:ea typeface="+mn-ea"/>
                        <a:cs typeface="Times New Roman" pitchFamily="18" charset="0"/>
                      </a:endParaRPr>
                    </a:p>
                  </a:txBody>
                  <a:tcPr>
                    <a:noFill/>
                  </a:tcPr>
                </a:tc>
              </a:tr>
            </a:tbl>
          </a:graphicData>
        </a:graphic>
      </p:graphicFrame>
      <p:pic>
        <p:nvPicPr>
          <p:cNvPr id="42014" name="Picture 2"/>
          <p:cNvPicPr>
            <a:picLocks noChangeAspect="1" noChangeArrowheads="1"/>
          </p:cNvPicPr>
          <p:nvPr/>
        </p:nvPicPr>
        <p:blipFill>
          <a:blip r:embed="rId6"/>
          <a:srcRect/>
          <a:stretch>
            <a:fillRect/>
          </a:stretch>
        </p:blipFill>
        <p:spPr bwMode="auto">
          <a:xfrm>
            <a:off x="0" y="6553200"/>
            <a:ext cx="91440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0" y="0"/>
            <a:ext cx="9153525" cy="971550"/>
          </a:xfrm>
          <a:prstGeom prst="rect">
            <a:avLst/>
          </a:prstGeom>
          <a:noFill/>
          <a:ln w="9525">
            <a:noFill/>
            <a:miter lim="800000"/>
            <a:headEnd/>
            <a:tailEnd/>
          </a:ln>
        </p:spPr>
      </p:pic>
      <p:pic>
        <p:nvPicPr>
          <p:cNvPr id="44034" name="Picture 2"/>
          <p:cNvPicPr>
            <a:picLocks noChangeAspect="1" noChangeArrowheads="1"/>
          </p:cNvPicPr>
          <p:nvPr/>
        </p:nvPicPr>
        <p:blipFill>
          <a:blip r:embed="rId4"/>
          <a:srcRect/>
          <a:stretch>
            <a:fillRect/>
          </a:stretch>
        </p:blipFill>
        <p:spPr bwMode="auto">
          <a:xfrm>
            <a:off x="0" y="6553200"/>
            <a:ext cx="9144000" cy="304800"/>
          </a:xfrm>
          <a:prstGeom prst="rect">
            <a:avLst/>
          </a:prstGeom>
          <a:noFill/>
          <a:ln w="9525">
            <a:noFill/>
            <a:miter lim="800000"/>
            <a:headEnd/>
            <a:tailEnd/>
          </a:ln>
        </p:spPr>
      </p:pic>
      <p:sp>
        <p:nvSpPr>
          <p:cNvPr id="44035" name="Rectangle 4"/>
          <p:cNvSpPr>
            <a:spLocks noChangeArrowheads="1"/>
          </p:cNvSpPr>
          <p:nvPr/>
        </p:nvSpPr>
        <p:spPr bwMode="auto">
          <a:xfrm>
            <a:off x="1116013" y="188913"/>
            <a:ext cx="6985000" cy="603250"/>
          </a:xfrm>
          <a:prstGeom prst="rect">
            <a:avLst/>
          </a:prstGeom>
          <a:noFill/>
          <a:ln w="9525">
            <a:noFill/>
            <a:miter lim="800000"/>
            <a:headEnd/>
            <a:tailEnd/>
          </a:ln>
        </p:spPr>
        <p:txBody>
          <a:bodyPr wrap="none" anchor="ctr"/>
          <a:lstStyle/>
          <a:p>
            <a:pPr algn="ctr"/>
            <a:endParaRPr lang="ru-RU" b="1"/>
          </a:p>
        </p:txBody>
      </p:sp>
      <p:sp>
        <p:nvSpPr>
          <p:cNvPr id="3077" name="Rectangle 5"/>
          <p:cNvSpPr>
            <a:spLocks noChangeArrowheads="1"/>
          </p:cNvSpPr>
          <p:nvPr/>
        </p:nvSpPr>
        <p:spPr bwMode="auto">
          <a:xfrm>
            <a:off x="179388" y="1268413"/>
            <a:ext cx="4321175" cy="336550"/>
          </a:xfrm>
          <a:prstGeom prst="rect">
            <a:avLst/>
          </a:prstGeom>
          <a:noFill/>
          <a:ln w="9525">
            <a:noFill/>
            <a:miter lim="800000"/>
            <a:headEnd/>
            <a:tailEnd/>
          </a:ln>
          <a:effectLst/>
        </p:spPr>
        <p:txBody>
          <a:bodyPr>
            <a:spAutoFit/>
          </a:bodyPr>
          <a:lstStyle/>
          <a:p>
            <a:pPr algn="ctr">
              <a:defRPr/>
            </a:pPr>
            <a:r>
              <a:rPr lang="ru-RU" b="1" dirty="0">
                <a:solidFill>
                  <a:schemeClr val="tx2">
                    <a:lumMod val="50000"/>
                  </a:schemeClr>
                </a:solidFill>
                <a:latin typeface="+mn-lt"/>
              </a:rPr>
              <a:t>«Единый портал бюджетной системы»</a:t>
            </a:r>
          </a:p>
        </p:txBody>
      </p:sp>
      <p:sp>
        <p:nvSpPr>
          <p:cNvPr id="44037" name="Rectangle 6"/>
          <p:cNvSpPr>
            <a:spLocks noChangeArrowheads="1"/>
          </p:cNvSpPr>
          <p:nvPr/>
        </p:nvSpPr>
        <p:spPr bwMode="auto">
          <a:xfrm>
            <a:off x="1258888" y="188913"/>
            <a:ext cx="6696075" cy="647700"/>
          </a:xfrm>
          <a:prstGeom prst="rect">
            <a:avLst/>
          </a:prstGeom>
          <a:noFill/>
          <a:ln w="9525">
            <a:noFill/>
            <a:miter lim="800000"/>
            <a:headEnd/>
            <a:tailEnd/>
          </a:ln>
        </p:spPr>
        <p:txBody>
          <a:bodyPr wrap="none" anchor="ctr"/>
          <a:lstStyle/>
          <a:p>
            <a:pPr algn="ctr"/>
            <a:endParaRPr lang="ru-RU" b="1"/>
          </a:p>
        </p:txBody>
      </p:sp>
      <p:sp>
        <p:nvSpPr>
          <p:cNvPr id="3079" name="Rectangle 7"/>
          <p:cNvSpPr>
            <a:spLocks noChangeArrowheads="1"/>
          </p:cNvSpPr>
          <p:nvPr/>
        </p:nvSpPr>
        <p:spPr bwMode="auto">
          <a:xfrm>
            <a:off x="395288" y="1700213"/>
            <a:ext cx="2520950" cy="4608512"/>
          </a:xfrm>
          <a:prstGeom prst="rect">
            <a:avLst/>
          </a:prstGeom>
          <a:noFill/>
          <a:ln w="9525">
            <a:solidFill>
              <a:schemeClr val="bg2">
                <a:lumMod val="50000"/>
              </a:schemeClr>
            </a:solidFill>
            <a:miter lim="800000"/>
            <a:headEnd/>
            <a:tailEnd/>
          </a:ln>
          <a:effectLst/>
        </p:spPr>
        <p:txBody>
          <a:bodyPr wrap="none" anchor="ctr"/>
          <a:lstStyle/>
          <a:p>
            <a:pPr algn="ctr">
              <a:defRPr/>
            </a:pPr>
            <a:endParaRPr lang="ru-RU"/>
          </a:p>
          <a:p>
            <a:pPr algn="ctr">
              <a:defRPr/>
            </a:pPr>
            <a:endParaRPr lang="ru-RU"/>
          </a:p>
          <a:p>
            <a:pPr algn="ctr">
              <a:defRPr/>
            </a:pPr>
            <a:endParaRPr lang="ru-RU"/>
          </a:p>
        </p:txBody>
      </p:sp>
      <p:sp>
        <p:nvSpPr>
          <p:cNvPr id="3080" name="Rectangle 8"/>
          <p:cNvSpPr>
            <a:spLocks noChangeArrowheads="1"/>
          </p:cNvSpPr>
          <p:nvPr/>
        </p:nvSpPr>
        <p:spPr bwMode="auto">
          <a:xfrm>
            <a:off x="179388" y="1268413"/>
            <a:ext cx="4392612" cy="5113337"/>
          </a:xfrm>
          <a:prstGeom prst="rect">
            <a:avLst/>
          </a:prstGeom>
          <a:noFill/>
          <a:ln w="28575">
            <a:solidFill>
              <a:schemeClr val="bg2">
                <a:lumMod val="50000"/>
              </a:schemeClr>
            </a:solidFill>
            <a:prstDash val="dash"/>
            <a:miter lim="800000"/>
            <a:headEnd/>
            <a:tailEnd/>
          </a:ln>
          <a:effectLst/>
        </p:spPr>
        <p:txBody>
          <a:bodyPr wrap="none" anchor="ctr"/>
          <a:lstStyle/>
          <a:p>
            <a:pPr>
              <a:defRPr/>
            </a:pPr>
            <a:endParaRPr lang="ru-RU"/>
          </a:p>
        </p:txBody>
      </p:sp>
      <p:sp>
        <p:nvSpPr>
          <p:cNvPr id="3081" name="Rectangle 9"/>
          <p:cNvSpPr>
            <a:spLocks noChangeArrowheads="1"/>
          </p:cNvSpPr>
          <p:nvPr/>
        </p:nvSpPr>
        <p:spPr bwMode="auto">
          <a:xfrm>
            <a:off x="539750" y="1700213"/>
            <a:ext cx="2078038" cy="338137"/>
          </a:xfrm>
          <a:prstGeom prst="rect">
            <a:avLst/>
          </a:prstGeom>
          <a:noFill/>
          <a:ln w="9525">
            <a:noFill/>
            <a:miter lim="800000"/>
            <a:headEnd/>
            <a:tailEnd/>
          </a:ln>
          <a:effectLst/>
        </p:spPr>
        <p:txBody>
          <a:bodyPr wrap="none">
            <a:spAutoFit/>
          </a:bodyPr>
          <a:lstStyle/>
          <a:p>
            <a:pPr>
              <a:defRPr/>
            </a:pPr>
            <a:r>
              <a:rPr lang="ru-RU" u="sng" dirty="0">
                <a:latin typeface="+mn-lt"/>
              </a:rPr>
              <a:t>Личный кабинет ГРБС</a:t>
            </a:r>
          </a:p>
        </p:txBody>
      </p:sp>
      <p:sp>
        <p:nvSpPr>
          <p:cNvPr id="3082" name="AutoShape 10"/>
          <p:cNvSpPr>
            <a:spLocks noChangeArrowheads="1"/>
          </p:cNvSpPr>
          <p:nvPr/>
        </p:nvSpPr>
        <p:spPr bwMode="auto">
          <a:xfrm>
            <a:off x="539750" y="2131591"/>
            <a:ext cx="2232025" cy="1441450"/>
          </a:xfrm>
          <a:prstGeom prst="roundRect">
            <a:avLst>
              <a:gd name="adj" fmla="val 16667"/>
            </a:avLst>
          </a:prstGeom>
          <a:solidFill>
            <a:srgbClr val="5978FD">
              <a:alpha val="62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ru-RU" sz="1200" dirty="0">
                <a:cs typeface="Times New Roman" pitchFamily="18" charset="0"/>
              </a:rPr>
              <a:t>1.Формирование</a:t>
            </a:r>
          </a:p>
          <a:p>
            <a:pPr marL="342900" indent="-342900">
              <a:defRPr/>
            </a:pPr>
            <a:r>
              <a:rPr lang="ru-RU" sz="1200" dirty="0">
                <a:cs typeface="Times New Roman" pitchFamily="18" charset="0"/>
              </a:rPr>
              <a:t>документов:</a:t>
            </a:r>
          </a:p>
          <a:p>
            <a:pPr marL="342900" indent="-342900">
              <a:defRPr/>
            </a:pPr>
            <a:endParaRPr lang="ru-RU" sz="1200" dirty="0">
              <a:cs typeface="Times New Roman" pitchFamily="18" charset="0"/>
            </a:endParaRPr>
          </a:p>
          <a:p>
            <a:pPr marL="342900" indent="-342900">
              <a:defRPr/>
            </a:pPr>
            <a:r>
              <a:rPr lang="ru-RU" sz="1200" dirty="0">
                <a:cs typeface="Times New Roman" pitchFamily="18" charset="0"/>
              </a:rPr>
              <a:t>- Бюджетные обязательства;</a:t>
            </a:r>
          </a:p>
          <a:p>
            <a:pPr marL="342900" indent="-342900">
              <a:defRPr/>
            </a:pPr>
            <a:r>
              <a:rPr lang="ru-RU" sz="1200" dirty="0">
                <a:cs typeface="Times New Roman" pitchFamily="18" charset="0"/>
              </a:rPr>
              <a:t>- Сведения о контракте</a:t>
            </a:r>
          </a:p>
        </p:txBody>
      </p:sp>
      <p:sp>
        <p:nvSpPr>
          <p:cNvPr id="3083" name="AutoShape 11"/>
          <p:cNvSpPr>
            <a:spLocks noChangeArrowheads="1"/>
          </p:cNvSpPr>
          <p:nvPr/>
        </p:nvSpPr>
        <p:spPr bwMode="auto">
          <a:xfrm>
            <a:off x="539775" y="4293096"/>
            <a:ext cx="2232025" cy="431800"/>
          </a:xfrm>
          <a:prstGeom prst="roundRect">
            <a:avLst>
              <a:gd name="adj" fmla="val 16667"/>
            </a:avLst>
          </a:prstGeom>
          <a:solidFill>
            <a:srgbClr val="5978FD">
              <a:alpha val="39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ru-RU" sz="1200" dirty="0">
                <a:cs typeface="Times New Roman" pitchFamily="18" charset="0"/>
              </a:rPr>
              <a:t>3. Формирование </a:t>
            </a:r>
            <a:r>
              <a:rPr lang="ru-RU" sz="1200" dirty="0" err="1">
                <a:cs typeface="Times New Roman" pitchFamily="18" charset="0"/>
              </a:rPr>
              <a:t>госзадания</a:t>
            </a:r>
            <a:endParaRPr lang="ru-RU" sz="1200" dirty="0">
              <a:cs typeface="Times New Roman" pitchFamily="18" charset="0"/>
            </a:endParaRPr>
          </a:p>
        </p:txBody>
      </p:sp>
      <p:sp>
        <p:nvSpPr>
          <p:cNvPr id="3084" name="AutoShape 12"/>
          <p:cNvSpPr>
            <a:spLocks noChangeArrowheads="1"/>
          </p:cNvSpPr>
          <p:nvPr/>
        </p:nvSpPr>
        <p:spPr bwMode="auto">
          <a:xfrm>
            <a:off x="539552" y="3645024"/>
            <a:ext cx="2232025" cy="576263"/>
          </a:xfrm>
          <a:prstGeom prst="roundRect">
            <a:avLst>
              <a:gd name="adj" fmla="val 16667"/>
            </a:avLst>
          </a:prstGeom>
          <a:solidFill>
            <a:srgbClr val="5978FD">
              <a:alpha val="25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ru-RU" sz="1200" dirty="0">
                <a:cs typeface="Times New Roman" pitchFamily="18" charset="0"/>
              </a:rPr>
              <a:t>2. Подписание соглашений:</a:t>
            </a:r>
          </a:p>
          <a:p>
            <a:pPr marL="342900" indent="-342900">
              <a:defRPr/>
            </a:pPr>
            <a:r>
              <a:rPr lang="ru-RU" sz="1200" dirty="0">
                <a:cs typeface="Times New Roman" pitchFamily="18" charset="0"/>
              </a:rPr>
              <a:t> - о </a:t>
            </a:r>
            <a:r>
              <a:rPr lang="ru-RU" sz="1200" dirty="0" err="1">
                <a:cs typeface="Times New Roman" pitchFamily="18" charset="0"/>
              </a:rPr>
              <a:t>госзадании</a:t>
            </a:r>
            <a:r>
              <a:rPr lang="ru-RU" sz="1200" dirty="0">
                <a:cs typeface="Times New Roman" pitchFamily="18" charset="0"/>
              </a:rPr>
              <a:t>;</a:t>
            </a:r>
          </a:p>
          <a:p>
            <a:pPr marL="342900" indent="-342900">
              <a:defRPr/>
            </a:pPr>
            <a:r>
              <a:rPr lang="ru-RU" sz="1200" dirty="0">
                <a:cs typeface="Times New Roman" pitchFamily="18" charset="0"/>
              </a:rPr>
              <a:t> - о субсидии</a:t>
            </a:r>
          </a:p>
        </p:txBody>
      </p:sp>
      <p:sp>
        <p:nvSpPr>
          <p:cNvPr id="3085" name="AutoShape 13"/>
          <p:cNvSpPr>
            <a:spLocks noChangeArrowheads="1"/>
          </p:cNvSpPr>
          <p:nvPr/>
        </p:nvSpPr>
        <p:spPr bwMode="auto">
          <a:xfrm>
            <a:off x="515958" y="4708540"/>
            <a:ext cx="2232025" cy="792163"/>
          </a:xfrm>
          <a:prstGeom prst="roundRect">
            <a:avLst>
              <a:gd name="adj" fmla="val 16667"/>
            </a:avLst>
          </a:prstGeom>
          <a:solidFill>
            <a:srgbClr val="5978FD">
              <a:alpha val="17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ru-RU" sz="1200" dirty="0">
                <a:cs typeface="Times New Roman" pitchFamily="18" charset="0"/>
              </a:rPr>
              <a:t>4. Подписание соглашения о </a:t>
            </a:r>
          </a:p>
          <a:p>
            <a:pPr marL="342900" indent="-342900">
              <a:defRPr/>
            </a:pPr>
            <a:r>
              <a:rPr lang="ru-RU" sz="1200" dirty="0">
                <a:cs typeface="Times New Roman" pitchFamily="18" charset="0"/>
              </a:rPr>
              <a:t>Предоставлении</a:t>
            </a:r>
          </a:p>
          <a:p>
            <a:pPr marL="342900" indent="-342900">
              <a:defRPr/>
            </a:pPr>
            <a:r>
              <a:rPr lang="ru-RU" sz="1200" dirty="0">
                <a:cs typeface="Times New Roman" pitchFamily="18" charset="0"/>
              </a:rPr>
              <a:t>Межбюджетных трансфертов</a:t>
            </a:r>
          </a:p>
        </p:txBody>
      </p:sp>
      <p:sp>
        <p:nvSpPr>
          <p:cNvPr id="3086" name="AutoShape 14"/>
          <p:cNvSpPr>
            <a:spLocks noChangeArrowheads="1"/>
          </p:cNvSpPr>
          <p:nvPr/>
        </p:nvSpPr>
        <p:spPr bwMode="auto">
          <a:xfrm>
            <a:off x="515958" y="5572140"/>
            <a:ext cx="2232025" cy="576263"/>
          </a:xfrm>
          <a:prstGeom prst="roundRect">
            <a:avLst>
              <a:gd name="adj" fmla="val 16667"/>
            </a:avLst>
          </a:prstGeom>
          <a:solidFill>
            <a:srgbClr val="5978FD">
              <a:alpha val="10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ru-RU" sz="1200" dirty="0">
                <a:cs typeface="Times New Roman" pitchFamily="18" charset="0"/>
              </a:rPr>
              <a:t>5. Иные документы</a:t>
            </a:r>
          </a:p>
        </p:txBody>
      </p:sp>
      <p:sp>
        <p:nvSpPr>
          <p:cNvPr id="3087" name="Line 15"/>
          <p:cNvSpPr>
            <a:spLocks noChangeShapeType="1"/>
          </p:cNvSpPr>
          <p:nvPr/>
        </p:nvSpPr>
        <p:spPr bwMode="auto">
          <a:xfrm>
            <a:off x="2771775" y="3933825"/>
            <a:ext cx="215900" cy="0"/>
          </a:xfrm>
          <a:prstGeom prst="line">
            <a:avLst/>
          </a:prstGeom>
          <a:noFill/>
          <a:ln w="9525">
            <a:solidFill>
              <a:schemeClr val="bg2">
                <a:lumMod val="50000"/>
              </a:schemeClr>
            </a:solidFill>
            <a:round/>
            <a:headEnd/>
            <a:tailEnd/>
          </a:ln>
          <a:effectLst/>
        </p:spPr>
        <p:txBody>
          <a:bodyPr/>
          <a:lstStyle/>
          <a:p>
            <a:pPr>
              <a:defRPr/>
            </a:pPr>
            <a:endParaRPr lang="ru-RU"/>
          </a:p>
        </p:txBody>
      </p:sp>
      <p:sp>
        <p:nvSpPr>
          <p:cNvPr id="3088" name="Line 16"/>
          <p:cNvSpPr>
            <a:spLocks noChangeShapeType="1"/>
          </p:cNvSpPr>
          <p:nvPr/>
        </p:nvSpPr>
        <p:spPr bwMode="auto">
          <a:xfrm>
            <a:off x="2771775" y="5300663"/>
            <a:ext cx="215900" cy="0"/>
          </a:xfrm>
          <a:prstGeom prst="line">
            <a:avLst/>
          </a:prstGeom>
          <a:noFill/>
          <a:ln w="9525">
            <a:solidFill>
              <a:schemeClr val="bg2">
                <a:lumMod val="50000"/>
              </a:schemeClr>
            </a:solidFill>
            <a:round/>
            <a:headEnd/>
            <a:tailEnd/>
          </a:ln>
          <a:effectLst/>
        </p:spPr>
        <p:txBody>
          <a:bodyPr/>
          <a:lstStyle/>
          <a:p>
            <a:pPr>
              <a:defRPr/>
            </a:pPr>
            <a:endParaRPr lang="ru-RU"/>
          </a:p>
        </p:txBody>
      </p:sp>
      <p:sp>
        <p:nvSpPr>
          <p:cNvPr id="3089" name="Line 17"/>
          <p:cNvSpPr>
            <a:spLocks noChangeShapeType="1"/>
          </p:cNvSpPr>
          <p:nvPr/>
        </p:nvSpPr>
        <p:spPr bwMode="auto">
          <a:xfrm flipH="1">
            <a:off x="2987675" y="3933825"/>
            <a:ext cx="0" cy="1366838"/>
          </a:xfrm>
          <a:prstGeom prst="line">
            <a:avLst/>
          </a:prstGeom>
          <a:noFill/>
          <a:ln w="9525">
            <a:solidFill>
              <a:schemeClr val="bg2">
                <a:lumMod val="50000"/>
              </a:schemeClr>
            </a:solidFill>
            <a:round/>
            <a:headEnd/>
            <a:tailEnd/>
          </a:ln>
          <a:effectLst/>
        </p:spPr>
        <p:txBody>
          <a:bodyPr/>
          <a:lstStyle/>
          <a:p>
            <a:pPr>
              <a:defRPr/>
            </a:pPr>
            <a:endParaRPr lang="ru-RU"/>
          </a:p>
        </p:txBody>
      </p:sp>
      <p:sp>
        <p:nvSpPr>
          <p:cNvPr id="3090" name="Line 18"/>
          <p:cNvSpPr>
            <a:spLocks noChangeShapeType="1"/>
          </p:cNvSpPr>
          <p:nvPr/>
        </p:nvSpPr>
        <p:spPr bwMode="auto">
          <a:xfrm>
            <a:off x="2987675" y="5084763"/>
            <a:ext cx="287338"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091" name="Rectangle 19"/>
          <p:cNvSpPr>
            <a:spLocks noChangeArrowheads="1"/>
          </p:cNvSpPr>
          <p:nvPr/>
        </p:nvSpPr>
        <p:spPr bwMode="auto">
          <a:xfrm>
            <a:off x="3276600" y="4797003"/>
            <a:ext cx="1150938" cy="576263"/>
          </a:xfrm>
          <a:prstGeom prst="rect">
            <a:avLst/>
          </a:prstGeom>
          <a:solidFill>
            <a:srgbClr val="94E179"/>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dirty="0">
                <a:solidFill>
                  <a:schemeClr val="tx1">
                    <a:lumMod val="95000"/>
                    <a:lumOff val="5000"/>
                  </a:schemeClr>
                </a:solidFill>
                <a:cs typeface="Times New Roman" pitchFamily="18" charset="0"/>
              </a:rPr>
              <a:t>Реестр</a:t>
            </a:r>
          </a:p>
          <a:p>
            <a:pPr algn="ctr">
              <a:defRPr/>
            </a:pPr>
            <a:r>
              <a:rPr lang="ru-RU" sz="1200" dirty="0">
                <a:solidFill>
                  <a:schemeClr val="tx1">
                    <a:lumMod val="95000"/>
                    <a:lumOff val="5000"/>
                  </a:schemeClr>
                </a:solidFill>
                <a:cs typeface="Times New Roman" pitchFamily="18" charset="0"/>
              </a:rPr>
              <a:t> соглашений</a:t>
            </a:r>
          </a:p>
        </p:txBody>
      </p:sp>
      <p:sp>
        <p:nvSpPr>
          <p:cNvPr id="3092" name="Line 20"/>
          <p:cNvSpPr>
            <a:spLocks noChangeShapeType="1"/>
          </p:cNvSpPr>
          <p:nvPr/>
        </p:nvSpPr>
        <p:spPr bwMode="auto">
          <a:xfrm>
            <a:off x="2771775" y="4508500"/>
            <a:ext cx="503238"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093" name="Rectangle 21"/>
          <p:cNvSpPr>
            <a:spLocks noChangeArrowheads="1"/>
          </p:cNvSpPr>
          <p:nvPr/>
        </p:nvSpPr>
        <p:spPr bwMode="auto">
          <a:xfrm>
            <a:off x="3275856" y="4077072"/>
            <a:ext cx="1150938" cy="504825"/>
          </a:xfrm>
          <a:prstGeom prst="rect">
            <a:avLst/>
          </a:prstGeom>
          <a:solidFill>
            <a:srgbClr val="FCDD20">
              <a:alpha val="73000"/>
            </a:srgbClr>
          </a:solidFill>
          <a:ln>
            <a:solidFill>
              <a:srgbClr val="FCDD2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cs typeface="Times New Roman" pitchFamily="18" charset="0"/>
              </a:rPr>
              <a:t>ГМУ</a:t>
            </a:r>
          </a:p>
        </p:txBody>
      </p:sp>
      <p:sp>
        <p:nvSpPr>
          <p:cNvPr id="3094" name="Line 22"/>
          <p:cNvSpPr>
            <a:spLocks noChangeShapeType="1"/>
          </p:cNvSpPr>
          <p:nvPr/>
        </p:nvSpPr>
        <p:spPr bwMode="auto">
          <a:xfrm>
            <a:off x="2771775" y="3213100"/>
            <a:ext cx="503238"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095" name="Rectangle 23"/>
          <p:cNvSpPr>
            <a:spLocks noChangeArrowheads="1"/>
          </p:cNvSpPr>
          <p:nvPr/>
        </p:nvSpPr>
        <p:spPr bwMode="auto">
          <a:xfrm>
            <a:off x="3276600" y="2996778"/>
            <a:ext cx="1223392" cy="503238"/>
          </a:xfrm>
          <a:prstGeom prst="rect">
            <a:avLst/>
          </a:prstGeom>
          <a:solidFill>
            <a:srgbClr val="94E179"/>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dirty="0">
                <a:solidFill>
                  <a:schemeClr val="tx1">
                    <a:lumMod val="95000"/>
                    <a:lumOff val="5000"/>
                  </a:schemeClr>
                </a:solidFill>
                <a:cs typeface="Times New Roman" pitchFamily="18" charset="0"/>
              </a:rPr>
              <a:t>Реестр</a:t>
            </a:r>
          </a:p>
          <a:p>
            <a:pPr algn="ctr">
              <a:defRPr/>
            </a:pPr>
            <a:r>
              <a:rPr lang="ru-RU" sz="1200" dirty="0">
                <a:solidFill>
                  <a:schemeClr val="tx1">
                    <a:lumMod val="95000"/>
                    <a:lumOff val="5000"/>
                  </a:schemeClr>
                </a:solidFill>
                <a:cs typeface="Times New Roman" pitchFamily="18" charset="0"/>
              </a:rPr>
              <a:t> </a:t>
            </a:r>
            <a:r>
              <a:rPr lang="ru-RU" sz="1200" dirty="0" err="1">
                <a:solidFill>
                  <a:schemeClr val="tx1">
                    <a:lumMod val="95000"/>
                    <a:lumOff val="5000"/>
                  </a:schemeClr>
                </a:solidFill>
                <a:cs typeface="Times New Roman" pitchFamily="18" charset="0"/>
              </a:rPr>
              <a:t>госконтрактов</a:t>
            </a:r>
            <a:endParaRPr lang="ru-RU" sz="1200" dirty="0">
              <a:solidFill>
                <a:schemeClr val="tx1">
                  <a:lumMod val="95000"/>
                  <a:lumOff val="5000"/>
                </a:schemeClr>
              </a:solidFill>
              <a:cs typeface="Times New Roman" pitchFamily="18" charset="0"/>
            </a:endParaRPr>
          </a:p>
        </p:txBody>
      </p:sp>
      <p:sp>
        <p:nvSpPr>
          <p:cNvPr id="3096" name="Line 24"/>
          <p:cNvSpPr>
            <a:spLocks noChangeShapeType="1"/>
          </p:cNvSpPr>
          <p:nvPr/>
        </p:nvSpPr>
        <p:spPr bwMode="auto">
          <a:xfrm>
            <a:off x="2771775" y="2492375"/>
            <a:ext cx="2087563"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097" name="Rectangle 25"/>
          <p:cNvSpPr>
            <a:spLocks noChangeArrowheads="1"/>
          </p:cNvSpPr>
          <p:nvPr/>
        </p:nvSpPr>
        <p:spPr bwMode="auto">
          <a:xfrm>
            <a:off x="4787900" y="1268413"/>
            <a:ext cx="4105275" cy="5113337"/>
          </a:xfrm>
          <a:prstGeom prst="rect">
            <a:avLst/>
          </a:prstGeom>
          <a:noFill/>
          <a:ln w="28575">
            <a:solidFill>
              <a:schemeClr val="bg2">
                <a:lumMod val="50000"/>
              </a:schemeClr>
            </a:solidFill>
            <a:prstDash val="dash"/>
            <a:miter lim="800000"/>
            <a:headEnd/>
            <a:tailEnd/>
          </a:ln>
          <a:effectLst/>
        </p:spPr>
        <p:txBody>
          <a:bodyPr wrap="none" anchor="ctr"/>
          <a:lstStyle/>
          <a:p>
            <a:pPr algn="ctr">
              <a:defRPr/>
            </a:pPr>
            <a:endParaRPr lang="ru-RU"/>
          </a:p>
        </p:txBody>
      </p:sp>
      <p:sp>
        <p:nvSpPr>
          <p:cNvPr id="3098" name="Rectangle 26"/>
          <p:cNvSpPr>
            <a:spLocks noChangeArrowheads="1"/>
          </p:cNvSpPr>
          <p:nvPr/>
        </p:nvSpPr>
        <p:spPr bwMode="auto">
          <a:xfrm>
            <a:off x="4929188" y="1268413"/>
            <a:ext cx="3714750" cy="369887"/>
          </a:xfrm>
          <a:prstGeom prst="rect">
            <a:avLst/>
          </a:prstGeom>
          <a:noFill/>
          <a:ln w="9525">
            <a:noFill/>
            <a:miter lim="800000"/>
            <a:headEnd/>
            <a:tailEnd/>
          </a:ln>
          <a:effectLst/>
        </p:spPr>
        <p:txBody>
          <a:bodyPr>
            <a:spAutoFit/>
          </a:bodyPr>
          <a:lstStyle/>
          <a:p>
            <a:pPr algn="ctr">
              <a:defRPr/>
            </a:pPr>
            <a:r>
              <a:rPr lang="ru-RU" b="1" dirty="0">
                <a:solidFill>
                  <a:schemeClr val="tx2">
                    <a:lumMod val="50000"/>
                  </a:schemeClr>
                </a:solidFill>
                <a:latin typeface="+mn-lt"/>
              </a:rPr>
              <a:t>Федеральное</a:t>
            </a:r>
            <a:r>
              <a:rPr lang="ru-RU" b="1" dirty="0">
                <a:solidFill>
                  <a:schemeClr val="tx2">
                    <a:lumMod val="50000"/>
                  </a:schemeClr>
                </a:solidFill>
              </a:rPr>
              <a:t> казначейство</a:t>
            </a:r>
          </a:p>
        </p:txBody>
      </p:sp>
      <p:sp>
        <p:nvSpPr>
          <p:cNvPr id="3099" name="Rectangle 27"/>
          <p:cNvSpPr>
            <a:spLocks noChangeArrowheads="1"/>
          </p:cNvSpPr>
          <p:nvPr/>
        </p:nvSpPr>
        <p:spPr bwMode="auto">
          <a:xfrm>
            <a:off x="4835546" y="2187590"/>
            <a:ext cx="1296838" cy="576263"/>
          </a:xfrm>
          <a:prstGeom prst="rect">
            <a:avLst/>
          </a:prstGeom>
          <a:solidFill>
            <a:srgbClr val="5978FD">
              <a:alpha val="32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cs typeface="Times New Roman" pitchFamily="18" charset="0"/>
              </a:rPr>
              <a:t>Бюджетное </a:t>
            </a:r>
          </a:p>
          <a:p>
            <a:pPr algn="ctr">
              <a:defRPr/>
            </a:pPr>
            <a:r>
              <a:rPr lang="ru-RU" sz="1400" dirty="0">
                <a:cs typeface="Times New Roman" pitchFamily="18" charset="0"/>
              </a:rPr>
              <a:t>обязательство</a:t>
            </a:r>
          </a:p>
        </p:txBody>
      </p:sp>
      <p:sp>
        <p:nvSpPr>
          <p:cNvPr id="3101" name="AutoShape 29"/>
          <p:cNvSpPr>
            <a:spLocks noChangeArrowheads="1"/>
          </p:cNvSpPr>
          <p:nvPr/>
        </p:nvSpPr>
        <p:spPr bwMode="auto">
          <a:xfrm>
            <a:off x="6357938" y="2286000"/>
            <a:ext cx="576262" cy="431800"/>
          </a:xfrm>
          <a:prstGeom prst="diamond">
            <a:avLst/>
          </a:prstGeom>
          <a:noFill/>
          <a:ln w="15875">
            <a:solidFill>
              <a:srgbClr val="3D62FD"/>
            </a:solidFill>
            <a:miter lim="800000"/>
            <a:headEnd/>
            <a:tailEnd/>
          </a:ln>
          <a:effectLst/>
        </p:spPr>
        <p:txBody>
          <a:bodyPr wrap="none" anchor="ctr"/>
          <a:lstStyle/>
          <a:p>
            <a:pPr algn="ctr">
              <a:defRPr/>
            </a:pPr>
            <a:r>
              <a:rPr lang="ru-RU" sz="800" dirty="0">
                <a:latin typeface="+mn-lt"/>
              </a:rPr>
              <a:t>проверка</a:t>
            </a:r>
          </a:p>
        </p:txBody>
      </p:sp>
      <p:sp>
        <p:nvSpPr>
          <p:cNvPr id="44078" name="Line 30"/>
          <p:cNvSpPr>
            <a:spLocks noChangeShapeType="1"/>
          </p:cNvSpPr>
          <p:nvPr/>
        </p:nvSpPr>
        <p:spPr bwMode="auto">
          <a:xfrm flipH="1">
            <a:off x="6156325" y="2492375"/>
            <a:ext cx="215900" cy="0"/>
          </a:xfrm>
          <a:prstGeom prst="line">
            <a:avLst/>
          </a:prstGeom>
          <a:noFill/>
          <a:ln w="25400">
            <a:solidFill>
              <a:srgbClr val="3D62FD"/>
            </a:solidFill>
            <a:round/>
            <a:headEnd/>
            <a:tailEnd/>
          </a:ln>
        </p:spPr>
        <p:txBody>
          <a:bodyPr/>
          <a:lstStyle/>
          <a:p>
            <a:endParaRPr lang="ru-RU"/>
          </a:p>
        </p:txBody>
      </p:sp>
      <p:sp>
        <p:nvSpPr>
          <p:cNvPr id="44079" name="Line 31"/>
          <p:cNvSpPr>
            <a:spLocks noChangeShapeType="1"/>
          </p:cNvSpPr>
          <p:nvPr/>
        </p:nvSpPr>
        <p:spPr bwMode="auto">
          <a:xfrm>
            <a:off x="7308850" y="2492375"/>
            <a:ext cx="215900" cy="0"/>
          </a:xfrm>
          <a:prstGeom prst="line">
            <a:avLst/>
          </a:prstGeom>
          <a:noFill/>
          <a:ln w="25400">
            <a:solidFill>
              <a:srgbClr val="3D62FD"/>
            </a:solidFill>
            <a:round/>
            <a:headEnd/>
            <a:tailEnd type="triangle" w="med" len="med"/>
          </a:ln>
        </p:spPr>
        <p:txBody>
          <a:bodyPr/>
          <a:lstStyle/>
          <a:p>
            <a:endParaRPr lang="ru-RU"/>
          </a:p>
        </p:txBody>
      </p:sp>
      <p:sp>
        <p:nvSpPr>
          <p:cNvPr id="3104" name="Oval 32"/>
          <p:cNvSpPr>
            <a:spLocks noChangeArrowheads="1"/>
          </p:cNvSpPr>
          <p:nvPr/>
        </p:nvSpPr>
        <p:spPr bwMode="auto">
          <a:xfrm>
            <a:off x="7069138" y="2187575"/>
            <a:ext cx="288925" cy="360363"/>
          </a:xfrm>
          <a:prstGeom prst="ellipse">
            <a:avLst/>
          </a:prstGeom>
          <a:noFill/>
          <a:ln w="9525">
            <a:noFill/>
            <a:round/>
            <a:headEnd/>
            <a:tailEnd/>
          </a:ln>
          <a:effectLst/>
        </p:spPr>
        <p:txBody>
          <a:bodyPr wrap="none"/>
          <a:lstStyle/>
          <a:p>
            <a:pPr algn="ctr">
              <a:defRPr/>
            </a:pPr>
            <a:r>
              <a:rPr lang="ru-RU" sz="1400" b="1" dirty="0">
                <a:latin typeface="+mn-lt"/>
              </a:rPr>
              <a:t>да</a:t>
            </a:r>
          </a:p>
        </p:txBody>
      </p:sp>
      <p:sp>
        <p:nvSpPr>
          <p:cNvPr id="44081" name="Line 33"/>
          <p:cNvSpPr>
            <a:spLocks noChangeShapeType="1"/>
          </p:cNvSpPr>
          <p:nvPr/>
        </p:nvSpPr>
        <p:spPr bwMode="auto">
          <a:xfrm>
            <a:off x="7019925" y="2492375"/>
            <a:ext cx="73025" cy="0"/>
          </a:xfrm>
          <a:prstGeom prst="line">
            <a:avLst/>
          </a:prstGeom>
          <a:noFill/>
          <a:ln w="25400">
            <a:solidFill>
              <a:srgbClr val="3D62FD"/>
            </a:solidFill>
            <a:round/>
            <a:headEnd/>
            <a:tailEnd/>
          </a:ln>
        </p:spPr>
        <p:txBody>
          <a:bodyPr/>
          <a:lstStyle/>
          <a:p>
            <a:endParaRPr lang="ru-RU"/>
          </a:p>
        </p:txBody>
      </p:sp>
      <p:sp>
        <p:nvSpPr>
          <p:cNvPr id="44082" name="Line 34"/>
          <p:cNvSpPr>
            <a:spLocks noChangeShapeType="1"/>
          </p:cNvSpPr>
          <p:nvPr/>
        </p:nvSpPr>
        <p:spPr bwMode="auto">
          <a:xfrm>
            <a:off x="6443663" y="4005263"/>
            <a:ext cx="0" cy="0"/>
          </a:xfrm>
          <a:prstGeom prst="line">
            <a:avLst/>
          </a:prstGeom>
          <a:noFill/>
          <a:ln w="9525">
            <a:solidFill>
              <a:schemeClr val="tx1"/>
            </a:solidFill>
            <a:round/>
            <a:headEnd/>
            <a:tailEnd/>
          </a:ln>
        </p:spPr>
        <p:txBody>
          <a:bodyPr/>
          <a:lstStyle/>
          <a:p>
            <a:endParaRPr lang="ru-RU"/>
          </a:p>
        </p:txBody>
      </p:sp>
      <p:sp>
        <p:nvSpPr>
          <p:cNvPr id="3107" name="Rectangle 35"/>
          <p:cNvSpPr>
            <a:spLocks noChangeArrowheads="1"/>
          </p:cNvSpPr>
          <p:nvPr/>
        </p:nvSpPr>
        <p:spPr bwMode="auto">
          <a:xfrm>
            <a:off x="5857884" y="1643050"/>
            <a:ext cx="1656606" cy="431899"/>
          </a:xfrm>
          <a:prstGeom prst="rect">
            <a:avLst/>
          </a:prstGeom>
          <a:solidFill>
            <a:srgbClr val="94E179"/>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dirty="0">
                <a:solidFill>
                  <a:schemeClr val="tx1">
                    <a:lumMod val="95000"/>
                    <a:lumOff val="5000"/>
                  </a:schemeClr>
                </a:solidFill>
                <a:cs typeface="Times New Roman" pitchFamily="18" charset="0"/>
              </a:rPr>
              <a:t>Реестр банковских</a:t>
            </a:r>
          </a:p>
          <a:p>
            <a:pPr algn="ctr">
              <a:defRPr/>
            </a:pPr>
            <a:r>
              <a:rPr lang="ru-RU" sz="1200" dirty="0">
                <a:solidFill>
                  <a:schemeClr val="tx1">
                    <a:lumMod val="95000"/>
                    <a:lumOff val="5000"/>
                  </a:schemeClr>
                </a:solidFill>
                <a:cs typeface="Times New Roman" pitchFamily="18" charset="0"/>
              </a:rPr>
              <a:t> гарантий</a:t>
            </a:r>
          </a:p>
        </p:txBody>
      </p:sp>
      <p:sp>
        <p:nvSpPr>
          <p:cNvPr id="3108" name="Rectangle 36"/>
          <p:cNvSpPr>
            <a:spLocks noChangeArrowheads="1"/>
          </p:cNvSpPr>
          <p:nvPr/>
        </p:nvSpPr>
        <p:spPr bwMode="auto">
          <a:xfrm>
            <a:off x="6143636" y="2928934"/>
            <a:ext cx="1081087" cy="288925"/>
          </a:xfrm>
          <a:prstGeom prst="rect">
            <a:avLst/>
          </a:prstGeom>
          <a:solidFill>
            <a:srgbClr val="FCDD20">
              <a:alpha val="73000"/>
            </a:srgbClr>
          </a:solidFill>
          <a:ln>
            <a:solidFill>
              <a:srgbClr val="FCDD2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cs typeface="Times New Roman" pitchFamily="18" charset="0"/>
              </a:rPr>
              <a:t>40302</a:t>
            </a:r>
          </a:p>
        </p:txBody>
      </p:sp>
      <p:sp>
        <p:nvSpPr>
          <p:cNvPr id="44089" name="Line 38"/>
          <p:cNvSpPr>
            <a:spLocks noChangeShapeType="1"/>
          </p:cNvSpPr>
          <p:nvPr/>
        </p:nvSpPr>
        <p:spPr bwMode="auto">
          <a:xfrm flipV="1">
            <a:off x="6659563" y="2060575"/>
            <a:ext cx="0" cy="215900"/>
          </a:xfrm>
          <a:prstGeom prst="line">
            <a:avLst/>
          </a:prstGeom>
          <a:noFill/>
          <a:ln w="25400">
            <a:solidFill>
              <a:srgbClr val="3D62FD"/>
            </a:solidFill>
            <a:round/>
            <a:headEnd/>
            <a:tailEnd type="triangle" w="med" len="med"/>
          </a:ln>
        </p:spPr>
        <p:txBody>
          <a:bodyPr/>
          <a:lstStyle/>
          <a:p>
            <a:endParaRPr lang="ru-RU"/>
          </a:p>
        </p:txBody>
      </p:sp>
      <p:sp>
        <p:nvSpPr>
          <p:cNvPr id="44090" name="Line 39"/>
          <p:cNvSpPr>
            <a:spLocks noChangeShapeType="1"/>
          </p:cNvSpPr>
          <p:nvPr/>
        </p:nvSpPr>
        <p:spPr bwMode="auto">
          <a:xfrm>
            <a:off x="8027988" y="2852738"/>
            <a:ext cx="0" cy="504825"/>
          </a:xfrm>
          <a:prstGeom prst="line">
            <a:avLst/>
          </a:prstGeom>
          <a:noFill/>
          <a:ln w="9525">
            <a:solidFill>
              <a:schemeClr val="hlink"/>
            </a:solidFill>
            <a:round/>
            <a:headEnd/>
            <a:tailEnd/>
          </a:ln>
        </p:spPr>
        <p:txBody>
          <a:bodyPr/>
          <a:lstStyle/>
          <a:p>
            <a:endParaRPr lang="ru-RU"/>
          </a:p>
        </p:txBody>
      </p:sp>
      <p:sp>
        <p:nvSpPr>
          <p:cNvPr id="44091" name="Line 40"/>
          <p:cNvSpPr>
            <a:spLocks noChangeShapeType="1"/>
          </p:cNvSpPr>
          <p:nvPr/>
        </p:nvSpPr>
        <p:spPr bwMode="auto">
          <a:xfrm flipH="1" flipV="1">
            <a:off x="4500563" y="3355975"/>
            <a:ext cx="3527425" cy="1588"/>
          </a:xfrm>
          <a:prstGeom prst="line">
            <a:avLst/>
          </a:prstGeom>
          <a:noFill/>
          <a:ln w="22225">
            <a:solidFill>
              <a:srgbClr val="3D62FD"/>
            </a:solidFill>
            <a:round/>
            <a:headEnd/>
            <a:tailEnd type="triangle" w="med" len="med"/>
          </a:ln>
        </p:spPr>
        <p:txBody>
          <a:bodyPr/>
          <a:lstStyle/>
          <a:p>
            <a:endParaRPr lang="ru-RU"/>
          </a:p>
        </p:txBody>
      </p:sp>
      <p:sp>
        <p:nvSpPr>
          <p:cNvPr id="3113" name="Line 41"/>
          <p:cNvSpPr>
            <a:spLocks noChangeShapeType="1"/>
          </p:cNvSpPr>
          <p:nvPr/>
        </p:nvSpPr>
        <p:spPr bwMode="auto">
          <a:xfrm>
            <a:off x="2987675" y="4652963"/>
            <a:ext cx="1871663"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114" name="Rectangle 42"/>
          <p:cNvSpPr>
            <a:spLocks noChangeArrowheads="1"/>
          </p:cNvSpPr>
          <p:nvPr/>
        </p:nvSpPr>
        <p:spPr bwMode="auto">
          <a:xfrm>
            <a:off x="4859338" y="4276740"/>
            <a:ext cx="1296838" cy="576263"/>
          </a:xfrm>
          <a:prstGeom prst="rect">
            <a:avLst/>
          </a:prstGeom>
          <a:solidFill>
            <a:srgbClr val="5978FD">
              <a:alpha val="32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cs typeface="Times New Roman" pitchFamily="18" charset="0"/>
              </a:rPr>
              <a:t>Бюджетное </a:t>
            </a:r>
          </a:p>
          <a:p>
            <a:pPr algn="ctr">
              <a:defRPr/>
            </a:pPr>
            <a:r>
              <a:rPr lang="ru-RU" sz="1400" dirty="0">
                <a:cs typeface="Times New Roman" pitchFamily="18" charset="0"/>
              </a:rPr>
              <a:t>обязательство</a:t>
            </a:r>
          </a:p>
        </p:txBody>
      </p:sp>
      <p:sp>
        <p:nvSpPr>
          <p:cNvPr id="3115" name="AutoShape 43"/>
          <p:cNvSpPr>
            <a:spLocks noChangeArrowheads="1"/>
          </p:cNvSpPr>
          <p:nvPr/>
        </p:nvSpPr>
        <p:spPr bwMode="auto">
          <a:xfrm>
            <a:off x="6300788" y="4348163"/>
            <a:ext cx="576262" cy="431800"/>
          </a:xfrm>
          <a:prstGeom prst="diamond">
            <a:avLst/>
          </a:prstGeom>
          <a:noFill/>
          <a:ln w="15875">
            <a:solidFill>
              <a:srgbClr val="3D62FD"/>
            </a:solidFill>
            <a:miter lim="800000"/>
            <a:headEnd/>
            <a:tailEnd/>
          </a:ln>
          <a:effectLst/>
        </p:spPr>
        <p:txBody>
          <a:bodyPr wrap="none" anchor="ctr"/>
          <a:lstStyle/>
          <a:p>
            <a:pPr algn="ctr">
              <a:defRPr/>
            </a:pPr>
            <a:r>
              <a:rPr lang="ru-RU" sz="800">
                <a:latin typeface="+mn-lt"/>
              </a:rPr>
              <a:t>проверка</a:t>
            </a:r>
          </a:p>
        </p:txBody>
      </p:sp>
      <p:sp>
        <p:nvSpPr>
          <p:cNvPr id="44097" name="Line 44"/>
          <p:cNvSpPr>
            <a:spLocks noChangeShapeType="1"/>
          </p:cNvSpPr>
          <p:nvPr/>
        </p:nvSpPr>
        <p:spPr bwMode="auto">
          <a:xfrm>
            <a:off x="6084888" y="4652963"/>
            <a:ext cx="215900" cy="0"/>
          </a:xfrm>
          <a:prstGeom prst="line">
            <a:avLst/>
          </a:prstGeom>
          <a:noFill/>
          <a:ln w="25400">
            <a:solidFill>
              <a:srgbClr val="3D62FD"/>
            </a:solidFill>
            <a:round/>
            <a:headEnd/>
            <a:tailEnd/>
          </a:ln>
        </p:spPr>
        <p:txBody>
          <a:bodyPr/>
          <a:lstStyle/>
          <a:p>
            <a:endParaRPr lang="ru-RU"/>
          </a:p>
        </p:txBody>
      </p:sp>
      <p:sp>
        <p:nvSpPr>
          <p:cNvPr id="3118" name="Rectangle 46"/>
          <p:cNvSpPr>
            <a:spLocks noChangeArrowheads="1"/>
          </p:cNvSpPr>
          <p:nvPr/>
        </p:nvSpPr>
        <p:spPr bwMode="auto">
          <a:xfrm>
            <a:off x="7500958" y="4203715"/>
            <a:ext cx="1150938" cy="576263"/>
          </a:xfrm>
          <a:prstGeom prst="rect">
            <a:avLst/>
          </a:prstGeom>
          <a:solidFill>
            <a:srgbClr val="94E179">
              <a:alpha val="35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a:solidFill>
                  <a:schemeClr val="tx1">
                    <a:lumMod val="95000"/>
                    <a:lumOff val="5000"/>
                  </a:schemeClr>
                </a:solidFill>
                <a:cs typeface="Times New Roman" pitchFamily="18" charset="0"/>
              </a:rPr>
              <a:t>Поставлено</a:t>
            </a:r>
          </a:p>
          <a:p>
            <a:pPr algn="ctr">
              <a:defRPr/>
            </a:pPr>
            <a:r>
              <a:rPr lang="ru-RU" sz="1400">
                <a:solidFill>
                  <a:schemeClr val="tx1">
                    <a:lumMod val="95000"/>
                    <a:lumOff val="5000"/>
                  </a:schemeClr>
                </a:solidFill>
                <a:cs typeface="Times New Roman" pitchFamily="18" charset="0"/>
              </a:rPr>
              <a:t> на учет</a:t>
            </a:r>
          </a:p>
        </p:txBody>
      </p:sp>
      <p:sp>
        <p:nvSpPr>
          <p:cNvPr id="44101" name="Line 47"/>
          <p:cNvSpPr>
            <a:spLocks noChangeShapeType="1"/>
          </p:cNvSpPr>
          <p:nvPr/>
        </p:nvSpPr>
        <p:spPr bwMode="auto">
          <a:xfrm>
            <a:off x="7235825" y="4652963"/>
            <a:ext cx="215900" cy="0"/>
          </a:xfrm>
          <a:prstGeom prst="line">
            <a:avLst/>
          </a:prstGeom>
          <a:noFill/>
          <a:ln w="25400">
            <a:solidFill>
              <a:srgbClr val="3D62FD"/>
            </a:solidFill>
            <a:round/>
            <a:headEnd/>
            <a:tailEnd type="triangle" w="med" len="med"/>
          </a:ln>
        </p:spPr>
        <p:txBody>
          <a:bodyPr/>
          <a:lstStyle/>
          <a:p>
            <a:endParaRPr lang="ru-RU"/>
          </a:p>
        </p:txBody>
      </p:sp>
      <p:sp>
        <p:nvSpPr>
          <p:cNvPr id="44102" name="Line 48"/>
          <p:cNvSpPr>
            <a:spLocks noChangeShapeType="1"/>
          </p:cNvSpPr>
          <p:nvPr/>
        </p:nvSpPr>
        <p:spPr bwMode="auto">
          <a:xfrm>
            <a:off x="6877050" y="4652963"/>
            <a:ext cx="144463" cy="0"/>
          </a:xfrm>
          <a:prstGeom prst="line">
            <a:avLst/>
          </a:prstGeom>
          <a:noFill/>
          <a:ln w="25400">
            <a:solidFill>
              <a:srgbClr val="3D62FD"/>
            </a:solidFill>
            <a:round/>
            <a:headEnd/>
            <a:tailEnd/>
          </a:ln>
        </p:spPr>
        <p:txBody>
          <a:bodyPr/>
          <a:lstStyle/>
          <a:p>
            <a:endParaRPr lang="ru-RU"/>
          </a:p>
        </p:txBody>
      </p:sp>
      <p:sp>
        <p:nvSpPr>
          <p:cNvPr id="44103" name="Line 49"/>
          <p:cNvSpPr>
            <a:spLocks noChangeShapeType="1"/>
          </p:cNvSpPr>
          <p:nvPr/>
        </p:nvSpPr>
        <p:spPr bwMode="auto">
          <a:xfrm>
            <a:off x="8101013" y="4868863"/>
            <a:ext cx="0" cy="288925"/>
          </a:xfrm>
          <a:prstGeom prst="line">
            <a:avLst/>
          </a:prstGeom>
          <a:noFill/>
          <a:ln w="9525">
            <a:solidFill>
              <a:schemeClr val="hlink"/>
            </a:solidFill>
            <a:round/>
            <a:headEnd/>
            <a:tailEnd/>
          </a:ln>
        </p:spPr>
        <p:txBody>
          <a:bodyPr/>
          <a:lstStyle/>
          <a:p>
            <a:endParaRPr lang="ru-RU"/>
          </a:p>
        </p:txBody>
      </p:sp>
      <p:sp>
        <p:nvSpPr>
          <p:cNvPr id="44104" name="Line 50"/>
          <p:cNvSpPr>
            <a:spLocks noChangeShapeType="1"/>
          </p:cNvSpPr>
          <p:nvPr/>
        </p:nvSpPr>
        <p:spPr bwMode="auto">
          <a:xfrm flipH="1">
            <a:off x="4427538" y="5157788"/>
            <a:ext cx="3673475" cy="0"/>
          </a:xfrm>
          <a:prstGeom prst="line">
            <a:avLst/>
          </a:prstGeom>
          <a:noFill/>
          <a:ln w="22225">
            <a:solidFill>
              <a:srgbClr val="3D62FD"/>
            </a:solidFill>
            <a:round/>
            <a:headEnd/>
            <a:tailEnd type="triangle" w="med" len="med"/>
          </a:ln>
        </p:spPr>
        <p:txBody>
          <a:bodyPr/>
          <a:lstStyle/>
          <a:p>
            <a:endParaRPr lang="ru-RU"/>
          </a:p>
        </p:txBody>
      </p:sp>
      <p:sp>
        <p:nvSpPr>
          <p:cNvPr id="3124" name="Line 52"/>
          <p:cNvSpPr>
            <a:spLocks noChangeShapeType="1"/>
          </p:cNvSpPr>
          <p:nvPr/>
        </p:nvSpPr>
        <p:spPr bwMode="auto">
          <a:xfrm>
            <a:off x="2771775" y="5949950"/>
            <a:ext cx="2087563" cy="0"/>
          </a:xfrm>
          <a:prstGeom prst="line">
            <a:avLst/>
          </a:prstGeom>
          <a:noFill/>
          <a:ln w="9525">
            <a:solidFill>
              <a:schemeClr val="bg2">
                <a:lumMod val="50000"/>
              </a:schemeClr>
            </a:solidFill>
            <a:round/>
            <a:headEnd/>
            <a:tailEnd type="triangle" w="med" len="med"/>
          </a:ln>
          <a:effectLst/>
        </p:spPr>
        <p:txBody>
          <a:bodyPr/>
          <a:lstStyle/>
          <a:p>
            <a:pPr>
              <a:defRPr/>
            </a:pPr>
            <a:endParaRPr lang="ru-RU"/>
          </a:p>
        </p:txBody>
      </p:sp>
      <p:sp>
        <p:nvSpPr>
          <p:cNvPr id="3125" name="Rectangle 53"/>
          <p:cNvSpPr>
            <a:spLocks noChangeArrowheads="1"/>
          </p:cNvSpPr>
          <p:nvPr/>
        </p:nvSpPr>
        <p:spPr bwMode="auto">
          <a:xfrm>
            <a:off x="4859338" y="5572140"/>
            <a:ext cx="1296838" cy="576263"/>
          </a:xfrm>
          <a:prstGeom prst="rect">
            <a:avLst/>
          </a:prstGeom>
          <a:solidFill>
            <a:srgbClr val="5978FD">
              <a:alpha val="32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cs typeface="Times New Roman" pitchFamily="18" charset="0"/>
              </a:rPr>
              <a:t>Бюджетное </a:t>
            </a:r>
          </a:p>
          <a:p>
            <a:pPr algn="ctr">
              <a:defRPr/>
            </a:pPr>
            <a:r>
              <a:rPr lang="ru-RU" sz="1400" dirty="0">
                <a:cs typeface="Times New Roman" pitchFamily="18" charset="0"/>
              </a:rPr>
              <a:t>обязательство</a:t>
            </a:r>
          </a:p>
        </p:txBody>
      </p:sp>
      <p:sp>
        <p:nvSpPr>
          <p:cNvPr id="3126" name="AutoShape 54"/>
          <p:cNvSpPr>
            <a:spLocks noChangeArrowheads="1"/>
          </p:cNvSpPr>
          <p:nvPr/>
        </p:nvSpPr>
        <p:spPr bwMode="auto">
          <a:xfrm>
            <a:off x="6300788" y="5732463"/>
            <a:ext cx="576262" cy="431800"/>
          </a:xfrm>
          <a:prstGeom prst="diamond">
            <a:avLst/>
          </a:prstGeom>
          <a:noFill/>
          <a:ln w="15875">
            <a:solidFill>
              <a:srgbClr val="3D62FD"/>
            </a:solidFill>
            <a:miter lim="800000"/>
            <a:headEnd/>
            <a:tailEnd/>
          </a:ln>
          <a:effectLst/>
        </p:spPr>
        <p:txBody>
          <a:bodyPr wrap="none" anchor="ctr"/>
          <a:lstStyle/>
          <a:p>
            <a:pPr algn="ctr">
              <a:defRPr/>
            </a:pPr>
            <a:r>
              <a:rPr lang="ru-RU" sz="800">
                <a:latin typeface="+mn-lt"/>
              </a:rPr>
              <a:t>проверка</a:t>
            </a:r>
          </a:p>
        </p:txBody>
      </p:sp>
      <p:sp>
        <p:nvSpPr>
          <p:cNvPr id="3127" name="Rectangle 55"/>
          <p:cNvSpPr>
            <a:spLocks noChangeArrowheads="1"/>
          </p:cNvSpPr>
          <p:nvPr/>
        </p:nvSpPr>
        <p:spPr bwMode="auto">
          <a:xfrm>
            <a:off x="7524750" y="5589166"/>
            <a:ext cx="1150938" cy="576262"/>
          </a:xfrm>
          <a:prstGeom prst="rect">
            <a:avLst/>
          </a:prstGeom>
          <a:solidFill>
            <a:srgbClr val="94E179">
              <a:alpha val="35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chemeClr val="tx1">
                    <a:lumMod val="95000"/>
                    <a:lumOff val="5000"/>
                  </a:schemeClr>
                </a:solidFill>
                <a:cs typeface="Times New Roman" pitchFamily="18" charset="0"/>
              </a:rPr>
              <a:t>Поставлено</a:t>
            </a:r>
          </a:p>
          <a:p>
            <a:pPr algn="ctr">
              <a:defRPr/>
            </a:pPr>
            <a:r>
              <a:rPr lang="ru-RU" sz="1400" dirty="0">
                <a:solidFill>
                  <a:schemeClr val="tx1">
                    <a:lumMod val="95000"/>
                    <a:lumOff val="5000"/>
                  </a:schemeClr>
                </a:solidFill>
                <a:cs typeface="Times New Roman" pitchFamily="18" charset="0"/>
              </a:rPr>
              <a:t> на учет</a:t>
            </a:r>
          </a:p>
        </p:txBody>
      </p:sp>
      <p:sp>
        <p:nvSpPr>
          <p:cNvPr id="3132" name="Rectangle 60"/>
          <p:cNvSpPr>
            <a:spLocks noChangeArrowheads="1"/>
          </p:cNvSpPr>
          <p:nvPr/>
        </p:nvSpPr>
        <p:spPr bwMode="auto">
          <a:xfrm>
            <a:off x="1428750" y="142875"/>
            <a:ext cx="6553200" cy="830263"/>
          </a:xfrm>
          <a:prstGeom prst="rect">
            <a:avLst/>
          </a:prstGeom>
          <a:noFill/>
          <a:ln w="9525">
            <a:noFill/>
            <a:miter lim="800000"/>
            <a:headEnd/>
            <a:tailEnd/>
          </a:ln>
          <a:effectLst/>
        </p:spPr>
        <p:txBody>
          <a:bodyPr anchor="ctr">
            <a:spAutoFit/>
          </a:bodyPr>
          <a:lstStyle/>
          <a:p>
            <a:pPr algn="ctr">
              <a:defRPr/>
            </a:pPr>
            <a:r>
              <a:rPr lang="ru-RU" b="1" dirty="0">
                <a:solidFill>
                  <a:schemeClr val="accent6"/>
                </a:solidFill>
                <a:cs typeface="Times New Roman" pitchFamily="18" charset="0"/>
              </a:rPr>
              <a:t>СИНХРОНИЗАЦИЯ ПРОЦЕССОВ ВЕДЕНИЯ РЕЕСТРА КОНТРАКТОВ, РЕЕСТРА БАНКОВСКИХ  ГАРАНТИЙ, РЕЕСТРА СОГЛАШЕНИЙ, УЧЕТА БЮДЖЕТНЫХ ОБЯЗАТЕЛЬСТВ</a:t>
            </a:r>
          </a:p>
        </p:txBody>
      </p:sp>
      <p:sp>
        <p:nvSpPr>
          <p:cNvPr id="62" name="Oval 32"/>
          <p:cNvSpPr>
            <a:spLocks noChangeArrowheads="1"/>
          </p:cNvSpPr>
          <p:nvPr/>
        </p:nvSpPr>
        <p:spPr bwMode="auto">
          <a:xfrm>
            <a:off x="7019925" y="4348163"/>
            <a:ext cx="288925" cy="358775"/>
          </a:xfrm>
          <a:prstGeom prst="ellipse">
            <a:avLst/>
          </a:prstGeom>
          <a:noFill/>
          <a:ln w="9525">
            <a:noFill/>
            <a:round/>
            <a:headEnd/>
            <a:tailEnd/>
          </a:ln>
          <a:effectLst/>
        </p:spPr>
        <p:txBody>
          <a:bodyPr wrap="none"/>
          <a:lstStyle/>
          <a:p>
            <a:pPr algn="ctr">
              <a:defRPr/>
            </a:pPr>
            <a:r>
              <a:rPr lang="ru-RU" sz="1400" b="1" dirty="0">
                <a:latin typeface="+mn-lt"/>
              </a:rPr>
              <a:t>да</a:t>
            </a:r>
          </a:p>
        </p:txBody>
      </p:sp>
      <p:sp>
        <p:nvSpPr>
          <p:cNvPr id="63" name="Oval 32"/>
          <p:cNvSpPr>
            <a:spLocks noChangeArrowheads="1"/>
          </p:cNvSpPr>
          <p:nvPr/>
        </p:nvSpPr>
        <p:spPr bwMode="auto">
          <a:xfrm>
            <a:off x="7019925" y="5734050"/>
            <a:ext cx="288925" cy="358775"/>
          </a:xfrm>
          <a:prstGeom prst="ellipse">
            <a:avLst/>
          </a:prstGeom>
          <a:noFill/>
          <a:ln w="9525">
            <a:noFill/>
            <a:round/>
            <a:headEnd/>
            <a:tailEnd/>
          </a:ln>
          <a:effectLst/>
        </p:spPr>
        <p:txBody>
          <a:bodyPr wrap="none"/>
          <a:lstStyle/>
          <a:p>
            <a:pPr algn="ctr">
              <a:defRPr/>
            </a:pPr>
            <a:r>
              <a:rPr lang="ru-RU" sz="1400" b="1" dirty="0">
                <a:latin typeface="+mn-lt"/>
              </a:rPr>
              <a:t>да</a:t>
            </a:r>
          </a:p>
        </p:txBody>
      </p:sp>
      <p:sp>
        <p:nvSpPr>
          <p:cNvPr id="44116" name="Line 37"/>
          <p:cNvSpPr>
            <a:spLocks noChangeShapeType="1"/>
          </p:cNvSpPr>
          <p:nvPr/>
        </p:nvSpPr>
        <p:spPr bwMode="auto">
          <a:xfrm>
            <a:off x="6659563" y="2708275"/>
            <a:ext cx="0" cy="215900"/>
          </a:xfrm>
          <a:prstGeom prst="line">
            <a:avLst/>
          </a:prstGeom>
          <a:noFill/>
          <a:ln w="25400">
            <a:solidFill>
              <a:srgbClr val="3D62FD"/>
            </a:solidFill>
            <a:round/>
            <a:headEnd/>
            <a:tailEnd type="triangle" w="med" len="med"/>
          </a:ln>
        </p:spPr>
        <p:txBody>
          <a:bodyPr/>
          <a:lstStyle/>
          <a:p>
            <a:endParaRPr lang="ru-RU"/>
          </a:p>
        </p:txBody>
      </p:sp>
      <p:sp>
        <p:nvSpPr>
          <p:cNvPr id="44117" name="Line 39"/>
          <p:cNvSpPr>
            <a:spLocks noChangeShapeType="1"/>
          </p:cNvSpPr>
          <p:nvPr/>
        </p:nvSpPr>
        <p:spPr bwMode="auto">
          <a:xfrm flipH="1">
            <a:off x="8027988" y="2781300"/>
            <a:ext cx="0" cy="574675"/>
          </a:xfrm>
          <a:prstGeom prst="line">
            <a:avLst/>
          </a:prstGeom>
          <a:noFill/>
          <a:ln w="25400">
            <a:solidFill>
              <a:srgbClr val="3D62FD"/>
            </a:solidFill>
            <a:round/>
            <a:headEnd/>
            <a:tailEnd/>
          </a:ln>
        </p:spPr>
        <p:txBody>
          <a:bodyPr/>
          <a:lstStyle/>
          <a:p>
            <a:endParaRPr lang="ru-RU"/>
          </a:p>
        </p:txBody>
      </p:sp>
      <p:sp>
        <p:nvSpPr>
          <p:cNvPr id="44118" name="Line 49"/>
          <p:cNvSpPr>
            <a:spLocks noChangeShapeType="1"/>
          </p:cNvSpPr>
          <p:nvPr/>
        </p:nvSpPr>
        <p:spPr bwMode="auto">
          <a:xfrm flipH="1">
            <a:off x="8101013" y="4797425"/>
            <a:ext cx="0" cy="358775"/>
          </a:xfrm>
          <a:prstGeom prst="line">
            <a:avLst/>
          </a:prstGeom>
          <a:noFill/>
          <a:ln w="25400">
            <a:solidFill>
              <a:srgbClr val="3D62FD"/>
            </a:solidFill>
            <a:round/>
            <a:headEnd/>
            <a:tailEnd/>
          </a:ln>
        </p:spPr>
        <p:txBody>
          <a:bodyPr/>
          <a:lstStyle/>
          <a:p>
            <a:endParaRPr lang="ru-RU"/>
          </a:p>
        </p:txBody>
      </p:sp>
      <p:sp>
        <p:nvSpPr>
          <p:cNvPr id="44119" name="Line 56"/>
          <p:cNvSpPr>
            <a:spLocks noChangeShapeType="1"/>
          </p:cNvSpPr>
          <p:nvPr/>
        </p:nvSpPr>
        <p:spPr bwMode="auto">
          <a:xfrm>
            <a:off x="6877050" y="5948363"/>
            <a:ext cx="144463" cy="0"/>
          </a:xfrm>
          <a:prstGeom prst="line">
            <a:avLst/>
          </a:prstGeom>
          <a:noFill/>
          <a:ln w="25400">
            <a:solidFill>
              <a:srgbClr val="3D62FD"/>
            </a:solidFill>
            <a:round/>
            <a:headEnd/>
            <a:tailEnd/>
          </a:ln>
        </p:spPr>
        <p:txBody>
          <a:bodyPr/>
          <a:lstStyle/>
          <a:p>
            <a:endParaRPr lang="ru-RU"/>
          </a:p>
        </p:txBody>
      </p:sp>
      <p:sp>
        <p:nvSpPr>
          <p:cNvPr id="44120" name="Line 58"/>
          <p:cNvSpPr>
            <a:spLocks noChangeShapeType="1"/>
          </p:cNvSpPr>
          <p:nvPr/>
        </p:nvSpPr>
        <p:spPr bwMode="auto">
          <a:xfrm>
            <a:off x="7308850" y="5948363"/>
            <a:ext cx="215900" cy="0"/>
          </a:xfrm>
          <a:prstGeom prst="line">
            <a:avLst/>
          </a:prstGeom>
          <a:noFill/>
          <a:ln w="25400">
            <a:solidFill>
              <a:srgbClr val="3D62FD"/>
            </a:solidFill>
            <a:round/>
            <a:headEnd/>
            <a:tailEnd type="triangle" w="med" len="med"/>
          </a:ln>
        </p:spPr>
        <p:txBody>
          <a:bodyPr/>
          <a:lstStyle/>
          <a:p>
            <a:endParaRPr lang="ru-RU"/>
          </a:p>
        </p:txBody>
      </p:sp>
      <p:sp>
        <p:nvSpPr>
          <p:cNvPr id="44121" name="Line 59"/>
          <p:cNvSpPr>
            <a:spLocks noChangeShapeType="1"/>
          </p:cNvSpPr>
          <p:nvPr/>
        </p:nvSpPr>
        <p:spPr bwMode="auto">
          <a:xfrm>
            <a:off x="6084888" y="5948363"/>
            <a:ext cx="215900" cy="0"/>
          </a:xfrm>
          <a:prstGeom prst="line">
            <a:avLst/>
          </a:prstGeom>
          <a:noFill/>
          <a:ln w="25400">
            <a:solidFill>
              <a:srgbClr val="3D62FD"/>
            </a:solidFill>
            <a:round/>
            <a:headEnd/>
            <a:tailEnd/>
          </a:ln>
        </p:spPr>
        <p:txBody>
          <a:bodyPr/>
          <a:lstStyle/>
          <a:p>
            <a:endParaRPr lang="ru-RU"/>
          </a:p>
        </p:txBody>
      </p:sp>
      <p:sp>
        <p:nvSpPr>
          <p:cNvPr id="3100" name="Rectangle 28"/>
          <p:cNvSpPr>
            <a:spLocks noChangeArrowheads="1"/>
          </p:cNvSpPr>
          <p:nvPr/>
        </p:nvSpPr>
        <p:spPr bwMode="auto">
          <a:xfrm>
            <a:off x="7500958" y="2187590"/>
            <a:ext cx="1150938" cy="576263"/>
          </a:xfrm>
          <a:prstGeom prst="rect">
            <a:avLst/>
          </a:prstGeom>
          <a:solidFill>
            <a:srgbClr val="94E179">
              <a:alpha val="35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a:solidFill>
                  <a:schemeClr val="tx1">
                    <a:lumMod val="95000"/>
                    <a:lumOff val="5000"/>
                  </a:schemeClr>
                </a:solidFill>
                <a:cs typeface="Times New Roman" pitchFamily="18" charset="0"/>
              </a:rPr>
              <a:t>Поставлено</a:t>
            </a:r>
          </a:p>
          <a:p>
            <a:pPr algn="ctr">
              <a:defRPr/>
            </a:pPr>
            <a:r>
              <a:rPr lang="ru-RU" sz="1400">
                <a:solidFill>
                  <a:schemeClr val="tx1">
                    <a:lumMod val="95000"/>
                    <a:lumOff val="5000"/>
                  </a:schemeClr>
                </a:solidFill>
                <a:cs typeface="Times New Roman" pitchFamily="18" charset="0"/>
              </a:rPr>
              <a:t> на учет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ChangeArrowheads="1"/>
          </p:cNvSpPr>
          <p:nvPr/>
        </p:nvSpPr>
        <p:spPr bwMode="auto">
          <a:xfrm>
            <a:off x="1403350" y="184150"/>
            <a:ext cx="6553200" cy="82550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РЕАЛИЗАЦИЯ МЕХАНИЗМА ЗАКЛЮЧЕНИЯ И ДОВЕДЕНИЯ В ЭЛЕКТРОННОМ ВИДЕ СОГЛАШЕНИЙ О ПРЕДОСТАВЛЕНИИ СУБСИДИЙ НА ГОСЗАДАНИЕ И ЦЕЛЕВЫХ СРЕДСТВ</a:t>
            </a:r>
          </a:p>
        </p:txBody>
      </p:sp>
      <p:sp>
        <p:nvSpPr>
          <p:cNvPr id="12" name="Rectangle 18"/>
          <p:cNvSpPr>
            <a:spLocks noChangeArrowheads="1"/>
          </p:cNvSpPr>
          <p:nvPr/>
        </p:nvSpPr>
        <p:spPr bwMode="auto">
          <a:xfrm>
            <a:off x="251520" y="3262332"/>
            <a:ext cx="8568952" cy="3096344"/>
          </a:xfrm>
          <a:prstGeom prst="rect">
            <a:avLst/>
          </a:prstGeom>
          <a:no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defRPr/>
            </a:pPr>
            <a:endParaRPr lang="ru-RU" dirty="0">
              <a:solidFill>
                <a:schemeClr val="bg1"/>
              </a:solidFill>
              <a:cs typeface="Times New Roman" pitchFamily="18" charset="0"/>
            </a:endParaRPr>
          </a:p>
        </p:txBody>
      </p:sp>
      <p:sp>
        <p:nvSpPr>
          <p:cNvPr id="13" name="Rectangle 10"/>
          <p:cNvSpPr>
            <a:spLocks noChangeArrowheads="1"/>
          </p:cNvSpPr>
          <p:nvPr/>
        </p:nvSpPr>
        <p:spPr bwMode="auto">
          <a:xfrm>
            <a:off x="251520" y="1268760"/>
            <a:ext cx="4248472" cy="1541639"/>
          </a:xfrm>
          <a:prstGeom prst="rect">
            <a:avLst/>
          </a:prstGeom>
          <a:solidFill>
            <a:srgbClr val="5978FD">
              <a:alpha val="36000"/>
            </a:srgbClr>
          </a:solidFill>
          <a:ln>
            <a:solidFill>
              <a:srgbClr val="BDC5FF"/>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buFont typeface="Arial" pitchFamily="34" charset="0"/>
              <a:buChar char="•"/>
              <a:defRPr/>
            </a:pPr>
            <a:r>
              <a:rPr lang="en-US" dirty="0">
                <a:cs typeface="Times New Roman" pitchFamily="18" charset="0"/>
              </a:rPr>
              <a:t> </a:t>
            </a:r>
            <a:r>
              <a:rPr lang="ru-RU" dirty="0">
                <a:cs typeface="Times New Roman" pitchFamily="18" charset="0"/>
              </a:rPr>
              <a:t>Соглашение о предоставлении целевых средств (ГРБС – субъект РФ)</a:t>
            </a:r>
          </a:p>
          <a:p>
            <a:pPr>
              <a:buFontTx/>
              <a:buChar char="•"/>
              <a:defRPr/>
            </a:pPr>
            <a:endParaRPr lang="ru-RU" dirty="0">
              <a:cs typeface="Times New Roman" pitchFamily="18" charset="0"/>
            </a:endParaRPr>
          </a:p>
          <a:p>
            <a:pPr>
              <a:buFont typeface="Arial" pitchFamily="34" charset="0"/>
              <a:buChar char="•"/>
              <a:defRPr/>
            </a:pPr>
            <a:r>
              <a:rPr lang="en-US" dirty="0">
                <a:cs typeface="Times New Roman" pitchFamily="18" charset="0"/>
              </a:rPr>
              <a:t> </a:t>
            </a:r>
            <a:r>
              <a:rPr lang="ru-RU" dirty="0">
                <a:cs typeface="Times New Roman" pitchFamily="18" charset="0"/>
              </a:rPr>
              <a:t>Соглашение о предоставлении субсидии на выполнение </a:t>
            </a:r>
            <a:r>
              <a:rPr lang="ru-RU" dirty="0" err="1">
                <a:cs typeface="Times New Roman" pitchFamily="18" charset="0"/>
              </a:rPr>
              <a:t>госзадания</a:t>
            </a:r>
            <a:r>
              <a:rPr lang="ru-RU" dirty="0">
                <a:cs typeface="Times New Roman" pitchFamily="18" charset="0"/>
              </a:rPr>
              <a:t> (ГРБС – БУ, АУ)</a:t>
            </a:r>
          </a:p>
        </p:txBody>
      </p:sp>
      <p:sp>
        <p:nvSpPr>
          <p:cNvPr id="46088" name="Rectangle 19"/>
          <p:cNvSpPr>
            <a:spLocks noChangeArrowheads="1"/>
          </p:cNvSpPr>
          <p:nvPr/>
        </p:nvSpPr>
        <p:spPr bwMode="auto">
          <a:xfrm>
            <a:off x="4716463" y="1041400"/>
            <a:ext cx="4176712" cy="2070100"/>
          </a:xfrm>
          <a:prstGeom prst="rect">
            <a:avLst/>
          </a:prstGeom>
          <a:noFill/>
          <a:ln w="9525">
            <a:noFill/>
            <a:miter lim="800000"/>
            <a:headEnd/>
            <a:tailEnd/>
          </a:ln>
        </p:spPr>
        <p:txBody>
          <a:bodyPr anchor="ctr">
            <a:spAutoFit/>
          </a:bodyPr>
          <a:lstStyle/>
          <a:p>
            <a:pPr marL="342900" indent="-342900"/>
            <a:r>
              <a:rPr lang="ru-RU" u="sng">
                <a:solidFill>
                  <a:srgbClr val="00349E"/>
                </a:solidFill>
                <a:latin typeface="Arial" charset="0"/>
              </a:rPr>
              <a:t>Задачи на 2014 год:</a:t>
            </a:r>
            <a:endParaRPr lang="en-US" u="sng">
              <a:solidFill>
                <a:srgbClr val="00349E"/>
              </a:solidFill>
              <a:latin typeface="Arial" charset="0"/>
            </a:endParaRPr>
          </a:p>
          <a:p>
            <a:pPr marL="342900" indent="-342900"/>
            <a:endParaRPr lang="ru-RU" u="sng">
              <a:solidFill>
                <a:srgbClr val="00349E"/>
              </a:solidFill>
            </a:endParaRPr>
          </a:p>
          <a:p>
            <a:pPr marL="342900" indent="-342900"/>
            <a:r>
              <a:rPr lang="ru-RU" sz="1400" b="1"/>
              <a:t>1. </a:t>
            </a:r>
            <a:r>
              <a:rPr lang="en-US" sz="1400" b="1"/>
              <a:t>  </a:t>
            </a:r>
            <a:r>
              <a:rPr lang="ru-RU" sz="1400" b="1"/>
              <a:t> Определить необходимый и достаточный</a:t>
            </a:r>
            <a:r>
              <a:rPr lang="en-US" sz="1400" b="1"/>
              <a:t> </a:t>
            </a:r>
            <a:r>
              <a:rPr lang="ru-RU" sz="1400" b="1"/>
              <a:t>реквизитный состав электронных документов</a:t>
            </a:r>
          </a:p>
          <a:p>
            <a:pPr marL="342900" indent="-342900"/>
            <a:r>
              <a:rPr lang="ru-RU" sz="1400" b="1"/>
              <a:t>2. </a:t>
            </a:r>
            <a:r>
              <a:rPr lang="en-US" sz="1400" b="1"/>
              <a:t> </a:t>
            </a:r>
            <a:r>
              <a:rPr lang="ru-RU" sz="1400" b="1"/>
              <a:t>  Разработать электронные формы документов</a:t>
            </a:r>
          </a:p>
          <a:p>
            <a:pPr marL="342900" indent="-342900"/>
            <a:r>
              <a:rPr lang="ru-RU" sz="1400" b="1"/>
              <a:t>3. </a:t>
            </a:r>
            <a:r>
              <a:rPr lang="en-US" sz="1400" b="1"/>
              <a:t>  </a:t>
            </a:r>
            <a:r>
              <a:rPr lang="ru-RU" sz="1400" b="1"/>
              <a:t> Обеспечить транзакционность процесса заключения соглашений</a:t>
            </a:r>
          </a:p>
        </p:txBody>
      </p:sp>
      <p:sp>
        <p:nvSpPr>
          <p:cNvPr id="46089" name="Rectangle 1"/>
          <p:cNvSpPr>
            <a:spLocks noChangeArrowheads="1"/>
          </p:cNvSpPr>
          <p:nvPr/>
        </p:nvSpPr>
        <p:spPr bwMode="auto">
          <a:xfrm>
            <a:off x="468313" y="3422650"/>
            <a:ext cx="8207375" cy="2870200"/>
          </a:xfrm>
          <a:prstGeom prst="rect">
            <a:avLst/>
          </a:prstGeom>
          <a:noFill/>
          <a:ln w="9525">
            <a:noFill/>
            <a:miter lim="800000"/>
            <a:headEnd/>
            <a:tailEnd/>
          </a:ln>
        </p:spPr>
        <p:txBody>
          <a:bodyPr anchor="ctr">
            <a:spAutoFit/>
          </a:bodyPr>
          <a:lstStyle/>
          <a:p>
            <a:pPr indent="449263" eaLnBrk="0" hangingPunct="0">
              <a:buFont typeface="Wingdings" pitchFamily="2" charset="2"/>
              <a:buChar char="ü"/>
            </a:pPr>
            <a:r>
              <a:rPr lang="ru-RU" sz="1300" b="1">
                <a:solidFill>
                  <a:srgbClr val="006C31"/>
                </a:solidFill>
              </a:rPr>
              <a:t>Федеральные законы </a:t>
            </a:r>
            <a:r>
              <a:rPr lang="ru-RU" sz="1300"/>
              <a:t>и </a:t>
            </a:r>
            <a:r>
              <a:rPr lang="ru-RU" sz="1300" b="1">
                <a:solidFill>
                  <a:srgbClr val="006C31"/>
                </a:solidFill>
              </a:rPr>
              <a:t>нормативные правовые акты Правительства Российской Федерации</a:t>
            </a:r>
            <a:r>
              <a:rPr lang="ru-RU" sz="1300"/>
              <a:t>, устанавливающие порядок предоставления из федерального бюджета межбюджетных трансфертов</a:t>
            </a:r>
          </a:p>
          <a:p>
            <a:pPr indent="449263" eaLnBrk="0" hangingPunct="0">
              <a:buFont typeface="Wingdings" pitchFamily="2" charset="2"/>
              <a:buChar char="ü"/>
            </a:pPr>
            <a:r>
              <a:rPr lang="ru-RU" sz="1300" b="1">
                <a:solidFill>
                  <a:srgbClr val="006C31"/>
                </a:solidFill>
                <a:cs typeface="Times New Roman" pitchFamily="18" charset="0"/>
              </a:rPr>
              <a:t>Постановление Правительства РФ от 02.09.2010 № 671</a:t>
            </a:r>
            <a:r>
              <a:rPr lang="ru-RU" sz="1300">
                <a:cs typeface="Times New Roman" pitchFamily="18" charset="0"/>
              </a:rPr>
              <a:t/>
            </a:r>
            <a:br>
              <a:rPr lang="ru-RU" sz="1300">
                <a:cs typeface="Times New Roman" pitchFamily="18" charset="0"/>
              </a:rPr>
            </a:br>
            <a:r>
              <a:rPr lang="ru-RU" sz="1300">
                <a:cs typeface="Times New Roman" pitchFamily="18" charset="0"/>
              </a:rPr>
              <a:t>«О порядке формирования государственного задания в отношении федеральных государственных учреждений…»</a:t>
            </a:r>
            <a:endParaRPr lang="ru-RU" sz="1300"/>
          </a:p>
          <a:p>
            <a:pPr indent="449263" eaLnBrk="0" hangingPunct="0">
              <a:buFont typeface="Wingdings" pitchFamily="2" charset="2"/>
              <a:buChar char="ü"/>
            </a:pPr>
            <a:r>
              <a:rPr lang="ru-RU" sz="1300" b="1">
                <a:solidFill>
                  <a:srgbClr val="006C31"/>
                </a:solidFill>
                <a:cs typeface="Times New Roman" pitchFamily="18" charset="0"/>
              </a:rPr>
              <a:t>Постановление Правительства РФ от 18.03.2008 № 182</a:t>
            </a:r>
            <a:r>
              <a:rPr lang="ru-RU" sz="1300">
                <a:cs typeface="Times New Roman" pitchFamily="18" charset="0"/>
              </a:rPr>
              <a:t/>
            </a:r>
            <a:br>
              <a:rPr lang="ru-RU" sz="1300">
                <a:cs typeface="Times New Roman" pitchFamily="18" charset="0"/>
              </a:rPr>
            </a:br>
            <a:r>
              <a:rPr lang="ru-RU" sz="1300">
                <a:cs typeface="Times New Roman" pitchFamily="18" charset="0"/>
              </a:rPr>
              <a:t>«Об условиях и порядке формирования государственного задания в отношении автономного учреждения…»</a:t>
            </a:r>
            <a:endParaRPr lang="ru-RU" sz="1300"/>
          </a:p>
          <a:p>
            <a:pPr indent="449263" eaLnBrk="0" hangingPunct="0">
              <a:buFont typeface="Wingdings" pitchFamily="2" charset="2"/>
              <a:buChar char="ü"/>
            </a:pPr>
            <a:r>
              <a:rPr lang="ru-RU" sz="1300" b="1">
                <a:solidFill>
                  <a:srgbClr val="006C31"/>
                </a:solidFill>
                <a:cs typeface="Times New Roman" pitchFamily="18" charset="0"/>
              </a:rPr>
              <a:t>Приказ Минфина России от 01.09.2008 № 87н</a:t>
            </a:r>
            <a:r>
              <a:rPr lang="ru-RU" sz="1300">
                <a:cs typeface="Times New Roman" pitchFamily="18" charset="0"/>
              </a:rPr>
              <a:t/>
            </a:r>
            <a:br>
              <a:rPr lang="ru-RU" sz="1300">
                <a:cs typeface="Times New Roman" pitchFamily="18" charset="0"/>
              </a:rPr>
            </a:br>
            <a:r>
              <a:rPr lang="ru-RU" sz="1300">
                <a:cs typeface="Times New Roman" pitchFamily="18" charset="0"/>
              </a:rPr>
              <a:t>«О Порядке санкционирования оплаты денежных обязательств получателей средств федерального бюджета…»</a:t>
            </a:r>
            <a:endParaRPr lang="ru-RU" sz="1300"/>
          </a:p>
          <a:p>
            <a:pPr indent="449263" eaLnBrk="0" hangingPunct="0">
              <a:buFont typeface="Wingdings" pitchFamily="2" charset="2"/>
              <a:buChar char="ü"/>
            </a:pPr>
            <a:r>
              <a:rPr lang="ru-RU" sz="1300" b="1">
                <a:solidFill>
                  <a:srgbClr val="006C31"/>
                </a:solidFill>
                <a:cs typeface="Times New Roman" pitchFamily="18" charset="0"/>
              </a:rPr>
              <a:t>Приказ Минфина России от 19.09.2008 № 98н</a:t>
            </a:r>
            <a:r>
              <a:rPr lang="ru-RU" sz="1300">
                <a:cs typeface="Times New Roman" pitchFamily="18" charset="0"/>
              </a:rPr>
              <a:t/>
            </a:r>
            <a:br>
              <a:rPr lang="ru-RU" sz="1300">
                <a:cs typeface="Times New Roman" pitchFamily="18" charset="0"/>
              </a:rPr>
            </a:br>
            <a:r>
              <a:rPr lang="ru-RU" sz="1300">
                <a:cs typeface="Times New Roman" pitchFamily="18" charset="0"/>
              </a:rPr>
              <a:t>«О Порядке учета бюджетных обязательств получателей средств федерального бюджета»</a:t>
            </a:r>
          </a:p>
          <a:p>
            <a:pPr indent="449263" eaLnBrk="0" hangingPunct="0">
              <a:buFont typeface="Wingdings" pitchFamily="2" charset="2"/>
              <a:buChar char="ü"/>
            </a:pPr>
            <a:r>
              <a:rPr lang="ru-RU" sz="1300" b="1">
                <a:solidFill>
                  <a:srgbClr val="00602B"/>
                </a:solidFill>
                <a:cs typeface="Times New Roman" pitchFamily="18" charset="0"/>
              </a:rPr>
              <a:t>Приказ Минфина России </a:t>
            </a:r>
            <a:r>
              <a:rPr lang="ru-RU" sz="1300">
                <a:cs typeface="Times New Roman" pitchFamily="18" charset="0"/>
              </a:rPr>
              <a:t>«О порядке ведения реестров государственных контрактов» с 01.07.2014</a:t>
            </a:r>
          </a:p>
          <a:p>
            <a:pPr indent="449263" eaLnBrk="0" hangingPunct="0">
              <a:buFont typeface="Wingdings" pitchFamily="2" charset="2"/>
              <a:buChar char="ü"/>
            </a:pPr>
            <a:r>
              <a:rPr lang="ru-RU" sz="1300" b="1">
                <a:solidFill>
                  <a:srgbClr val="00602B"/>
                </a:solidFill>
                <a:cs typeface="Times New Roman" pitchFamily="18" charset="0"/>
              </a:rPr>
              <a:t>Приказ Казначейства России </a:t>
            </a:r>
            <a:r>
              <a:rPr lang="ru-RU" sz="1300">
                <a:cs typeface="Times New Roman" pitchFamily="18" charset="0"/>
              </a:rPr>
              <a:t>«О порядке учета средств, поступающих во временное распоряжение….»</a:t>
            </a:r>
          </a:p>
          <a:p>
            <a:pPr indent="449263" eaLnBrk="0" hangingPunct="0">
              <a:buFont typeface="Wingdings" pitchFamily="2" charset="2"/>
              <a:buChar char="ü"/>
            </a:pPr>
            <a:r>
              <a:rPr lang="ru-RU" sz="1300" b="1">
                <a:solidFill>
                  <a:srgbClr val="006C31"/>
                </a:solidFill>
                <a:cs typeface="Times New Roman" pitchFamily="18" charset="0"/>
              </a:rPr>
              <a:t>Правовые акты ФОИВ</a:t>
            </a:r>
            <a:endParaRPr lang="ru-RU" sz="1300" b="1">
              <a:solidFill>
                <a:srgbClr val="006C31"/>
              </a:solidFill>
            </a:endParaRPr>
          </a:p>
        </p:txBody>
      </p:sp>
      <p:sp>
        <p:nvSpPr>
          <p:cNvPr id="31" name="Прямоугольник 30"/>
          <p:cNvSpPr/>
          <p:nvPr/>
        </p:nvSpPr>
        <p:spPr>
          <a:xfrm>
            <a:off x="1143000" y="3071813"/>
            <a:ext cx="7272338" cy="369887"/>
          </a:xfrm>
          <a:prstGeom prst="rect">
            <a:avLst/>
          </a:prstGeom>
        </p:spPr>
        <p:txBody>
          <a:bodyPr>
            <a:spAutoFit/>
          </a:bodyPr>
          <a:lstStyle/>
          <a:p>
            <a:pPr algn="ctr">
              <a:defRPr/>
            </a:pPr>
            <a:r>
              <a:rPr lang="ru-RU" b="1" dirty="0">
                <a:solidFill>
                  <a:srgbClr val="FF0000"/>
                </a:solidFill>
                <a:latin typeface="+mn-lt"/>
              </a:rPr>
              <a:t>НПА, в которые потребуется внести изменения:</a:t>
            </a:r>
            <a:endParaRPr lang="ru-RU" dirty="0">
              <a:solidFill>
                <a:srgbClr val="FF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Номер слайда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2018447-B419-4A1F-BDE7-B834FB9C14DC}" type="slidenum">
              <a:rPr lang="ru-RU" sz="1200">
                <a:solidFill>
                  <a:schemeClr val="tx1">
                    <a:tint val="75000"/>
                  </a:schemeClr>
                </a:solidFill>
                <a:latin typeface="+mn-lt"/>
              </a:rPr>
              <a:pPr algn="r" fontAlgn="auto">
                <a:spcBef>
                  <a:spcPts val="0"/>
                </a:spcBef>
                <a:spcAft>
                  <a:spcPts val="0"/>
                </a:spcAft>
                <a:defRPr/>
              </a:pPr>
              <a:t>18</a:t>
            </a:fld>
            <a:endParaRPr lang="ru-RU" sz="1200" dirty="0">
              <a:solidFill>
                <a:schemeClr val="tx1">
                  <a:tint val="75000"/>
                </a:schemeClr>
              </a:solidFill>
              <a:latin typeface="+mn-lt"/>
            </a:endParaRPr>
          </a:p>
        </p:txBody>
      </p:sp>
      <p:pic>
        <p:nvPicPr>
          <p:cNvPr id="48130" name="Picture 1"/>
          <p:cNvPicPr>
            <a:picLocks noChangeAspect="1" noChangeArrowheads="1"/>
          </p:cNvPicPr>
          <p:nvPr/>
        </p:nvPicPr>
        <p:blipFill>
          <a:blip r:embed="rId3"/>
          <a:srcRect/>
          <a:stretch>
            <a:fillRect/>
          </a:stretch>
        </p:blipFill>
        <p:spPr bwMode="auto">
          <a:xfrm>
            <a:off x="0" y="0"/>
            <a:ext cx="9180513" cy="6858000"/>
          </a:xfrm>
          <a:prstGeom prst="rect">
            <a:avLst/>
          </a:prstGeom>
          <a:noFill/>
          <a:ln w="9525">
            <a:noFill/>
            <a:miter lim="800000"/>
            <a:headEnd/>
            <a:tailEnd/>
          </a:ln>
        </p:spPr>
      </p:pic>
      <p:sp>
        <p:nvSpPr>
          <p:cNvPr id="48131" name="Rectangle 3"/>
          <p:cNvSpPr>
            <a:spLocks/>
          </p:cNvSpPr>
          <p:nvPr/>
        </p:nvSpPr>
        <p:spPr bwMode="auto">
          <a:xfrm>
            <a:off x="250825" y="333375"/>
            <a:ext cx="8585200" cy="368300"/>
          </a:xfrm>
          <a:prstGeom prst="rect">
            <a:avLst/>
          </a:prstGeom>
          <a:noFill/>
          <a:ln w="9525">
            <a:noFill/>
            <a:miter lim="800000"/>
            <a:headEnd/>
            <a:tailEnd/>
          </a:ln>
        </p:spPr>
        <p:txBody>
          <a:bodyPr lIns="38100" tIns="38100" rIns="38100" bIns="38100" anchor="ctr"/>
          <a:lstStyle/>
          <a:p>
            <a:pPr algn="ctr"/>
            <a:endParaRPr lang="en-US" b="1">
              <a:solidFill>
                <a:srgbClr val="000066"/>
              </a:solidFill>
              <a:latin typeface="Calibri" pitchFamily="34" charset="0"/>
              <a:sym typeface="Lucida Grande"/>
            </a:endParaRPr>
          </a:p>
        </p:txBody>
      </p:sp>
      <p:sp>
        <p:nvSpPr>
          <p:cNvPr id="2053" name="Прямоугольник 34"/>
          <p:cNvSpPr>
            <a:spLocks noChangeArrowheads="1"/>
          </p:cNvSpPr>
          <p:nvPr/>
        </p:nvSpPr>
        <p:spPr bwMode="auto">
          <a:xfrm>
            <a:off x="107950" y="1125538"/>
            <a:ext cx="4572000" cy="1943100"/>
          </a:xfrm>
          <a:prstGeom prst="rect">
            <a:avLst/>
          </a:prstGeom>
          <a:solidFill>
            <a:srgbClr val="098BBF"/>
          </a:solidFill>
          <a:ln w="9525">
            <a:solidFill>
              <a:srgbClr val="054863"/>
            </a:solidFill>
            <a:miter lim="800000"/>
            <a:headEnd/>
            <a:tailEnd/>
          </a:ln>
        </p:spPr>
        <p:txBody>
          <a:bodyPr anchor="ctr"/>
          <a:lstStyle/>
          <a:p>
            <a:pPr algn="r">
              <a:defRPr/>
            </a:pPr>
            <a:r>
              <a:rPr lang="ru-RU" b="1" dirty="0">
                <a:solidFill>
                  <a:schemeClr val="bg1"/>
                </a:solidFill>
                <a:latin typeface="+mn-lt"/>
              </a:rPr>
              <a:t>Платежное поручение</a:t>
            </a:r>
            <a:r>
              <a:rPr lang="ru-RU" dirty="0">
                <a:latin typeface="+mn-lt"/>
              </a:rPr>
              <a:t> - </a:t>
            </a:r>
          </a:p>
          <a:p>
            <a:pPr algn="r">
              <a:defRPr/>
            </a:pPr>
            <a:r>
              <a:rPr lang="ru-RU" dirty="0">
                <a:latin typeface="+mn-lt"/>
              </a:rPr>
              <a:t>недостаточно</a:t>
            </a:r>
          </a:p>
          <a:p>
            <a:pPr algn="r">
              <a:defRPr/>
            </a:pPr>
            <a:r>
              <a:rPr lang="ru-RU" dirty="0">
                <a:latin typeface="+mn-lt"/>
              </a:rPr>
              <a:t> реквизитов для</a:t>
            </a:r>
          </a:p>
          <a:p>
            <a:pPr algn="r">
              <a:defRPr/>
            </a:pPr>
            <a:r>
              <a:rPr lang="ru-RU" dirty="0">
                <a:latin typeface="+mn-lt"/>
              </a:rPr>
              <a:t> проведения </a:t>
            </a:r>
          </a:p>
          <a:p>
            <a:pPr algn="r">
              <a:defRPr/>
            </a:pPr>
            <a:r>
              <a:rPr lang="ru-RU" dirty="0">
                <a:latin typeface="+mn-lt"/>
              </a:rPr>
              <a:t>санкционирования</a:t>
            </a:r>
          </a:p>
        </p:txBody>
      </p:sp>
      <p:sp>
        <p:nvSpPr>
          <p:cNvPr id="48133" name="Rectangle 6"/>
          <p:cNvSpPr>
            <a:spLocks noChangeArrowheads="1"/>
          </p:cNvSpPr>
          <p:nvPr/>
        </p:nvSpPr>
        <p:spPr bwMode="auto">
          <a:xfrm>
            <a:off x="755650" y="409575"/>
            <a:ext cx="7345363" cy="336550"/>
          </a:xfrm>
          <a:prstGeom prst="rect">
            <a:avLst/>
          </a:prstGeom>
          <a:noFill/>
          <a:ln w="9525">
            <a:noFill/>
            <a:miter lim="800000"/>
            <a:headEnd/>
            <a:tailEnd/>
          </a:ln>
        </p:spPr>
        <p:txBody>
          <a:bodyPr anchor="ctr">
            <a:spAutoFit/>
          </a:bodyPr>
          <a:lstStyle/>
          <a:p>
            <a:pPr indent="457200" algn="ctr"/>
            <a:r>
              <a:rPr lang="ru-RU" b="1">
                <a:solidFill>
                  <a:srgbClr val="00349E"/>
                </a:solidFill>
              </a:rPr>
              <a:t>ОПТИМИЗАЦИЯ ФОРМ ДОКУМЕНТОВ</a:t>
            </a:r>
            <a:endParaRPr lang="ru-RU">
              <a:solidFill>
                <a:srgbClr val="00349E"/>
              </a:solidFill>
            </a:endParaRPr>
          </a:p>
        </p:txBody>
      </p:sp>
      <p:pic>
        <p:nvPicPr>
          <p:cNvPr id="48134" name="Picture 19" descr="platezhka"/>
          <p:cNvPicPr>
            <a:picLocks noChangeAspect="1" noChangeArrowheads="1"/>
          </p:cNvPicPr>
          <p:nvPr/>
        </p:nvPicPr>
        <p:blipFill>
          <a:blip r:embed="rId4"/>
          <a:srcRect/>
          <a:stretch>
            <a:fillRect/>
          </a:stretch>
        </p:blipFill>
        <p:spPr bwMode="auto">
          <a:xfrm>
            <a:off x="179388" y="1268413"/>
            <a:ext cx="1590675" cy="1728787"/>
          </a:xfrm>
          <a:prstGeom prst="rect">
            <a:avLst/>
          </a:prstGeom>
          <a:noFill/>
          <a:ln w="9525">
            <a:noFill/>
            <a:miter lim="800000"/>
            <a:headEnd/>
            <a:tailEnd/>
          </a:ln>
        </p:spPr>
      </p:pic>
      <p:sp>
        <p:nvSpPr>
          <p:cNvPr id="2056" name="Прямоугольник 34"/>
          <p:cNvSpPr>
            <a:spLocks noChangeArrowheads="1"/>
          </p:cNvSpPr>
          <p:nvPr/>
        </p:nvSpPr>
        <p:spPr bwMode="auto">
          <a:xfrm>
            <a:off x="4787900" y="1125538"/>
            <a:ext cx="4283075" cy="1943100"/>
          </a:xfrm>
          <a:prstGeom prst="rect">
            <a:avLst/>
          </a:prstGeom>
          <a:solidFill>
            <a:srgbClr val="0BA8E7"/>
          </a:solidFill>
          <a:ln w="9525">
            <a:solidFill>
              <a:srgbClr val="054863"/>
            </a:solidFill>
            <a:miter lim="800000"/>
            <a:headEnd/>
            <a:tailEnd/>
          </a:ln>
        </p:spPr>
        <p:txBody>
          <a:bodyPr anchor="ctr"/>
          <a:lstStyle/>
          <a:p>
            <a:pPr algn="r">
              <a:defRPr/>
            </a:pPr>
            <a:r>
              <a:rPr lang="ru-RU" b="1" dirty="0">
                <a:solidFill>
                  <a:schemeClr val="bg1"/>
                </a:solidFill>
                <a:latin typeface="+mn-lt"/>
              </a:rPr>
              <a:t>Заявка</a:t>
            </a:r>
            <a:r>
              <a:rPr lang="ru-RU" dirty="0">
                <a:latin typeface="+mn-lt"/>
              </a:rPr>
              <a:t> – </a:t>
            </a:r>
          </a:p>
          <a:p>
            <a:pPr algn="r">
              <a:defRPr/>
            </a:pPr>
            <a:r>
              <a:rPr lang="ru-RU" dirty="0">
                <a:latin typeface="+mn-lt"/>
              </a:rPr>
              <a:t>универсальна, НО:</a:t>
            </a:r>
          </a:p>
          <a:p>
            <a:pPr algn="r">
              <a:defRPr/>
            </a:pPr>
            <a:r>
              <a:rPr lang="ru-RU" dirty="0">
                <a:latin typeface="+mn-lt"/>
              </a:rPr>
              <a:t>Избыток реквизитов</a:t>
            </a:r>
          </a:p>
          <a:p>
            <a:pPr algn="r">
              <a:defRPr/>
            </a:pPr>
            <a:r>
              <a:rPr lang="ru-RU" dirty="0">
                <a:latin typeface="+mn-lt"/>
              </a:rPr>
              <a:t> для большинства</a:t>
            </a:r>
          </a:p>
          <a:p>
            <a:pPr algn="r">
              <a:defRPr/>
            </a:pPr>
            <a:r>
              <a:rPr lang="ru-RU" dirty="0">
                <a:latin typeface="+mn-lt"/>
              </a:rPr>
              <a:t> операций</a:t>
            </a:r>
          </a:p>
        </p:txBody>
      </p:sp>
      <p:pic>
        <p:nvPicPr>
          <p:cNvPr id="48136" name="Picture 23" descr="fmbzwlnjgb"/>
          <p:cNvPicPr>
            <a:picLocks noChangeAspect="1" noChangeArrowheads="1"/>
          </p:cNvPicPr>
          <p:nvPr/>
        </p:nvPicPr>
        <p:blipFill>
          <a:blip r:embed="rId5"/>
          <a:srcRect/>
          <a:stretch>
            <a:fillRect/>
          </a:stretch>
        </p:blipFill>
        <p:spPr bwMode="auto">
          <a:xfrm>
            <a:off x="4859338" y="1196975"/>
            <a:ext cx="1801812" cy="1800225"/>
          </a:xfrm>
          <a:prstGeom prst="rect">
            <a:avLst/>
          </a:prstGeom>
          <a:noFill/>
          <a:ln w="9525">
            <a:noFill/>
            <a:miter lim="800000"/>
            <a:headEnd/>
            <a:tailEnd/>
          </a:ln>
        </p:spPr>
      </p:pic>
      <p:sp>
        <p:nvSpPr>
          <p:cNvPr id="2058" name="Rectangle 25"/>
          <p:cNvSpPr>
            <a:spLocks noChangeArrowheads="1"/>
          </p:cNvSpPr>
          <p:nvPr/>
        </p:nvSpPr>
        <p:spPr bwMode="auto">
          <a:xfrm>
            <a:off x="323850" y="3346450"/>
            <a:ext cx="4319588" cy="2154238"/>
          </a:xfrm>
          <a:prstGeom prst="rect">
            <a:avLst/>
          </a:prstGeom>
          <a:noFill/>
          <a:ln w="9525">
            <a:noFill/>
            <a:miter lim="800000"/>
            <a:headEnd/>
            <a:tailEnd/>
          </a:ln>
        </p:spPr>
        <p:txBody>
          <a:bodyPr anchor="ctr">
            <a:spAutoFit/>
          </a:bodyPr>
          <a:lstStyle/>
          <a:p>
            <a:pPr>
              <a:defRPr/>
            </a:pPr>
            <a:r>
              <a:rPr lang="ru-RU" dirty="0">
                <a:latin typeface="+mn-lt"/>
              </a:rPr>
              <a:t>При </a:t>
            </a:r>
            <a:r>
              <a:rPr lang="ru-RU" b="1" dirty="0">
                <a:solidFill>
                  <a:schemeClr val="accent6"/>
                </a:solidFill>
                <a:latin typeface="+mn-lt"/>
              </a:rPr>
              <a:t>электронном документообороте</a:t>
            </a:r>
            <a:r>
              <a:rPr lang="ru-RU" dirty="0">
                <a:solidFill>
                  <a:schemeClr val="accent6"/>
                </a:solidFill>
                <a:latin typeface="+mn-lt"/>
              </a:rPr>
              <a:t>  </a:t>
            </a:r>
            <a:r>
              <a:rPr lang="ru-RU" dirty="0">
                <a:latin typeface="+mn-lt"/>
              </a:rPr>
              <a:t>внешний вид формы никакой роли не играет </a:t>
            </a:r>
          </a:p>
          <a:p>
            <a:pPr>
              <a:defRPr/>
            </a:pPr>
            <a:endParaRPr lang="ru-RU" b="1" dirty="0">
              <a:solidFill>
                <a:srgbClr val="800000"/>
              </a:solidFill>
              <a:latin typeface="+mn-lt"/>
            </a:endParaRPr>
          </a:p>
          <a:p>
            <a:pPr>
              <a:defRPr/>
            </a:pPr>
            <a:r>
              <a:rPr lang="en-US" b="1" dirty="0">
                <a:solidFill>
                  <a:srgbClr val="800000"/>
                </a:solidFill>
                <a:latin typeface="+mn-lt"/>
              </a:rPr>
              <a:t>! </a:t>
            </a:r>
            <a:r>
              <a:rPr lang="ru-RU" b="1" dirty="0">
                <a:latin typeface="+mn-lt"/>
              </a:rPr>
              <a:t>важны только:</a:t>
            </a:r>
          </a:p>
          <a:p>
            <a:pPr>
              <a:defRPr/>
            </a:pPr>
            <a:endParaRPr lang="ru-RU" b="1" dirty="0">
              <a:latin typeface="+mn-lt"/>
            </a:endParaRPr>
          </a:p>
          <a:p>
            <a:pPr>
              <a:buFontTx/>
              <a:buChar char="-"/>
              <a:defRPr/>
            </a:pPr>
            <a:r>
              <a:rPr lang="ru-RU" b="1" dirty="0">
                <a:solidFill>
                  <a:schemeClr val="accent6"/>
                </a:solidFill>
                <a:latin typeface="+mn-lt"/>
              </a:rPr>
              <a:t> реквизитный состав платежного  документа, </a:t>
            </a:r>
          </a:p>
          <a:p>
            <a:pPr>
              <a:buFontTx/>
              <a:buChar char="-"/>
              <a:defRPr/>
            </a:pPr>
            <a:r>
              <a:rPr lang="ru-RU" b="1" dirty="0">
                <a:solidFill>
                  <a:schemeClr val="accent6"/>
                </a:solidFill>
                <a:latin typeface="+mn-lt"/>
              </a:rPr>
              <a:t> удобство интерфейса для ввода данных, </a:t>
            </a:r>
          </a:p>
          <a:p>
            <a:pPr>
              <a:buFontTx/>
              <a:buChar char="-"/>
              <a:defRPr/>
            </a:pPr>
            <a:r>
              <a:rPr lang="ru-RU" b="1" dirty="0">
                <a:solidFill>
                  <a:schemeClr val="accent6"/>
                </a:solidFill>
                <a:latin typeface="+mn-lt"/>
              </a:rPr>
              <a:t> четкие правила ввода информации</a:t>
            </a:r>
            <a:endParaRPr lang="ru-RU" dirty="0">
              <a:solidFill>
                <a:schemeClr val="accent6"/>
              </a:solidFill>
              <a:latin typeface="+mn-lt"/>
            </a:endParaRPr>
          </a:p>
        </p:txBody>
      </p:sp>
      <p:pic>
        <p:nvPicPr>
          <p:cNvPr id="48138" name="Picture 27" descr="pztqbb%20xa%20ivoeqkh1"/>
          <p:cNvPicPr>
            <a:picLocks noChangeAspect="1" noChangeArrowheads="1"/>
          </p:cNvPicPr>
          <p:nvPr/>
        </p:nvPicPr>
        <p:blipFill>
          <a:blip r:embed="rId6"/>
          <a:srcRect/>
          <a:stretch>
            <a:fillRect/>
          </a:stretch>
        </p:blipFill>
        <p:spPr bwMode="auto">
          <a:xfrm>
            <a:off x="5076825" y="3375025"/>
            <a:ext cx="3886200" cy="2357438"/>
          </a:xfrm>
          <a:prstGeom prst="rect">
            <a:avLst/>
          </a:prstGeom>
          <a:noFill/>
          <a:ln w="9525">
            <a:noFill/>
            <a:miter lim="800000"/>
            <a:headEnd/>
            <a:tailEnd/>
          </a:ln>
        </p:spPr>
      </p:pic>
      <p:sp>
        <p:nvSpPr>
          <p:cNvPr id="48139" name="Line 29"/>
          <p:cNvSpPr>
            <a:spLocks noChangeShapeType="1"/>
          </p:cNvSpPr>
          <p:nvPr/>
        </p:nvSpPr>
        <p:spPr bwMode="auto">
          <a:xfrm>
            <a:off x="323850" y="3141663"/>
            <a:ext cx="8569325" cy="0"/>
          </a:xfrm>
          <a:prstGeom prst="line">
            <a:avLst/>
          </a:prstGeom>
          <a:noFill/>
          <a:ln w="47625">
            <a:solidFill>
              <a:srgbClr val="EE7700"/>
            </a:solidFill>
            <a:round/>
            <a:headEnd/>
            <a:tailEnd/>
          </a:ln>
        </p:spPr>
        <p:txBody>
          <a:bodyPr/>
          <a:lstStyle/>
          <a:p>
            <a:endParaRPr lang="ru-RU"/>
          </a:p>
        </p:txBody>
      </p:sp>
      <p:sp>
        <p:nvSpPr>
          <p:cNvPr id="2061" name="Прямоугольник 34"/>
          <p:cNvSpPr>
            <a:spLocks noChangeArrowheads="1"/>
          </p:cNvSpPr>
          <p:nvPr/>
        </p:nvSpPr>
        <p:spPr bwMode="auto">
          <a:xfrm>
            <a:off x="179388" y="6021388"/>
            <a:ext cx="8785225" cy="503237"/>
          </a:xfrm>
          <a:prstGeom prst="rect">
            <a:avLst/>
          </a:prstGeom>
          <a:solidFill>
            <a:srgbClr val="0BA8E7">
              <a:alpha val="47058"/>
            </a:srgbClr>
          </a:solidFill>
          <a:ln w="9525">
            <a:solidFill>
              <a:srgbClr val="098BBF"/>
            </a:solidFill>
            <a:miter lim="800000"/>
            <a:headEnd/>
            <a:tailEnd/>
          </a:ln>
        </p:spPr>
        <p:txBody>
          <a:bodyPr anchor="ctr"/>
          <a:lstStyle/>
          <a:p>
            <a:pPr algn="r">
              <a:defRPr/>
            </a:pPr>
            <a:endParaRPr lang="ru-RU" dirty="0">
              <a:latin typeface="+mn-lt"/>
            </a:endParaRPr>
          </a:p>
        </p:txBody>
      </p:sp>
      <p:sp>
        <p:nvSpPr>
          <p:cNvPr id="2062" name="Rectangle 30"/>
          <p:cNvSpPr>
            <a:spLocks noChangeArrowheads="1"/>
          </p:cNvSpPr>
          <p:nvPr/>
        </p:nvSpPr>
        <p:spPr bwMode="auto">
          <a:xfrm>
            <a:off x="179388" y="5949950"/>
            <a:ext cx="8642350" cy="369888"/>
          </a:xfrm>
          <a:prstGeom prst="rect">
            <a:avLst/>
          </a:prstGeom>
          <a:noFill/>
          <a:ln w="9525">
            <a:noFill/>
            <a:miter lim="800000"/>
            <a:headEnd/>
            <a:tailEnd/>
          </a:ln>
        </p:spPr>
        <p:txBody>
          <a:bodyPr>
            <a:spAutoFit/>
          </a:bodyPr>
          <a:lstStyle/>
          <a:p>
            <a:pPr algn="ctr">
              <a:defRPr/>
            </a:pPr>
            <a:r>
              <a:rPr lang="ru-RU" b="1" dirty="0">
                <a:solidFill>
                  <a:srgbClr val="054863"/>
                </a:solidFill>
                <a:latin typeface="+mn-lt"/>
              </a:rPr>
              <a:t>Решение - </a:t>
            </a:r>
            <a:r>
              <a:rPr lang="ru-RU" sz="1400" b="1" dirty="0">
                <a:solidFill>
                  <a:srgbClr val="054863"/>
                </a:solidFill>
                <a:latin typeface="+mn-lt"/>
              </a:rPr>
              <a:t>ЕДИНЫЙ ФОРМУЛЯР «ПЛАТЕЖНОГО ДОКУМЕНТА-КЛИЕНТА» В ЭЛЕКТРОННОМ БЮДЖЕТЕ</a:t>
            </a:r>
          </a:p>
        </p:txBody>
      </p:sp>
      <p:sp>
        <p:nvSpPr>
          <p:cNvPr id="48142" name="Line 31"/>
          <p:cNvSpPr>
            <a:spLocks noChangeShapeType="1"/>
          </p:cNvSpPr>
          <p:nvPr/>
        </p:nvSpPr>
        <p:spPr bwMode="auto">
          <a:xfrm>
            <a:off x="323850" y="5949950"/>
            <a:ext cx="8569325" cy="0"/>
          </a:xfrm>
          <a:prstGeom prst="line">
            <a:avLst/>
          </a:prstGeom>
          <a:noFill/>
          <a:ln w="47625">
            <a:solidFill>
              <a:srgbClr val="EE7700"/>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Номер слайда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8EA4CD-B9CD-42DE-B12D-77C74D6A45EE}" type="slidenum">
              <a:rPr lang="ru-RU" sz="1200">
                <a:solidFill>
                  <a:schemeClr val="tx1">
                    <a:tint val="75000"/>
                  </a:schemeClr>
                </a:solidFill>
                <a:latin typeface="+mn-lt"/>
              </a:rPr>
              <a:pPr algn="r" fontAlgn="auto">
                <a:spcBef>
                  <a:spcPts val="0"/>
                </a:spcBef>
                <a:spcAft>
                  <a:spcPts val="0"/>
                </a:spcAft>
                <a:defRPr/>
              </a:pPr>
              <a:t>19</a:t>
            </a:fld>
            <a:endParaRPr lang="ru-RU" sz="1200" dirty="0">
              <a:solidFill>
                <a:schemeClr val="tx1">
                  <a:tint val="75000"/>
                </a:schemeClr>
              </a:solidFill>
              <a:latin typeface="+mn-lt"/>
            </a:endParaRPr>
          </a:p>
        </p:txBody>
      </p:sp>
      <p:pic>
        <p:nvPicPr>
          <p:cNvPr id="50178" name="Picture 18"/>
          <p:cNvPicPr>
            <a:picLocks noChangeAspect="1" noChangeArrowheads="1"/>
          </p:cNvPicPr>
          <p:nvPr/>
        </p:nvPicPr>
        <p:blipFill>
          <a:blip r:embed="rId3"/>
          <a:srcRect/>
          <a:stretch>
            <a:fillRect/>
          </a:stretch>
        </p:blipFill>
        <p:spPr bwMode="auto">
          <a:xfrm>
            <a:off x="250825" y="2060575"/>
            <a:ext cx="3743325" cy="2089150"/>
          </a:xfrm>
          <a:prstGeom prst="rect">
            <a:avLst/>
          </a:prstGeom>
          <a:noFill/>
          <a:ln w="9525">
            <a:noFill/>
            <a:miter lim="800000"/>
            <a:headEnd/>
            <a:tailEnd/>
          </a:ln>
        </p:spPr>
      </p:pic>
      <p:sp>
        <p:nvSpPr>
          <p:cNvPr id="10" name="Номер слайда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ru-RU" sz="1200" dirty="0">
              <a:solidFill>
                <a:schemeClr val="tx1">
                  <a:tint val="75000"/>
                </a:schemeClr>
              </a:solidFill>
              <a:latin typeface="+mn-lt"/>
            </a:endParaRPr>
          </a:p>
        </p:txBody>
      </p:sp>
      <p:sp>
        <p:nvSpPr>
          <p:cNvPr id="50180" name="Скругленный прямоугольник 9"/>
          <p:cNvSpPr>
            <a:spLocks noChangeArrowheads="1"/>
          </p:cNvSpPr>
          <p:nvPr/>
        </p:nvSpPr>
        <p:spPr bwMode="auto">
          <a:xfrm>
            <a:off x="4211638" y="1436688"/>
            <a:ext cx="4679950" cy="503237"/>
          </a:xfrm>
          <a:prstGeom prst="roundRect">
            <a:avLst>
              <a:gd name="adj" fmla="val 16667"/>
            </a:avLst>
          </a:prstGeom>
          <a:solidFill>
            <a:srgbClr val="8BDAF9">
              <a:alpha val="39999"/>
            </a:srgbClr>
          </a:solidFill>
          <a:ln w="9525" algn="ctr">
            <a:solidFill>
              <a:srgbClr val="054863"/>
            </a:solidFill>
            <a:round/>
            <a:headEnd/>
            <a:tailEnd/>
          </a:ln>
        </p:spPr>
        <p:txBody>
          <a:bodyPr anchor="ctr"/>
          <a:lstStyle/>
          <a:p>
            <a:pPr algn="ctr"/>
            <a:r>
              <a:rPr lang="ru-RU" b="1">
                <a:solidFill>
                  <a:srgbClr val="FF0000"/>
                </a:solidFill>
                <a:latin typeface="Arial" charset="0"/>
                <a:cs typeface="Times New Roman" pitchFamily="18" charset="0"/>
              </a:rPr>
              <a:t>Делегирование функций ЦА ФК</a:t>
            </a:r>
          </a:p>
        </p:txBody>
      </p:sp>
      <p:sp>
        <p:nvSpPr>
          <p:cNvPr id="2" name="AutoShape 12"/>
          <p:cNvSpPr>
            <a:spLocks noChangeArrowheads="1"/>
          </p:cNvSpPr>
          <p:nvPr/>
        </p:nvSpPr>
        <p:spPr bwMode="auto">
          <a:xfrm>
            <a:off x="74201" y="4249867"/>
            <a:ext cx="4073141" cy="410602"/>
          </a:xfrm>
          <a:prstGeom prst="roundRect">
            <a:avLst>
              <a:gd name="adj" fmla="val 16667"/>
            </a:avLst>
          </a:prstGeom>
          <a:solidFill>
            <a:srgbClr val="D9E5FF"/>
          </a:solidFill>
          <a:ln w="9525" algn="ctr">
            <a:solidFill>
              <a:srgbClr val="0070C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anchor="ctr"/>
          <a:lstStyle/>
          <a:p>
            <a:pPr marL="177800" indent="-1588" algn="ctr" defTabSz="957263">
              <a:defRPr/>
            </a:pPr>
            <a:r>
              <a:rPr lang="ru-RU" sz="1500" b="1">
                <a:solidFill>
                  <a:srgbClr val="00349E"/>
                </a:solidFill>
                <a:latin typeface="Arial" charset="0"/>
              </a:rPr>
              <a:t>Управленческие, кураторские</a:t>
            </a:r>
          </a:p>
        </p:txBody>
      </p:sp>
      <p:sp>
        <p:nvSpPr>
          <p:cNvPr id="4" name="AutoShape 12"/>
          <p:cNvSpPr>
            <a:spLocks noChangeArrowheads="1"/>
          </p:cNvSpPr>
          <p:nvPr/>
        </p:nvSpPr>
        <p:spPr bwMode="auto">
          <a:xfrm>
            <a:off x="4281702" y="2056705"/>
            <a:ext cx="2308306" cy="648594"/>
          </a:xfrm>
          <a:prstGeom prst="roundRect">
            <a:avLst>
              <a:gd name="adj" fmla="val 16667"/>
            </a:avLst>
          </a:prstGeom>
          <a:solidFill>
            <a:srgbClr val="D9E5FF"/>
          </a:solidFill>
          <a:ln w="9525" algn="ctr">
            <a:solidFill>
              <a:srgbClr val="0070C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anchor="ctr"/>
          <a:lstStyle/>
          <a:p>
            <a:pPr marL="177800" indent="-1588" algn="ctr" defTabSz="957263">
              <a:defRPr/>
            </a:pPr>
            <a:r>
              <a:rPr lang="ru-RU" sz="1500" b="1">
                <a:solidFill>
                  <a:srgbClr val="00349E"/>
                </a:solidFill>
                <a:latin typeface="Arial" charset="0"/>
              </a:rPr>
              <a:t>Обеспечивающие</a:t>
            </a:r>
          </a:p>
        </p:txBody>
      </p:sp>
      <p:sp>
        <p:nvSpPr>
          <p:cNvPr id="5" name="AutoShape 12"/>
          <p:cNvSpPr>
            <a:spLocks noChangeArrowheads="1"/>
          </p:cNvSpPr>
          <p:nvPr/>
        </p:nvSpPr>
        <p:spPr bwMode="auto">
          <a:xfrm>
            <a:off x="6730977" y="2056705"/>
            <a:ext cx="2173033" cy="648594"/>
          </a:xfrm>
          <a:prstGeom prst="roundRect">
            <a:avLst>
              <a:gd name="adj" fmla="val 16667"/>
            </a:avLst>
          </a:prstGeom>
          <a:solidFill>
            <a:srgbClr val="D9E5FF"/>
          </a:solidFill>
          <a:ln w="9525" algn="ctr">
            <a:solidFill>
              <a:srgbClr val="0070C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anchor="ctr"/>
          <a:lstStyle/>
          <a:p>
            <a:pPr marL="177800" indent="-1588" algn="ctr" defTabSz="957263">
              <a:defRPr/>
            </a:pPr>
            <a:r>
              <a:rPr lang="ru-RU" sz="1500" b="1">
                <a:solidFill>
                  <a:srgbClr val="00349E"/>
                </a:solidFill>
                <a:latin typeface="Arial" charset="0"/>
              </a:rPr>
              <a:t>Исполнительские</a:t>
            </a:r>
          </a:p>
        </p:txBody>
      </p:sp>
      <p:sp>
        <p:nvSpPr>
          <p:cNvPr id="21518" name="Text Box 18"/>
          <p:cNvSpPr txBox="1">
            <a:spLocks noChangeArrowheads="1"/>
          </p:cNvSpPr>
          <p:nvPr/>
        </p:nvSpPr>
        <p:spPr bwMode="auto">
          <a:xfrm>
            <a:off x="0" y="4714875"/>
            <a:ext cx="3959225" cy="1728788"/>
          </a:xfrm>
          <a:prstGeom prst="rect">
            <a:avLst/>
          </a:prstGeom>
          <a:noFill/>
          <a:ln w="9525" algn="ctr">
            <a:noFill/>
            <a:prstDash val="dash"/>
            <a:miter lim="800000"/>
            <a:headEnd/>
            <a:tailEnd/>
          </a:ln>
        </p:spPr>
        <p:txBody>
          <a:bodyPr tIns="0" anchor="ctr"/>
          <a:lstStyle/>
          <a:p>
            <a:pPr>
              <a:buFont typeface="Arial" pitchFamily="34" charset="0"/>
              <a:buChar char="•"/>
              <a:defRPr/>
            </a:pPr>
            <a:r>
              <a:rPr lang="en-US" sz="1400" i="1" dirty="0">
                <a:latin typeface="+mj-lt"/>
                <a:cs typeface="Times New Roman" pitchFamily="18" charset="0"/>
              </a:rPr>
              <a:t> </a:t>
            </a:r>
            <a:r>
              <a:rPr lang="ru-RU" sz="1400" i="1" dirty="0">
                <a:latin typeface="+mj-lt"/>
                <a:cs typeface="Times New Roman" pitchFamily="18" charset="0"/>
              </a:rPr>
              <a:t>  </a:t>
            </a:r>
            <a:r>
              <a:rPr lang="ru-RU" sz="1400" i="1" dirty="0" err="1">
                <a:latin typeface="+mj-lt"/>
                <a:cs typeface="Times New Roman" pitchFamily="18" charset="0"/>
              </a:rPr>
              <a:t>стратегирование</a:t>
            </a:r>
            <a:r>
              <a:rPr lang="ru-RU" sz="1400" i="1" dirty="0">
                <a:latin typeface="+mj-lt"/>
                <a:cs typeface="Times New Roman" pitchFamily="18" charset="0"/>
              </a:rPr>
              <a:t> (определение целей и задач)    </a:t>
            </a:r>
            <a:endParaRPr lang="en-US" sz="1400" i="1" dirty="0">
              <a:latin typeface="+mj-lt"/>
              <a:cs typeface="Times New Roman" pitchFamily="18" charset="0"/>
            </a:endParaRPr>
          </a:p>
          <a:p>
            <a:pPr>
              <a:buFont typeface="Arial" pitchFamily="34" charset="0"/>
              <a:buChar char="•"/>
              <a:defRPr/>
            </a:pPr>
            <a:r>
              <a:rPr lang="ru-RU" sz="1400" i="1" dirty="0">
                <a:latin typeface="+mj-lt"/>
                <a:cs typeface="Times New Roman" pitchFamily="18" charset="0"/>
              </a:rPr>
              <a:t>   организация и координация деятельности</a:t>
            </a:r>
          </a:p>
          <a:p>
            <a:pPr>
              <a:buFont typeface="Arial" pitchFamily="34" charset="0"/>
              <a:buChar char="•"/>
              <a:defRPr/>
            </a:pPr>
            <a:r>
              <a:rPr lang="ru-RU" sz="1400" i="1" dirty="0">
                <a:latin typeface="+mj-lt"/>
                <a:cs typeface="Times New Roman" pitchFamily="18" charset="0"/>
              </a:rPr>
              <a:t>   нормативное регулирование </a:t>
            </a:r>
          </a:p>
          <a:p>
            <a:pPr>
              <a:buFont typeface="Arial" pitchFamily="34" charset="0"/>
              <a:buChar char="•"/>
              <a:defRPr/>
            </a:pPr>
            <a:r>
              <a:rPr lang="ru-RU" sz="1400" i="1" dirty="0">
                <a:latin typeface="+mj-lt"/>
                <a:cs typeface="Times New Roman" pitchFamily="18" charset="0"/>
              </a:rPr>
              <a:t>   методическое руководство</a:t>
            </a:r>
          </a:p>
          <a:p>
            <a:pPr>
              <a:buFont typeface="Arial" pitchFamily="34" charset="0"/>
              <a:buChar char="•"/>
              <a:defRPr/>
            </a:pPr>
            <a:r>
              <a:rPr lang="ru-RU" sz="1400" i="1" dirty="0">
                <a:latin typeface="+mj-lt"/>
                <a:cs typeface="Times New Roman" pitchFamily="18" charset="0"/>
              </a:rPr>
              <a:t>   правовое сопровождение</a:t>
            </a:r>
          </a:p>
          <a:p>
            <a:pPr>
              <a:buFont typeface="Arial" pitchFamily="34" charset="0"/>
              <a:buChar char="•"/>
              <a:defRPr/>
            </a:pPr>
            <a:r>
              <a:rPr lang="ru-RU" sz="1400" i="1" dirty="0">
                <a:latin typeface="+mj-lt"/>
                <a:cs typeface="Times New Roman" pitchFamily="18" charset="0"/>
              </a:rPr>
              <a:t>   контроль</a:t>
            </a:r>
          </a:p>
          <a:p>
            <a:pPr>
              <a:buFont typeface="Arial" pitchFamily="34" charset="0"/>
              <a:buChar char="•"/>
              <a:defRPr/>
            </a:pPr>
            <a:r>
              <a:rPr lang="ru-RU" sz="1400" i="1" dirty="0">
                <a:latin typeface="+mj-lt"/>
                <a:cs typeface="Times New Roman" pitchFamily="18" charset="0"/>
              </a:rPr>
              <a:t>   анализ и оценка   </a:t>
            </a:r>
          </a:p>
        </p:txBody>
      </p:sp>
      <p:sp>
        <p:nvSpPr>
          <p:cNvPr id="50191" name="TextBox 18"/>
          <p:cNvSpPr txBox="1">
            <a:spLocks noChangeArrowheads="1"/>
          </p:cNvSpPr>
          <p:nvPr/>
        </p:nvSpPr>
        <p:spPr bwMode="auto">
          <a:xfrm>
            <a:off x="4716463" y="6092825"/>
            <a:ext cx="1368425" cy="336550"/>
          </a:xfrm>
          <a:prstGeom prst="rect">
            <a:avLst/>
          </a:prstGeom>
          <a:noFill/>
          <a:ln w="9525" algn="ctr">
            <a:noFill/>
            <a:miter lim="800000"/>
            <a:headEnd/>
            <a:tailEnd/>
          </a:ln>
        </p:spPr>
        <p:txBody>
          <a:bodyPr>
            <a:spAutoFit/>
          </a:bodyPr>
          <a:lstStyle/>
          <a:p>
            <a:pPr algn="ctr"/>
            <a:r>
              <a:rPr lang="ru-RU" b="1">
                <a:latin typeface="Arial" charset="0"/>
              </a:rPr>
              <a:t>спец. ФКУ</a:t>
            </a:r>
          </a:p>
        </p:txBody>
      </p:sp>
      <p:sp>
        <p:nvSpPr>
          <p:cNvPr id="50192" name="TextBox 18"/>
          <p:cNvSpPr txBox="1">
            <a:spLocks noChangeArrowheads="1"/>
          </p:cNvSpPr>
          <p:nvPr/>
        </p:nvSpPr>
        <p:spPr bwMode="auto">
          <a:xfrm>
            <a:off x="4645025" y="5734050"/>
            <a:ext cx="1511300" cy="336550"/>
          </a:xfrm>
          <a:prstGeom prst="rect">
            <a:avLst/>
          </a:prstGeom>
          <a:noFill/>
          <a:ln w="9525" algn="ctr">
            <a:noFill/>
            <a:miter lim="800000"/>
            <a:headEnd/>
            <a:tailEnd/>
          </a:ln>
        </p:spPr>
        <p:txBody>
          <a:bodyPr>
            <a:spAutoFit/>
          </a:bodyPr>
          <a:lstStyle/>
          <a:p>
            <a:pPr algn="ctr"/>
            <a:r>
              <a:rPr lang="ru-RU" b="1">
                <a:latin typeface="Arial" charset="0"/>
              </a:rPr>
              <a:t>ФКУ «ЦОКР»</a:t>
            </a:r>
          </a:p>
        </p:txBody>
      </p:sp>
      <p:grpSp>
        <p:nvGrpSpPr>
          <p:cNvPr id="50193" name="Штриховая стрелка вправо 10"/>
          <p:cNvGrpSpPr>
            <a:grpSpLocks/>
          </p:cNvGrpSpPr>
          <p:nvPr/>
        </p:nvGrpSpPr>
        <p:grpSpPr bwMode="auto">
          <a:xfrm rot="5400000">
            <a:off x="7308057" y="3380581"/>
            <a:ext cx="863600" cy="1008063"/>
            <a:chOff x="3322" y="1405"/>
            <a:chExt cx="960" cy="2001"/>
          </a:xfrm>
        </p:grpSpPr>
        <p:sp>
          <p:nvSpPr>
            <p:cNvPr id="50203" name="Text Box 22"/>
            <p:cNvSpPr txBox="1">
              <a:spLocks noChangeArrowheads="1"/>
            </p:cNvSpPr>
            <p:nvPr/>
          </p:nvSpPr>
          <p:spPr bwMode="auto">
            <a:xfrm>
              <a:off x="3509" y="1946"/>
              <a:ext cx="593" cy="923"/>
            </a:xfrm>
            <a:prstGeom prst="rect">
              <a:avLst/>
            </a:prstGeom>
            <a:noFill/>
            <a:ln w="9525">
              <a:noFill/>
              <a:miter lim="800000"/>
              <a:headEnd/>
              <a:tailEnd/>
            </a:ln>
          </p:spPr>
          <p:txBody>
            <a:bodyPr/>
            <a:lstStyle/>
            <a:p>
              <a:pPr algn="ctr" defTabSz="449263"/>
              <a:endParaRPr lang="ru-RU" sz="1200">
                <a:cs typeface="Arial" charset="0"/>
              </a:endParaRPr>
            </a:p>
          </p:txBody>
        </p:sp>
        <p:pic>
          <p:nvPicPr>
            <p:cNvPr id="50204" name="Штриховая стрелка вправо 10"/>
            <p:cNvPicPr>
              <a:picLocks noChangeArrowheads="1"/>
            </p:cNvPicPr>
            <p:nvPr/>
          </p:nvPicPr>
          <p:blipFill>
            <a:blip r:embed="rId4">
              <a:lum bright="58000" contrast="40000"/>
            </a:blip>
            <a:srcRect/>
            <a:stretch>
              <a:fillRect/>
            </a:stretch>
          </p:blipFill>
          <p:spPr bwMode="auto">
            <a:xfrm>
              <a:off x="3322" y="1405"/>
              <a:ext cx="960" cy="2001"/>
            </a:xfrm>
            <a:prstGeom prst="rect">
              <a:avLst/>
            </a:prstGeom>
            <a:noFill/>
            <a:ln w="9525">
              <a:noFill/>
              <a:miter lim="800000"/>
              <a:headEnd/>
              <a:tailEnd/>
            </a:ln>
          </p:spPr>
        </p:pic>
      </p:grpSp>
      <p:sp>
        <p:nvSpPr>
          <p:cNvPr id="50194" name="TextBox 18"/>
          <p:cNvSpPr txBox="1">
            <a:spLocks noChangeArrowheads="1"/>
          </p:cNvSpPr>
          <p:nvPr/>
        </p:nvSpPr>
        <p:spPr bwMode="auto">
          <a:xfrm>
            <a:off x="7092950" y="4748213"/>
            <a:ext cx="1439863" cy="336550"/>
          </a:xfrm>
          <a:prstGeom prst="rect">
            <a:avLst/>
          </a:prstGeom>
          <a:noFill/>
          <a:ln w="9525">
            <a:noFill/>
            <a:miter lim="800000"/>
            <a:headEnd/>
            <a:tailEnd/>
          </a:ln>
        </p:spPr>
        <p:txBody>
          <a:bodyPr>
            <a:spAutoFit/>
          </a:bodyPr>
          <a:lstStyle/>
          <a:p>
            <a:pPr algn="ctr"/>
            <a:r>
              <a:rPr lang="ru-RU" b="1">
                <a:latin typeface="Arial" charset="0"/>
              </a:rPr>
              <a:t>спец. ТОФК</a:t>
            </a:r>
          </a:p>
        </p:txBody>
      </p:sp>
      <p:sp>
        <p:nvSpPr>
          <p:cNvPr id="36901" name="Text Box 18"/>
          <p:cNvSpPr txBox="1">
            <a:spLocks noChangeArrowheads="1"/>
          </p:cNvSpPr>
          <p:nvPr/>
        </p:nvSpPr>
        <p:spPr bwMode="auto">
          <a:xfrm>
            <a:off x="4284663" y="2876550"/>
            <a:ext cx="2374900" cy="1727200"/>
          </a:xfrm>
          <a:prstGeom prst="rect">
            <a:avLst/>
          </a:prstGeom>
          <a:noFill/>
          <a:ln w="9525">
            <a:noFill/>
            <a:prstDash val="dash"/>
            <a:miter lim="800000"/>
            <a:headEnd/>
            <a:tailEnd/>
          </a:ln>
        </p:spPr>
        <p:txBody>
          <a:bodyPr tIns="0" anchor="ctr"/>
          <a:lstStyle/>
          <a:p>
            <a:pPr>
              <a:buFont typeface="Arial" pitchFamily="34" charset="0"/>
              <a:buChar char="•"/>
              <a:defRPr/>
            </a:pPr>
            <a:r>
              <a:rPr lang="ru-RU" sz="1400" i="1" dirty="0">
                <a:latin typeface="+mn-lt"/>
                <a:cs typeface="Times New Roman" pitchFamily="18" charset="0"/>
              </a:rPr>
              <a:t>   кадровое обеспечение </a:t>
            </a:r>
          </a:p>
          <a:p>
            <a:pPr>
              <a:buFont typeface="Arial" pitchFamily="34" charset="0"/>
              <a:buChar char="•"/>
              <a:defRPr/>
            </a:pPr>
            <a:r>
              <a:rPr lang="ru-RU" sz="1400" i="1" dirty="0">
                <a:latin typeface="+mn-lt"/>
                <a:cs typeface="Times New Roman" pitchFamily="18" charset="0"/>
              </a:rPr>
              <a:t>   материально -  техническое обеспечение</a:t>
            </a:r>
          </a:p>
          <a:p>
            <a:pPr>
              <a:buFont typeface="Arial" pitchFamily="34" charset="0"/>
              <a:buChar char="•"/>
              <a:defRPr/>
            </a:pPr>
            <a:r>
              <a:rPr lang="ru-RU" sz="1400" i="1" dirty="0">
                <a:latin typeface="+mn-lt"/>
                <a:cs typeface="Times New Roman" pitchFamily="18" charset="0"/>
              </a:rPr>
              <a:t>   финансовое обеспечение</a:t>
            </a:r>
          </a:p>
          <a:p>
            <a:pPr>
              <a:buFont typeface="Arial" pitchFamily="34" charset="0"/>
              <a:buChar char="•"/>
              <a:defRPr/>
            </a:pPr>
            <a:r>
              <a:rPr lang="ru-RU" sz="1400" i="1" dirty="0">
                <a:latin typeface="+mn-lt"/>
                <a:cs typeface="Times New Roman" pitchFamily="18" charset="0"/>
              </a:rPr>
              <a:t>    правовое обеспечение</a:t>
            </a:r>
          </a:p>
          <a:p>
            <a:pPr>
              <a:buFont typeface="Arial" pitchFamily="34" charset="0"/>
              <a:buChar char="•"/>
              <a:defRPr/>
            </a:pPr>
            <a:r>
              <a:rPr lang="ru-RU" sz="1400" i="1" dirty="0">
                <a:latin typeface="+mn-lt"/>
                <a:cs typeface="Times New Roman" pitchFamily="18" charset="0"/>
              </a:rPr>
              <a:t>    информационно-технологическое обеспечение</a:t>
            </a:r>
          </a:p>
        </p:txBody>
      </p:sp>
      <p:sp>
        <p:nvSpPr>
          <p:cNvPr id="36906" name="Text Box 18"/>
          <p:cNvSpPr txBox="1">
            <a:spLocks noChangeArrowheads="1"/>
          </p:cNvSpPr>
          <p:nvPr/>
        </p:nvSpPr>
        <p:spPr bwMode="auto">
          <a:xfrm>
            <a:off x="6804025" y="2925763"/>
            <a:ext cx="2089150" cy="431800"/>
          </a:xfrm>
          <a:prstGeom prst="rect">
            <a:avLst/>
          </a:prstGeom>
          <a:noFill/>
          <a:ln w="9525" algn="ctr">
            <a:noFill/>
            <a:prstDash val="dash"/>
            <a:miter lim="800000"/>
            <a:headEnd/>
            <a:tailEnd/>
          </a:ln>
          <a:effectLst/>
        </p:spPr>
        <p:txBody>
          <a:bodyPr tIns="0" anchor="ctr"/>
          <a:lstStyle/>
          <a:p>
            <a:pPr>
              <a:buFont typeface="Arial" pitchFamily="34" charset="0"/>
              <a:buChar char="•"/>
              <a:defRPr/>
            </a:pPr>
            <a:r>
              <a:rPr lang="ru-RU" sz="1400" i="1">
                <a:latin typeface="+mn-lt"/>
                <a:cs typeface="Times New Roman" pitchFamily="18" charset="0"/>
              </a:rPr>
              <a:t>  функциональные</a:t>
            </a:r>
          </a:p>
        </p:txBody>
      </p:sp>
      <p:sp>
        <p:nvSpPr>
          <p:cNvPr id="50197" name="TextBox 18"/>
          <p:cNvSpPr txBox="1">
            <a:spLocks noChangeArrowheads="1"/>
          </p:cNvSpPr>
          <p:nvPr/>
        </p:nvSpPr>
        <p:spPr bwMode="auto">
          <a:xfrm>
            <a:off x="7092950" y="4387850"/>
            <a:ext cx="1295400" cy="336550"/>
          </a:xfrm>
          <a:prstGeom prst="rect">
            <a:avLst/>
          </a:prstGeom>
          <a:noFill/>
          <a:ln w="9525">
            <a:noFill/>
            <a:miter lim="800000"/>
            <a:headEnd/>
            <a:tailEnd/>
          </a:ln>
        </p:spPr>
        <p:txBody>
          <a:bodyPr>
            <a:spAutoFit/>
          </a:bodyPr>
          <a:lstStyle/>
          <a:p>
            <a:pPr algn="ctr"/>
            <a:r>
              <a:rPr lang="ru-RU" b="1">
                <a:latin typeface="Arial" charset="0"/>
              </a:rPr>
              <a:t>МОУ ФК</a:t>
            </a:r>
          </a:p>
        </p:txBody>
      </p:sp>
      <p:grpSp>
        <p:nvGrpSpPr>
          <p:cNvPr id="50198" name="Штриховая стрелка вправо 10"/>
          <p:cNvGrpSpPr>
            <a:grpSpLocks/>
          </p:cNvGrpSpPr>
          <p:nvPr/>
        </p:nvGrpSpPr>
        <p:grpSpPr bwMode="auto">
          <a:xfrm rot="5400000">
            <a:off x="4859338" y="4510087"/>
            <a:ext cx="1079500" cy="1222375"/>
            <a:chOff x="3322" y="1405"/>
            <a:chExt cx="960" cy="2001"/>
          </a:xfrm>
        </p:grpSpPr>
        <p:sp>
          <p:nvSpPr>
            <p:cNvPr id="50201" name="Text Box 22"/>
            <p:cNvSpPr txBox="1">
              <a:spLocks noChangeArrowheads="1"/>
            </p:cNvSpPr>
            <p:nvPr/>
          </p:nvSpPr>
          <p:spPr bwMode="auto">
            <a:xfrm>
              <a:off x="3509" y="1946"/>
              <a:ext cx="593" cy="923"/>
            </a:xfrm>
            <a:prstGeom prst="rect">
              <a:avLst/>
            </a:prstGeom>
            <a:noFill/>
            <a:ln w="9525">
              <a:noFill/>
              <a:miter lim="800000"/>
              <a:headEnd/>
              <a:tailEnd/>
            </a:ln>
          </p:spPr>
          <p:txBody>
            <a:bodyPr/>
            <a:lstStyle/>
            <a:p>
              <a:pPr algn="ctr" defTabSz="449263"/>
              <a:endParaRPr lang="ru-RU" sz="1200">
                <a:cs typeface="Arial" charset="0"/>
              </a:endParaRPr>
            </a:p>
          </p:txBody>
        </p:sp>
        <p:pic>
          <p:nvPicPr>
            <p:cNvPr id="50202" name="Штриховая стрелка вправо 10"/>
            <p:cNvPicPr>
              <a:picLocks noChangeArrowheads="1"/>
            </p:cNvPicPr>
            <p:nvPr/>
          </p:nvPicPr>
          <p:blipFill>
            <a:blip r:embed="rId5">
              <a:lum bright="58000" contrast="40000"/>
            </a:blip>
            <a:srcRect/>
            <a:stretch>
              <a:fillRect/>
            </a:stretch>
          </p:blipFill>
          <p:spPr bwMode="auto">
            <a:xfrm>
              <a:off x="3322" y="1405"/>
              <a:ext cx="960" cy="2001"/>
            </a:xfrm>
            <a:prstGeom prst="rect">
              <a:avLst/>
            </a:prstGeom>
            <a:noFill/>
            <a:ln w="9525">
              <a:noFill/>
              <a:miter lim="800000"/>
              <a:headEnd/>
              <a:tailEnd/>
            </a:ln>
          </p:spPr>
        </p:pic>
      </p:grpSp>
      <p:sp>
        <p:nvSpPr>
          <p:cNvPr id="36913" name="TextBox 18"/>
          <p:cNvSpPr txBox="1">
            <a:spLocks noChangeArrowheads="1"/>
          </p:cNvSpPr>
          <p:nvPr/>
        </p:nvSpPr>
        <p:spPr bwMode="auto">
          <a:xfrm>
            <a:off x="142875" y="1143000"/>
            <a:ext cx="3887788" cy="830263"/>
          </a:xfrm>
          <a:prstGeom prst="rect">
            <a:avLst/>
          </a:prstGeom>
          <a:noFill/>
          <a:ln w="9525">
            <a:noFill/>
            <a:miter lim="800000"/>
            <a:headEnd/>
            <a:tailEnd/>
          </a:ln>
        </p:spPr>
        <p:txBody>
          <a:bodyPr>
            <a:spAutoFit/>
          </a:bodyPr>
          <a:lstStyle/>
          <a:p>
            <a:pPr algn="ctr">
              <a:defRPr/>
            </a:pPr>
            <a:r>
              <a:rPr lang="ru-RU" b="1" dirty="0">
                <a:latin typeface="+mn-lt"/>
              </a:rPr>
              <a:t>Перечень функций</a:t>
            </a:r>
          </a:p>
          <a:p>
            <a:pPr algn="ctr">
              <a:defRPr/>
            </a:pPr>
            <a:r>
              <a:rPr lang="ru-RU" b="1" dirty="0">
                <a:latin typeface="+mn-lt"/>
              </a:rPr>
              <a:t>+</a:t>
            </a:r>
          </a:p>
          <a:p>
            <a:pPr algn="ctr">
              <a:defRPr/>
            </a:pPr>
            <a:r>
              <a:rPr lang="ru-RU" b="1" dirty="0">
                <a:latin typeface="+mn-lt"/>
              </a:rPr>
              <a:t>Организационно-штатная структура</a:t>
            </a:r>
          </a:p>
        </p:txBody>
      </p:sp>
      <p:sp>
        <p:nvSpPr>
          <p:cNvPr id="50200" name="Rectangle 5"/>
          <p:cNvSpPr>
            <a:spLocks noChangeArrowheads="1"/>
          </p:cNvSpPr>
          <p:nvPr/>
        </p:nvSpPr>
        <p:spPr bwMode="auto">
          <a:xfrm>
            <a:off x="755650" y="287338"/>
            <a:ext cx="7345363" cy="581025"/>
          </a:xfrm>
          <a:prstGeom prst="rect">
            <a:avLst/>
          </a:prstGeom>
          <a:noFill/>
          <a:ln w="9525">
            <a:noFill/>
            <a:miter lim="800000"/>
            <a:headEnd/>
            <a:tailEnd/>
          </a:ln>
        </p:spPr>
        <p:txBody>
          <a:bodyPr anchor="ctr">
            <a:spAutoFit/>
          </a:bodyPr>
          <a:lstStyle/>
          <a:p>
            <a:pPr indent="457200" algn="ctr"/>
            <a:r>
              <a:rPr lang="ru-RU" b="1">
                <a:solidFill>
                  <a:srgbClr val="00349E"/>
                </a:solidFill>
              </a:rPr>
              <a:t>РАЗРАБОТКА ПЕРСПЕКТИВНОЙ ОРГАНИЗАЦИОННО-ФУНКЦИОНАЛЬНОЙ МОДЕЛИ КАЗНАЧЕЙСТВА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95288" y="1557338"/>
            <a:ext cx="9144000" cy="2709862"/>
          </a:xfrm>
          <a:prstGeom prst="rect">
            <a:avLst/>
          </a:prstGeom>
          <a:noFill/>
          <a:ln w="9525">
            <a:noFill/>
            <a:round/>
            <a:headEnd/>
            <a:tailEnd/>
          </a:ln>
          <a:effectLst/>
        </p:spPr>
        <p:txBody>
          <a:bodyPr lIns="90000" tIns="45000" rIns="90000" bIns="450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2200">
              <a:solidFill>
                <a:srgbClr val="000000"/>
              </a:solidFill>
              <a:effectLst>
                <a:outerShdw blurRad="38100" dist="38100" dir="2700000" algn="tl">
                  <a:srgbClr val="C0C0C0"/>
                </a:outerShdw>
              </a:effectLst>
              <a:ea typeface="Arial Unicode MS" pitchFamily="34" charset="-128"/>
              <a:cs typeface="Arial Unicode MS" pitchFamily="34" charset="-128"/>
            </a:endParaRPr>
          </a:p>
          <a:p>
            <a:pPr defTabSz="449263">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a:solidFill>
                  <a:srgbClr val="000000"/>
                </a:solidFill>
                <a:ea typeface="Arial Unicode MS" pitchFamily="34" charset="-128"/>
                <a:cs typeface="Arial Unicode MS" pitchFamily="34" charset="-128"/>
              </a:rPr>
              <a:t>1. Методология деятельности. </a:t>
            </a:r>
          </a:p>
          <a:p>
            <a:pPr defTabSz="449263">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a:solidFill>
                  <a:srgbClr val="000000"/>
                </a:solidFill>
                <a:ea typeface="Arial Unicode MS" pitchFamily="34" charset="-128"/>
                <a:cs typeface="Arial Unicode MS" pitchFamily="34" charset="-128"/>
              </a:rPr>
              <a:t>2. Финансовое обеспечение.</a:t>
            </a:r>
          </a:p>
          <a:p>
            <a:pPr defTabSz="449263">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a:solidFill>
                  <a:srgbClr val="000000"/>
                </a:solidFill>
                <a:ea typeface="Arial Unicode MS" pitchFamily="34" charset="-128"/>
                <a:cs typeface="Arial Unicode MS" pitchFamily="34" charset="-128"/>
              </a:rPr>
              <a:t>3. Административный блок.</a:t>
            </a:r>
          </a:p>
          <a:p>
            <a:pPr defTabSz="449263">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a:solidFill>
                  <a:srgbClr val="000000"/>
                </a:solidFill>
                <a:ea typeface="Arial Unicode MS" pitchFamily="34" charset="-128"/>
                <a:cs typeface="Arial Unicode MS" pitchFamily="34" charset="-128"/>
              </a:rPr>
              <a:t>4. Внутренний контроль и аудит.</a:t>
            </a:r>
          </a:p>
          <a:p>
            <a:pPr defTabSz="449263">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a:solidFill>
                  <a:srgbClr val="000000"/>
                </a:solidFill>
                <a:ea typeface="Arial Unicode MS" pitchFamily="34" charset="-128"/>
                <a:cs typeface="Arial Unicode MS" pitchFamily="34" charset="-128"/>
              </a:rPr>
              <a:t>5. Федеральное казначейство в системе «Открытое правительство».</a:t>
            </a:r>
          </a:p>
        </p:txBody>
      </p:sp>
      <p:sp>
        <p:nvSpPr>
          <p:cNvPr id="20482" name="Rectangle 5"/>
          <p:cNvSpPr>
            <a:spLocks noChangeArrowheads="1"/>
          </p:cNvSpPr>
          <p:nvPr/>
        </p:nvSpPr>
        <p:spPr bwMode="auto">
          <a:xfrm>
            <a:off x="1116013" y="360363"/>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ПЛАН ДОКЛАДА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2" name="Group 28"/>
          <p:cNvGraphicFramePr>
            <a:graphicFrameLocks noGrp="1"/>
          </p:cNvGraphicFramePr>
          <p:nvPr>
            <p:ph idx="4294967295"/>
          </p:nvPr>
        </p:nvGraphicFramePr>
        <p:xfrm>
          <a:off x="395288" y="1196975"/>
          <a:ext cx="8429625" cy="5094288"/>
        </p:xfrm>
        <a:graphic>
          <a:graphicData uri="http://schemas.openxmlformats.org/drawingml/2006/table">
            <a:tbl>
              <a:tblPr/>
              <a:tblGrid>
                <a:gridCol w="2214562"/>
                <a:gridCol w="6215063"/>
              </a:tblGrid>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912813">
                <a:tc>
                  <a:txBody>
                    <a:bodyPr/>
                    <a:lstStyle/>
                    <a:p>
                      <a:pPr marL="0" marR="0" lvl="0" indent="0" algn="l" defTabSz="914400" rtl="0" eaLnBrk="1" fontAlgn="base" latinLnBrk="0" hangingPunct="1">
                        <a:lnSpc>
                          <a:spcPts val="13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Исполнение федерального бюджета по расходам по главе 100 </a:t>
                      </a:r>
                    </a:p>
                    <a:p>
                      <a:pPr marL="0" marR="0" lvl="0" indent="0" algn="l" defTabSz="914400" rtl="0" eaLnBrk="1" fontAlgn="base" latinLnBrk="0" hangingPunct="1">
                        <a:lnSpc>
                          <a:spcPts val="13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«Федеральное казначейство»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Исполнение составило 98,0%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Бюджетная отчетность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Представлялась своевременно в установленные сроки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6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Финансовый менеджмент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за 1 квартал – 86,9 баллов (3 место);</a:t>
                      </a:r>
                    </a:p>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за 1 полугодие – 84,7 балла (2 место);</a:t>
                      </a:r>
                    </a:p>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за 9 месяцев – 84,5 балла (4 место)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8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4. Сметное планирование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Приказом ФК от 13.11.2013 № 257 уточнен ряд норм положенностей;</a:t>
                      </a:r>
                    </a:p>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формирование сметы ТОФК и Плана закупок осуществляется на основании утверждаемых обоснований бюджетных  ассигнований ТОФК на очередной финансовый год и плановый период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795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 Распределение (перераспределение) БА и ЛБО на обеспечение деятельность ТОФК И ФКУ «ЦОКР»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Проведено 9 заседаний Балансовой комиссии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 name="TextBox 13"/>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a:solidFill>
                  <a:srgbClr val="00349E"/>
                </a:solidFill>
                <a:cs typeface="Times New Roman" pitchFamily="18" charset="0"/>
              </a:rPr>
              <a:t>ФИНАНСОВОЕ ОБЕСПЕЧЕНИЕ ДЕЯТЕЛЬНОСТИ </a:t>
            </a:r>
          </a:p>
          <a:p>
            <a:pPr algn="ctr">
              <a:lnSpc>
                <a:spcPct val="80000"/>
              </a:lnSpc>
              <a:defRPr/>
            </a:pPr>
            <a:r>
              <a:rPr lang="ru-RU" b="1">
                <a:solidFill>
                  <a:srgbClr val="00349E"/>
                </a:solidFill>
                <a:cs typeface="Times New Roman" pitchFamily="18" charset="0"/>
              </a:rPr>
              <a:t>ФЕДЕРАЛЬНОГО КАЗНАЧЕЙСТВА В 2013 ГОДУ</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a:solidFill>
                  <a:srgbClr val="00349E"/>
                </a:solidFill>
                <a:cs typeface="Times New Roman" pitchFamily="18" charset="0"/>
              </a:rPr>
              <a:t>ЗАДАЧИ ФИНАНСОВОГО ОБЕСПЕЧЕНИЯ</a:t>
            </a:r>
          </a:p>
          <a:p>
            <a:pPr algn="ctr">
              <a:lnSpc>
                <a:spcPct val="80000"/>
              </a:lnSpc>
              <a:defRPr/>
            </a:pPr>
            <a:r>
              <a:rPr lang="ru-RU" b="1">
                <a:solidFill>
                  <a:srgbClr val="00349E"/>
                </a:solidFill>
                <a:cs typeface="Times New Roman" pitchFamily="18" charset="0"/>
              </a:rPr>
              <a:t>ФЕДЕРАЛЬНОГО КАЗНАЧЕЙСТВА НА 2014 ГОД</a:t>
            </a:r>
          </a:p>
        </p:txBody>
      </p:sp>
      <p:graphicFrame>
        <p:nvGraphicFramePr>
          <p:cNvPr id="37913" name="Group 25"/>
          <p:cNvGraphicFramePr>
            <a:graphicFrameLocks noGrp="1"/>
          </p:cNvGraphicFramePr>
          <p:nvPr>
            <p:ph idx="4294967295"/>
          </p:nvPr>
        </p:nvGraphicFramePr>
        <p:xfrm>
          <a:off x="357188" y="1500188"/>
          <a:ext cx="8429625" cy="4044950"/>
        </p:xfrm>
        <a:graphic>
          <a:graphicData uri="http://schemas.openxmlformats.org/drawingml/2006/table">
            <a:tbl>
              <a:tblPr/>
              <a:tblGrid>
                <a:gridCol w="2214562"/>
                <a:gridCol w="6215063"/>
              </a:tblGrid>
              <a:tr h="704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Финансовый менеджмент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Повышение качества финансового менеджмента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0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Сметное планирование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Разработка единого справочника товаров, работ, услуг для нужд ТОФК и ФКУ «ЦОКР» и единого справочника цен на товары, работы, услуг для нужд ТОФК и ФКУ «ЦОКР»</a:t>
                      </a:r>
                    </a:p>
                    <a:p>
                      <a:pPr marL="0" marR="0" lvl="0" indent="0" algn="l" defTabSz="914400" rtl="0" eaLnBrk="1" fontAlgn="base" latinLnBrk="0" hangingPunct="1">
                        <a:lnSpc>
                          <a:spcPts val="14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ts val="14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Автоматизация процесса бюджетирования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75">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Управленческий учет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Определение стоимости каждой функции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18"/>
          <p:cNvSpPr txBox="1">
            <a:spLocks noChangeArrowheads="1"/>
          </p:cNvSpPr>
          <p:nvPr/>
        </p:nvSpPr>
        <p:spPr bwMode="auto">
          <a:xfrm>
            <a:off x="1214438" y="214313"/>
            <a:ext cx="7215187" cy="482600"/>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ФИНАНСОВОЕ ОБЕСПЕЧЕНИЕ ДЕЯТЕЛЬНОСТИ</a:t>
            </a:r>
          </a:p>
          <a:p>
            <a:pPr algn="ctr">
              <a:lnSpc>
                <a:spcPct val="80000"/>
              </a:lnSpc>
            </a:pPr>
            <a:r>
              <a:rPr lang="ru-RU" b="1">
                <a:solidFill>
                  <a:srgbClr val="00349E"/>
                </a:solidFill>
                <a:cs typeface="Times New Roman" pitchFamily="18" charset="0"/>
              </a:rPr>
              <a:t>КАЗНАЧЕЙСТВА РОССИИ</a:t>
            </a:r>
          </a:p>
        </p:txBody>
      </p:sp>
      <p:sp>
        <p:nvSpPr>
          <p:cNvPr id="54274" name="TextBox 3"/>
          <p:cNvSpPr txBox="1">
            <a:spLocks noChangeArrowheads="1"/>
          </p:cNvSpPr>
          <p:nvPr/>
        </p:nvSpPr>
        <p:spPr bwMode="auto">
          <a:xfrm>
            <a:off x="0" y="1000125"/>
            <a:ext cx="4857750" cy="476250"/>
          </a:xfrm>
          <a:prstGeom prst="rect">
            <a:avLst/>
          </a:prstGeom>
          <a:noFill/>
          <a:ln w="9525">
            <a:noFill/>
            <a:miter lim="800000"/>
            <a:headEnd/>
            <a:tailEnd/>
          </a:ln>
        </p:spPr>
        <p:txBody>
          <a:bodyPr>
            <a:spAutoFit/>
          </a:bodyPr>
          <a:lstStyle/>
          <a:p>
            <a:pPr>
              <a:lnSpc>
                <a:spcPts val="1500"/>
              </a:lnSpc>
            </a:pPr>
            <a:r>
              <a:rPr lang="ru-RU" sz="1400">
                <a:latin typeface="Arial" charset="0"/>
              </a:rPr>
              <a:t>Бюджетные ассигнования Федеральному казначейству </a:t>
            </a:r>
          </a:p>
          <a:p>
            <a:pPr>
              <a:lnSpc>
                <a:spcPts val="1500"/>
              </a:lnSpc>
            </a:pPr>
            <a:r>
              <a:rPr lang="ru-RU" sz="1400">
                <a:latin typeface="Arial" charset="0"/>
              </a:rPr>
              <a:t>на 2012-2014 гг., млн. руб.</a:t>
            </a:r>
          </a:p>
        </p:txBody>
      </p:sp>
      <p:cxnSp>
        <p:nvCxnSpPr>
          <p:cNvPr id="5" name="Прямая соединительная линия 4"/>
          <p:cNvCxnSpPr/>
          <p:nvPr/>
        </p:nvCxnSpPr>
        <p:spPr>
          <a:xfrm>
            <a:off x="71438" y="1500188"/>
            <a:ext cx="4857750" cy="1587"/>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aphicFrame>
        <p:nvGraphicFramePr>
          <p:cNvPr id="9" name="Диаграмма 8"/>
          <p:cNvGraphicFramePr/>
          <p:nvPr/>
        </p:nvGraphicFramePr>
        <p:xfrm>
          <a:off x="285720" y="1643050"/>
          <a:ext cx="4000528" cy="2071702"/>
        </p:xfrm>
        <a:graphic>
          <a:graphicData uri="http://schemas.openxmlformats.org/drawingml/2006/chart">
            <c:chart xmlns:c="http://schemas.openxmlformats.org/drawingml/2006/chart" xmlns:r="http://schemas.openxmlformats.org/officeDocument/2006/relationships" r:id="rId2"/>
          </a:graphicData>
        </a:graphic>
      </p:graphicFrame>
      <p:sp>
        <p:nvSpPr>
          <p:cNvPr id="54277" name="TextBox 9"/>
          <p:cNvSpPr txBox="1">
            <a:spLocks noChangeArrowheads="1"/>
          </p:cNvSpPr>
          <p:nvPr/>
        </p:nvSpPr>
        <p:spPr bwMode="auto">
          <a:xfrm>
            <a:off x="785813" y="1539875"/>
            <a:ext cx="857250" cy="246063"/>
          </a:xfrm>
          <a:prstGeom prst="rect">
            <a:avLst/>
          </a:prstGeom>
          <a:noFill/>
          <a:ln w="9525">
            <a:noFill/>
            <a:miter lim="800000"/>
            <a:headEnd/>
            <a:tailEnd/>
          </a:ln>
        </p:spPr>
        <p:txBody>
          <a:bodyPr>
            <a:spAutoFit/>
          </a:bodyPr>
          <a:lstStyle/>
          <a:p>
            <a:r>
              <a:rPr lang="ru-RU" sz="1000" b="1">
                <a:latin typeface="Arial" charset="0"/>
              </a:rPr>
              <a:t>34 067.1</a:t>
            </a:r>
          </a:p>
        </p:txBody>
      </p:sp>
      <p:sp>
        <p:nvSpPr>
          <p:cNvPr id="54278" name="TextBox 10"/>
          <p:cNvSpPr txBox="1">
            <a:spLocks noChangeArrowheads="1"/>
          </p:cNvSpPr>
          <p:nvPr/>
        </p:nvSpPr>
        <p:spPr bwMode="auto">
          <a:xfrm>
            <a:off x="2000250" y="1531938"/>
            <a:ext cx="857250" cy="246062"/>
          </a:xfrm>
          <a:prstGeom prst="rect">
            <a:avLst/>
          </a:prstGeom>
          <a:noFill/>
          <a:ln w="9525">
            <a:noFill/>
            <a:miter lim="800000"/>
            <a:headEnd/>
            <a:tailEnd/>
          </a:ln>
        </p:spPr>
        <p:txBody>
          <a:bodyPr>
            <a:spAutoFit/>
          </a:bodyPr>
          <a:lstStyle/>
          <a:p>
            <a:r>
              <a:rPr lang="ru-RU" sz="1000" b="1">
                <a:latin typeface="Arial" charset="0"/>
              </a:rPr>
              <a:t>32 824.5</a:t>
            </a:r>
          </a:p>
        </p:txBody>
      </p:sp>
      <p:sp>
        <p:nvSpPr>
          <p:cNvPr id="54279" name="TextBox 11"/>
          <p:cNvSpPr txBox="1">
            <a:spLocks noChangeArrowheads="1"/>
          </p:cNvSpPr>
          <p:nvPr/>
        </p:nvSpPr>
        <p:spPr bwMode="auto">
          <a:xfrm>
            <a:off x="3214688" y="1531938"/>
            <a:ext cx="857250" cy="246062"/>
          </a:xfrm>
          <a:prstGeom prst="rect">
            <a:avLst/>
          </a:prstGeom>
          <a:noFill/>
          <a:ln w="9525">
            <a:noFill/>
            <a:miter lim="800000"/>
            <a:headEnd/>
            <a:tailEnd/>
          </a:ln>
        </p:spPr>
        <p:txBody>
          <a:bodyPr>
            <a:spAutoFit/>
          </a:bodyPr>
          <a:lstStyle/>
          <a:p>
            <a:r>
              <a:rPr lang="ru-RU" sz="1000" b="1">
                <a:latin typeface="Arial" charset="0"/>
              </a:rPr>
              <a:t>33 176.8</a:t>
            </a:r>
          </a:p>
        </p:txBody>
      </p:sp>
      <p:graphicFrame>
        <p:nvGraphicFramePr>
          <p:cNvPr id="34" name="Диаграмма 33"/>
          <p:cNvGraphicFramePr/>
          <p:nvPr/>
        </p:nvGraphicFramePr>
        <p:xfrm>
          <a:off x="500034" y="4357694"/>
          <a:ext cx="3286148" cy="2214578"/>
        </p:xfrm>
        <a:graphic>
          <a:graphicData uri="http://schemas.openxmlformats.org/drawingml/2006/chart">
            <c:chart xmlns:c="http://schemas.openxmlformats.org/drawingml/2006/chart" xmlns:r="http://schemas.openxmlformats.org/officeDocument/2006/relationships" r:id="rId3"/>
          </a:graphicData>
        </a:graphic>
      </p:graphicFrame>
      <p:sp>
        <p:nvSpPr>
          <p:cNvPr id="54281" name="TextBox 34"/>
          <p:cNvSpPr txBox="1">
            <a:spLocks noChangeArrowheads="1"/>
          </p:cNvSpPr>
          <p:nvPr/>
        </p:nvSpPr>
        <p:spPr bwMode="auto">
          <a:xfrm>
            <a:off x="0" y="3786188"/>
            <a:ext cx="5643563" cy="477837"/>
          </a:xfrm>
          <a:prstGeom prst="rect">
            <a:avLst/>
          </a:prstGeom>
          <a:noFill/>
          <a:ln w="9525">
            <a:noFill/>
            <a:miter lim="800000"/>
            <a:headEnd/>
            <a:tailEnd/>
          </a:ln>
        </p:spPr>
        <p:txBody>
          <a:bodyPr>
            <a:spAutoFit/>
          </a:bodyPr>
          <a:lstStyle/>
          <a:p>
            <a:pPr>
              <a:lnSpc>
                <a:spcPts val="1500"/>
              </a:lnSpc>
            </a:pPr>
            <a:r>
              <a:rPr lang="ru-RU" sz="1400">
                <a:latin typeface="Arial" charset="0"/>
              </a:rPr>
              <a:t>Исполнение федерального бюджета по расходам по главе </a:t>
            </a:r>
          </a:p>
          <a:p>
            <a:pPr>
              <a:lnSpc>
                <a:spcPts val="1500"/>
              </a:lnSpc>
            </a:pPr>
            <a:r>
              <a:rPr lang="ru-RU" sz="1400">
                <a:latin typeface="Arial" charset="0"/>
              </a:rPr>
              <a:t>100 «Федеральное казначейство» в 2012-2013 гг., млн. руб.</a:t>
            </a:r>
          </a:p>
        </p:txBody>
      </p:sp>
      <p:cxnSp>
        <p:nvCxnSpPr>
          <p:cNvPr id="36" name="Прямая соединительная линия 35"/>
          <p:cNvCxnSpPr/>
          <p:nvPr/>
        </p:nvCxnSpPr>
        <p:spPr>
          <a:xfrm>
            <a:off x="71438" y="4286250"/>
            <a:ext cx="5072062"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sp>
        <p:nvSpPr>
          <p:cNvPr id="54283" name="TextBox 36"/>
          <p:cNvSpPr txBox="1">
            <a:spLocks noChangeArrowheads="1"/>
          </p:cNvSpPr>
          <p:nvPr/>
        </p:nvSpPr>
        <p:spPr bwMode="auto">
          <a:xfrm>
            <a:off x="928688" y="4357688"/>
            <a:ext cx="857250" cy="246062"/>
          </a:xfrm>
          <a:prstGeom prst="rect">
            <a:avLst/>
          </a:prstGeom>
          <a:noFill/>
          <a:ln w="9525">
            <a:noFill/>
            <a:miter lim="800000"/>
            <a:headEnd/>
            <a:tailEnd/>
          </a:ln>
        </p:spPr>
        <p:txBody>
          <a:bodyPr>
            <a:spAutoFit/>
          </a:bodyPr>
          <a:lstStyle/>
          <a:p>
            <a:r>
              <a:rPr lang="ru-RU" sz="1000" b="1">
                <a:latin typeface="Arial" charset="0"/>
              </a:rPr>
              <a:t>32 125.4</a:t>
            </a:r>
          </a:p>
        </p:txBody>
      </p:sp>
      <p:sp>
        <p:nvSpPr>
          <p:cNvPr id="54284" name="TextBox 37"/>
          <p:cNvSpPr txBox="1">
            <a:spLocks noChangeArrowheads="1"/>
          </p:cNvSpPr>
          <p:nvPr/>
        </p:nvSpPr>
        <p:spPr bwMode="auto">
          <a:xfrm>
            <a:off x="2500313" y="4357688"/>
            <a:ext cx="857250" cy="246062"/>
          </a:xfrm>
          <a:prstGeom prst="rect">
            <a:avLst/>
          </a:prstGeom>
          <a:noFill/>
          <a:ln w="9525">
            <a:noFill/>
            <a:miter lim="800000"/>
            <a:headEnd/>
            <a:tailEnd/>
          </a:ln>
        </p:spPr>
        <p:txBody>
          <a:bodyPr>
            <a:spAutoFit/>
          </a:bodyPr>
          <a:lstStyle/>
          <a:p>
            <a:r>
              <a:rPr lang="ru-RU" sz="1000" b="1">
                <a:latin typeface="Arial" charset="0"/>
              </a:rPr>
              <a:t>32 172.8</a:t>
            </a:r>
          </a:p>
        </p:txBody>
      </p:sp>
      <p:sp>
        <p:nvSpPr>
          <p:cNvPr id="46" name="Прямоугольник 45"/>
          <p:cNvSpPr/>
          <p:nvPr/>
        </p:nvSpPr>
        <p:spPr>
          <a:xfrm>
            <a:off x="4357688" y="2359025"/>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47" name="Прямоугольник 46"/>
          <p:cNvSpPr/>
          <p:nvPr/>
        </p:nvSpPr>
        <p:spPr>
          <a:xfrm>
            <a:off x="4357688" y="2144713"/>
            <a:ext cx="142875" cy="142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48" name="Прямоугольник 47"/>
          <p:cNvSpPr/>
          <p:nvPr/>
        </p:nvSpPr>
        <p:spPr>
          <a:xfrm>
            <a:off x="4357688" y="1930400"/>
            <a:ext cx="142875" cy="142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49" name="Прямоугольник 48"/>
          <p:cNvSpPr/>
          <p:nvPr/>
        </p:nvSpPr>
        <p:spPr>
          <a:xfrm>
            <a:off x="4357688" y="1716088"/>
            <a:ext cx="142875" cy="142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4289" name="TextBox 49"/>
          <p:cNvSpPr txBox="1">
            <a:spLocks noChangeArrowheads="1"/>
          </p:cNvSpPr>
          <p:nvPr/>
        </p:nvSpPr>
        <p:spPr bwMode="auto">
          <a:xfrm>
            <a:off x="4429125" y="1714500"/>
            <a:ext cx="1285875" cy="215900"/>
          </a:xfrm>
          <a:prstGeom prst="rect">
            <a:avLst/>
          </a:prstGeom>
          <a:noFill/>
          <a:ln w="9525">
            <a:noFill/>
            <a:miter lim="800000"/>
            <a:headEnd/>
            <a:tailEnd/>
          </a:ln>
        </p:spPr>
        <p:txBody>
          <a:bodyPr>
            <a:spAutoFit/>
          </a:bodyPr>
          <a:lstStyle/>
          <a:p>
            <a:r>
              <a:rPr lang="ru-RU" sz="800" b="1">
                <a:latin typeface="Arial" charset="0"/>
              </a:rPr>
              <a:t>-Прочие расходы</a:t>
            </a:r>
          </a:p>
        </p:txBody>
      </p:sp>
      <p:sp>
        <p:nvSpPr>
          <p:cNvPr id="54290" name="TextBox 50"/>
          <p:cNvSpPr txBox="1">
            <a:spLocks noChangeArrowheads="1"/>
          </p:cNvSpPr>
          <p:nvPr/>
        </p:nvSpPr>
        <p:spPr bwMode="auto">
          <a:xfrm>
            <a:off x="4429125" y="1928813"/>
            <a:ext cx="1285875" cy="215900"/>
          </a:xfrm>
          <a:prstGeom prst="rect">
            <a:avLst/>
          </a:prstGeom>
          <a:noFill/>
          <a:ln w="9525">
            <a:noFill/>
            <a:miter lim="800000"/>
            <a:headEnd/>
            <a:tailEnd/>
          </a:ln>
        </p:spPr>
        <p:txBody>
          <a:bodyPr>
            <a:spAutoFit/>
          </a:bodyPr>
          <a:lstStyle/>
          <a:p>
            <a:r>
              <a:rPr lang="ru-RU" sz="800" b="1">
                <a:latin typeface="Arial" charset="0"/>
              </a:rPr>
              <a:t>-Расходы на АХО</a:t>
            </a:r>
          </a:p>
        </p:txBody>
      </p:sp>
      <p:sp>
        <p:nvSpPr>
          <p:cNvPr id="54291" name="TextBox 51"/>
          <p:cNvSpPr txBox="1">
            <a:spLocks noChangeArrowheads="1"/>
          </p:cNvSpPr>
          <p:nvPr/>
        </p:nvSpPr>
        <p:spPr bwMode="auto">
          <a:xfrm>
            <a:off x="4429125" y="2357438"/>
            <a:ext cx="1928813" cy="215900"/>
          </a:xfrm>
          <a:prstGeom prst="rect">
            <a:avLst/>
          </a:prstGeom>
          <a:noFill/>
          <a:ln w="9525">
            <a:noFill/>
            <a:miter lim="800000"/>
            <a:headEnd/>
            <a:tailEnd/>
          </a:ln>
        </p:spPr>
        <p:txBody>
          <a:bodyPr>
            <a:spAutoFit/>
          </a:bodyPr>
          <a:lstStyle/>
          <a:p>
            <a:r>
              <a:rPr lang="ru-RU" sz="800" b="1">
                <a:latin typeface="Arial" charset="0"/>
              </a:rPr>
              <a:t>-Расходы на ФОТ и начисления</a:t>
            </a:r>
          </a:p>
        </p:txBody>
      </p:sp>
      <p:sp>
        <p:nvSpPr>
          <p:cNvPr id="54292" name="TextBox 52"/>
          <p:cNvSpPr txBox="1">
            <a:spLocks noChangeArrowheads="1"/>
          </p:cNvSpPr>
          <p:nvPr/>
        </p:nvSpPr>
        <p:spPr bwMode="auto">
          <a:xfrm>
            <a:off x="4429125" y="2143125"/>
            <a:ext cx="1285875" cy="215900"/>
          </a:xfrm>
          <a:prstGeom prst="rect">
            <a:avLst/>
          </a:prstGeom>
          <a:noFill/>
          <a:ln w="9525">
            <a:noFill/>
            <a:miter lim="800000"/>
            <a:headEnd/>
            <a:tailEnd/>
          </a:ln>
        </p:spPr>
        <p:txBody>
          <a:bodyPr>
            <a:spAutoFit/>
          </a:bodyPr>
          <a:lstStyle/>
          <a:p>
            <a:r>
              <a:rPr lang="ru-RU" sz="800" b="1">
                <a:latin typeface="Arial" charset="0"/>
              </a:rPr>
              <a:t>-ИТ-расходы</a:t>
            </a:r>
          </a:p>
        </p:txBody>
      </p:sp>
      <p:sp>
        <p:nvSpPr>
          <p:cNvPr id="54" name="Прямоугольник 53"/>
          <p:cNvSpPr/>
          <p:nvPr/>
        </p:nvSpPr>
        <p:spPr>
          <a:xfrm>
            <a:off x="4429125" y="5145088"/>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5" name="Прямоугольник 54"/>
          <p:cNvSpPr/>
          <p:nvPr/>
        </p:nvSpPr>
        <p:spPr>
          <a:xfrm>
            <a:off x="4429125" y="4930775"/>
            <a:ext cx="142875" cy="142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6" name="Прямоугольник 55"/>
          <p:cNvSpPr/>
          <p:nvPr/>
        </p:nvSpPr>
        <p:spPr>
          <a:xfrm>
            <a:off x="4429125" y="4716463"/>
            <a:ext cx="142875" cy="142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7" name="Прямоугольник 56"/>
          <p:cNvSpPr/>
          <p:nvPr/>
        </p:nvSpPr>
        <p:spPr>
          <a:xfrm>
            <a:off x="4429125" y="4502150"/>
            <a:ext cx="142875" cy="142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4297" name="TextBox 57"/>
          <p:cNvSpPr txBox="1">
            <a:spLocks noChangeArrowheads="1"/>
          </p:cNvSpPr>
          <p:nvPr/>
        </p:nvSpPr>
        <p:spPr bwMode="auto">
          <a:xfrm>
            <a:off x="4500563" y="4500563"/>
            <a:ext cx="1285875" cy="215900"/>
          </a:xfrm>
          <a:prstGeom prst="rect">
            <a:avLst/>
          </a:prstGeom>
          <a:noFill/>
          <a:ln w="9525">
            <a:noFill/>
            <a:miter lim="800000"/>
            <a:headEnd/>
            <a:tailEnd/>
          </a:ln>
        </p:spPr>
        <p:txBody>
          <a:bodyPr>
            <a:spAutoFit/>
          </a:bodyPr>
          <a:lstStyle/>
          <a:p>
            <a:r>
              <a:rPr lang="ru-RU" sz="800" b="1">
                <a:latin typeface="Arial" charset="0"/>
              </a:rPr>
              <a:t>-Прочие расходы</a:t>
            </a:r>
          </a:p>
        </p:txBody>
      </p:sp>
      <p:sp>
        <p:nvSpPr>
          <p:cNvPr id="54298" name="TextBox 58"/>
          <p:cNvSpPr txBox="1">
            <a:spLocks noChangeArrowheads="1"/>
          </p:cNvSpPr>
          <p:nvPr/>
        </p:nvSpPr>
        <p:spPr bwMode="auto">
          <a:xfrm>
            <a:off x="4500563" y="4714875"/>
            <a:ext cx="1285875" cy="215900"/>
          </a:xfrm>
          <a:prstGeom prst="rect">
            <a:avLst/>
          </a:prstGeom>
          <a:noFill/>
          <a:ln w="9525">
            <a:noFill/>
            <a:miter lim="800000"/>
            <a:headEnd/>
            <a:tailEnd/>
          </a:ln>
        </p:spPr>
        <p:txBody>
          <a:bodyPr>
            <a:spAutoFit/>
          </a:bodyPr>
          <a:lstStyle/>
          <a:p>
            <a:r>
              <a:rPr lang="ru-RU" sz="800" b="1">
                <a:latin typeface="Arial" charset="0"/>
              </a:rPr>
              <a:t>-Расходы на АХО</a:t>
            </a:r>
          </a:p>
        </p:txBody>
      </p:sp>
      <p:sp>
        <p:nvSpPr>
          <p:cNvPr id="54299" name="TextBox 59"/>
          <p:cNvSpPr txBox="1">
            <a:spLocks noChangeArrowheads="1"/>
          </p:cNvSpPr>
          <p:nvPr/>
        </p:nvSpPr>
        <p:spPr bwMode="auto">
          <a:xfrm>
            <a:off x="4500563" y="5143500"/>
            <a:ext cx="1928812" cy="215900"/>
          </a:xfrm>
          <a:prstGeom prst="rect">
            <a:avLst/>
          </a:prstGeom>
          <a:noFill/>
          <a:ln w="9525">
            <a:noFill/>
            <a:miter lim="800000"/>
            <a:headEnd/>
            <a:tailEnd/>
          </a:ln>
        </p:spPr>
        <p:txBody>
          <a:bodyPr>
            <a:spAutoFit/>
          </a:bodyPr>
          <a:lstStyle/>
          <a:p>
            <a:r>
              <a:rPr lang="ru-RU" sz="800" b="1">
                <a:latin typeface="Arial" charset="0"/>
              </a:rPr>
              <a:t>-Расходы на ФОТ и начисления</a:t>
            </a:r>
          </a:p>
        </p:txBody>
      </p:sp>
      <p:sp>
        <p:nvSpPr>
          <p:cNvPr id="54300" name="TextBox 60"/>
          <p:cNvSpPr txBox="1">
            <a:spLocks noChangeArrowheads="1"/>
          </p:cNvSpPr>
          <p:nvPr/>
        </p:nvSpPr>
        <p:spPr bwMode="auto">
          <a:xfrm>
            <a:off x="4500563" y="4929188"/>
            <a:ext cx="1285875" cy="215900"/>
          </a:xfrm>
          <a:prstGeom prst="rect">
            <a:avLst/>
          </a:prstGeom>
          <a:noFill/>
          <a:ln w="9525">
            <a:noFill/>
            <a:miter lim="800000"/>
            <a:headEnd/>
            <a:tailEnd/>
          </a:ln>
        </p:spPr>
        <p:txBody>
          <a:bodyPr>
            <a:spAutoFit/>
          </a:bodyPr>
          <a:lstStyle/>
          <a:p>
            <a:r>
              <a:rPr lang="ru-RU" sz="800" b="1">
                <a:latin typeface="Arial" charset="0"/>
              </a:rPr>
              <a:t>-ИТ-расходы</a:t>
            </a:r>
          </a:p>
        </p:txBody>
      </p:sp>
      <p:sp>
        <p:nvSpPr>
          <p:cNvPr id="54301" name="TextBox 63"/>
          <p:cNvSpPr txBox="1">
            <a:spLocks noChangeArrowheads="1"/>
          </p:cNvSpPr>
          <p:nvPr/>
        </p:nvSpPr>
        <p:spPr bwMode="auto">
          <a:xfrm>
            <a:off x="6286500" y="2857500"/>
            <a:ext cx="2857500" cy="738188"/>
          </a:xfrm>
          <a:prstGeom prst="rect">
            <a:avLst/>
          </a:prstGeom>
          <a:noFill/>
          <a:ln w="9525">
            <a:noFill/>
            <a:miter lim="800000"/>
            <a:headEnd/>
            <a:tailEnd/>
          </a:ln>
        </p:spPr>
        <p:txBody>
          <a:bodyPr>
            <a:spAutoFit/>
          </a:bodyPr>
          <a:lstStyle/>
          <a:p>
            <a:r>
              <a:rPr lang="ru-RU" sz="1400">
                <a:latin typeface="Arial" charset="0"/>
              </a:rPr>
              <a:t>Исполнение федерального бюджета по главе 100 «Федеральное казначейство»:</a:t>
            </a:r>
          </a:p>
        </p:txBody>
      </p:sp>
      <p:sp>
        <p:nvSpPr>
          <p:cNvPr id="65" name="TextBox 64"/>
          <p:cNvSpPr txBox="1"/>
          <p:nvPr/>
        </p:nvSpPr>
        <p:spPr>
          <a:xfrm>
            <a:off x="6286500" y="3649663"/>
            <a:ext cx="2143125" cy="338137"/>
          </a:xfrm>
          <a:prstGeom prst="rect">
            <a:avLst/>
          </a:prstGeom>
          <a:noFill/>
        </p:spPr>
        <p:txBody>
          <a:bodyPr>
            <a:spAutoFit/>
          </a:bodyPr>
          <a:lstStyle/>
          <a:p>
            <a:pPr>
              <a:buClr>
                <a:schemeClr val="accent6"/>
              </a:buClr>
              <a:buFont typeface="Wingdings" pitchFamily="2" charset="2"/>
              <a:buChar char="ü"/>
              <a:defRPr/>
            </a:pPr>
            <a:r>
              <a:rPr lang="ru-RU" dirty="0">
                <a:latin typeface="Arial" pitchFamily="34" charset="0"/>
              </a:rPr>
              <a:t>В 2012 году 94.3% </a:t>
            </a:r>
          </a:p>
        </p:txBody>
      </p:sp>
      <p:sp>
        <p:nvSpPr>
          <p:cNvPr id="66" name="TextBox 65"/>
          <p:cNvSpPr txBox="1"/>
          <p:nvPr/>
        </p:nvSpPr>
        <p:spPr>
          <a:xfrm>
            <a:off x="6286500" y="4006850"/>
            <a:ext cx="2143125" cy="338138"/>
          </a:xfrm>
          <a:prstGeom prst="rect">
            <a:avLst/>
          </a:prstGeom>
          <a:noFill/>
        </p:spPr>
        <p:txBody>
          <a:bodyPr>
            <a:spAutoFit/>
          </a:bodyPr>
          <a:lstStyle/>
          <a:p>
            <a:pPr>
              <a:buClr>
                <a:schemeClr val="accent6"/>
              </a:buClr>
              <a:buFont typeface="Wingdings" pitchFamily="2" charset="2"/>
              <a:buChar char="ü"/>
              <a:defRPr/>
            </a:pPr>
            <a:r>
              <a:rPr lang="ru-RU" dirty="0">
                <a:latin typeface="Arial" pitchFamily="34" charset="0"/>
              </a:rPr>
              <a:t>В 2013 году 98.0%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3"/>
          <p:cNvSpPr txBox="1">
            <a:spLocks/>
          </p:cNvSpPr>
          <p:nvPr/>
        </p:nvSpPr>
        <p:spPr bwMode="auto">
          <a:xfrm>
            <a:off x="1428750" y="142875"/>
            <a:ext cx="6786563" cy="785813"/>
          </a:xfrm>
          <a:prstGeom prst="rect">
            <a:avLst/>
          </a:prstGeom>
          <a:noFill/>
          <a:ln w="9525">
            <a:noFill/>
            <a:miter lim="800000"/>
            <a:headEnd/>
            <a:tailEnd/>
          </a:ln>
        </p:spPr>
        <p:txBody>
          <a:bodyPr anchor="ctr"/>
          <a:lstStyle/>
          <a:p>
            <a:pPr algn="ctr" eaLnBrk="0" hangingPunct="0"/>
            <a:r>
              <a:rPr lang="ru-RU" b="1">
                <a:solidFill>
                  <a:srgbClr val="00349E"/>
                </a:solidFill>
              </a:rPr>
              <a:t>ПОВЫШЕНИЕ ЭФФЕКТИВНОСТИ УПРАВЛЕНИЯ </a:t>
            </a:r>
          </a:p>
          <a:p>
            <a:pPr algn="ctr" eaLnBrk="0" hangingPunct="0"/>
            <a:r>
              <a:rPr lang="ru-RU" b="1">
                <a:solidFill>
                  <a:srgbClr val="00349E"/>
                </a:solidFill>
              </a:rPr>
              <a:t>ГОСУДАРСТВЕННЫМ ИМУЩЕСТВОМ</a:t>
            </a:r>
          </a:p>
        </p:txBody>
      </p:sp>
      <p:sp>
        <p:nvSpPr>
          <p:cNvPr id="55298" name="TextBox 4"/>
          <p:cNvSpPr txBox="1">
            <a:spLocks noChangeArrowheads="1"/>
          </p:cNvSpPr>
          <p:nvPr/>
        </p:nvSpPr>
        <p:spPr bwMode="auto">
          <a:xfrm>
            <a:off x="0" y="2133600"/>
            <a:ext cx="4429125" cy="284163"/>
          </a:xfrm>
          <a:prstGeom prst="rect">
            <a:avLst/>
          </a:prstGeom>
          <a:noFill/>
          <a:ln w="9525">
            <a:noFill/>
            <a:miter lim="800000"/>
            <a:headEnd/>
            <a:tailEnd/>
          </a:ln>
        </p:spPr>
        <p:txBody>
          <a:bodyPr>
            <a:spAutoFit/>
          </a:bodyPr>
          <a:lstStyle/>
          <a:p>
            <a:pPr>
              <a:lnSpc>
                <a:spcPts val="1500"/>
              </a:lnSpc>
            </a:pPr>
            <a:r>
              <a:rPr lang="ru-RU" sz="1400" b="1">
                <a:latin typeface="Arial" charset="0"/>
              </a:rPr>
              <a:t>Сокращение движимого имущества, а/м</a:t>
            </a:r>
          </a:p>
        </p:txBody>
      </p:sp>
      <p:cxnSp>
        <p:nvCxnSpPr>
          <p:cNvPr id="6" name="Прямая соединительная линия 5"/>
          <p:cNvCxnSpPr/>
          <p:nvPr/>
        </p:nvCxnSpPr>
        <p:spPr>
          <a:xfrm>
            <a:off x="3643313" y="1427163"/>
            <a:ext cx="4071937" cy="1587"/>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sp>
        <p:nvSpPr>
          <p:cNvPr id="55300" name="TextBox 6"/>
          <p:cNvSpPr txBox="1">
            <a:spLocks noChangeArrowheads="1"/>
          </p:cNvSpPr>
          <p:nvPr/>
        </p:nvSpPr>
        <p:spPr bwMode="auto">
          <a:xfrm>
            <a:off x="0" y="5084763"/>
            <a:ext cx="4429125" cy="284162"/>
          </a:xfrm>
          <a:prstGeom prst="rect">
            <a:avLst/>
          </a:prstGeom>
          <a:noFill/>
          <a:ln w="9525">
            <a:noFill/>
            <a:miter lim="800000"/>
            <a:headEnd/>
            <a:tailEnd/>
          </a:ln>
        </p:spPr>
        <p:txBody>
          <a:bodyPr>
            <a:spAutoFit/>
          </a:bodyPr>
          <a:lstStyle/>
          <a:p>
            <a:pPr>
              <a:lnSpc>
                <a:spcPts val="1500"/>
              </a:lnSpc>
            </a:pPr>
            <a:r>
              <a:rPr lang="ru-RU" sz="1400" b="1">
                <a:latin typeface="Arial" charset="0"/>
              </a:rPr>
              <a:t>Сокращение недвижимого имущества, кв. м</a:t>
            </a:r>
          </a:p>
        </p:txBody>
      </p:sp>
      <p:cxnSp>
        <p:nvCxnSpPr>
          <p:cNvPr id="8" name="Прямая соединительная линия 7"/>
          <p:cNvCxnSpPr/>
          <p:nvPr/>
        </p:nvCxnSpPr>
        <p:spPr>
          <a:xfrm>
            <a:off x="3643313" y="4140200"/>
            <a:ext cx="4071937"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aphicFrame>
        <p:nvGraphicFramePr>
          <p:cNvPr id="9" name="Диаграмма 8"/>
          <p:cNvGraphicFramePr/>
          <p:nvPr/>
        </p:nvGraphicFramePr>
        <p:xfrm>
          <a:off x="3497254" y="1420798"/>
          <a:ext cx="4572000" cy="20717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214813" y="1857375"/>
            <a:ext cx="428625" cy="246063"/>
          </a:xfrm>
          <a:prstGeom prst="rect">
            <a:avLst/>
          </a:prstGeom>
          <a:noFill/>
        </p:spPr>
        <p:txBody>
          <a:bodyPr>
            <a:spAutoFit/>
          </a:bodyPr>
          <a:lstStyle/>
          <a:p>
            <a:pPr>
              <a:defRPr/>
            </a:pPr>
            <a:r>
              <a:rPr lang="ru-RU" sz="1000" b="1" dirty="0">
                <a:latin typeface="+mn-lt"/>
              </a:rPr>
              <a:t>-169</a:t>
            </a:r>
          </a:p>
        </p:txBody>
      </p:sp>
      <p:sp>
        <p:nvSpPr>
          <p:cNvPr id="11" name="TextBox 10"/>
          <p:cNvSpPr txBox="1"/>
          <p:nvPr/>
        </p:nvSpPr>
        <p:spPr>
          <a:xfrm>
            <a:off x="5072063" y="2071688"/>
            <a:ext cx="428625" cy="246062"/>
          </a:xfrm>
          <a:prstGeom prst="rect">
            <a:avLst/>
          </a:prstGeom>
          <a:noFill/>
        </p:spPr>
        <p:txBody>
          <a:bodyPr>
            <a:spAutoFit/>
          </a:bodyPr>
          <a:lstStyle/>
          <a:p>
            <a:pPr>
              <a:defRPr/>
            </a:pPr>
            <a:r>
              <a:rPr lang="ru-RU" sz="1000" b="1" dirty="0">
                <a:latin typeface="+mn-lt"/>
              </a:rPr>
              <a:t>-487</a:t>
            </a:r>
          </a:p>
        </p:txBody>
      </p:sp>
      <p:sp>
        <p:nvSpPr>
          <p:cNvPr id="12" name="TextBox 11"/>
          <p:cNvSpPr txBox="1"/>
          <p:nvPr/>
        </p:nvSpPr>
        <p:spPr>
          <a:xfrm>
            <a:off x="5929313" y="2397125"/>
            <a:ext cx="428625" cy="246063"/>
          </a:xfrm>
          <a:prstGeom prst="rect">
            <a:avLst/>
          </a:prstGeom>
          <a:noFill/>
        </p:spPr>
        <p:txBody>
          <a:bodyPr>
            <a:spAutoFit/>
          </a:bodyPr>
          <a:lstStyle/>
          <a:p>
            <a:pPr>
              <a:defRPr/>
            </a:pPr>
            <a:r>
              <a:rPr lang="ru-RU" sz="1000" b="1" dirty="0">
                <a:latin typeface="+mn-lt"/>
              </a:rPr>
              <a:t>-978</a:t>
            </a:r>
          </a:p>
        </p:txBody>
      </p:sp>
      <p:sp>
        <p:nvSpPr>
          <p:cNvPr id="13" name="TextBox 12"/>
          <p:cNvSpPr txBox="1"/>
          <p:nvPr/>
        </p:nvSpPr>
        <p:spPr>
          <a:xfrm>
            <a:off x="6786563" y="2571750"/>
            <a:ext cx="428625" cy="246063"/>
          </a:xfrm>
          <a:prstGeom prst="rect">
            <a:avLst/>
          </a:prstGeom>
          <a:noFill/>
        </p:spPr>
        <p:txBody>
          <a:bodyPr>
            <a:spAutoFit/>
          </a:bodyPr>
          <a:lstStyle/>
          <a:p>
            <a:pPr>
              <a:defRPr/>
            </a:pPr>
            <a:r>
              <a:rPr lang="ru-RU" sz="1000" b="1" dirty="0">
                <a:latin typeface="+mn-lt"/>
              </a:rPr>
              <a:t>-341</a:t>
            </a:r>
          </a:p>
        </p:txBody>
      </p:sp>
      <p:graphicFrame>
        <p:nvGraphicFramePr>
          <p:cNvPr id="17" name="Диаграмма 16"/>
          <p:cNvGraphicFramePr/>
          <p:nvPr/>
        </p:nvGraphicFramePr>
        <p:xfrm>
          <a:off x="3717917" y="4013204"/>
          <a:ext cx="4572000" cy="20717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500" y="1285875"/>
            <a:ext cx="8072438" cy="285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t>ПЕРЕРАСПРЕДЕЛЕНИЕ ЧИСЛЕННОСТИ РАБОЧИХ</a:t>
            </a:r>
          </a:p>
        </p:txBody>
      </p:sp>
      <p:sp>
        <p:nvSpPr>
          <p:cNvPr id="7" name="Прямоугольник 6"/>
          <p:cNvSpPr/>
          <p:nvPr/>
        </p:nvSpPr>
        <p:spPr>
          <a:xfrm>
            <a:off x="571500" y="1571625"/>
            <a:ext cx="8072438" cy="28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6323" name="TextBox 7"/>
          <p:cNvSpPr txBox="1">
            <a:spLocks noChangeArrowheads="1"/>
          </p:cNvSpPr>
          <p:nvPr/>
        </p:nvSpPr>
        <p:spPr bwMode="auto">
          <a:xfrm>
            <a:off x="3714750" y="1571625"/>
            <a:ext cx="1428750" cy="307975"/>
          </a:xfrm>
          <a:prstGeom prst="rect">
            <a:avLst/>
          </a:prstGeom>
          <a:noFill/>
          <a:ln w="9525">
            <a:noFill/>
            <a:miter lim="800000"/>
            <a:headEnd/>
            <a:tailEnd/>
          </a:ln>
        </p:spPr>
        <p:txBody>
          <a:bodyPr>
            <a:spAutoFit/>
          </a:bodyPr>
          <a:lstStyle/>
          <a:p>
            <a:r>
              <a:rPr lang="ru-RU" sz="1400" b="1">
                <a:latin typeface="Arial" charset="0"/>
              </a:rPr>
              <a:t>с 01.01.2014</a:t>
            </a:r>
          </a:p>
        </p:txBody>
      </p:sp>
      <p:sp>
        <p:nvSpPr>
          <p:cNvPr id="56324" name="TextBox 8"/>
          <p:cNvSpPr txBox="1">
            <a:spLocks noChangeArrowheads="1"/>
          </p:cNvSpPr>
          <p:nvPr/>
        </p:nvSpPr>
        <p:spPr bwMode="auto">
          <a:xfrm>
            <a:off x="5500688" y="1571625"/>
            <a:ext cx="1428750" cy="307975"/>
          </a:xfrm>
          <a:prstGeom prst="rect">
            <a:avLst/>
          </a:prstGeom>
          <a:noFill/>
          <a:ln w="9525">
            <a:noFill/>
            <a:miter lim="800000"/>
            <a:headEnd/>
            <a:tailEnd/>
          </a:ln>
        </p:spPr>
        <p:txBody>
          <a:bodyPr>
            <a:spAutoFit/>
          </a:bodyPr>
          <a:lstStyle/>
          <a:p>
            <a:r>
              <a:rPr lang="ru-RU" sz="1400" b="1">
                <a:latin typeface="Arial" charset="0"/>
              </a:rPr>
              <a:t>с 01.01.2015</a:t>
            </a:r>
          </a:p>
        </p:txBody>
      </p:sp>
      <p:sp>
        <p:nvSpPr>
          <p:cNvPr id="56325" name="TextBox 9"/>
          <p:cNvSpPr txBox="1">
            <a:spLocks noChangeArrowheads="1"/>
          </p:cNvSpPr>
          <p:nvPr/>
        </p:nvSpPr>
        <p:spPr bwMode="auto">
          <a:xfrm>
            <a:off x="7286625" y="1549400"/>
            <a:ext cx="1428750" cy="307975"/>
          </a:xfrm>
          <a:prstGeom prst="rect">
            <a:avLst/>
          </a:prstGeom>
          <a:noFill/>
          <a:ln w="9525">
            <a:noFill/>
            <a:miter lim="800000"/>
            <a:headEnd/>
            <a:tailEnd/>
          </a:ln>
        </p:spPr>
        <p:txBody>
          <a:bodyPr>
            <a:spAutoFit/>
          </a:bodyPr>
          <a:lstStyle/>
          <a:p>
            <a:r>
              <a:rPr lang="ru-RU" sz="1400" b="1">
                <a:latin typeface="Arial" charset="0"/>
              </a:rPr>
              <a:t>с 01.01.2016</a:t>
            </a:r>
          </a:p>
        </p:txBody>
      </p:sp>
      <p:sp>
        <p:nvSpPr>
          <p:cNvPr id="56326" name="TextBox 10"/>
          <p:cNvSpPr txBox="1">
            <a:spLocks noChangeArrowheads="1"/>
          </p:cNvSpPr>
          <p:nvPr/>
        </p:nvSpPr>
        <p:spPr bwMode="auto">
          <a:xfrm>
            <a:off x="642938" y="1895475"/>
            <a:ext cx="2500312" cy="461963"/>
          </a:xfrm>
          <a:prstGeom prst="rect">
            <a:avLst/>
          </a:prstGeom>
          <a:noFill/>
          <a:ln w="9525">
            <a:noFill/>
            <a:miter lim="800000"/>
            <a:headEnd/>
            <a:tailEnd/>
          </a:ln>
        </p:spPr>
        <p:txBody>
          <a:bodyPr>
            <a:spAutoFit/>
          </a:bodyPr>
          <a:lstStyle/>
          <a:p>
            <a:r>
              <a:rPr lang="ru-RU" sz="1200" b="1">
                <a:latin typeface="Arial" charset="0"/>
              </a:rPr>
              <a:t>Территориальные органы Федерального казначейства</a:t>
            </a:r>
          </a:p>
        </p:txBody>
      </p:sp>
      <p:sp>
        <p:nvSpPr>
          <p:cNvPr id="56327" name="TextBox 11"/>
          <p:cNvSpPr txBox="1">
            <a:spLocks noChangeArrowheads="1"/>
          </p:cNvSpPr>
          <p:nvPr/>
        </p:nvSpPr>
        <p:spPr bwMode="auto">
          <a:xfrm>
            <a:off x="642938" y="2433638"/>
            <a:ext cx="2571750" cy="831850"/>
          </a:xfrm>
          <a:prstGeom prst="rect">
            <a:avLst/>
          </a:prstGeom>
          <a:noFill/>
          <a:ln w="9525">
            <a:noFill/>
            <a:miter lim="800000"/>
            <a:headEnd/>
            <a:tailEnd/>
          </a:ln>
        </p:spPr>
        <p:txBody>
          <a:bodyPr>
            <a:spAutoFit/>
          </a:bodyPr>
          <a:lstStyle/>
          <a:p>
            <a:r>
              <a:rPr lang="ru-RU" sz="1200" b="1">
                <a:latin typeface="Arial" charset="0"/>
              </a:rPr>
              <a:t>Федеральное казенное учреждение «Центр по обеспечению деятельности Казначейства России»</a:t>
            </a:r>
          </a:p>
        </p:txBody>
      </p:sp>
      <p:cxnSp>
        <p:nvCxnSpPr>
          <p:cNvPr id="14" name="Прямая соединительная линия 13"/>
          <p:cNvCxnSpPr/>
          <p:nvPr/>
        </p:nvCxnSpPr>
        <p:spPr>
          <a:xfrm>
            <a:off x="571500" y="2427288"/>
            <a:ext cx="8072438"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329" name="TextBox 14"/>
          <p:cNvSpPr txBox="1">
            <a:spLocks noChangeArrowheads="1"/>
          </p:cNvSpPr>
          <p:nvPr/>
        </p:nvSpPr>
        <p:spPr bwMode="auto">
          <a:xfrm>
            <a:off x="3857625" y="1968500"/>
            <a:ext cx="1000125" cy="276225"/>
          </a:xfrm>
          <a:prstGeom prst="rect">
            <a:avLst/>
          </a:prstGeom>
          <a:noFill/>
          <a:ln w="9525">
            <a:noFill/>
            <a:miter lim="800000"/>
            <a:headEnd/>
            <a:tailEnd/>
          </a:ln>
        </p:spPr>
        <p:txBody>
          <a:bodyPr>
            <a:spAutoFit/>
          </a:bodyPr>
          <a:lstStyle/>
          <a:p>
            <a:r>
              <a:rPr lang="ru-RU" sz="1200" b="1">
                <a:latin typeface="Arial" charset="0"/>
              </a:rPr>
              <a:t>-2 479.0</a:t>
            </a:r>
          </a:p>
        </p:txBody>
      </p:sp>
      <p:sp>
        <p:nvSpPr>
          <p:cNvPr id="56330" name="TextBox 15"/>
          <p:cNvSpPr txBox="1">
            <a:spLocks noChangeArrowheads="1"/>
          </p:cNvSpPr>
          <p:nvPr/>
        </p:nvSpPr>
        <p:spPr bwMode="auto">
          <a:xfrm>
            <a:off x="3857625" y="2643188"/>
            <a:ext cx="1000125" cy="276225"/>
          </a:xfrm>
          <a:prstGeom prst="rect">
            <a:avLst/>
          </a:prstGeom>
          <a:noFill/>
          <a:ln w="9525">
            <a:noFill/>
            <a:miter lim="800000"/>
            <a:headEnd/>
            <a:tailEnd/>
          </a:ln>
        </p:spPr>
        <p:txBody>
          <a:bodyPr>
            <a:spAutoFit/>
          </a:bodyPr>
          <a:lstStyle/>
          <a:p>
            <a:r>
              <a:rPr lang="ru-RU" sz="1200" b="1">
                <a:latin typeface="Arial" charset="0"/>
              </a:rPr>
              <a:t>+1 000.0</a:t>
            </a:r>
          </a:p>
        </p:txBody>
      </p:sp>
      <p:sp>
        <p:nvSpPr>
          <p:cNvPr id="56331" name="TextBox 18"/>
          <p:cNvSpPr txBox="1">
            <a:spLocks noChangeArrowheads="1"/>
          </p:cNvSpPr>
          <p:nvPr/>
        </p:nvSpPr>
        <p:spPr bwMode="auto">
          <a:xfrm>
            <a:off x="5643563" y="1968500"/>
            <a:ext cx="1000125" cy="276225"/>
          </a:xfrm>
          <a:prstGeom prst="rect">
            <a:avLst/>
          </a:prstGeom>
          <a:noFill/>
          <a:ln w="9525">
            <a:noFill/>
            <a:miter lim="800000"/>
            <a:headEnd/>
            <a:tailEnd/>
          </a:ln>
        </p:spPr>
        <p:txBody>
          <a:bodyPr>
            <a:spAutoFit/>
          </a:bodyPr>
          <a:lstStyle/>
          <a:p>
            <a:r>
              <a:rPr lang="ru-RU" sz="1200" b="1">
                <a:latin typeface="Arial" charset="0"/>
              </a:rPr>
              <a:t>-3 719.0</a:t>
            </a:r>
          </a:p>
        </p:txBody>
      </p:sp>
      <p:sp>
        <p:nvSpPr>
          <p:cNvPr id="56332" name="TextBox 19"/>
          <p:cNvSpPr txBox="1">
            <a:spLocks noChangeArrowheads="1"/>
          </p:cNvSpPr>
          <p:nvPr/>
        </p:nvSpPr>
        <p:spPr bwMode="auto">
          <a:xfrm>
            <a:off x="5643563" y="2643188"/>
            <a:ext cx="1000125" cy="276225"/>
          </a:xfrm>
          <a:prstGeom prst="rect">
            <a:avLst/>
          </a:prstGeom>
          <a:noFill/>
          <a:ln w="9525">
            <a:noFill/>
            <a:miter lim="800000"/>
            <a:headEnd/>
            <a:tailEnd/>
          </a:ln>
        </p:spPr>
        <p:txBody>
          <a:bodyPr>
            <a:spAutoFit/>
          </a:bodyPr>
          <a:lstStyle/>
          <a:p>
            <a:r>
              <a:rPr lang="ru-RU" sz="1200" b="1">
                <a:latin typeface="Arial" charset="0"/>
              </a:rPr>
              <a:t>+1 500.0</a:t>
            </a:r>
          </a:p>
        </p:txBody>
      </p:sp>
      <p:sp>
        <p:nvSpPr>
          <p:cNvPr id="56333" name="TextBox 24"/>
          <p:cNvSpPr txBox="1">
            <a:spLocks noChangeArrowheads="1"/>
          </p:cNvSpPr>
          <p:nvPr/>
        </p:nvSpPr>
        <p:spPr bwMode="auto">
          <a:xfrm>
            <a:off x="7572375" y="1968500"/>
            <a:ext cx="1000125" cy="276225"/>
          </a:xfrm>
          <a:prstGeom prst="rect">
            <a:avLst/>
          </a:prstGeom>
          <a:noFill/>
          <a:ln w="9525">
            <a:noFill/>
            <a:miter lim="800000"/>
            <a:headEnd/>
            <a:tailEnd/>
          </a:ln>
        </p:spPr>
        <p:txBody>
          <a:bodyPr>
            <a:spAutoFit/>
          </a:bodyPr>
          <a:lstStyle/>
          <a:p>
            <a:r>
              <a:rPr lang="ru-RU" sz="1200" b="1">
                <a:latin typeface="Arial" charset="0"/>
              </a:rPr>
              <a:t>-1 638.0</a:t>
            </a:r>
          </a:p>
        </p:txBody>
      </p:sp>
      <p:sp>
        <p:nvSpPr>
          <p:cNvPr id="56334" name="TextBox 26"/>
          <p:cNvSpPr txBox="1">
            <a:spLocks noChangeArrowheads="1"/>
          </p:cNvSpPr>
          <p:nvPr/>
        </p:nvSpPr>
        <p:spPr bwMode="auto">
          <a:xfrm>
            <a:off x="7572375" y="2643188"/>
            <a:ext cx="1000125" cy="276225"/>
          </a:xfrm>
          <a:prstGeom prst="rect">
            <a:avLst/>
          </a:prstGeom>
          <a:noFill/>
          <a:ln w="9525">
            <a:noFill/>
            <a:miter lim="800000"/>
            <a:headEnd/>
            <a:tailEnd/>
          </a:ln>
        </p:spPr>
        <p:txBody>
          <a:bodyPr>
            <a:spAutoFit/>
          </a:bodyPr>
          <a:lstStyle/>
          <a:p>
            <a:r>
              <a:rPr lang="ru-RU" sz="1200" b="1">
                <a:latin typeface="Arial" charset="0"/>
              </a:rPr>
              <a:t>+660.0</a:t>
            </a:r>
          </a:p>
        </p:txBody>
      </p:sp>
      <p:cxnSp>
        <p:nvCxnSpPr>
          <p:cNvPr id="43" name="Прямая соединительная линия 42"/>
          <p:cNvCxnSpPr/>
          <p:nvPr/>
        </p:nvCxnSpPr>
        <p:spPr>
          <a:xfrm>
            <a:off x="571500" y="3284538"/>
            <a:ext cx="8072438"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336" name="TextBox 17"/>
          <p:cNvSpPr txBox="1">
            <a:spLocks noChangeArrowheads="1"/>
          </p:cNvSpPr>
          <p:nvPr/>
        </p:nvSpPr>
        <p:spPr bwMode="auto">
          <a:xfrm>
            <a:off x="971550" y="260350"/>
            <a:ext cx="7572375" cy="677863"/>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ПЕРЕРАСПРЕДЕЛЕНИЕ ЧИСЛЕННОСТИ РАБОТНИКОВ, ОСУЩЕСТВЛЯЮЩИХ ПРОФЕССИОНАЛЬНУЮ ДЕЯТЕЛЬНОСТЬ ПО ПРОФЕССИЯМ РАБОЧИХ</a:t>
            </a:r>
          </a:p>
        </p:txBody>
      </p:sp>
      <p:sp>
        <p:nvSpPr>
          <p:cNvPr id="46" name="Прямоугольник 45"/>
          <p:cNvSpPr/>
          <p:nvPr/>
        </p:nvSpPr>
        <p:spPr>
          <a:xfrm>
            <a:off x="571500" y="3571875"/>
            <a:ext cx="8072438" cy="285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t>ИЗМЕНЕНИЕ ЧИСЛЕННОСТИ РАБОЧИХ</a:t>
            </a:r>
          </a:p>
        </p:txBody>
      </p:sp>
      <p:sp>
        <p:nvSpPr>
          <p:cNvPr id="47" name="Прямоугольник 46"/>
          <p:cNvSpPr/>
          <p:nvPr/>
        </p:nvSpPr>
        <p:spPr>
          <a:xfrm>
            <a:off x="571500" y="3857625"/>
            <a:ext cx="8072438" cy="28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6339" name="TextBox 47"/>
          <p:cNvSpPr txBox="1">
            <a:spLocks noChangeArrowheads="1"/>
          </p:cNvSpPr>
          <p:nvPr/>
        </p:nvSpPr>
        <p:spPr bwMode="auto">
          <a:xfrm>
            <a:off x="3714750" y="3857625"/>
            <a:ext cx="1428750" cy="307975"/>
          </a:xfrm>
          <a:prstGeom prst="rect">
            <a:avLst/>
          </a:prstGeom>
          <a:noFill/>
          <a:ln w="9525">
            <a:noFill/>
            <a:miter lim="800000"/>
            <a:headEnd/>
            <a:tailEnd/>
          </a:ln>
        </p:spPr>
        <p:txBody>
          <a:bodyPr>
            <a:spAutoFit/>
          </a:bodyPr>
          <a:lstStyle/>
          <a:p>
            <a:r>
              <a:rPr lang="ru-RU" sz="1400" b="1">
                <a:latin typeface="Arial" charset="0"/>
              </a:rPr>
              <a:t>на 01.01.2014</a:t>
            </a:r>
          </a:p>
        </p:txBody>
      </p:sp>
      <p:sp>
        <p:nvSpPr>
          <p:cNvPr id="56340" name="TextBox 48"/>
          <p:cNvSpPr txBox="1">
            <a:spLocks noChangeArrowheads="1"/>
          </p:cNvSpPr>
          <p:nvPr/>
        </p:nvSpPr>
        <p:spPr bwMode="auto">
          <a:xfrm>
            <a:off x="5500688" y="3857625"/>
            <a:ext cx="1428750" cy="307975"/>
          </a:xfrm>
          <a:prstGeom prst="rect">
            <a:avLst/>
          </a:prstGeom>
          <a:noFill/>
          <a:ln w="9525">
            <a:noFill/>
            <a:miter lim="800000"/>
            <a:headEnd/>
            <a:tailEnd/>
          </a:ln>
        </p:spPr>
        <p:txBody>
          <a:bodyPr>
            <a:spAutoFit/>
          </a:bodyPr>
          <a:lstStyle/>
          <a:p>
            <a:r>
              <a:rPr lang="ru-RU" sz="1400" b="1">
                <a:latin typeface="Arial" charset="0"/>
              </a:rPr>
              <a:t>на 01.01.2015</a:t>
            </a:r>
          </a:p>
        </p:txBody>
      </p:sp>
      <p:sp>
        <p:nvSpPr>
          <p:cNvPr id="56341" name="TextBox 49"/>
          <p:cNvSpPr txBox="1">
            <a:spLocks noChangeArrowheads="1"/>
          </p:cNvSpPr>
          <p:nvPr/>
        </p:nvSpPr>
        <p:spPr bwMode="auto">
          <a:xfrm>
            <a:off x="7286625" y="3835400"/>
            <a:ext cx="1428750" cy="307975"/>
          </a:xfrm>
          <a:prstGeom prst="rect">
            <a:avLst/>
          </a:prstGeom>
          <a:noFill/>
          <a:ln w="9525">
            <a:noFill/>
            <a:miter lim="800000"/>
            <a:headEnd/>
            <a:tailEnd/>
          </a:ln>
        </p:spPr>
        <p:txBody>
          <a:bodyPr>
            <a:spAutoFit/>
          </a:bodyPr>
          <a:lstStyle/>
          <a:p>
            <a:r>
              <a:rPr lang="ru-RU" sz="1400" b="1">
                <a:latin typeface="Arial" charset="0"/>
              </a:rPr>
              <a:t>на 01.01.2016</a:t>
            </a:r>
          </a:p>
        </p:txBody>
      </p:sp>
      <p:sp>
        <p:nvSpPr>
          <p:cNvPr id="56342" name="TextBox 50"/>
          <p:cNvSpPr txBox="1">
            <a:spLocks noChangeArrowheads="1"/>
          </p:cNvSpPr>
          <p:nvPr/>
        </p:nvSpPr>
        <p:spPr bwMode="auto">
          <a:xfrm>
            <a:off x="642938" y="4181475"/>
            <a:ext cx="2500312" cy="461963"/>
          </a:xfrm>
          <a:prstGeom prst="rect">
            <a:avLst/>
          </a:prstGeom>
          <a:noFill/>
          <a:ln w="9525">
            <a:noFill/>
            <a:miter lim="800000"/>
            <a:headEnd/>
            <a:tailEnd/>
          </a:ln>
        </p:spPr>
        <p:txBody>
          <a:bodyPr>
            <a:spAutoFit/>
          </a:bodyPr>
          <a:lstStyle/>
          <a:p>
            <a:r>
              <a:rPr lang="ru-RU" sz="1200" b="1">
                <a:latin typeface="Arial" charset="0"/>
              </a:rPr>
              <a:t>Территориальные органы Федерального казначейства</a:t>
            </a:r>
          </a:p>
        </p:txBody>
      </p:sp>
      <p:sp>
        <p:nvSpPr>
          <p:cNvPr id="56343" name="TextBox 51"/>
          <p:cNvSpPr txBox="1">
            <a:spLocks noChangeArrowheads="1"/>
          </p:cNvSpPr>
          <p:nvPr/>
        </p:nvSpPr>
        <p:spPr bwMode="auto">
          <a:xfrm>
            <a:off x="642938" y="4719638"/>
            <a:ext cx="2571750" cy="831850"/>
          </a:xfrm>
          <a:prstGeom prst="rect">
            <a:avLst/>
          </a:prstGeom>
          <a:noFill/>
          <a:ln w="9525">
            <a:noFill/>
            <a:miter lim="800000"/>
            <a:headEnd/>
            <a:tailEnd/>
          </a:ln>
        </p:spPr>
        <p:txBody>
          <a:bodyPr>
            <a:spAutoFit/>
          </a:bodyPr>
          <a:lstStyle/>
          <a:p>
            <a:r>
              <a:rPr lang="ru-RU" sz="1200" b="1">
                <a:latin typeface="Arial" charset="0"/>
              </a:rPr>
              <a:t>Федеральное казенное учреждение «Центр по обеспечению деятельности Казначейства России»</a:t>
            </a:r>
          </a:p>
        </p:txBody>
      </p:sp>
      <p:cxnSp>
        <p:nvCxnSpPr>
          <p:cNvPr id="53" name="Прямая соединительная линия 52"/>
          <p:cNvCxnSpPr/>
          <p:nvPr/>
        </p:nvCxnSpPr>
        <p:spPr>
          <a:xfrm>
            <a:off x="571500" y="4713288"/>
            <a:ext cx="8072438"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345" name="TextBox 53"/>
          <p:cNvSpPr txBox="1">
            <a:spLocks noChangeArrowheads="1"/>
          </p:cNvSpPr>
          <p:nvPr/>
        </p:nvSpPr>
        <p:spPr bwMode="auto">
          <a:xfrm>
            <a:off x="3857625" y="4254500"/>
            <a:ext cx="1000125" cy="276225"/>
          </a:xfrm>
          <a:prstGeom prst="rect">
            <a:avLst/>
          </a:prstGeom>
          <a:noFill/>
          <a:ln w="9525">
            <a:noFill/>
            <a:miter lim="800000"/>
            <a:headEnd/>
            <a:tailEnd/>
          </a:ln>
        </p:spPr>
        <p:txBody>
          <a:bodyPr>
            <a:spAutoFit/>
          </a:bodyPr>
          <a:lstStyle/>
          <a:p>
            <a:r>
              <a:rPr lang="ru-RU" sz="1200" b="1">
                <a:latin typeface="Arial" charset="0"/>
              </a:rPr>
              <a:t>5 357.0</a:t>
            </a:r>
          </a:p>
        </p:txBody>
      </p:sp>
      <p:sp>
        <p:nvSpPr>
          <p:cNvPr id="56346" name="TextBox 54"/>
          <p:cNvSpPr txBox="1">
            <a:spLocks noChangeArrowheads="1"/>
          </p:cNvSpPr>
          <p:nvPr/>
        </p:nvSpPr>
        <p:spPr bwMode="auto">
          <a:xfrm>
            <a:off x="3857625" y="4929188"/>
            <a:ext cx="1000125" cy="276225"/>
          </a:xfrm>
          <a:prstGeom prst="rect">
            <a:avLst/>
          </a:prstGeom>
          <a:noFill/>
          <a:ln w="9525">
            <a:noFill/>
            <a:miter lim="800000"/>
            <a:headEnd/>
            <a:tailEnd/>
          </a:ln>
        </p:spPr>
        <p:txBody>
          <a:bodyPr>
            <a:spAutoFit/>
          </a:bodyPr>
          <a:lstStyle/>
          <a:p>
            <a:r>
              <a:rPr lang="ru-RU" sz="1200" b="1">
                <a:latin typeface="Arial" charset="0"/>
              </a:rPr>
              <a:t>1 300.0</a:t>
            </a:r>
          </a:p>
        </p:txBody>
      </p:sp>
      <p:sp>
        <p:nvSpPr>
          <p:cNvPr id="56347" name="TextBox 55"/>
          <p:cNvSpPr txBox="1">
            <a:spLocks noChangeArrowheads="1"/>
          </p:cNvSpPr>
          <p:nvPr/>
        </p:nvSpPr>
        <p:spPr bwMode="auto">
          <a:xfrm>
            <a:off x="5643563" y="4254500"/>
            <a:ext cx="1000125" cy="276225"/>
          </a:xfrm>
          <a:prstGeom prst="rect">
            <a:avLst/>
          </a:prstGeom>
          <a:noFill/>
          <a:ln w="9525">
            <a:noFill/>
            <a:miter lim="800000"/>
            <a:headEnd/>
            <a:tailEnd/>
          </a:ln>
        </p:spPr>
        <p:txBody>
          <a:bodyPr>
            <a:spAutoFit/>
          </a:bodyPr>
          <a:lstStyle/>
          <a:p>
            <a:r>
              <a:rPr lang="ru-RU" sz="1200" b="1">
                <a:latin typeface="Arial" charset="0"/>
              </a:rPr>
              <a:t>1 638.0</a:t>
            </a:r>
          </a:p>
        </p:txBody>
      </p:sp>
      <p:sp>
        <p:nvSpPr>
          <p:cNvPr id="56348" name="TextBox 56"/>
          <p:cNvSpPr txBox="1">
            <a:spLocks noChangeArrowheads="1"/>
          </p:cNvSpPr>
          <p:nvPr/>
        </p:nvSpPr>
        <p:spPr bwMode="auto">
          <a:xfrm>
            <a:off x="5643563" y="4929188"/>
            <a:ext cx="1000125" cy="276225"/>
          </a:xfrm>
          <a:prstGeom prst="rect">
            <a:avLst/>
          </a:prstGeom>
          <a:noFill/>
          <a:ln w="9525">
            <a:noFill/>
            <a:miter lim="800000"/>
            <a:headEnd/>
            <a:tailEnd/>
          </a:ln>
        </p:spPr>
        <p:txBody>
          <a:bodyPr>
            <a:spAutoFit/>
          </a:bodyPr>
          <a:lstStyle/>
          <a:p>
            <a:r>
              <a:rPr lang="ru-RU" sz="1200" b="1">
                <a:latin typeface="Arial" charset="0"/>
              </a:rPr>
              <a:t>2 800.0</a:t>
            </a:r>
          </a:p>
        </p:txBody>
      </p:sp>
      <p:sp>
        <p:nvSpPr>
          <p:cNvPr id="56349" name="TextBox 57"/>
          <p:cNvSpPr txBox="1">
            <a:spLocks noChangeArrowheads="1"/>
          </p:cNvSpPr>
          <p:nvPr/>
        </p:nvSpPr>
        <p:spPr bwMode="auto">
          <a:xfrm>
            <a:off x="7572375" y="4254500"/>
            <a:ext cx="1000125" cy="276225"/>
          </a:xfrm>
          <a:prstGeom prst="rect">
            <a:avLst/>
          </a:prstGeom>
          <a:noFill/>
          <a:ln w="9525">
            <a:noFill/>
            <a:miter lim="800000"/>
            <a:headEnd/>
            <a:tailEnd/>
          </a:ln>
        </p:spPr>
        <p:txBody>
          <a:bodyPr>
            <a:spAutoFit/>
          </a:bodyPr>
          <a:lstStyle/>
          <a:p>
            <a:r>
              <a:rPr lang="ru-RU" sz="1200" b="1">
                <a:latin typeface="Arial" charset="0"/>
              </a:rPr>
              <a:t>0.0</a:t>
            </a:r>
          </a:p>
        </p:txBody>
      </p:sp>
      <p:sp>
        <p:nvSpPr>
          <p:cNvPr id="56350" name="TextBox 58"/>
          <p:cNvSpPr txBox="1">
            <a:spLocks noChangeArrowheads="1"/>
          </p:cNvSpPr>
          <p:nvPr/>
        </p:nvSpPr>
        <p:spPr bwMode="auto">
          <a:xfrm>
            <a:off x="7572375" y="4929188"/>
            <a:ext cx="1000125" cy="276225"/>
          </a:xfrm>
          <a:prstGeom prst="rect">
            <a:avLst/>
          </a:prstGeom>
          <a:noFill/>
          <a:ln w="9525">
            <a:noFill/>
            <a:miter lim="800000"/>
            <a:headEnd/>
            <a:tailEnd/>
          </a:ln>
        </p:spPr>
        <p:txBody>
          <a:bodyPr>
            <a:spAutoFit/>
          </a:bodyPr>
          <a:lstStyle/>
          <a:p>
            <a:r>
              <a:rPr lang="ru-RU" sz="1200" b="1">
                <a:latin typeface="Arial" charset="0"/>
              </a:rPr>
              <a:t>3 460.0</a:t>
            </a:r>
          </a:p>
        </p:txBody>
      </p:sp>
      <p:cxnSp>
        <p:nvCxnSpPr>
          <p:cNvPr id="60" name="Прямая соединительная линия 59"/>
          <p:cNvCxnSpPr/>
          <p:nvPr/>
        </p:nvCxnSpPr>
        <p:spPr>
          <a:xfrm>
            <a:off x="571500" y="5570538"/>
            <a:ext cx="8072438"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3"/>
          <p:cNvSpPr txBox="1">
            <a:spLocks/>
          </p:cNvSpPr>
          <p:nvPr/>
        </p:nvSpPr>
        <p:spPr bwMode="auto">
          <a:xfrm>
            <a:off x="1500188" y="214313"/>
            <a:ext cx="6643687" cy="714375"/>
          </a:xfrm>
          <a:prstGeom prst="rect">
            <a:avLst/>
          </a:prstGeom>
          <a:noFill/>
          <a:ln w="9525">
            <a:noFill/>
            <a:miter lim="800000"/>
            <a:headEnd/>
            <a:tailEnd/>
          </a:ln>
        </p:spPr>
        <p:txBody>
          <a:bodyPr anchor="ctr"/>
          <a:lstStyle/>
          <a:p>
            <a:pPr algn="ctr" eaLnBrk="0" hangingPunct="0"/>
            <a:r>
              <a:rPr lang="ru-RU" b="1">
                <a:solidFill>
                  <a:srgbClr val="00349E"/>
                </a:solidFill>
              </a:rPr>
              <a:t>ОПТИМИЗАЦИЯ ГОСУДАРСТВЕННЫХ ЗАКУПОК</a:t>
            </a:r>
          </a:p>
        </p:txBody>
      </p:sp>
      <p:sp>
        <p:nvSpPr>
          <p:cNvPr id="57346" name="TextBox 4"/>
          <p:cNvSpPr txBox="1">
            <a:spLocks noChangeArrowheads="1"/>
          </p:cNvSpPr>
          <p:nvPr/>
        </p:nvSpPr>
        <p:spPr bwMode="auto">
          <a:xfrm>
            <a:off x="3500438" y="3808413"/>
            <a:ext cx="4429125" cy="477837"/>
          </a:xfrm>
          <a:prstGeom prst="rect">
            <a:avLst/>
          </a:prstGeom>
          <a:noFill/>
          <a:ln w="9525">
            <a:noFill/>
            <a:miter lim="800000"/>
            <a:headEnd/>
            <a:tailEnd/>
          </a:ln>
        </p:spPr>
        <p:txBody>
          <a:bodyPr>
            <a:spAutoFit/>
          </a:bodyPr>
          <a:lstStyle/>
          <a:p>
            <a:pPr>
              <a:lnSpc>
                <a:spcPts val="1500"/>
              </a:lnSpc>
            </a:pPr>
            <a:r>
              <a:rPr lang="ru-RU" sz="1400">
                <a:latin typeface="Arial" charset="0"/>
              </a:rPr>
              <a:t>Количество и общая стоимость закупок малого объема (до 100 тыс. руб.)</a:t>
            </a:r>
          </a:p>
        </p:txBody>
      </p:sp>
      <p:cxnSp>
        <p:nvCxnSpPr>
          <p:cNvPr id="6" name="Прямая соединительная линия 5"/>
          <p:cNvCxnSpPr/>
          <p:nvPr/>
        </p:nvCxnSpPr>
        <p:spPr>
          <a:xfrm>
            <a:off x="3571875" y="4357688"/>
            <a:ext cx="4071938" cy="1587"/>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sp>
        <p:nvSpPr>
          <p:cNvPr id="57348" name="TextBox 8"/>
          <p:cNvSpPr txBox="1">
            <a:spLocks noChangeArrowheads="1"/>
          </p:cNvSpPr>
          <p:nvPr/>
        </p:nvSpPr>
        <p:spPr bwMode="auto">
          <a:xfrm>
            <a:off x="3714750" y="1073150"/>
            <a:ext cx="4429125" cy="476250"/>
          </a:xfrm>
          <a:prstGeom prst="rect">
            <a:avLst/>
          </a:prstGeom>
          <a:noFill/>
          <a:ln w="9525">
            <a:noFill/>
            <a:miter lim="800000"/>
            <a:headEnd/>
            <a:tailEnd/>
          </a:ln>
        </p:spPr>
        <p:txBody>
          <a:bodyPr>
            <a:spAutoFit/>
          </a:bodyPr>
          <a:lstStyle/>
          <a:p>
            <a:pPr>
              <a:lnSpc>
                <a:spcPts val="1500"/>
              </a:lnSpc>
            </a:pPr>
            <a:r>
              <a:rPr lang="ru-RU" sz="1400">
                <a:latin typeface="Arial" charset="0"/>
              </a:rPr>
              <a:t>Изменение количества и стоимости заключенных государственных контрактов</a:t>
            </a:r>
          </a:p>
        </p:txBody>
      </p:sp>
      <p:cxnSp>
        <p:nvCxnSpPr>
          <p:cNvPr id="10" name="Прямая соединительная линия 9"/>
          <p:cNvCxnSpPr/>
          <p:nvPr/>
        </p:nvCxnSpPr>
        <p:spPr>
          <a:xfrm>
            <a:off x="3786188" y="1571625"/>
            <a:ext cx="4071937"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aphicFrame>
        <p:nvGraphicFramePr>
          <p:cNvPr id="29" name="Диаграмма 28"/>
          <p:cNvGraphicFramePr/>
          <p:nvPr/>
        </p:nvGraphicFramePr>
        <p:xfrm>
          <a:off x="3428992" y="1643050"/>
          <a:ext cx="478634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Диаграмма 29"/>
          <p:cNvGraphicFramePr/>
          <p:nvPr/>
        </p:nvGraphicFramePr>
        <p:xfrm>
          <a:off x="3357554" y="4429132"/>
          <a:ext cx="478634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57352" name="TextBox 32"/>
          <p:cNvSpPr txBox="1">
            <a:spLocks noChangeArrowheads="1"/>
          </p:cNvSpPr>
          <p:nvPr/>
        </p:nvSpPr>
        <p:spPr bwMode="auto">
          <a:xfrm>
            <a:off x="357188" y="1428750"/>
            <a:ext cx="2857500" cy="369888"/>
          </a:xfrm>
          <a:prstGeom prst="rect">
            <a:avLst/>
          </a:prstGeom>
          <a:noFill/>
          <a:ln w="9525">
            <a:noFill/>
            <a:miter lim="800000"/>
            <a:headEnd/>
            <a:tailEnd/>
          </a:ln>
        </p:spPr>
        <p:txBody>
          <a:bodyPr>
            <a:spAutoFit/>
          </a:bodyPr>
          <a:lstStyle/>
          <a:p>
            <a:r>
              <a:rPr lang="ru-RU" sz="1800">
                <a:latin typeface="Arial" charset="0"/>
              </a:rPr>
              <a:t>В 2013 году:</a:t>
            </a:r>
          </a:p>
        </p:txBody>
      </p:sp>
      <p:sp>
        <p:nvSpPr>
          <p:cNvPr id="34" name="TextBox 33"/>
          <p:cNvSpPr txBox="1"/>
          <p:nvPr/>
        </p:nvSpPr>
        <p:spPr>
          <a:xfrm>
            <a:off x="214313" y="3429000"/>
            <a:ext cx="3286125" cy="738188"/>
          </a:xfrm>
          <a:prstGeom prst="rect">
            <a:avLst/>
          </a:prstGeom>
          <a:noFill/>
        </p:spPr>
        <p:txBody>
          <a:bodyPr>
            <a:spAutoFit/>
          </a:bodyPr>
          <a:lstStyle/>
          <a:p>
            <a:pPr>
              <a:buClr>
                <a:schemeClr val="accent6"/>
              </a:buClr>
              <a:buFont typeface="Wingdings" pitchFamily="2" charset="2"/>
              <a:buChar char="ü"/>
              <a:defRPr/>
            </a:pPr>
            <a:r>
              <a:rPr lang="ru-RU" sz="1400" dirty="0">
                <a:latin typeface="Arial" charset="0"/>
              </a:rPr>
              <a:t>Сокращено количество закупок малого объема на 58 260 ед. или 47.8%</a:t>
            </a:r>
          </a:p>
        </p:txBody>
      </p:sp>
      <p:sp>
        <p:nvSpPr>
          <p:cNvPr id="35" name="TextBox 34"/>
          <p:cNvSpPr txBox="1"/>
          <p:nvPr/>
        </p:nvSpPr>
        <p:spPr>
          <a:xfrm>
            <a:off x="214313" y="4429125"/>
            <a:ext cx="3286125" cy="738188"/>
          </a:xfrm>
          <a:prstGeom prst="rect">
            <a:avLst/>
          </a:prstGeom>
          <a:noFill/>
        </p:spPr>
        <p:txBody>
          <a:bodyPr>
            <a:spAutoFit/>
          </a:bodyPr>
          <a:lstStyle/>
          <a:p>
            <a:pPr>
              <a:buClr>
                <a:schemeClr val="accent6"/>
              </a:buClr>
              <a:buFont typeface="Wingdings" pitchFamily="2" charset="2"/>
              <a:buChar char="ü"/>
              <a:defRPr/>
            </a:pPr>
            <a:r>
              <a:rPr lang="ru-RU" sz="1400" dirty="0">
                <a:latin typeface="Arial" charset="0"/>
              </a:rPr>
              <a:t>Сокращена общая стоимость закупок малого объема (до 100 тыс. руб.) на 78.7 млн. руб. или 6.1%</a:t>
            </a:r>
          </a:p>
        </p:txBody>
      </p:sp>
      <p:sp>
        <p:nvSpPr>
          <p:cNvPr id="36" name="TextBox 35"/>
          <p:cNvSpPr txBox="1"/>
          <p:nvPr/>
        </p:nvSpPr>
        <p:spPr>
          <a:xfrm>
            <a:off x="214313" y="2000250"/>
            <a:ext cx="3286125" cy="1169988"/>
          </a:xfrm>
          <a:prstGeom prst="rect">
            <a:avLst/>
          </a:prstGeom>
          <a:noFill/>
        </p:spPr>
        <p:txBody>
          <a:bodyPr>
            <a:spAutoFit/>
          </a:bodyPr>
          <a:lstStyle/>
          <a:p>
            <a:pPr>
              <a:buClr>
                <a:schemeClr val="accent6"/>
              </a:buClr>
              <a:buFont typeface="Wingdings" pitchFamily="2" charset="2"/>
              <a:buChar char="ü"/>
              <a:defRPr/>
            </a:pPr>
            <a:r>
              <a:rPr lang="ru-RU" sz="1400" dirty="0">
                <a:latin typeface="Arial" charset="0"/>
              </a:rPr>
              <a:t>Экономия в результате снижения первоначальной цены государственных контрактов, выставленных на торги, 1 218.7 млн. руб. или 6.5%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6572250"/>
            <a:ext cx="9144000" cy="158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370" name="Заголовок 3"/>
          <p:cNvSpPr txBox="1">
            <a:spLocks/>
          </p:cNvSpPr>
          <p:nvPr/>
        </p:nvSpPr>
        <p:spPr bwMode="auto">
          <a:xfrm>
            <a:off x="250825" y="2420938"/>
            <a:ext cx="2714625" cy="2214562"/>
          </a:xfrm>
          <a:prstGeom prst="rect">
            <a:avLst/>
          </a:prstGeom>
          <a:noFill/>
          <a:ln w="9525">
            <a:noFill/>
            <a:miter lim="800000"/>
            <a:headEnd/>
            <a:tailEnd/>
          </a:ln>
        </p:spPr>
        <p:txBody>
          <a:bodyPr anchor="ctr"/>
          <a:lstStyle/>
          <a:p>
            <a:pPr eaLnBrk="0" hangingPunct="0"/>
            <a:r>
              <a:rPr lang="ru-RU" b="1">
                <a:solidFill>
                  <a:srgbClr val="0033CC"/>
                </a:solidFill>
                <a:latin typeface="Arial" charset="0"/>
              </a:rPr>
              <a:t>ЭКОНОМИЧЕСКИЙ ЭФФЕКТ ОТ РЕАЛИЗАЦИИ ПЛАНА </a:t>
            </a:r>
          </a:p>
          <a:p>
            <a:pPr eaLnBrk="0" hangingPunct="0"/>
            <a:r>
              <a:rPr lang="ru-RU" b="1">
                <a:solidFill>
                  <a:srgbClr val="0033CC"/>
                </a:solidFill>
                <a:latin typeface="Arial" charset="0"/>
              </a:rPr>
              <a:t>В 2011-2013 ГГ. СОСТАВИЛ:</a:t>
            </a:r>
          </a:p>
        </p:txBody>
      </p:sp>
      <p:sp>
        <p:nvSpPr>
          <p:cNvPr id="15" name="Прямоугольник 14"/>
          <p:cNvSpPr/>
          <p:nvPr/>
        </p:nvSpPr>
        <p:spPr>
          <a:xfrm>
            <a:off x="3071813" y="2000250"/>
            <a:ext cx="5572125" cy="396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8372" name="TextBox 15"/>
          <p:cNvSpPr txBox="1">
            <a:spLocks noChangeArrowheads="1"/>
          </p:cNvSpPr>
          <p:nvPr/>
        </p:nvSpPr>
        <p:spPr bwMode="auto">
          <a:xfrm>
            <a:off x="3071813" y="1966913"/>
            <a:ext cx="1571625" cy="461962"/>
          </a:xfrm>
          <a:prstGeom prst="rect">
            <a:avLst/>
          </a:prstGeom>
          <a:noFill/>
          <a:ln w="9525">
            <a:noFill/>
            <a:miter lim="800000"/>
            <a:headEnd/>
            <a:tailEnd/>
          </a:ln>
        </p:spPr>
        <p:txBody>
          <a:bodyPr>
            <a:spAutoFit/>
          </a:bodyPr>
          <a:lstStyle/>
          <a:p>
            <a:r>
              <a:rPr lang="ru-RU" sz="1200" b="1">
                <a:latin typeface="Arial" charset="0"/>
              </a:rPr>
              <a:t>Мероприятие Плана</a:t>
            </a:r>
          </a:p>
        </p:txBody>
      </p:sp>
      <p:sp>
        <p:nvSpPr>
          <p:cNvPr id="58373" name="TextBox 16"/>
          <p:cNvSpPr txBox="1">
            <a:spLocks noChangeArrowheads="1"/>
          </p:cNvSpPr>
          <p:nvPr/>
        </p:nvSpPr>
        <p:spPr bwMode="auto">
          <a:xfrm>
            <a:off x="5857875" y="2071688"/>
            <a:ext cx="1571625" cy="276225"/>
          </a:xfrm>
          <a:prstGeom prst="rect">
            <a:avLst/>
          </a:prstGeom>
          <a:noFill/>
          <a:ln w="9525">
            <a:noFill/>
            <a:miter lim="800000"/>
            <a:headEnd/>
            <a:tailEnd/>
          </a:ln>
        </p:spPr>
        <p:txBody>
          <a:bodyPr>
            <a:spAutoFit/>
          </a:bodyPr>
          <a:lstStyle/>
          <a:p>
            <a:r>
              <a:rPr lang="ru-RU" sz="1200" b="1">
                <a:latin typeface="Arial" charset="0"/>
              </a:rPr>
              <a:t>2011</a:t>
            </a:r>
          </a:p>
        </p:txBody>
      </p:sp>
      <p:sp>
        <p:nvSpPr>
          <p:cNvPr id="58374" name="TextBox 17"/>
          <p:cNvSpPr txBox="1">
            <a:spLocks noChangeArrowheads="1"/>
          </p:cNvSpPr>
          <p:nvPr/>
        </p:nvSpPr>
        <p:spPr bwMode="auto">
          <a:xfrm>
            <a:off x="6858000" y="2071688"/>
            <a:ext cx="1571625" cy="276225"/>
          </a:xfrm>
          <a:prstGeom prst="rect">
            <a:avLst/>
          </a:prstGeom>
          <a:noFill/>
          <a:ln w="9525">
            <a:noFill/>
            <a:miter lim="800000"/>
            <a:headEnd/>
            <a:tailEnd/>
          </a:ln>
        </p:spPr>
        <p:txBody>
          <a:bodyPr>
            <a:spAutoFit/>
          </a:bodyPr>
          <a:lstStyle/>
          <a:p>
            <a:r>
              <a:rPr lang="ru-RU" sz="1200" b="1">
                <a:latin typeface="Arial" charset="0"/>
              </a:rPr>
              <a:t>2012 </a:t>
            </a:r>
          </a:p>
        </p:txBody>
      </p:sp>
      <p:sp>
        <p:nvSpPr>
          <p:cNvPr id="58375" name="TextBox 18"/>
          <p:cNvSpPr txBox="1">
            <a:spLocks noChangeArrowheads="1"/>
          </p:cNvSpPr>
          <p:nvPr/>
        </p:nvSpPr>
        <p:spPr bwMode="auto">
          <a:xfrm>
            <a:off x="7929563" y="2071688"/>
            <a:ext cx="571500" cy="276225"/>
          </a:xfrm>
          <a:prstGeom prst="rect">
            <a:avLst/>
          </a:prstGeom>
          <a:noFill/>
          <a:ln w="9525">
            <a:noFill/>
            <a:miter lim="800000"/>
            <a:headEnd/>
            <a:tailEnd/>
          </a:ln>
        </p:spPr>
        <p:txBody>
          <a:bodyPr>
            <a:spAutoFit/>
          </a:bodyPr>
          <a:lstStyle/>
          <a:p>
            <a:r>
              <a:rPr lang="ru-RU" sz="1200" b="1">
                <a:latin typeface="Arial" charset="0"/>
              </a:rPr>
              <a:t>2013 </a:t>
            </a:r>
          </a:p>
        </p:txBody>
      </p:sp>
      <p:sp>
        <p:nvSpPr>
          <p:cNvPr id="58376" name="TextBox 19"/>
          <p:cNvSpPr txBox="1">
            <a:spLocks noChangeArrowheads="1"/>
          </p:cNvSpPr>
          <p:nvPr/>
        </p:nvSpPr>
        <p:spPr bwMode="auto">
          <a:xfrm>
            <a:off x="4572000" y="2071688"/>
            <a:ext cx="1571625" cy="276225"/>
          </a:xfrm>
          <a:prstGeom prst="rect">
            <a:avLst/>
          </a:prstGeom>
          <a:noFill/>
          <a:ln w="9525">
            <a:noFill/>
            <a:miter lim="800000"/>
            <a:headEnd/>
            <a:tailEnd/>
          </a:ln>
        </p:spPr>
        <p:txBody>
          <a:bodyPr>
            <a:spAutoFit/>
          </a:bodyPr>
          <a:lstStyle/>
          <a:p>
            <a:r>
              <a:rPr lang="ru-RU" sz="1200" b="1">
                <a:latin typeface="Arial" charset="0"/>
              </a:rPr>
              <a:t>млн. руб.</a:t>
            </a:r>
          </a:p>
        </p:txBody>
      </p:sp>
      <p:sp>
        <p:nvSpPr>
          <p:cNvPr id="21" name="TextBox 20"/>
          <p:cNvSpPr txBox="1"/>
          <p:nvPr/>
        </p:nvSpPr>
        <p:spPr>
          <a:xfrm>
            <a:off x="3071813" y="2397125"/>
            <a:ext cx="2214562" cy="646113"/>
          </a:xfrm>
          <a:prstGeom prst="rect">
            <a:avLst/>
          </a:prstGeom>
          <a:noFill/>
        </p:spPr>
        <p:txBody>
          <a:bodyPr>
            <a:spAutoFit/>
          </a:bodyPr>
          <a:lstStyle/>
          <a:p>
            <a:pPr>
              <a:defRPr/>
            </a:pPr>
            <a:r>
              <a:rPr lang="ru-RU" sz="1200" b="1" dirty="0">
                <a:latin typeface="+mn-lt"/>
              </a:rPr>
              <a:t>Повышение эффективности управления государственным имуществом</a:t>
            </a:r>
          </a:p>
        </p:txBody>
      </p:sp>
      <p:cxnSp>
        <p:nvCxnSpPr>
          <p:cNvPr id="23" name="Прямая соединительная линия 22"/>
          <p:cNvCxnSpPr/>
          <p:nvPr/>
        </p:nvCxnSpPr>
        <p:spPr>
          <a:xfrm>
            <a:off x="3071813" y="3038475"/>
            <a:ext cx="5572125" cy="158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71813" y="3109913"/>
            <a:ext cx="2214562" cy="461962"/>
          </a:xfrm>
          <a:prstGeom prst="rect">
            <a:avLst/>
          </a:prstGeom>
          <a:noFill/>
        </p:spPr>
        <p:txBody>
          <a:bodyPr>
            <a:spAutoFit/>
          </a:bodyPr>
          <a:lstStyle/>
          <a:p>
            <a:pPr>
              <a:defRPr/>
            </a:pPr>
            <a:r>
              <a:rPr lang="ru-RU" sz="1200" b="1" dirty="0">
                <a:latin typeface="+mn-lt"/>
              </a:rPr>
              <a:t>Повышение энергетической эффективности</a:t>
            </a:r>
          </a:p>
        </p:txBody>
      </p:sp>
      <p:cxnSp>
        <p:nvCxnSpPr>
          <p:cNvPr id="26" name="Прямая соединительная линия 25"/>
          <p:cNvCxnSpPr/>
          <p:nvPr/>
        </p:nvCxnSpPr>
        <p:spPr>
          <a:xfrm>
            <a:off x="3071813" y="3641725"/>
            <a:ext cx="5572125" cy="158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71813" y="3640138"/>
            <a:ext cx="2214562" cy="646112"/>
          </a:xfrm>
          <a:prstGeom prst="rect">
            <a:avLst/>
          </a:prstGeom>
          <a:noFill/>
        </p:spPr>
        <p:txBody>
          <a:bodyPr>
            <a:spAutoFit/>
          </a:bodyPr>
          <a:lstStyle/>
          <a:p>
            <a:pPr>
              <a:defRPr/>
            </a:pPr>
            <a:r>
              <a:rPr lang="ru-RU" sz="1200" b="1" dirty="0">
                <a:latin typeface="+mn-lt"/>
              </a:rPr>
              <a:t>Оптимизация численности государственных гражданских служащих</a:t>
            </a:r>
          </a:p>
        </p:txBody>
      </p:sp>
      <p:sp>
        <p:nvSpPr>
          <p:cNvPr id="35" name="TextBox 34"/>
          <p:cNvSpPr txBox="1"/>
          <p:nvPr/>
        </p:nvSpPr>
        <p:spPr>
          <a:xfrm>
            <a:off x="6858000" y="2571750"/>
            <a:ext cx="642938" cy="276225"/>
          </a:xfrm>
          <a:prstGeom prst="rect">
            <a:avLst/>
          </a:prstGeom>
          <a:noFill/>
        </p:spPr>
        <p:txBody>
          <a:bodyPr>
            <a:spAutoFit/>
          </a:bodyPr>
          <a:lstStyle/>
          <a:p>
            <a:pPr>
              <a:defRPr/>
            </a:pPr>
            <a:r>
              <a:rPr lang="ru-RU" sz="1200" b="1" dirty="0">
                <a:latin typeface="+mn-lt"/>
              </a:rPr>
              <a:t>148.6</a:t>
            </a:r>
          </a:p>
        </p:txBody>
      </p:sp>
      <p:sp>
        <p:nvSpPr>
          <p:cNvPr id="36" name="TextBox 35"/>
          <p:cNvSpPr txBox="1"/>
          <p:nvPr/>
        </p:nvSpPr>
        <p:spPr>
          <a:xfrm>
            <a:off x="7000875" y="3224213"/>
            <a:ext cx="642938" cy="276225"/>
          </a:xfrm>
          <a:prstGeom prst="rect">
            <a:avLst/>
          </a:prstGeom>
          <a:noFill/>
        </p:spPr>
        <p:txBody>
          <a:bodyPr>
            <a:spAutoFit/>
          </a:bodyPr>
          <a:lstStyle/>
          <a:p>
            <a:pPr>
              <a:defRPr/>
            </a:pPr>
            <a:r>
              <a:rPr lang="ru-RU" sz="1200" b="1" dirty="0">
                <a:latin typeface="+mn-lt"/>
              </a:rPr>
              <a:t>4.1</a:t>
            </a:r>
          </a:p>
        </p:txBody>
      </p:sp>
      <p:sp>
        <p:nvSpPr>
          <p:cNvPr id="37" name="TextBox 36"/>
          <p:cNvSpPr txBox="1"/>
          <p:nvPr/>
        </p:nvSpPr>
        <p:spPr>
          <a:xfrm>
            <a:off x="6929438" y="3867150"/>
            <a:ext cx="642937" cy="276225"/>
          </a:xfrm>
          <a:prstGeom prst="rect">
            <a:avLst/>
          </a:prstGeom>
          <a:noFill/>
        </p:spPr>
        <p:txBody>
          <a:bodyPr>
            <a:spAutoFit/>
          </a:bodyPr>
          <a:lstStyle/>
          <a:p>
            <a:pPr>
              <a:defRPr/>
            </a:pPr>
            <a:r>
              <a:rPr lang="ru-RU" sz="1200" b="1" dirty="0">
                <a:latin typeface="+mn-lt"/>
              </a:rPr>
              <a:t>439.8</a:t>
            </a:r>
          </a:p>
        </p:txBody>
      </p:sp>
      <p:sp>
        <p:nvSpPr>
          <p:cNvPr id="38" name="TextBox 37"/>
          <p:cNvSpPr txBox="1"/>
          <p:nvPr/>
        </p:nvSpPr>
        <p:spPr>
          <a:xfrm>
            <a:off x="5857875" y="2571750"/>
            <a:ext cx="642938" cy="276225"/>
          </a:xfrm>
          <a:prstGeom prst="rect">
            <a:avLst/>
          </a:prstGeom>
          <a:noFill/>
        </p:spPr>
        <p:txBody>
          <a:bodyPr>
            <a:spAutoFit/>
          </a:bodyPr>
          <a:lstStyle/>
          <a:p>
            <a:pPr>
              <a:defRPr/>
            </a:pPr>
            <a:r>
              <a:rPr lang="ru-RU" sz="1200" b="1" dirty="0">
                <a:latin typeface="+mn-lt"/>
              </a:rPr>
              <a:t>25.4</a:t>
            </a:r>
          </a:p>
        </p:txBody>
      </p:sp>
      <p:sp>
        <p:nvSpPr>
          <p:cNvPr id="39" name="TextBox 38"/>
          <p:cNvSpPr txBox="1"/>
          <p:nvPr/>
        </p:nvSpPr>
        <p:spPr>
          <a:xfrm>
            <a:off x="5857875" y="3224213"/>
            <a:ext cx="642938" cy="276225"/>
          </a:xfrm>
          <a:prstGeom prst="rect">
            <a:avLst/>
          </a:prstGeom>
          <a:noFill/>
        </p:spPr>
        <p:txBody>
          <a:bodyPr>
            <a:spAutoFit/>
          </a:bodyPr>
          <a:lstStyle/>
          <a:p>
            <a:pPr>
              <a:defRPr/>
            </a:pPr>
            <a:r>
              <a:rPr lang="ru-RU" sz="1200" b="1" dirty="0">
                <a:latin typeface="+mn-lt"/>
              </a:rPr>
              <a:t>-19.7</a:t>
            </a:r>
          </a:p>
        </p:txBody>
      </p:sp>
      <p:sp>
        <p:nvSpPr>
          <p:cNvPr id="40" name="TextBox 39"/>
          <p:cNvSpPr txBox="1"/>
          <p:nvPr/>
        </p:nvSpPr>
        <p:spPr>
          <a:xfrm>
            <a:off x="5857875" y="3867150"/>
            <a:ext cx="642938" cy="276225"/>
          </a:xfrm>
          <a:prstGeom prst="rect">
            <a:avLst/>
          </a:prstGeom>
          <a:noFill/>
        </p:spPr>
        <p:txBody>
          <a:bodyPr>
            <a:spAutoFit/>
          </a:bodyPr>
          <a:lstStyle/>
          <a:p>
            <a:pPr>
              <a:defRPr/>
            </a:pPr>
            <a:r>
              <a:rPr lang="ru-RU" sz="1200" b="1" dirty="0">
                <a:latin typeface="+mn-lt"/>
              </a:rPr>
              <a:t>448.0</a:t>
            </a:r>
          </a:p>
        </p:txBody>
      </p:sp>
      <p:sp>
        <p:nvSpPr>
          <p:cNvPr id="41" name="TextBox 40"/>
          <p:cNvSpPr txBox="1"/>
          <p:nvPr/>
        </p:nvSpPr>
        <p:spPr>
          <a:xfrm>
            <a:off x="7929563" y="2571750"/>
            <a:ext cx="642937" cy="276225"/>
          </a:xfrm>
          <a:prstGeom prst="rect">
            <a:avLst/>
          </a:prstGeom>
          <a:noFill/>
        </p:spPr>
        <p:txBody>
          <a:bodyPr>
            <a:spAutoFit/>
          </a:bodyPr>
          <a:lstStyle/>
          <a:p>
            <a:pPr>
              <a:defRPr/>
            </a:pPr>
            <a:r>
              <a:rPr lang="ru-RU" sz="1200" b="1" dirty="0">
                <a:latin typeface="+mn-lt"/>
              </a:rPr>
              <a:t>97.2</a:t>
            </a:r>
          </a:p>
        </p:txBody>
      </p:sp>
      <p:sp>
        <p:nvSpPr>
          <p:cNvPr id="42" name="TextBox 41"/>
          <p:cNvSpPr txBox="1"/>
          <p:nvPr/>
        </p:nvSpPr>
        <p:spPr>
          <a:xfrm>
            <a:off x="7929563" y="3224213"/>
            <a:ext cx="642937" cy="276225"/>
          </a:xfrm>
          <a:prstGeom prst="rect">
            <a:avLst/>
          </a:prstGeom>
          <a:noFill/>
        </p:spPr>
        <p:txBody>
          <a:bodyPr>
            <a:spAutoFit/>
          </a:bodyPr>
          <a:lstStyle/>
          <a:p>
            <a:pPr>
              <a:defRPr/>
            </a:pPr>
            <a:r>
              <a:rPr lang="ru-RU" sz="1200" b="1" dirty="0">
                <a:latin typeface="+mn-lt"/>
              </a:rPr>
              <a:t>17.2</a:t>
            </a:r>
          </a:p>
        </p:txBody>
      </p:sp>
      <p:sp>
        <p:nvSpPr>
          <p:cNvPr id="44" name="Прямоугольник 43"/>
          <p:cNvSpPr/>
          <p:nvPr/>
        </p:nvSpPr>
        <p:spPr>
          <a:xfrm>
            <a:off x="3071813" y="4318000"/>
            <a:ext cx="5572125" cy="396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58391" name="TextBox 29"/>
          <p:cNvSpPr txBox="1">
            <a:spLocks noChangeArrowheads="1"/>
          </p:cNvSpPr>
          <p:nvPr/>
        </p:nvSpPr>
        <p:spPr bwMode="auto">
          <a:xfrm>
            <a:off x="3071813" y="4367213"/>
            <a:ext cx="1143000" cy="276225"/>
          </a:xfrm>
          <a:prstGeom prst="rect">
            <a:avLst/>
          </a:prstGeom>
          <a:noFill/>
          <a:ln w="9525">
            <a:noFill/>
            <a:miter lim="800000"/>
            <a:headEnd/>
            <a:tailEnd/>
          </a:ln>
        </p:spPr>
        <p:txBody>
          <a:bodyPr>
            <a:spAutoFit/>
          </a:bodyPr>
          <a:lstStyle/>
          <a:p>
            <a:r>
              <a:rPr lang="ru-RU" sz="1200" b="1">
                <a:latin typeface="Arial" charset="0"/>
              </a:rPr>
              <a:t>Всего</a:t>
            </a:r>
          </a:p>
        </p:txBody>
      </p:sp>
      <p:sp>
        <p:nvSpPr>
          <p:cNvPr id="58392" name="TextBox 30"/>
          <p:cNvSpPr txBox="1">
            <a:spLocks noChangeArrowheads="1"/>
          </p:cNvSpPr>
          <p:nvPr/>
        </p:nvSpPr>
        <p:spPr bwMode="auto">
          <a:xfrm>
            <a:off x="5857875" y="4357688"/>
            <a:ext cx="1571625" cy="276225"/>
          </a:xfrm>
          <a:prstGeom prst="rect">
            <a:avLst/>
          </a:prstGeom>
          <a:noFill/>
          <a:ln w="9525">
            <a:noFill/>
            <a:miter lim="800000"/>
            <a:headEnd/>
            <a:tailEnd/>
          </a:ln>
        </p:spPr>
        <p:txBody>
          <a:bodyPr>
            <a:spAutoFit/>
          </a:bodyPr>
          <a:lstStyle/>
          <a:p>
            <a:r>
              <a:rPr lang="ru-RU" sz="1200" b="1">
                <a:latin typeface="Arial" charset="0"/>
              </a:rPr>
              <a:t>453.7</a:t>
            </a:r>
          </a:p>
        </p:txBody>
      </p:sp>
      <p:sp>
        <p:nvSpPr>
          <p:cNvPr id="58393" name="TextBox 31"/>
          <p:cNvSpPr txBox="1">
            <a:spLocks noChangeArrowheads="1"/>
          </p:cNvSpPr>
          <p:nvPr/>
        </p:nvSpPr>
        <p:spPr bwMode="auto">
          <a:xfrm>
            <a:off x="6929438" y="4357688"/>
            <a:ext cx="1571625" cy="276225"/>
          </a:xfrm>
          <a:prstGeom prst="rect">
            <a:avLst/>
          </a:prstGeom>
          <a:noFill/>
          <a:ln w="9525">
            <a:noFill/>
            <a:miter lim="800000"/>
            <a:headEnd/>
            <a:tailEnd/>
          </a:ln>
        </p:spPr>
        <p:txBody>
          <a:bodyPr>
            <a:spAutoFit/>
          </a:bodyPr>
          <a:lstStyle/>
          <a:p>
            <a:r>
              <a:rPr lang="ru-RU" sz="1200" b="1">
                <a:latin typeface="Arial" charset="0"/>
              </a:rPr>
              <a:t>592.5 </a:t>
            </a:r>
          </a:p>
        </p:txBody>
      </p:sp>
      <p:sp>
        <p:nvSpPr>
          <p:cNvPr id="58394" name="TextBox 32"/>
          <p:cNvSpPr txBox="1">
            <a:spLocks noChangeArrowheads="1"/>
          </p:cNvSpPr>
          <p:nvPr/>
        </p:nvSpPr>
        <p:spPr bwMode="auto">
          <a:xfrm>
            <a:off x="7929563" y="4357688"/>
            <a:ext cx="1571625" cy="276225"/>
          </a:xfrm>
          <a:prstGeom prst="rect">
            <a:avLst/>
          </a:prstGeom>
          <a:noFill/>
          <a:ln w="9525">
            <a:noFill/>
            <a:miter lim="800000"/>
            <a:headEnd/>
            <a:tailEnd/>
          </a:ln>
        </p:spPr>
        <p:txBody>
          <a:bodyPr>
            <a:spAutoFit/>
          </a:bodyPr>
          <a:lstStyle/>
          <a:p>
            <a:r>
              <a:rPr lang="ru-RU" sz="1200" b="1">
                <a:latin typeface="Arial" charset="0"/>
              </a:rPr>
              <a:t>114.4 </a:t>
            </a:r>
          </a:p>
        </p:txBody>
      </p:sp>
      <p:sp>
        <p:nvSpPr>
          <p:cNvPr id="58395" name="TextBox 33"/>
          <p:cNvSpPr txBox="1">
            <a:spLocks noChangeArrowheads="1"/>
          </p:cNvSpPr>
          <p:nvPr/>
        </p:nvSpPr>
        <p:spPr bwMode="auto">
          <a:xfrm>
            <a:off x="4572000" y="4357688"/>
            <a:ext cx="1571625" cy="276225"/>
          </a:xfrm>
          <a:prstGeom prst="rect">
            <a:avLst/>
          </a:prstGeom>
          <a:noFill/>
          <a:ln w="9525">
            <a:noFill/>
            <a:miter lim="800000"/>
            <a:headEnd/>
            <a:tailEnd/>
          </a:ln>
        </p:spPr>
        <p:txBody>
          <a:bodyPr>
            <a:spAutoFit/>
          </a:bodyPr>
          <a:lstStyle/>
          <a:p>
            <a:r>
              <a:rPr lang="ru-RU" sz="1200" b="1">
                <a:latin typeface="Arial" charset="0"/>
              </a:rPr>
              <a:t>млн. руб.</a:t>
            </a:r>
          </a:p>
        </p:txBody>
      </p:sp>
      <p:sp>
        <p:nvSpPr>
          <p:cNvPr id="58396" name="Заголовок 3"/>
          <p:cNvSpPr txBox="1">
            <a:spLocks/>
          </p:cNvSpPr>
          <p:nvPr/>
        </p:nvSpPr>
        <p:spPr bwMode="auto">
          <a:xfrm>
            <a:off x="1476375" y="188913"/>
            <a:ext cx="6788150" cy="571500"/>
          </a:xfrm>
          <a:prstGeom prst="rect">
            <a:avLst/>
          </a:prstGeom>
          <a:noFill/>
          <a:ln w="9525">
            <a:noFill/>
            <a:miter lim="800000"/>
            <a:headEnd/>
            <a:tailEnd/>
          </a:ln>
        </p:spPr>
        <p:txBody>
          <a:bodyPr anchor="ctr"/>
          <a:lstStyle/>
          <a:p>
            <a:pPr algn="ctr" eaLnBrk="0" hangingPunct="0"/>
            <a:r>
              <a:rPr lang="ru-RU" b="1">
                <a:solidFill>
                  <a:srgbClr val="00349E"/>
                </a:solidFill>
              </a:rPr>
              <a:t>ЭКОНОМИЧЕСКИЙ ЭФФЕКТ ОТ РЕАЛИЗАЦИИ ПЛАНА ФК </a:t>
            </a:r>
          </a:p>
          <a:p>
            <a:pPr algn="ctr" eaLnBrk="0" hangingPunct="0"/>
            <a:r>
              <a:rPr lang="ru-RU" b="1">
                <a:solidFill>
                  <a:srgbClr val="00349E"/>
                </a:solidFill>
              </a:rPr>
              <a:t>ПО ПОВЫШЕНИЮ ЭФФЕКТИВНОСТИ </a:t>
            </a:r>
          </a:p>
          <a:p>
            <a:pPr algn="ctr" eaLnBrk="0" hangingPunct="0"/>
            <a:r>
              <a:rPr lang="ru-RU" b="1">
                <a:solidFill>
                  <a:srgbClr val="00349E"/>
                </a:solidFill>
              </a:rPr>
              <a:t>БЮДЖЕТНЫХ РАСХОДОВ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54"/>
          <p:cNvSpPr txBox="1">
            <a:spLocks noChangeArrowheads="1"/>
          </p:cNvSpPr>
          <p:nvPr/>
        </p:nvSpPr>
        <p:spPr bwMode="auto">
          <a:xfrm>
            <a:off x="0" y="3643313"/>
            <a:ext cx="2571750" cy="369887"/>
          </a:xfrm>
          <a:prstGeom prst="rect">
            <a:avLst/>
          </a:prstGeom>
          <a:noFill/>
          <a:ln w="9525">
            <a:noFill/>
            <a:miter lim="800000"/>
            <a:headEnd/>
            <a:tailEnd/>
          </a:ln>
        </p:spPr>
        <p:txBody>
          <a:bodyPr>
            <a:spAutoFit/>
          </a:bodyPr>
          <a:lstStyle/>
          <a:p>
            <a:r>
              <a:rPr lang="ru-RU" sz="1800">
                <a:latin typeface="Arial" charset="0"/>
              </a:rPr>
              <a:t>Новации</a:t>
            </a:r>
            <a:r>
              <a:rPr lang="ru-RU" sz="1800">
                <a:solidFill>
                  <a:schemeClr val="tx2"/>
                </a:solidFill>
                <a:latin typeface="Arial" charset="0"/>
              </a:rPr>
              <a:t>:</a:t>
            </a:r>
          </a:p>
        </p:txBody>
      </p:sp>
      <p:sp>
        <p:nvSpPr>
          <p:cNvPr id="59394" name="TextBox 56"/>
          <p:cNvSpPr txBox="1">
            <a:spLocks noChangeArrowheads="1"/>
          </p:cNvSpPr>
          <p:nvPr/>
        </p:nvSpPr>
        <p:spPr bwMode="auto">
          <a:xfrm>
            <a:off x="1571625" y="3571875"/>
            <a:ext cx="2286000" cy="1425575"/>
          </a:xfrm>
          <a:prstGeom prst="rect">
            <a:avLst/>
          </a:prstGeom>
          <a:noFill/>
          <a:ln w="9525">
            <a:noFill/>
            <a:miter lim="800000"/>
            <a:headEnd/>
            <a:tailEnd/>
          </a:ln>
        </p:spPr>
        <p:txBody>
          <a:bodyPr>
            <a:spAutoFit/>
          </a:bodyPr>
          <a:lstStyle/>
          <a:p>
            <a:pPr>
              <a:lnSpc>
                <a:spcPts val="1300"/>
              </a:lnSpc>
              <a:buClr>
                <a:srgbClr val="0033CC"/>
              </a:buClr>
              <a:buFont typeface="Arial" charset="0"/>
              <a:buChar char="•"/>
            </a:pPr>
            <a:r>
              <a:rPr lang="ru-RU" sz="1200">
                <a:latin typeface="Arial" charset="0"/>
              </a:rPr>
              <a:t>Формирование обоснований бюджетных ассигнований в соответствии с приказом ФК от 13.11.2013 № 257 в ППО «Аксиок</a:t>
            </a:r>
            <a:r>
              <a:rPr lang="en-US" sz="1200">
                <a:latin typeface="Arial" charset="0"/>
              </a:rPr>
              <a:t>.Net</a:t>
            </a:r>
            <a:r>
              <a:rPr lang="ru-RU" sz="1200">
                <a:latin typeface="Arial" charset="0"/>
              </a:rPr>
              <a:t>» на </a:t>
            </a:r>
            <a:r>
              <a:rPr lang="en-US" sz="1200">
                <a:latin typeface="Arial" charset="0"/>
              </a:rPr>
              <a:t>web-</a:t>
            </a:r>
            <a:r>
              <a:rPr lang="ru-RU" sz="1200">
                <a:latin typeface="Arial" charset="0"/>
              </a:rPr>
              <a:t>технологии и согласование с Администратором расходов ЦАФК</a:t>
            </a:r>
          </a:p>
        </p:txBody>
      </p:sp>
      <p:sp>
        <p:nvSpPr>
          <p:cNvPr id="59395" name="TextBox 57"/>
          <p:cNvSpPr txBox="1">
            <a:spLocks noChangeArrowheads="1"/>
          </p:cNvSpPr>
          <p:nvPr/>
        </p:nvSpPr>
        <p:spPr bwMode="auto">
          <a:xfrm>
            <a:off x="6143625" y="3571875"/>
            <a:ext cx="1857375" cy="1349375"/>
          </a:xfrm>
          <a:prstGeom prst="rect">
            <a:avLst/>
          </a:prstGeom>
          <a:noFill/>
          <a:ln w="9525">
            <a:noFill/>
            <a:miter lim="800000"/>
            <a:headEnd/>
            <a:tailEnd/>
          </a:ln>
        </p:spPr>
        <p:txBody>
          <a:bodyPr>
            <a:spAutoFit/>
          </a:bodyPr>
          <a:lstStyle/>
          <a:p>
            <a:pPr>
              <a:lnSpc>
                <a:spcPts val="1400"/>
              </a:lnSpc>
              <a:buClr>
                <a:srgbClr val="0033CC"/>
              </a:buClr>
              <a:buFont typeface="Arial" charset="0"/>
              <a:buChar char="•"/>
            </a:pPr>
            <a:r>
              <a:rPr lang="ru-RU" sz="1200">
                <a:latin typeface="Arial" charset="0"/>
              </a:rPr>
              <a:t>Автоматическое формирование бюджетной сметы и           Плана закупок на основе обоснований бюджетных ассигнований</a:t>
            </a:r>
          </a:p>
        </p:txBody>
      </p:sp>
      <p:sp>
        <p:nvSpPr>
          <p:cNvPr id="59396" name="TextBox 58"/>
          <p:cNvSpPr txBox="1">
            <a:spLocks noChangeArrowheads="1"/>
          </p:cNvSpPr>
          <p:nvPr/>
        </p:nvSpPr>
        <p:spPr bwMode="auto">
          <a:xfrm>
            <a:off x="0" y="4987925"/>
            <a:ext cx="2571750" cy="369888"/>
          </a:xfrm>
          <a:prstGeom prst="rect">
            <a:avLst/>
          </a:prstGeom>
          <a:noFill/>
          <a:ln w="9525">
            <a:noFill/>
            <a:miter lim="800000"/>
            <a:headEnd/>
            <a:tailEnd/>
          </a:ln>
        </p:spPr>
        <p:txBody>
          <a:bodyPr>
            <a:spAutoFit/>
          </a:bodyPr>
          <a:lstStyle/>
          <a:p>
            <a:r>
              <a:rPr lang="ru-RU" sz="1800">
                <a:latin typeface="Arial" charset="0"/>
              </a:rPr>
              <a:t>Перспективы</a:t>
            </a:r>
            <a:r>
              <a:rPr lang="ru-RU" sz="1800">
                <a:solidFill>
                  <a:schemeClr val="tx2"/>
                </a:solidFill>
                <a:latin typeface="Arial" charset="0"/>
              </a:rPr>
              <a:t>:</a:t>
            </a:r>
          </a:p>
        </p:txBody>
      </p:sp>
      <p:sp>
        <p:nvSpPr>
          <p:cNvPr id="59397" name="TextBox 60"/>
          <p:cNvSpPr txBox="1">
            <a:spLocks noChangeArrowheads="1"/>
          </p:cNvSpPr>
          <p:nvPr/>
        </p:nvSpPr>
        <p:spPr bwMode="auto">
          <a:xfrm>
            <a:off x="1571625" y="5046663"/>
            <a:ext cx="2357438" cy="811212"/>
          </a:xfrm>
          <a:prstGeom prst="rect">
            <a:avLst/>
          </a:prstGeom>
          <a:noFill/>
          <a:ln w="9525">
            <a:noFill/>
            <a:miter lim="800000"/>
            <a:headEnd/>
            <a:tailEnd/>
          </a:ln>
        </p:spPr>
        <p:txBody>
          <a:bodyPr>
            <a:spAutoFit/>
          </a:bodyPr>
          <a:lstStyle/>
          <a:p>
            <a:pPr>
              <a:lnSpc>
                <a:spcPts val="1400"/>
              </a:lnSpc>
              <a:buClr>
                <a:srgbClr val="0033CC"/>
              </a:buClr>
              <a:buFont typeface="Arial" charset="0"/>
              <a:buChar char="•"/>
            </a:pPr>
            <a:r>
              <a:rPr lang="ru-RU" sz="1200">
                <a:latin typeface="Arial" charset="0"/>
              </a:rPr>
              <a:t>Создание единого справочника товаров, работ, услуг для нужд ТОФК/ФКУ «ЦОКР»</a:t>
            </a:r>
          </a:p>
        </p:txBody>
      </p:sp>
      <p:sp>
        <p:nvSpPr>
          <p:cNvPr id="59398" name="TextBox 61"/>
          <p:cNvSpPr txBox="1">
            <a:spLocks noChangeArrowheads="1"/>
          </p:cNvSpPr>
          <p:nvPr/>
        </p:nvSpPr>
        <p:spPr bwMode="auto">
          <a:xfrm>
            <a:off x="3857625" y="5046663"/>
            <a:ext cx="2286000" cy="811212"/>
          </a:xfrm>
          <a:prstGeom prst="rect">
            <a:avLst/>
          </a:prstGeom>
          <a:noFill/>
          <a:ln w="9525">
            <a:noFill/>
            <a:miter lim="800000"/>
            <a:headEnd/>
            <a:tailEnd/>
          </a:ln>
        </p:spPr>
        <p:txBody>
          <a:bodyPr>
            <a:spAutoFit/>
          </a:bodyPr>
          <a:lstStyle/>
          <a:p>
            <a:pPr>
              <a:lnSpc>
                <a:spcPts val="1400"/>
              </a:lnSpc>
              <a:buClr>
                <a:srgbClr val="0033CC"/>
              </a:buClr>
              <a:buFont typeface="Arial" charset="0"/>
              <a:buChar char="•"/>
            </a:pPr>
            <a:r>
              <a:rPr lang="ru-RU" sz="1200">
                <a:latin typeface="Arial" charset="0"/>
              </a:rPr>
              <a:t>Создание единого справочника цен на товары, работы, услуги для нужд ТОФК/ФКУ «ЦОКР»</a:t>
            </a:r>
          </a:p>
        </p:txBody>
      </p:sp>
      <p:sp>
        <p:nvSpPr>
          <p:cNvPr id="59399" name="TextBox 62"/>
          <p:cNvSpPr txBox="1">
            <a:spLocks noChangeArrowheads="1"/>
          </p:cNvSpPr>
          <p:nvPr/>
        </p:nvSpPr>
        <p:spPr bwMode="auto">
          <a:xfrm>
            <a:off x="7786688" y="3571875"/>
            <a:ext cx="1857375" cy="1169988"/>
          </a:xfrm>
          <a:prstGeom prst="rect">
            <a:avLst/>
          </a:prstGeom>
          <a:noFill/>
          <a:ln w="9525">
            <a:noFill/>
            <a:miter lim="800000"/>
            <a:headEnd/>
            <a:tailEnd/>
          </a:ln>
        </p:spPr>
        <p:txBody>
          <a:bodyPr>
            <a:spAutoFit/>
          </a:bodyPr>
          <a:lstStyle/>
          <a:p>
            <a:pPr>
              <a:lnSpc>
                <a:spcPts val="1400"/>
              </a:lnSpc>
              <a:buClr>
                <a:srgbClr val="0033CC"/>
              </a:buClr>
              <a:buFont typeface="Arial" charset="0"/>
              <a:buChar char="•"/>
            </a:pPr>
            <a:r>
              <a:rPr lang="ru-RU" sz="1200">
                <a:latin typeface="Arial" charset="0"/>
              </a:rPr>
              <a:t>Изменение              Плана закупок            через изменение обоснований бюджетных ассигнований</a:t>
            </a:r>
          </a:p>
        </p:txBody>
      </p:sp>
      <p:sp>
        <p:nvSpPr>
          <p:cNvPr id="59400" name="TextBox 63"/>
          <p:cNvSpPr txBox="1">
            <a:spLocks noChangeArrowheads="1"/>
          </p:cNvSpPr>
          <p:nvPr/>
        </p:nvSpPr>
        <p:spPr bwMode="auto">
          <a:xfrm>
            <a:off x="6143625" y="5043488"/>
            <a:ext cx="3071813" cy="1528762"/>
          </a:xfrm>
          <a:prstGeom prst="rect">
            <a:avLst/>
          </a:prstGeom>
          <a:noFill/>
          <a:ln w="9525">
            <a:noFill/>
            <a:miter lim="800000"/>
            <a:headEnd/>
            <a:tailEnd/>
          </a:ln>
        </p:spPr>
        <p:txBody>
          <a:bodyPr>
            <a:spAutoFit/>
          </a:bodyPr>
          <a:lstStyle/>
          <a:p>
            <a:pPr>
              <a:lnSpc>
                <a:spcPts val="1400"/>
              </a:lnSpc>
              <a:buClr>
                <a:srgbClr val="0033CC"/>
              </a:buClr>
              <a:buFont typeface="Arial" charset="0"/>
              <a:buChar char="•"/>
            </a:pPr>
            <a:r>
              <a:rPr lang="ru-RU" sz="1200">
                <a:latin typeface="Arial" charset="0"/>
              </a:rPr>
              <a:t>Доработка ППО «Аксиок.</a:t>
            </a:r>
            <a:r>
              <a:rPr lang="en-US" sz="1200">
                <a:latin typeface="Arial" charset="0"/>
              </a:rPr>
              <a:t>Net</a:t>
            </a:r>
            <a:r>
              <a:rPr lang="ru-RU" sz="1200">
                <a:latin typeface="Arial" charset="0"/>
              </a:rPr>
              <a:t>» на </a:t>
            </a:r>
            <a:r>
              <a:rPr lang="en-US" sz="1200">
                <a:latin typeface="Arial" charset="0"/>
              </a:rPr>
              <a:t>web-</a:t>
            </a:r>
            <a:r>
              <a:rPr lang="ru-RU" sz="1200">
                <a:latin typeface="Arial" charset="0"/>
              </a:rPr>
              <a:t>технологии в части повышения прозрачности, управляемости и автоматизации процесса бюджетирования, возможности оперативного и централизованного внесения необходимых изменений и их согласования</a:t>
            </a:r>
          </a:p>
        </p:txBody>
      </p:sp>
      <p:cxnSp>
        <p:nvCxnSpPr>
          <p:cNvPr id="38" name="Прямая соединительная линия 37"/>
          <p:cNvCxnSpPr/>
          <p:nvPr/>
        </p:nvCxnSpPr>
        <p:spPr>
          <a:xfrm>
            <a:off x="1643063" y="4999038"/>
            <a:ext cx="7500937" cy="1587"/>
          </a:xfrm>
          <a:prstGeom prst="line">
            <a:avLst/>
          </a:prstGeom>
          <a:ln w="31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402" name="TextBox 28"/>
          <p:cNvSpPr txBox="1">
            <a:spLocks noChangeArrowheads="1"/>
          </p:cNvSpPr>
          <p:nvPr/>
        </p:nvSpPr>
        <p:spPr bwMode="auto">
          <a:xfrm>
            <a:off x="3857625" y="3571875"/>
            <a:ext cx="2428875" cy="1425575"/>
          </a:xfrm>
          <a:prstGeom prst="rect">
            <a:avLst/>
          </a:prstGeom>
          <a:noFill/>
          <a:ln w="9525">
            <a:noFill/>
            <a:miter lim="800000"/>
            <a:headEnd/>
            <a:tailEnd/>
          </a:ln>
        </p:spPr>
        <p:txBody>
          <a:bodyPr>
            <a:spAutoFit/>
          </a:bodyPr>
          <a:lstStyle/>
          <a:p>
            <a:pPr>
              <a:lnSpc>
                <a:spcPts val="1300"/>
              </a:lnSpc>
              <a:buClr>
                <a:srgbClr val="0033CC"/>
              </a:buClr>
              <a:buFont typeface="Arial" charset="0"/>
              <a:buChar char="•"/>
            </a:pPr>
            <a:r>
              <a:rPr lang="ru-RU" sz="1200">
                <a:latin typeface="Arial" charset="0"/>
              </a:rPr>
              <a:t>Внесение изменений в обоснования бюджетных ассигнований, в т. ч. при осуществлении расхода на командирование сотрудников обязательное согласование с Администратором расходов ЦАФК</a:t>
            </a:r>
          </a:p>
        </p:txBody>
      </p:sp>
      <p:sp>
        <p:nvSpPr>
          <p:cNvPr id="86" name="Прямоугольник 85"/>
          <p:cNvSpPr/>
          <p:nvPr/>
        </p:nvSpPr>
        <p:spPr>
          <a:xfrm>
            <a:off x="71438" y="16430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sp>
        <p:nvSpPr>
          <p:cNvPr id="34" name="Прямоугольник 33"/>
          <p:cNvSpPr/>
          <p:nvPr/>
        </p:nvSpPr>
        <p:spPr>
          <a:xfrm>
            <a:off x="2643188" y="10715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sp>
        <p:nvSpPr>
          <p:cNvPr id="36" name="Прямоугольник 35"/>
          <p:cNvSpPr/>
          <p:nvPr/>
        </p:nvSpPr>
        <p:spPr>
          <a:xfrm>
            <a:off x="2643188" y="22145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sp>
        <p:nvSpPr>
          <p:cNvPr id="37" name="Прямоугольник 36"/>
          <p:cNvSpPr/>
          <p:nvPr/>
        </p:nvSpPr>
        <p:spPr>
          <a:xfrm>
            <a:off x="4618038" y="10715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sp>
        <p:nvSpPr>
          <p:cNvPr id="39" name="Прямоугольник 38"/>
          <p:cNvSpPr/>
          <p:nvPr/>
        </p:nvSpPr>
        <p:spPr>
          <a:xfrm>
            <a:off x="4618038" y="22145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sp>
        <p:nvSpPr>
          <p:cNvPr id="40" name="Прямоугольник 39"/>
          <p:cNvSpPr/>
          <p:nvPr/>
        </p:nvSpPr>
        <p:spPr>
          <a:xfrm>
            <a:off x="7259638" y="1643063"/>
            <a:ext cx="1812925" cy="107156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chemeClr val="tx1"/>
              </a:solidFill>
            </a:endParaRPr>
          </a:p>
        </p:txBody>
      </p:sp>
      <p:cxnSp>
        <p:nvCxnSpPr>
          <p:cNvPr id="97" name="Соединительная линия уступом 96"/>
          <p:cNvCxnSpPr>
            <a:stCxn id="86" idx="3"/>
            <a:endCxn id="34" idx="1"/>
          </p:cNvCxnSpPr>
          <p:nvPr/>
        </p:nvCxnSpPr>
        <p:spPr>
          <a:xfrm flipV="1">
            <a:off x="1884363" y="1606550"/>
            <a:ext cx="758825" cy="571500"/>
          </a:xfrm>
          <a:prstGeom prst="bentConnector3">
            <a:avLst>
              <a:gd name="adj1" fmla="val 50000"/>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9" name="Соединительная линия уступом 98"/>
          <p:cNvCxnSpPr>
            <a:stCxn id="86" idx="3"/>
            <a:endCxn id="36" idx="1"/>
          </p:cNvCxnSpPr>
          <p:nvPr/>
        </p:nvCxnSpPr>
        <p:spPr>
          <a:xfrm>
            <a:off x="1884363" y="2178050"/>
            <a:ext cx="758825" cy="571500"/>
          </a:xfrm>
          <a:prstGeom prst="bentConnector3">
            <a:avLst>
              <a:gd name="adj1" fmla="val 50000"/>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1" name="Соединительная линия уступом 100"/>
          <p:cNvCxnSpPr>
            <a:stCxn id="40" idx="1"/>
            <a:endCxn id="37" idx="3"/>
          </p:cNvCxnSpPr>
          <p:nvPr/>
        </p:nvCxnSpPr>
        <p:spPr>
          <a:xfrm rot="10800000">
            <a:off x="6430963" y="1606550"/>
            <a:ext cx="828675" cy="571500"/>
          </a:xfrm>
          <a:prstGeom prst="bentConnector3">
            <a:avLst>
              <a:gd name="adj1" fmla="val 50000"/>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5" name="Соединительная линия уступом 104"/>
          <p:cNvCxnSpPr>
            <a:stCxn id="40" idx="1"/>
            <a:endCxn id="39" idx="3"/>
          </p:cNvCxnSpPr>
          <p:nvPr/>
        </p:nvCxnSpPr>
        <p:spPr>
          <a:xfrm rot="10800000" flipV="1">
            <a:off x="6430963" y="2178050"/>
            <a:ext cx="828675" cy="571500"/>
          </a:xfrm>
          <a:prstGeom prst="bentConnector3">
            <a:avLst>
              <a:gd name="adj1" fmla="val 50000"/>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9413" name="TextBox 105"/>
          <p:cNvSpPr txBox="1">
            <a:spLocks noChangeArrowheads="1"/>
          </p:cNvSpPr>
          <p:nvPr/>
        </p:nvSpPr>
        <p:spPr bwMode="auto">
          <a:xfrm>
            <a:off x="142875" y="1812925"/>
            <a:ext cx="1714500" cy="758825"/>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формирование обоснований бюджетных ассигнований</a:t>
            </a:r>
          </a:p>
        </p:txBody>
      </p:sp>
      <p:sp>
        <p:nvSpPr>
          <p:cNvPr id="59414" name="TextBox 106"/>
          <p:cNvSpPr txBox="1">
            <a:spLocks noChangeArrowheads="1"/>
          </p:cNvSpPr>
          <p:nvPr/>
        </p:nvSpPr>
        <p:spPr bwMode="auto">
          <a:xfrm>
            <a:off x="4572000" y="1241425"/>
            <a:ext cx="1857375" cy="758825"/>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автоматическое формирование изменения сметы ТОФК/ФКУ «ЦОКР»</a:t>
            </a:r>
          </a:p>
        </p:txBody>
      </p:sp>
      <p:sp>
        <p:nvSpPr>
          <p:cNvPr id="59415" name="TextBox 107"/>
          <p:cNvSpPr txBox="1">
            <a:spLocks noChangeArrowheads="1"/>
          </p:cNvSpPr>
          <p:nvPr/>
        </p:nvSpPr>
        <p:spPr bwMode="auto">
          <a:xfrm>
            <a:off x="2643188" y="1241425"/>
            <a:ext cx="1785937" cy="758825"/>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автоматическое формирование сметы ТОФК/ФКУ «ЦОКР»</a:t>
            </a:r>
          </a:p>
        </p:txBody>
      </p:sp>
      <p:sp>
        <p:nvSpPr>
          <p:cNvPr id="59416" name="TextBox 108"/>
          <p:cNvSpPr txBox="1">
            <a:spLocks noChangeArrowheads="1"/>
          </p:cNvSpPr>
          <p:nvPr/>
        </p:nvSpPr>
        <p:spPr bwMode="auto">
          <a:xfrm>
            <a:off x="2643188" y="2408238"/>
            <a:ext cx="1785937" cy="592137"/>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автоматическое</a:t>
            </a:r>
          </a:p>
          <a:p>
            <a:pPr algn="ctr">
              <a:lnSpc>
                <a:spcPts val="1300"/>
              </a:lnSpc>
            </a:pPr>
            <a:r>
              <a:rPr lang="ru-RU" sz="1200" b="1">
                <a:latin typeface="Arial" charset="0"/>
                <a:cs typeface="Arial" charset="0"/>
              </a:rPr>
              <a:t>формирование Плана закупок</a:t>
            </a:r>
          </a:p>
        </p:txBody>
      </p:sp>
      <p:sp>
        <p:nvSpPr>
          <p:cNvPr id="59417" name="TextBox 109"/>
          <p:cNvSpPr txBox="1">
            <a:spLocks noChangeArrowheads="1"/>
          </p:cNvSpPr>
          <p:nvPr/>
        </p:nvSpPr>
        <p:spPr bwMode="auto">
          <a:xfrm>
            <a:off x="7215188" y="1812925"/>
            <a:ext cx="1928812" cy="758825"/>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изменение обоснований бюджетных ассигнований</a:t>
            </a:r>
          </a:p>
        </p:txBody>
      </p:sp>
      <p:sp>
        <p:nvSpPr>
          <p:cNvPr id="59418" name="TextBox 110"/>
          <p:cNvSpPr txBox="1">
            <a:spLocks noChangeArrowheads="1"/>
          </p:cNvSpPr>
          <p:nvPr/>
        </p:nvSpPr>
        <p:spPr bwMode="auto">
          <a:xfrm>
            <a:off x="4643438" y="2384425"/>
            <a:ext cx="1785937" cy="758825"/>
          </a:xfrm>
          <a:prstGeom prst="rect">
            <a:avLst/>
          </a:prstGeom>
          <a:noFill/>
          <a:ln w="9525">
            <a:noFill/>
            <a:miter lim="800000"/>
            <a:headEnd/>
            <a:tailEnd/>
          </a:ln>
        </p:spPr>
        <p:txBody>
          <a:bodyPr>
            <a:spAutoFit/>
          </a:bodyPr>
          <a:lstStyle/>
          <a:p>
            <a:pPr algn="ctr">
              <a:lnSpc>
                <a:spcPts val="1300"/>
              </a:lnSpc>
            </a:pPr>
            <a:r>
              <a:rPr lang="ru-RU" sz="1200" b="1">
                <a:latin typeface="Arial" charset="0"/>
                <a:cs typeface="Arial" charset="0"/>
              </a:rPr>
              <a:t>автоматическое</a:t>
            </a:r>
          </a:p>
          <a:p>
            <a:pPr algn="ctr">
              <a:lnSpc>
                <a:spcPts val="1300"/>
              </a:lnSpc>
            </a:pPr>
            <a:r>
              <a:rPr lang="ru-RU" sz="1200" b="1">
                <a:latin typeface="Arial" charset="0"/>
                <a:cs typeface="Arial" charset="0"/>
              </a:rPr>
              <a:t>Формирование изменения           Плана закупок</a:t>
            </a:r>
          </a:p>
        </p:txBody>
      </p:sp>
      <p:sp>
        <p:nvSpPr>
          <p:cNvPr id="59419" name="Заголовок 3"/>
          <p:cNvSpPr txBox="1">
            <a:spLocks/>
          </p:cNvSpPr>
          <p:nvPr/>
        </p:nvSpPr>
        <p:spPr bwMode="auto">
          <a:xfrm>
            <a:off x="1571625" y="142875"/>
            <a:ext cx="6643688" cy="785813"/>
          </a:xfrm>
          <a:prstGeom prst="rect">
            <a:avLst/>
          </a:prstGeom>
          <a:noFill/>
          <a:ln w="9525">
            <a:noFill/>
            <a:miter lim="800000"/>
            <a:headEnd/>
            <a:tailEnd/>
          </a:ln>
        </p:spPr>
        <p:txBody>
          <a:bodyPr anchor="ctr"/>
          <a:lstStyle/>
          <a:p>
            <a:pPr algn="ctr" eaLnBrk="0" hangingPunct="0"/>
            <a:r>
              <a:rPr lang="ru-RU" b="1">
                <a:solidFill>
                  <a:srgbClr val="00349E"/>
                </a:solidFill>
              </a:rPr>
              <a:t>ПОВЫШЕНИЕ КАЧЕСТВА ФИНАНСОВОГО МЕНЕДЖМЕНТА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57250" y="2214563"/>
            <a:ext cx="7429500" cy="3857625"/>
          </a:xfrm>
          <a:prstGeom prst="rect">
            <a:avLst/>
          </a:prstGeom>
          <a:solidFill>
            <a:schemeClr val="tx2">
              <a:lumMod val="40000"/>
              <a:lumOff val="6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одержимое 2"/>
          <p:cNvSpPr>
            <a:spLocks noGrp="1"/>
          </p:cNvSpPr>
          <p:nvPr>
            <p:ph idx="1"/>
          </p:nvPr>
        </p:nvSpPr>
        <p:spPr>
          <a:xfrm>
            <a:off x="857224" y="2285992"/>
            <a:ext cx="7429552" cy="3643338"/>
          </a:xfrm>
        </p:spPr>
        <p:txBody>
          <a:bodyPr numCol="3"/>
          <a:lstStyle/>
          <a:p>
            <a:pPr marL="0" indent="0">
              <a:lnSpc>
                <a:spcPts val="1200"/>
              </a:lnSpc>
              <a:buClr>
                <a:srgbClr val="0033CC"/>
              </a:buClr>
              <a:buFont typeface="Arial" pitchFamily="34" charset="0"/>
              <a:buChar char="•"/>
              <a:defRPr/>
            </a:pPr>
            <a:r>
              <a:rPr lang="ru-RU" sz="1400" dirty="0" smtClean="0"/>
              <a:t>за принятие бюджетных обязательств в размерах, превышающих утвержденные       бюджетные ассигнования и (или ) лимиты бюджетных обязательств;</a:t>
            </a:r>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None/>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None/>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630238" indent="0">
              <a:lnSpc>
                <a:spcPts val="1000"/>
              </a:lnSpc>
              <a:buClr>
                <a:srgbClr val="0033CC"/>
              </a:buClr>
              <a:buFont typeface="Arial" pitchFamily="34" charset="0"/>
              <a:buChar char="•"/>
              <a:defRPr/>
            </a:pPr>
            <a:endParaRPr lang="ru-RU" sz="1200" dirty="0" smtClean="0"/>
          </a:p>
          <a:p>
            <a:pPr marL="0" indent="0">
              <a:lnSpc>
                <a:spcPts val="1200"/>
              </a:lnSpc>
              <a:buClr>
                <a:srgbClr val="0033CC"/>
              </a:buClr>
              <a:buFont typeface="Arial" pitchFamily="34" charset="0"/>
              <a:buChar char="•"/>
              <a:defRPr/>
            </a:pPr>
            <a:r>
              <a:rPr lang="ru-RU" sz="1400" dirty="0" smtClean="0"/>
              <a:t>за нарушение порядка составления, утверждения           и ведения бюджетных смет или порядка учета бюджетных обязательств                               </a:t>
            </a:r>
            <a:r>
              <a:rPr lang="ru-RU" sz="1200" dirty="0" smtClean="0"/>
              <a:t>(приказы ФК от 20.11.2013  № 263 «Об утверждении порядка составления, утверждения и ведения бюджетных смет центрального аппарата Федерального казначейства и территориальных органов Федерального казначейства» и от 13.11.2013 № 257 «Об утверждении расчетно-нормативных затрат на обеспечение деятельности территориальных органов Федерального казначейства и Федерального казенного учреждения «Центр по обеспечению деятельности Казначейства России»);</a:t>
            </a:r>
          </a:p>
          <a:p>
            <a:pPr marL="0" indent="0">
              <a:lnSpc>
                <a:spcPts val="1200"/>
              </a:lnSpc>
              <a:buClr>
                <a:srgbClr val="0033CC"/>
              </a:buClr>
              <a:buFont typeface="Arial" pitchFamily="34" charset="0"/>
              <a:buChar char="•"/>
              <a:defRPr/>
            </a:pPr>
            <a:endParaRPr lang="ru-RU" sz="1200" dirty="0" smtClean="0"/>
          </a:p>
          <a:p>
            <a:pPr marL="0" indent="0">
              <a:lnSpc>
                <a:spcPts val="1200"/>
              </a:lnSpc>
              <a:buClr>
                <a:srgbClr val="0033CC"/>
              </a:buClr>
              <a:buFont typeface="Arial" pitchFamily="34" charset="0"/>
              <a:buChar char="•"/>
              <a:defRPr/>
            </a:pPr>
            <a:endParaRPr lang="ru-RU" sz="1200" dirty="0" smtClean="0"/>
          </a:p>
          <a:p>
            <a:pPr marL="177800" indent="0">
              <a:lnSpc>
                <a:spcPts val="1200"/>
              </a:lnSpc>
              <a:buClr>
                <a:srgbClr val="0033CC"/>
              </a:buClr>
              <a:buFont typeface="Arial" pitchFamily="34" charset="0"/>
              <a:buChar char="•"/>
              <a:defRPr/>
            </a:pPr>
            <a:r>
              <a:rPr lang="ru-RU" sz="1400" dirty="0" smtClean="0"/>
              <a:t>за непредставление или представления с нарушением установленных сроков бюджетной отчетности или иных сведений, необходимых для составления  и рассмотрения проектов бюджетов бюджетной системы РФ, исполнения бюджетов бюджетной системы РФ, либо представления заведомо недостоверной бюджетной отчетности или иных сведений, необходимых для составления рассмотрения проектов бюджетов бюджетной системы РФ, исполнения бюджетов бюджетной системы РФ</a:t>
            </a:r>
          </a:p>
          <a:p>
            <a:pPr marL="266700" indent="0" algn="just">
              <a:lnSpc>
                <a:spcPts val="1900"/>
              </a:lnSpc>
              <a:buFont typeface="Arial" pitchFamily="34" charset="0"/>
              <a:buChar char="•"/>
              <a:defRPr/>
            </a:pPr>
            <a:endParaRPr lang="ru-RU" sz="2000" dirty="0"/>
          </a:p>
        </p:txBody>
      </p:sp>
      <p:sp>
        <p:nvSpPr>
          <p:cNvPr id="21" name="Прямоугольник 20"/>
          <p:cNvSpPr/>
          <p:nvPr/>
        </p:nvSpPr>
        <p:spPr>
          <a:xfrm>
            <a:off x="857250" y="1214438"/>
            <a:ext cx="7429500" cy="571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t>В СООТВЕТСТВИИ С  ФЕДЕРАЛЬНЫМ ЗАКОНОМ ОТ 23.07.2013 № 252-ФЗ АДМИНИСТРАТИВНОЕ ПРАВОНАРУШЕНИЕ БЮДЖЕТНОГО ЗАКОНОДАТЕЛЬСТВА ВЛЕЧЕТ НАЛОЖЕНИЕ АДМИНИСТРАТИВНОГО ШТРАФА НА ДОЛЖНОСТНЫХ ЛИЦ В РАЗМЕРЕ: </a:t>
            </a:r>
          </a:p>
        </p:txBody>
      </p:sp>
      <p:sp>
        <p:nvSpPr>
          <p:cNvPr id="22" name="Прямоугольник 21"/>
          <p:cNvSpPr/>
          <p:nvPr/>
        </p:nvSpPr>
        <p:spPr>
          <a:xfrm>
            <a:off x="857250" y="1785938"/>
            <a:ext cx="7429500" cy="4873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TextBox 22"/>
          <p:cNvSpPr txBox="1"/>
          <p:nvPr/>
        </p:nvSpPr>
        <p:spPr>
          <a:xfrm>
            <a:off x="1214438" y="1824038"/>
            <a:ext cx="1300162" cy="461962"/>
          </a:xfrm>
          <a:prstGeom prst="rect">
            <a:avLst/>
          </a:prstGeom>
          <a:noFill/>
        </p:spPr>
        <p:txBody>
          <a:bodyPr>
            <a:spAutoFit/>
          </a:bodyPr>
          <a:lstStyle/>
          <a:p>
            <a:pPr>
              <a:defRPr/>
            </a:pPr>
            <a:r>
              <a:rPr lang="ru-RU" sz="1200" b="1" dirty="0">
                <a:latin typeface="+mn-lt"/>
              </a:rPr>
              <a:t>от 20 тыс. руб.</a:t>
            </a:r>
          </a:p>
          <a:p>
            <a:pPr>
              <a:defRPr/>
            </a:pPr>
            <a:r>
              <a:rPr lang="ru-RU" sz="1200" b="1" dirty="0">
                <a:latin typeface="+mn-lt"/>
              </a:rPr>
              <a:t>до 50 тыс. руб.</a:t>
            </a:r>
          </a:p>
        </p:txBody>
      </p:sp>
      <p:sp>
        <p:nvSpPr>
          <p:cNvPr id="24" name="TextBox 23"/>
          <p:cNvSpPr txBox="1"/>
          <p:nvPr/>
        </p:nvSpPr>
        <p:spPr>
          <a:xfrm>
            <a:off x="3783013" y="1824038"/>
            <a:ext cx="1301750" cy="461962"/>
          </a:xfrm>
          <a:prstGeom prst="rect">
            <a:avLst/>
          </a:prstGeom>
          <a:noFill/>
        </p:spPr>
        <p:txBody>
          <a:bodyPr>
            <a:spAutoFit/>
          </a:bodyPr>
          <a:lstStyle/>
          <a:p>
            <a:pPr>
              <a:defRPr/>
            </a:pPr>
            <a:r>
              <a:rPr lang="ru-RU" sz="1200" b="1" dirty="0">
                <a:latin typeface="+mn-lt"/>
              </a:rPr>
              <a:t>от 10 тыс. руб.</a:t>
            </a:r>
          </a:p>
          <a:p>
            <a:pPr>
              <a:defRPr/>
            </a:pPr>
            <a:r>
              <a:rPr lang="ru-RU" sz="1200" b="1" dirty="0">
                <a:latin typeface="+mn-lt"/>
              </a:rPr>
              <a:t>до 30 тыс. руб.</a:t>
            </a:r>
          </a:p>
        </p:txBody>
      </p:sp>
      <p:sp>
        <p:nvSpPr>
          <p:cNvPr id="25" name="TextBox 24"/>
          <p:cNvSpPr txBox="1"/>
          <p:nvPr/>
        </p:nvSpPr>
        <p:spPr>
          <a:xfrm>
            <a:off x="6129338" y="1824038"/>
            <a:ext cx="1300162" cy="461962"/>
          </a:xfrm>
          <a:prstGeom prst="rect">
            <a:avLst/>
          </a:prstGeom>
          <a:noFill/>
        </p:spPr>
        <p:txBody>
          <a:bodyPr>
            <a:spAutoFit/>
          </a:bodyPr>
          <a:lstStyle/>
          <a:p>
            <a:pPr>
              <a:defRPr/>
            </a:pPr>
            <a:r>
              <a:rPr lang="ru-RU" sz="1200" b="1" dirty="0">
                <a:latin typeface="+mn-lt"/>
              </a:rPr>
              <a:t>от 10 тыс. руб.</a:t>
            </a:r>
          </a:p>
          <a:p>
            <a:pPr>
              <a:defRPr/>
            </a:pPr>
            <a:r>
              <a:rPr lang="ru-RU" sz="1200" b="1" dirty="0">
                <a:latin typeface="+mn-lt"/>
              </a:rPr>
              <a:t>до 30 тыс. руб.</a:t>
            </a:r>
          </a:p>
        </p:txBody>
      </p:sp>
      <p:sp>
        <p:nvSpPr>
          <p:cNvPr id="61448" name="Заголовок 3"/>
          <p:cNvSpPr txBox="1">
            <a:spLocks/>
          </p:cNvSpPr>
          <p:nvPr/>
        </p:nvSpPr>
        <p:spPr bwMode="auto">
          <a:xfrm>
            <a:off x="1571625" y="142875"/>
            <a:ext cx="6643688" cy="785813"/>
          </a:xfrm>
          <a:prstGeom prst="rect">
            <a:avLst/>
          </a:prstGeom>
          <a:noFill/>
          <a:ln w="9525">
            <a:noFill/>
            <a:miter lim="800000"/>
            <a:headEnd/>
            <a:tailEnd/>
          </a:ln>
        </p:spPr>
        <p:txBody>
          <a:bodyPr anchor="ctr"/>
          <a:lstStyle/>
          <a:p>
            <a:pPr algn="ctr" eaLnBrk="0" hangingPunct="0"/>
            <a:r>
              <a:rPr lang="ru-RU" b="1">
                <a:solidFill>
                  <a:srgbClr val="00349E"/>
                </a:solidFill>
              </a:rPr>
              <a:t>ПОВЫШЕНИЕ КАЧЕСТВА ФИНАНСОВОГО МЕНЕДЖМЕНТА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81" name="Group 77"/>
          <p:cNvGraphicFramePr>
            <a:graphicFrameLocks noGrp="1"/>
          </p:cNvGraphicFramePr>
          <p:nvPr>
            <p:ph idx="4294967295"/>
          </p:nvPr>
        </p:nvGraphicFramePr>
        <p:xfrm>
          <a:off x="250825" y="1196975"/>
          <a:ext cx="8713788" cy="5011738"/>
        </p:xfrm>
        <a:graphic>
          <a:graphicData uri="http://schemas.openxmlformats.org/drawingml/2006/table">
            <a:tbl>
              <a:tblPr/>
              <a:tblGrid>
                <a:gridCol w="1749425"/>
                <a:gridCol w="6964363"/>
              </a:tblGrid>
              <a:tr h="719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77311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 Административно-хозяйственное обеспечение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Полное удовлетворение потребностей ТОФК в ЛБО</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Сокращение расходов на содержание и обслуживание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2. Имущественный комплекс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Оптимизация недвижимого имущества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Оптимизация движимого имущества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Снижение объемов аренды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3. Делопроизводство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Разработан Перечень документов, образующихся в деятельности Федерального казначейства, его территориальных органов и подведомственных учреждений</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 ЦОКР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Реализация единой закупочной политики;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Внедрением систем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LanDocs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 управления эксплуатации (СУЭ);</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Регламентация взаимодействия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 Международная деятельность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течение 2013 г. организовано 28 зарубежных командировок сотрудников Федерального казначейства и организован прием 11 иностранных делегаций.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Подписаны Меморандумы с казначейскими органами Республики Корея, Республики Беларусь и Республики Казахстан.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сентябре 2013 года в г. Казань проведена международная конференция «Перспективы развития казначейских систем» с участием представителей казначейских органов Белоруссии, Казахстана, Сербии, Украины.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Ведется активная деятельность в рамках таких сообществ как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PEMPAL</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АТЭС,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AIST</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и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PEMNA</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Box 13"/>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АДМИНИСТРАТИВНЫЙ БЛОК:</a:t>
            </a:r>
          </a:p>
          <a:p>
            <a:pPr algn="ctr">
              <a:lnSpc>
                <a:spcPct val="80000"/>
              </a:lnSpc>
              <a:defRPr/>
            </a:pPr>
            <a:r>
              <a:rPr lang="ru-RU" b="1" dirty="0">
                <a:solidFill>
                  <a:srgbClr val="00349E"/>
                </a:solidFill>
                <a:cs typeface="Times New Roman" pitchFamily="18" charset="0"/>
              </a:rPr>
              <a:t>РЕЗУЛЬТАТЫ 2013 ГОДА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7" name="Group 23"/>
          <p:cNvGraphicFramePr>
            <a:graphicFrameLocks noGrp="1"/>
          </p:cNvGraphicFramePr>
          <p:nvPr>
            <p:ph/>
          </p:nvPr>
        </p:nvGraphicFramePr>
        <p:xfrm>
          <a:off x="107950" y="1071563"/>
          <a:ext cx="8929688" cy="5380037"/>
        </p:xfrm>
        <a:graphic>
          <a:graphicData uri="http://schemas.openxmlformats.org/drawingml/2006/table">
            <a:tbl>
              <a:tblPr/>
              <a:tblGrid>
                <a:gridCol w="1468438"/>
                <a:gridCol w="1746250"/>
                <a:gridCol w="5715000"/>
              </a:tblGrid>
              <a:tr h="944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9637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151515"/>
                          </a:solidFill>
                          <a:effectLst/>
                          <a:latin typeface="Times New Roman" pitchFamily="18" charset="0"/>
                          <a:cs typeface="Times New Roman" pitchFamily="18" charset="0"/>
                        </a:rPr>
                        <a:t>1. Кассовое обслуживание исполнения бюджетов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151515"/>
                          </a:solidFill>
                          <a:effectLst/>
                          <a:latin typeface="Times New Roman" pitchFamily="18" charset="0"/>
                          <a:cs typeface="Times New Roman" pitchFamily="18" charset="0"/>
                        </a:rPr>
                        <a:t>Кассовое обслуживание государственных внебюджетных фондов</a:t>
                      </a:r>
                      <a:endParaRPr kumimoji="0" lang="ru-RU" sz="1200" b="0" i="0" u="none" strike="noStrike" cap="none" normalizeH="0" baseline="0" smtClean="0">
                        <a:ln>
                          <a:noFill/>
                        </a:ln>
                        <a:solidFill>
                          <a:srgbClr val="151515"/>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ТГВФ - Переведены на кассовое обслуживание со 2 сентября 2013 г. – 22 субъекта РФ, с 1 октября 2013 г. – 61 субъект РФ</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ГВФ РФ: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Проведен эксперимент по кассовому обслуживанию исполнения бюджетов ГВФ РФ на базе 8 «пилотных» регионов РФ;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ППО «АС ФК» готово к работе;</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ППО «СУФД» участникам бюджетного процесса ГВФ РФ установлено;</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участники бюджетного процесса ГВФ РФ к  кассовому обслуживанию исполнения бюджетов ГВФ РФ готовы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151515"/>
                          </a:solidFill>
                          <a:effectLst/>
                          <a:latin typeface="Times New Roman" pitchFamily="18" charset="0"/>
                          <a:cs typeface="Times New Roman" pitchFamily="18" charset="0"/>
                        </a:rPr>
                        <a:t>Повышение качества кассового обслуживания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Обеспечено предоставление выписок клиентам и информации финансовым органам до 10.30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rgbClr val="151515"/>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 Обеспечено расширение сферы применения корпоративных банковских карт  в целях возможности осуществления расчетов за товары (работы, услуги)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2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151515"/>
                          </a:solidFill>
                          <a:effectLst/>
                          <a:latin typeface="Times New Roman" pitchFamily="18" charset="0"/>
                          <a:cs typeface="Times New Roman" pitchFamily="18" charset="0"/>
                        </a:rPr>
                        <a:t>Электронное санкционирование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Разработана схема информационного потока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Проведен эксперимент по осуществлению электронного санкционирования оплаты денежных обязательств ПБС</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Разработана универсальная форма документа-основания и направлена на согласование в Минфин России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Реализован механизм «Автосанкционирование» по отдельным КОСГУ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9" name="Rectangle 5"/>
          <p:cNvSpPr>
            <a:spLocks noChangeArrowheads="1"/>
          </p:cNvSpPr>
          <p:nvPr/>
        </p:nvSpPr>
        <p:spPr bwMode="auto">
          <a:xfrm>
            <a:off x="1116013" y="238125"/>
            <a:ext cx="7245350" cy="581025"/>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МЕТОДОЛОГИЯ ДЕЯТЕЛЬНОСТИ</a:t>
            </a:r>
          </a:p>
          <a:p>
            <a:pPr algn="ctr"/>
            <a:r>
              <a:rPr lang="ru-RU" b="1">
                <a:solidFill>
                  <a:srgbClr val="00349E"/>
                </a:solidFill>
                <a:cs typeface="Times New Roman" pitchFamily="18" charset="0"/>
              </a:rPr>
              <a:t>КАЗНАЧЕЙСТВА РОССИИ В 2013 ГОДУ</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8" name="Group 26"/>
          <p:cNvGraphicFramePr>
            <a:graphicFrameLocks noGrp="1"/>
          </p:cNvGraphicFramePr>
          <p:nvPr>
            <p:ph idx="4294967295"/>
          </p:nvPr>
        </p:nvGraphicFramePr>
        <p:xfrm>
          <a:off x="250825" y="1268413"/>
          <a:ext cx="8713788" cy="3725862"/>
        </p:xfrm>
        <a:graphic>
          <a:graphicData uri="http://schemas.openxmlformats.org/drawingml/2006/table">
            <a:tbl>
              <a:tblPr/>
              <a:tblGrid>
                <a:gridCol w="1657350"/>
                <a:gridCol w="7056438"/>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80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 Кадровое обеспечение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Рассмотрено 350 комплектов документов федеральных государственных гражданских служащих о предоставлении единовременной субсидии на приобретение жилого помещения, предоставлены субсидии 30 ГГС</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Федеральное казначейство награждено Почетной грамотой Министерства труда и социальной защиты Российской Федерации за внедрение системы комплексной оценки деятельности государственных гражданских служащих (включая общественную оценку)</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Дополнительное профессиональное образование получили более 7000 гражданских служащих</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Выполнен план антикоррупционных мероприятий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0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7. Совершенствова-ние организационно-штатной структуры ТОФК</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Внесены изменения в приказ Министерства финансов Российской Федерации от 06.06.2011 № 67н «Об утверждении Типового положения об Управлении Федерального казначейства по субъекту Российской Федерации»</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Издан приказ Федерального казначейства об утверждении положений об управлениях Федерального казначейства по субъектам Российской Федерации</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Издан приказ Федерального казначейства от 10.10.2013 № 228 «Об организационно-штатной структуре управлений Федерального казначейства по субъектам Российской Федерации»</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Box 13"/>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АДМИНИСТРАТИВНЫЙ БЛОК:</a:t>
            </a:r>
          </a:p>
          <a:p>
            <a:pPr algn="ctr">
              <a:lnSpc>
                <a:spcPct val="80000"/>
              </a:lnSpc>
              <a:defRPr/>
            </a:pPr>
            <a:r>
              <a:rPr lang="ru-RU" b="1" dirty="0">
                <a:solidFill>
                  <a:srgbClr val="00349E"/>
                </a:solidFill>
                <a:cs typeface="Times New Roman" pitchFamily="18" charset="0"/>
              </a:rPr>
              <a:t>РЕЗУЛЬТАТЫ 2013 ГОДА</a:t>
            </a:r>
            <a:r>
              <a:rPr lang="en-US" b="1" dirty="0">
                <a:solidFill>
                  <a:srgbClr val="00349E"/>
                </a:solidFill>
                <a:cs typeface="Times New Roman" pitchFamily="18" charset="0"/>
              </a:rPr>
              <a:t> (</a:t>
            </a:r>
            <a:r>
              <a:rPr lang="ru-RU" b="1" dirty="0">
                <a:solidFill>
                  <a:srgbClr val="00349E"/>
                </a:solidFill>
                <a:cs typeface="Times New Roman" pitchFamily="18" charset="0"/>
              </a:rPr>
              <a:t>продолжение)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41" name="Group 65"/>
          <p:cNvGraphicFramePr>
            <a:graphicFrameLocks noGrp="1"/>
          </p:cNvGraphicFramePr>
          <p:nvPr>
            <p:ph idx="4294967295"/>
          </p:nvPr>
        </p:nvGraphicFramePr>
        <p:xfrm>
          <a:off x="250825" y="1196975"/>
          <a:ext cx="8713788" cy="4794250"/>
        </p:xfrm>
        <a:graphic>
          <a:graphicData uri="http://schemas.openxmlformats.org/drawingml/2006/table">
            <a:tbl>
              <a:tblPr/>
              <a:tblGrid>
                <a:gridCol w="1733550"/>
                <a:gridCol w="6980238"/>
              </a:tblGrid>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 Административно-хозяйственное обеспечение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Дальнейшая оптимизация расходов на содержание на фоне использования норм положенности, разработки справочников,  нормативов обслуживания.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2. Имущественный комплекс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Сокращение до оптимальных значений объектов недвижимости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Оптимизация  автомобильного парка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Максимально полный отказ от аренды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3. Делопроизводство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Утверждение и введение в действие приказом Федерального казначейства Перечня документов, образующихся в деятельности Федерального казначейства, его территориальных органов и подведомственных учреждений</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 ЦОКР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Создание контрактной службы;</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Определение Порядка действий контрактной службы и взаимодействия с другими подразделениями.</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Диспетчеризация зданий.</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Регламентация взаимоотношений (единые требования поставки товаров, единая ассортиментная линейка).</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Разработка и принятие стандартов на предоставление услуг.</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Создание 2 филиалов ФКУ «ЦОКР» в Приволжском ФО, Центральном ФО и 28 филиалов в субъектах Российской Федерации.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ОСНОВНЫЕ ЗАДАЧИ АДМИНИСТРАТИВНОЙ </a:t>
            </a:r>
          </a:p>
          <a:p>
            <a:pPr algn="ctr">
              <a:lnSpc>
                <a:spcPct val="80000"/>
              </a:lnSpc>
              <a:defRPr/>
            </a:pPr>
            <a:r>
              <a:rPr lang="ru-RU" b="1" dirty="0">
                <a:solidFill>
                  <a:srgbClr val="00349E"/>
                </a:solidFill>
                <a:cs typeface="Times New Roman" pitchFamily="18" charset="0"/>
              </a:rPr>
              <a:t>ДЕЯТЕЛЬНОСТИ НА 2014 ГОД</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1" name="Group 61"/>
          <p:cNvGraphicFramePr>
            <a:graphicFrameLocks noGrp="1"/>
          </p:cNvGraphicFramePr>
          <p:nvPr>
            <p:ph idx="4294967295"/>
          </p:nvPr>
        </p:nvGraphicFramePr>
        <p:xfrm>
          <a:off x="250825" y="1125538"/>
          <a:ext cx="8785225" cy="5291137"/>
        </p:xfrm>
        <a:graphic>
          <a:graphicData uri="http://schemas.openxmlformats.org/drawingml/2006/table">
            <a:tbl>
              <a:tblPr/>
              <a:tblGrid>
                <a:gridCol w="1651000"/>
                <a:gridCol w="7134225"/>
              </a:tblGrid>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41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 Международная деятельность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В мае 2014 года запланировано проведение пленарного заседания всех практикующих сообществ </a:t>
                      </a: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PEMPAL</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в г. Москва.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Активно налаживается взаимодействие с Австралией и Канадой в целях обмена опытом в области управления государственными финансами.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Готовятся к подписанию Меморандумы о техническом сотрудничестве с казначейскими структурами таких государств, как Республика Сербия и Республика Филиппины.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Также запланировано продление Меморандумов о техническом сотрудничестве с Республикой Индонезия и Финляндской Республикой.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В 2014 году Федеральное казначейство будет принимать активное участие в мероприятиях, проводимых в рамках деятельности таких сообществ, как </a:t>
                      </a: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APEC</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PEMPAL</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AIST</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PEMNA</a:t>
                      </a: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6. Кадры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Совершенствование порядка назначения на должность: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проведение интервьюирования для кандидатов при назначении на должность;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проведение тестирования/оценки кандидатов при назначении на должность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проведение адаптации (наставничество) кандидатов при назначении на должность.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Кадровая корпоративная политика: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проведение тестирования/оценки государственных служащих при переводе, а также при проведении аттестации;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проведение мониторинга общественного мнения государственных служащих (настроение коллектива).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ведение «Внутреннего» кадрового резерва для замещения вакантных должностей в ЦАФК и руководящих должностей в ТОФК;</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Мотивации государственных служащих: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реализация наградной системы в Федеральном казначействе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7. Совершенствова-ние организационно-штатной структуры ТОФК</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Создание УФК по Архангельской области и Ненецкому АО.</a:t>
                      </a:r>
                      <a:endParaRPr kumimoji="0" lang="ru-RU" sz="11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Внесение изменений в Приказ № 228</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Мониторинг штатной численности ТОФК</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Доработка формы Паспорта ТОФК</a:t>
                      </a:r>
                      <a:endParaRPr kumimoji="0" lang="ru-RU" sz="11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a:spLocks noChangeArrowheads="1"/>
          </p:cNvSpPr>
          <p:nvPr/>
        </p:nvSpPr>
        <p:spPr bwMode="auto">
          <a:xfrm>
            <a:off x="1214414" y="285728"/>
            <a:ext cx="7143800"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ОСНОВНЫЕ ЗАДАЧИ АДМИНИСТРАТИВНОЙ </a:t>
            </a:r>
          </a:p>
          <a:p>
            <a:pPr algn="ctr">
              <a:lnSpc>
                <a:spcPct val="80000"/>
              </a:lnSpc>
              <a:defRPr/>
            </a:pPr>
            <a:r>
              <a:rPr lang="ru-RU" b="1" dirty="0">
                <a:solidFill>
                  <a:srgbClr val="00349E"/>
                </a:solidFill>
                <a:cs typeface="Times New Roman" pitchFamily="18" charset="0"/>
              </a:rPr>
              <a:t>ДЕЯТЕЛЬНОСТИ НА 2014 ГОД (продолжение)</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700338" y="1125538"/>
            <a:ext cx="3311525" cy="504825"/>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b="1" dirty="0">
                <a:ln/>
                <a:solidFill>
                  <a:schemeClr val="bg1"/>
                </a:solidFill>
                <a:latin typeface="+mn-lt"/>
                <a:cs typeface="Times New Roman" pitchFamily="18" charset="0"/>
              </a:rPr>
              <a:t>Эффективная кадровая политика</a:t>
            </a:r>
          </a:p>
        </p:txBody>
      </p:sp>
      <p:sp>
        <p:nvSpPr>
          <p:cNvPr id="7" name="Rectangle 6"/>
          <p:cNvSpPr>
            <a:spLocks noChangeArrowheads="1"/>
          </p:cNvSpPr>
          <p:nvPr/>
        </p:nvSpPr>
        <p:spPr bwMode="auto">
          <a:xfrm>
            <a:off x="285750" y="2060575"/>
            <a:ext cx="1944688" cy="1223963"/>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Нормативно-правовое обеспечение</a:t>
            </a:r>
          </a:p>
        </p:txBody>
      </p:sp>
      <p:sp>
        <p:nvSpPr>
          <p:cNvPr id="13" name="Rectangle 6"/>
          <p:cNvSpPr>
            <a:spLocks noChangeArrowheads="1"/>
          </p:cNvSpPr>
          <p:nvPr/>
        </p:nvSpPr>
        <p:spPr bwMode="auto">
          <a:xfrm>
            <a:off x="2484438" y="2060575"/>
            <a:ext cx="1943100" cy="1223963"/>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Противодействие коррупции</a:t>
            </a:r>
          </a:p>
        </p:txBody>
      </p:sp>
      <p:sp>
        <p:nvSpPr>
          <p:cNvPr id="14" name="Rectangle 6"/>
          <p:cNvSpPr>
            <a:spLocks noChangeArrowheads="1"/>
          </p:cNvSpPr>
          <p:nvPr/>
        </p:nvSpPr>
        <p:spPr bwMode="auto">
          <a:xfrm>
            <a:off x="4643438" y="2060575"/>
            <a:ext cx="2089150" cy="1223963"/>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Открытое правительство (Открытое казначейство)</a:t>
            </a:r>
          </a:p>
        </p:txBody>
      </p:sp>
      <p:sp>
        <p:nvSpPr>
          <p:cNvPr id="15" name="Rectangle 6"/>
          <p:cNvSpPr>
            <a:spLocks noChangeArrowheads="1"/>
          </p:cNvSpPr>
          <p:nvPr/>
        </p:nvSpPr>
        <p:spPr bwMode="auto">
          <a:xfrm>
            <a:off x="6948488" y="2060575"/>
            <a:ext cx="1944687" cy="1223963"/>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Дополнительное профессиональное образование</a:t>
            </a:r>
          </a:p>
        </p:txBody>
      </p:sp>
      <p:sp>
        <p:nvSpPr>
          <p:cNvPr id="16" name="Rectangle 6"/>
          <p:cNvSpPr>
            <a:spLocks noChangeArrowheads="1"/>
          </p:cNvSpPr>
          <p:nvPr/>
        </p:nvSpPr>
        <p:spPr bwMode="auto">
          <a:xfrm>
            <a:off x="250825" y="3644900"/>
            <a:ext cx="1944688" cy="1944688"/>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Обеспечена </a:t>
            </a:r>
          </a:p>
          <a:p>
            <a:pPr algn="ctr">
              <a:defRPr/>
            </a:pPr>
            <a:r>
              <a:rPr lang="ru-RU" sz="1500" b="1">
                <a:solidFill>
                  <a:schemeClr val="bg1"/>
                </a:solidFill>
                <a:latin typeface="Calibri" pitchFamily="34" charset="0"/>
                <a:cs typeface="Times New Roman" pitchFamily="18" charset="0"/>
              </a:rPr>
              <a:t>государственная </a:t>
            </a:r>
          </a:p>
          <a:p>
            <a:pPr algn="ctr">
              <a:defRPr/>
            </a:pPr>
            <a:r>
              <a:rPr lang="ru-RU" sz="1500" b="1">
                <a:solidFill>
                  <a:schemeClr val="bg1"/>
                </a:solidFill>
                <a:latin typeface="Calibri" pitchFamily="34" charset="0"/>
                <a:cs typeface="Times New Roman" pitchFamily="18" charset="0"/>
              </a:rPr>
              <a:t>регистрация </a:t>
            </a:r>
          </a:p>
          <a:p>
            <a:pPr algn="ctr">
              <a:defRPr/>
            </a:pPr>
            <a:r>
              <a:rPr lang="ru-RU" sz="1500" b="1">
                <a:solidFill>
                  <a:schemeClr val="bg1"/>
                </a:solidFill>
                <a:latin typeface="Calibri" pitchFamily="34" charset="0"/>
                <a:cs typeface="Times New Roman" pitchFamily="18" charset="0"/>
              </a:rPr>
              <a:t>14 нормативных </a:t>
            </a:r>
          </a:p>
          <a:p>
            <a:pPr algn="ctr">
              <a:defRPr/>
            </a:pPr>
            <a:r>
              <a:rPr lang="ru-RU" sz="1500" b="1">
                <a:solidFill>
                  <a:schemeClr val="bg1"/>
                </a:solidFill>
                <a:latin typeface="Calibri" pitchFamily="34" charset="0"/>
                <a:cs typeface="Times New Roman" pitchFamily="18" charset="0"/>
              </a:rPr>
              <a:t>правовых актов</a:t>
            </a:r>
          </a:p>
          <a:p>
            <a:pPr algn="ctr">
              <a:defRPr/>
            </a:pPr>
            <a:endParaRPr lang="ru-RU" sz="1500" b="1">
              <a:solidFill>
                <a:schemeClr val="bg1"/>
              </a:solidFill>
              <a:latin typeface="Calibri" pitchFamily="34" charset="0"/>
              <a:cs typeface="Times New Roman" pitchFamily="18" charset="0"/>
            </a:endParaRPr>
          </a:p>
        </p:txBody>
      </p:sp>
      <p:sp>
        <p:nvSpPr>
          <p:cNvPr id="17" name="Rectangle 6"/>
          <p:cNvSpPr>
            <a:spLocks noChangeArrowheads="1"/>
          </p:cNvSpPr>
          <p:nvPr/>
        </p:nvSpPr>
        <p:spPr bwMode="auto">
          <a:xfrm>
            <a:off x="2484438" y="3644900"/>
            <a:ext cx="1943100" cy="2087563"/>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cs typeface="Times New Roman" pitchFamily="18" charset="0"/>
              </a:rPr>
              <a:t>Обеспечена реализация </a:t>
            </a:r>
          </a:p>
          <a:p>
            <a:pPr algn="ctr">
              <a:defRPr/>
            </a:pPr>
            <a:r>
              <a:rPr lang="ru-RU" sz="1500" b="1">
                <a:solidFill>
                  <a:schemeClr val="bg1"/>
                </a:solidFill>
                <a:cs typeface="Times New Roman" pitchFamily="18" charset="0"/>
              </a:rPr>
              <a:t>Плана противодействия </a:t>
            </a:r>
          </a:p>
          <a:p>
            <a:pPr algn="ctr">
              <a:defRPr/>
            </a:pPr>
            <a:r>
              <a:rPr lang="ru-RU" sz="1500" b="1">
                <a:solidFill>
                  <a:schemeClr val="bg1"/>
                </a:solidFill>
                <a:cs typeface="Times New Roman" pitchFamily="18" charset="0"/>
              </a:rPr>
              <a:t>коррупции </a:t>
            </a:r>
          </a:p>
          <a:p>
            <a:pPr algn="ctr">
              <a:defRPr/>
            </a:pPr>
            <a:r>
              <a:rPr lang="ru-RU" sz="1500" b="1">
                <a:solidFill>
                  <a:schemeClr val="bg1"/>
                </a:solidFill>
                <a:cs typeface="Times New Roman" pitchFamily="18" charset="0"/>
              </a:rPr>
              <a:t>Федерального </a:t>
            </a:r>
          </a:p>
          <a:p>
            <a:pPr algn="ctr">
              <a:defRPr/>
            </a:pPr>
            <a:r>
              <a:rPr lang="ru-RU" sz="1500" b="1">
                <a:solidFill>
                  <a:schemeClr val="bg1"/>
                </a:solidFill>
                <a:cs typeface="Times New Roman" pitchFamily="18" charset="0"/>
              </a:rPr>
              <a:t>казначейства </a:t>
            </a:r>
          </a:p>
          <a:p>
            <a:pPr algn="ctr">
              <a:defRPr/>
            </a:pPr>
            <a:r>
              <a:rPr lang="ru-RU" sz="1500" b="1">
                <a:solidFill>
                  <a:schemeClr val="bg1"/>
                </a:solidFill>
                <a:cs typeface="Times New Roman" pitchFamily="18" charset="0"/>
              </a:rPr>
              <a:t>на 2012-2013 годы</a:t>
            </a:r>
          </a:p>
        </p:txBody>
      </p:sp>
      <p:sp>
        <p:nvSpPr>
          <p:cNvPr id="18" name="Rectangle 6"/>
          <p:cNvSpPr>
            <a:spLocks noChangeArrowheads="1"/>
          </p:cNvSpPr>
          <p:nvPr/>
        </p:nvSpPr>
        <p:spPr bwMode="auto">
          <a:xfrm>
            <a:off x="4643438" y="3644900"/>
            <a:ext cx="2089150" cy="2663825"/>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Организована работа по самообследованию </a:t>
            </a:r>
          </a:p>
          <a:p>
            <a:pPr algn="ctr">
              <a:defRPr/>
            </a:pPr>
            <a:r>
              <a:rPr lang="ru-RU" sz="1500" b="1">
                <a:solidFill>
                  <a:schemeClr val="bg1"/>
                </a:solidFill>
                <a:latin typeface="Calibri" pitchFamily="34" charset="0"/>
                <a:cs typeface="Times New Roman" pitchFamily="18" charset="0"/>
              </a:rPr>
              <a:t>официального сайта </a:t>
            </a:r>
          </a:p>
          <a:p>
            <a:pPr algn="ctr">
              <a:defRPr/>
            </a:pPr>
            <a:r>
              <a:rPr lang="ru-RU" sz="1500" b="1">
                <a:solidFill>
                  <a:schemeClr val="bg1"/>
                </a:solidFill>
                <a:latin typeface="Calibri" pitchFamily="34" charset="0"/>
                <a:cs typeface="Times New Roman" pitchFamily="18" charset="0"/>
              </a:rPr>
              <a:t>Федерального казначейства,</a:t>
            </a:r>
          </a:p>
          <a:p>
            <a:pPr algn="ctr">
              <a:defRPr/>
            </a:pPr>
            <a:r>
              <a:rPr lang="ru-RU" sz="1500" b="1">
                <a:solidFill>
                  <a:schemeClr val="bg1"/>
                </a:solidFill>
                <a:latin typeface="Calibri" pitchFamily="34" charset="0"/>
                <a:cs typeface="Times New Roman" pitchFamily="18" charset="0"/>
              </a:rPr>
              <a:t>сформирован </a:t>
            </a:r>
          </a:p>
          <a:p>
            <a:pPr algn="ctr">
              <a:defRPr/>
            </a:pPr>
            <a:r>
              <a:rPr lang="ru-RU" sz="1500" b="1">
                <a:solidFill>
                  <a:schemeClr val="bg1"/>
                </a:solidFill>
                <a:latin typeface="Calibri" pitchFamily="34" charset="0"/>
                <a:cs typeface="Times New Roman" pitchFamily="18" charset="0"/>
              </a:rPr>
              <a:t>Общественный совет при Федеральном казначействе</a:t>
            </a:r>
          </a:p>
        </p:txBody>
      </p:sp>
      <p:sp>
        <p:nvSpPr>
          <p:cNvPr id="19" name="Rectangle 6"/>
          <p:cNvSpPr>
            <a:spLocks noChangeArrowheads="1"/>
          </p:cNvSpPr>
          <p:nvPr/>
        </p:nvSpPr>
        <p:spPr bwMode="auto">
          <a:xfrm>
            <a:off x="6948488" y="3644900"/>
            <a:ext cx="1944687" cy="1944688"/>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defRPr/>
            </a:pPr>
            <a:r>
              <a:rPr lang="ru-RU" sz="1500" b="1">
                <a:solidFill>
                  <a:schemeClr val="bg1"/>
                </a:solidFill>
                <a:latin typeface="Calibri" pitchFamily="34" charset="0"/>
                <a:cs typeface="Times New Roman" pitchFamily="18" charset="0"/>
              </a:rPr>
              <a:t>Получили</a:t>
            </a:r>
          </a:p>
          <a:p>
            <a:pPr algn="ctr">
              <a:defRPr/>
            </a:pPr>
            <a:r>
              <a:rPr lang="ru-RU" sz="1500" b="1">
                <a:solidFill>
                  <a:schemeClr val="bg1"/>
                </a:solidFill>
                <a:latin typeface="Calibri" pitchFamily="34" charset="0"/>
                <a:cs typeface="Times New Roman" pitchFamily="18" charset="0"/>
              </a:rPr>
              <a:t> дополнительное</a:t>
            </a:r>
          </a:p>
          <a:p>
            <a:pPr algn="ctr">
              <a:defRPr/>
            </a:pPr>
            <a:r>
              <a:rPr lang="ru-RU" sz="1500" b="1">
                <a:solidFill>
                  <a:schemeClr val="bg1"/>
                </a:solidFill>
                <a:latin typeface="Calibri" pitchFamily="34" charset="0"/>
                <a:cs typeface="Times New Roman" pitchFamily="18" charset="0"/>
              </a:rPr>
              <a:t>профессиональное </a:t>
            </a:r>
          </a:p>
          <a:p>
            <a:pPr algn="ctr">
              <a:defRPr/>
            </a:pPr>
            <a:r>
              <a:rPr lang="ru-RU" sz="1500" b="1">
                <a:solidFill>
                  <a:schemeClr val="bg1"/>
                </a:solidFill>
                <a:latin typeface="Calibri" pitchFamily="34" charset="0"/>
                <a:cs typeface="Times New Roman" pitchFamily="18" charset="0"/>
              </a:rPr>
              <a:t>образование</a:t>
            </a:r>
          </a:p>
          <a:p>
            <a:pPr algn="ctr">
              <a:defRPr/>
            </a:pPr>
            <a:r>
              <a:rPr lang="ru-RU" sz="1500" b="1">
                <a:solidFill>
                  <a:schemeClr val="bg1"/>
                </a:solidFill>
                <a:latin typeface="Calibri" pitchFamily="34" charset="0"/>
                <a:cs typeface="Times New Roman" pitchFamily="18" charset="0"/>
              </a:rPr>
              <a:t>7212 человек</a:t>
            </a:r>
          </a:p>
        </p:txBody>
      </p:sp>
      <p:sp>
        <p:nvSpPr>
          <p:cNvPr id="66570" name="TextBox 12"/>
          <p:cNvSpPr txBox="1">
            <a:spLocks noChangeArrowheads="1"/>
          </p:cNvSpPr>
          <p:nvPr/>
        </p:nvSpPr>
        <p:spPr bwMode="auto">
          <a:xfrm>
            <a:off x="755650" y="260350"/>
            <a:ext cx="7646988" cy="482600"/>
          </a:xfrm>
          <a:prstGeom prst="rect">
            <a:avLst/>
          </a:prstGeom>
          <a:noFill/>
          <a:ln w="9525">
            <a:noFill/>
            <a:miter lim="800000"/>
            <a:headEnd/>
            <a:tailEnd/>
          </a:ln>
        </p:spPr>
        <p:txBody>
          <a:bodyPr>
            <a:spAutoFit/>
          </a:bodyPr>
          <a:lstStyle/>
          <a:p>
            <a:pPr algn="ctr">
              <a:lnSpc>
                <a:spcPct val="80000"/>
              </a:lnSpc>
            </a:pPr>
            <a:r>
              <a:rPr lang="ru-RU" b="1">
                <a:solidFill>
                  <a:srgbClr val="00349E"/>
                </a:solidFill>
              </a:rPr>
              <a:t>ОБЕСПЕЧЕНИЕ ПРОВЕДЕНИЯ ЭФФЕКТИВНОЙ КАДРОВОЙ ПОЛИТИКИ</a:t>
            </a:r>
          </a:p>
          <a:p>
            <a:pPr algn="ctr">
              <a:lnSpc>
                <a:spcPct val="80000"/>
              </a:lnSpc>
            </a:pPr>
            <a:r>
              <a:rPr lang="ru-RU" b="1">
                <a:solidFill>
                  <a:srgbClr val="00349E"/>
                </a:solidFill>
              </a:rPr>
              <a:t>В ФЕДЕРАЛЬНОМ КАЗНАЧЕЙСТВЕ В 2013 ГОДУ</a:t>
            </a:r>
          </a:p>
        </p:txBody>
      </p:sp>
      <p:cxnSp>
        <p:nvCxnSpPr>
          <p:cNvPr id="23" name="Прямая со стрелкой 22"/>
          <p:cNvCxnSpPr/>
          <p:nvPr/>
        </p:nvCxnSpPr>
        <p:spPr>
          <a:xfrm flipH="1">
            <a:off x="1403350" y="1484313"/>
            <a:ext cx="1081088" cy="431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Прямая со стрелкой 24"/>
          <p:cNvCxnSpPr/>
          <p:nvPr/>
        </p:nvCxnSpPr>
        <p:spPr>
          <a:xfrm>
            <a:off x="6156325" y="1412875"/>
            <a:ext cx="1439863" cy="50323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7" name="Прямая со стрелкой 26"/>
          <p:cNvCxnSpPr/>
          <p:nvPr/>
        </p:nvCxnSpPr>
        <p:spPr>
          <a:xfrm>
            <a:off x="3348038" y="1700213"/>
            <a:ext cx="0" cy="2889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Прямая со стрелкой 27"/>
          <p:cNvCxnSpPr/>
          <p:nvPr/>
        </p:nvCxnSpPr>
        <p:spPr>
          <a:xfrm>
            <a:off x="5364163" y="1700213"/>
            <a:ext cx="0" cy="2889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3214688" y="1196975"/>
            <a:ext cx="3443287" cy="793750"/>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spcAft>
                <a:spcPts val="1000"/>
              </a:spcAft>
              <a:defRPr/>
            </a:pPr>
            <a:r>
              <a:rPr lang="ru-RU" b="1" dirty="0">
                <a:solidFill>
                  <a:schemeClr val="bg1"/>
                </a:solidFill>
                <a:latin typeface="+mn-lt"/>
              </a:rPr>
              <a:t>Кадровая корпоративная политика</a:t>
            </a:r>
            <a:endParaRPr lang="ru-RU" dirty="0">
              <a:solidFill>
                <a:schemeClr val="bg1"/>
              </a:solidFill>
              <a:latin typeface="+mn-lt"/>
            </a:endParaRPr>
          </a:p>
        </p:txBody>
      </p:sp>
      <p:sp>
        <p:nvSpPr>
          <p:cNvPr id="17414" name="Rectangle 6"/>
          <p:cNvSpPr>
            <a:spLocks noChangeArrowheads="1"/>
          </p:cNvSpPr>
          <p:nvPr/>
        </p:nvSpPr>
        <p:spPr bwMode="auto">
          <a:xfrm>
            <a:off x="6813550" y="1196975"/>
            <a:ext cx="2178050" cy="795338"/>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spcAft>
                <a:spcPts val="1000"/>
              </a:spcAft>
              <a:defRPr/>
            </a:pPr>
            <a:r>
              <a:rPr lang="ru-RU" b="1" dirty="0">
                <a:solidFill>
                  <a:schemeClr val="bg1"/>
                </a:solidFill>
                <a:latin typeface="+mn-lt"/>
              </a:rPr>
              <a:t>Мотивация</a:t>
            </a:r>
            <a:endParaRPr lang="ru-RU" dirty="0">
              <a:solidFill>
                <a:schemeClr val="bg1"/>
              </a:solidFill>
              <a:latin typeface="+mn-lt"/>
            </a:endParaRPr>
          </a:p>
        </p:txBody>
      </p:sp>
      <p:sp>
        <p:nvSpPr>
          <p:cNvPr id="17415" name="Rectangle 7"/>
          <p:cNvSpPr>
            <a:spLocks noChangeArrowheads="1"/>
          </p:cNvSpPr>
          <p:nvPr/>
        </p:nvSpPr>
        <p:spPr bwMode="auto">
          <a:xfrm>
            <a:off x="250825" y="2492375"/>
            <a:ext cx="2827338"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algn="ctr">
              <a:spcAft>
                <a:spcPts val="1000"/>
              </a:spcAft>
              <a:defRPr/>
            </a:pPr>
            <a:r>
              <a:rPr lang="ru-RU" b="1" dirty="0">
                <a:solidFill>
                  <a:schemeClr val="bg1"/>
                </a:solidFill>
                <a:latin typeface="+mn-lt"/>
              </a:rPr>
              <a:t>Проведение интервьюирования для кандидатов при назначении на должность</a:t>
            </a:r>
            <a:endParaRPr lang="ru-RU" dirty="0">
              <a:solidFill>
                <a:schemeClr val="bg1"/>
              </a:solidFill>
              <a:latin typeface="+mn-lt"/>
            </a:endParaRPr>
          </a:p>
        </p:txBody>
      </p:sp>
      <p:sp>
        <p:nvSpPr>
          <p:cNvPr id="17416" name="Rectangle 8"/>
          <p:cNvSpPr>
            <a:spLocks noChangeArrowheads="1"/>
          </p:cNvSpPr>
          <p:nvPr/>
        </p:nvSpPr>
        <p:spPr bwMode="auto">
          <a:xfrm>
            <a:off x="3214688" y="2492375"/>
            <a:ext cx="3444875"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marL="0" lvl="1" algn="ctr">
              <a:spcAft>
                <a:spcPts val="1000"/>
              </a:spcAft>
              <a:defRPr/>
            </a:pPr>
            <a:r>
              <a:rPr lang="ru-RU" b="1" dirty="0">
                <a:solidFill>
                  <a:schemeClr val="bg1"/>
                </a:solidFill>
                <a:latin typeface="+mn-lt"/>
              </a:rPr>
              <a:t>Проведение тестирования/оценки государственных служащих при переводе, а также при проведении аттестации</a:t>
            </a:r>
            <a:endParaRPr lang="ru-RU" dirty="0">
              <a:latin typeface="+mn-lt"/>
            </a:endParaRPr>
          </a:p>
        </p:txBody>
      </p:sp>
      <p:sp>
        <p:nvSpPr>
          <p:cNvPr id="17417" name="Rectangle 9"/>
          <p:cNvSpPr>
            <a:spLocks noChangeArrowheads="1"/>
          </p:cNvSpPr>
          <p:nvPr/>
        </p:nvSpPr>
        <p:spPr bwMode="auto">
          <a:xfrm>
            <a:off x="6813550" y="2492375"/>
            <a:ext cx="2178050"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marL="0" lvl="1" algn="ctr">
              <a:spcAft>
                <a:spcPts val="1000"/>
              </a:spcAft>
              <a:defRPr/>
            </a:pPr>
            <a:r>
              <a:rPr lang="ru-RU" b="1" dirty="0">
                <a:solidFill>
                  <a:schemeClr val="bg1"/>
                </a:solidFill>
                <a:latin typeface="+mn-lt"/>
              </a:rPr>
              <a:t>Обеспечение социальных потребностей государственных служащих </a:t>
            </a:r>
          </a:p>
        </p:txBody>
      </p:sp>
      <p:sp>
        <p:nvSpPr>
          <p:cNvPr id="12" name="Rectangle 6"/>
          <p:cNvSpPr>
            <a:spLocks noChangeArrowheads="1"/>
          </p:cNvSpPr>
          <p:nvPr/>
        </p:nvSpPr>
        <p:spPr bwMode="auto">
          <a:xfrm>
            <a:off x="188913" y="1196975"/>
            <a:ext cx="2808287" cy="793750"/>
          </a:xfrm>
          <a:prstGeom prst="rect">
            <a:avLst/>
          </a:prstGeom>
          <a:solidFill>
            <a:schemeClr val="accent5">
              <a:lumMod val="75000"/>
            </a:schemeClr>
          </a:solidFill>
          <a:ln w="44450" cmpd="thinThick">
            <a:solidFill>
              <a:schemeClr val="accent6">
                <a:lumMod val="75000"/>
              </a:schemeClr>
            </a:solidFill>
            <a:miter lim="800000"/>
            <a:headEnd/>
            <a:tailEnd/>
          </a:ln>
          <a:effectLst>
            <a:outerShdw dist="28398" dir="3806097" sx="1000" sy="1000" algn="ctr" rotWithShape="0">
              <a:schemeClr val="bg1"/>
            </a:outerShdw>
          </a:effectLst>
        </p:spPr>
        <p:txBody>
          <a:bodyPr anchor="ctr"/>
          <a:lstStyle/>
          <a:p>
            <a:pPr algn="ctr">
              <a:spcAft>
                <a:spcPts val="1000"/>
              </a:spcAft>
              <a:defRPr/>
            </a:pPr>
            <a:r>
              <a:rPr lang="ru-RU" b="1" dirty="0">
                <a:solidFill>
                  <a:schemeClr val="bg1"/>
                </a:solidFill>
                <a:latin typeface="+mn-lt"/>
              </a:rPr>
              <a:t>Совершенствование порядка назначения на должность</a:t>
            </a:r>
            <a:endParaRPr lang="ru-RU" dirty="0">
              <a:solidFill>
                <a:schemeClr val="bg1"/>
              </a:solidFill>
              <a:latin typeface="+mn-lt"/>
            </a:endParaRPr>
          </a:p>
        </p:txBody>
      </p:sp>
      <p:sp>
        <p:nvSpPr>
          <p:cNvPr id="13" name="Rectangle 7"/>
          <p:cNvSpPr>
            <a:spLocks noChangeArrowheads="1"/>
          </p:cNvSpPr>
          <p:nvPr/>
        </p:nvSpPr>
        <p:spPr bwMode="auto">
          <a:xfrm>
            <a:off x="250825" y="3789363"/>
            <a:ext cx="2827338"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algn="ctr">
              <a:spcAft>
                <a:spcPts val="1000"/>
              </a:spcAft>
              <a:defRPr/>
            </a:pPr>
            <a:r>
              <a:rPr lang="ru-RU" b="1" dirty="0">
                <a:solidFill>
                  <a:schemeClr val="bg1"/>
                </a:solidFill>
                <a:latin typeface="+mn-lt"/>
              </a:rPr>
              <a:t>Проведение тестирования/оценки кандидатов при назначении на должность</a:t>
            </a:r>
            <a:endParaRPr lang="ru-RU" dirty="0">
              <a:solidFill>
                <a:schemeClr val="bg1"/>
              </a:solidFill>
              <a:latin typeface="+mn-lt"/>
            </a:endParaRPr>
          </a:p>
        </p:txBody>
      </p:sp>
      <p:sp>
        <p:nvSpPr>
          <p:cNvPr id="14" name="Rectangle 7"/>
          <p:cNvSpPr>
            <a:spLocks noChangeArrowheads="1"/>
          </p:cNvSpPr>
          <p:nvPr/>
        </p:nvSpPr>
        <p:spPr bwMode="auto">
          <a:xfrm>
            <a:off x="250825" y="5157788"/>
            <a:ext cx="2827338" cy="719137"/>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algn="ctr">
              <a:spcAft>
                <a:spcPts val="1000"/>
              </a:spcAft>
              <a:defRPr/>
            </a:pPr>
            <a:r>
              <a:rPr lang="ru-RU" b="1" dirty="0">
                <a:solidFill>
                  <a:schemeClr val="bg1"/>
                </a:solidFill>
                <a:latin typeface="+mn-lt"/>
              </a:rPr>
              <a:t>Проведение адаптации кандидатов при назначении на должность</a:t>
            </a:r>
            <a:endParaRPr lang="ru-RU" dirty="0">
              <a:solidFill>
                <a:schemeClr val="bg1"/>
              </a:solidFill>
              <a:latin typeface="+mn-lt"/>
            </a:endParaRPr>
          </a:p>
        </p:txBody>
      </p:sp>
      <p:sp>
        <p:nvSpPr>
          <p:cNvPr id="16" name="Rectangle 8"/>
          <p:cNvSpPr>
            <a:spLocks noChangeArrowheads="1"/>
          </p:cNvSpPr>
          <p:nvPr/>
        </p:nvSpPr>
        <p:spPr bwMode="auto">
          <a:xfrm>
            <a:off x="3214688" y="3789363"/>
            <a:ext cx="3444875"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marL="0" lvl="1" algn="ctr">
              <a:spcAft>
                <a:spcPts val="1000"/>
              </a:spcAft>
              <a:defRPr/>
            </a:pPr>
            <a:r>
              <a:rPr lang="ru-RU" b="1" dirty="0">
                <a:solidFill>
                  <a:schemeClr val="bg1"/>
                </a:solidFill>
                <a:latin typeface="+mn-lt"/>
              </a:rPr>
              <a:t>Проведение мониторинга общественного мнения государственных служащих (настроение коллектива)</a:t>
            </a:r>
            <a:endParaRPr lang="ru-RU" dirty="0">
              <a:latin typeface="+mn-lt"/>
            </a:endParaRPr>
          </a:p>
        </p:txBody>
      </p:sp>
      <p:sp>
        <p:nvSpPr>
          <p:cNvPr id="17" name="Rectangle 8"/>
          <p:cNvSpPr>
            <a:spLocks noChangeArrowheads="1"/>
          </p:cNvSpPr>
          <p:nvPr/>
        </p:nvSpPr>
        <p:spPr bwMode="auto">
          <a:xfrm>
            <a:off x="3214688" y="5157788"/>
            <a:ext cx="3444875" cy="1079500"/>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marL="0" lvl="1" algn="ctr">
              <a:spcAft>
                <a:spcPts val="1000"/>
              </a:spcAft>
              <a:defRPr/>
            </a:pPr>
            <a:r>
              <a:rPr lang="ru-RU" b="1" dirty="0">
                <a:solidFill>
                  <a:schemeClr val="bg1"/>
                </a:solidFill>
                <a:latin typeface="+mn-lt"/>
              </a:rPr>
              <a:t>Ведение «Внутреннего» кадрового резерва для замещения вакантных должностей в ЦАФК и руководящих должностей в ТОФК</a:t>
            </a:r>
            <a:endParaRPr lang="ru-RU" dirty="0">
              <a:latin typeface="+mn-lt"/>
            </a:endParaRPr>
          </a:p>
        </p:txBody>
      </p:sp>
      <p:sp>
        <p:nvSpPr>
          <p:cNvPr id="18" name="Rectangle 9"/>
          <p:cNvSpPr>
            <a:spLocks noChangeArrowheads="1"/>
          </p:cNvSpPr>
          <p:nvPr/>
        </p:nvSpPr>
        <p:spPr bwMode="auto">
          <a:xfrm>
            <a:off x="6813550" y="3789363"/>
            <a:ext cx="2178050" cy="1152525"/>
          </a:xfrm>
          <a:prstGeom prst="rect">
            <a:avLst/>
          </a:prstGeom>
          <a:solidFill>
            <a:schemeClr val="accent5">
              <a:lumMod val="75000"/>
            </a:schemeClr>
          </a:solidFill>
          <a:ln w="44450" cmpd="thinThick">
            <a:solidFill>
              <a:schemeClr val="accent6">
                <a:lumMod val="75000"/>
              </a:schemeClr>
            </a:solidFill>
            <a:miter lim="800000"/>
            <a:headEnd/>
            <a:tailEnd/>
          </a:ln>
          <a:effectLst/>
        </p:spPr>
        <p:txBody>
          <a:bodyPr anchor="ctr"/>
          <a:lstStyle/>
          <a:p>
            <a:pPr marL="0" lvl="1" algn="ctr">
              <a:spcAft>
                <a:spcPts val="1000"/>
              </a:spcAft>
              <a:defRPr/>
            </a:pPr>
            <a:r>
              <a:rPr lang="ru-RU" b="1" dirty="0">
                <a:solidFill>
                  <a:schemeClr val="bg1"/>
                </a:solidFill>
                <a:latin typeface="+mn-lt"/>
              </a:rPr>
              <a:t>Реализация наградной системы в Федеральном казначействе</a:t>
            </a:r>
          </a:p>
        </p:txBody>
      </p:sp>
      <p:cxnSp>
        <p:nvCxnSpPr>
          <p:cNvPr id="23" name="Прямая со стрелкой 22"/>
          <p:cNvCxnSpPr/>
          <p:nvPr/>
        </p:nvCxnSpPr>
        <p:spPr>
          <a:xfrm>
            <a:off x="1619250" y="2060575"/>
            <a:ext cx="0" cy="2889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p:nvPr/>
        </p:nvCxnSpPr>
        <p:spPr>
          <a:xfrm>
            <a:off x="5003800" y="2060575"/>
            <a:ext cx="0" cy="2889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Прямая со стрелкой 24"/>
          <p:cNvCxnSpPr/>
          <p:nvPr/>
        </p:nvCxnSpPr>
        <p:spPr>
          <a:xfrm>
            <a:off x="8027988" y="2060575"/>
            <a:ext cx="0" cy="2889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7599" name="TextBox 12"/>
          <p:cNvSpPr txBox="1">
            <a:spLocks noChangeArrowheads="1"/>
          </p:cNvSpPr>
          <p:nvPr/>
        </p:nvSpPr>
        <p:spPr bwMode="auto">
          <a:xfrm>
            <a:off x="1258888" y="188913"/>
            <a:ext cx="7215187" cy="482600"/>
          </a:xfrm>
          <a:prstGeom prst="rect">
            <a:avLst/>
          </a:prstGeom>
          <a:noFill/>
          <a:ln w="9525">
            <a:noFill/>
            <a:miter lim="800000"/>
            <a:headEnd/>
            <a:tailEnd/>
          </a:ln>
        </p:spPr>
        <p:txBody>
          <a:bodyPr>
            <a:spAutoFit/>
          </a:bodyPr>
          <a:lstStyle/>
          <a:p>
            <a:pPr algn="ctr">
              <a:lnSpc>
                <a:spcPct val="80000"/>
              </a:lnSpc>
            </a:pPr>
            <a:r>
              <a:rPr lang="ru-RU" b="1">
                <a:solidFill>
                  <a:srgbClr val="00349E"/>
                </a:solidFill>
              </a:rPr>
              <a:t>ОБЕСПЕЧЕНИЕ ПРОВЕДЕНИЯ ЭФФЕКТИВНОЙ КАДРОВОЙ ПОЛИТИКИ В ФЕДЕРАЛЬНОМ КАЗНАЧЕЙСТВЕ В 2013 ГОДУ</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6861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6861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68612" name="Rectangle 21"/>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graphicFrame>
        <p:nvGraphicFramePr>
          <p:cNvPr id="29717" name="Group 21"/>
          <p:cNvGraphicFramePr>
            <a:graphicFrameLocks noGrp="1"/>
          </p:cNvGraphicFramePr>
          <p:nvPr>
            <p:ph sz="half" idx="4294967295"/>
          </p:nvPr>
        </p:nvGraphicFramePr>
        <p:xfrm>
          <a:off x="323850" y="5445125"/>
          <a:ext cx="8640763" cy="1008063"/>
        </p:xfrm>
        <a:graphic>
          <a:graphicData uri="http://schemas.openxmlformats.org/drawingml/2006/table">
            <a:tbl>
              <a:tblPr/>
              <a:tblGrid>
                <a:gridCol w="8640960"/>
              </a:tblGrid>
              <a:tr h="283790">
                <a:tc>
                  <a:txBody>
                    <a:bodyPr/>
                    <a:lstStyle/>
                    <a:p>
                      <a:pPr marL="0" marR="0" lvl="0" indent="0" algn="l" defTabSz="449263" rtl="0" eaLnBrk="1" fontAlgn="b" latinLnBrk="0" hangingPunct="1">
                        <a:lnSpc>
                          <a:spcPct val="8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Тенденция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к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сокращению</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государственных</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гражданских</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служащих</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территориальных</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органов</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Федерального</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казначейства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2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r>
              <a:tr h="242104">
                <a:tc>
                  <a:txBody>
                    <a:bodyPr/>
                    <a:lstStyle/>
                    <a:p>
                      <a:pPr marL="0" marR="0" lvl="0" indent="0" algn="l" defTabSz="449263" rtl="0" eaLnBrk="1" fontAlgn="b" latinLnBrk="0" hangingPunct="1">
                        <a:lnSpc>
                          <a:spcPct val="8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до</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20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1,4 р.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"41-50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р.</a:t>
                      </a:r>
                      <a:endParaRPr kumimoji="0" lang="en-GB" sz="12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r>
              <a:tr h="242104">
                <a:tc>
                  <a:txBody>
                    <a:bodyPr/>
                    <a:lstStyle/>
                    <a:p>
                      <a:pPr marL="0" marR="0" lvl="0" indent="0" algn="l" defTabSz="449263" rtl="0" eaLnBrk="1" fontAlgn="b" latinLnBrk="0" hangingPunct="1">
                        <a:lnSpc>
                          <a:spcPct val="8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"21-30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р.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"51-59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р.</a:t>
                      </a:r>
                      <a:endParaRPr kumimoji="0" lang="en-GB" sz="12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r>
              <a:tr h="240115">
                <a:tc>
                  <a:txBody>
                    <a:bodyPr/>
                    <a:lstStyle/>
                    <a:p>
                      <a:pPr marL="0" marR="0" lvl="0" indent="0" algn="l" defTabSz="449263" rtl="0" eaLnBrk="1" fontAlgn="b" latinLnBrk="0" hangingPunct="1">
                        <a:lnSpc>
                          <a:spcPct val="800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"31-40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р.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возрастная</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группа</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"60 и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более</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smtClean="0">
                          <a:ln>
                            <a:noFill/>
                          </a:ln>
                          <a:solidFill>
                            <a:schemeClr val="tx1"/>
                          </a:solidFill>
                          <a:effectLst/>
                          <a:latin typeface="Times New Roman" pitchFamily="18" charset="0"/>
                          <a:cs typeface="Times New Roman" pitchFamily="18" charset="0"/>
                        </a:rPr>
                        <a:t>лет</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a:t>
                      </a: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р.</a:t>
                      </a:r>
                      <a:endParaRPr kumimoji="0" lang="en-GB" sz="12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68618" name="Номер слайда 5"/>
          <p:cNvSpPr txBox="1">
            <a:spLocks noGrp="1"/>
          </p:cNvSpPr>
          <p:nvPr/>
        </p:nvSpPr>
        <p:spPr bwMode="auto">
          <a:xfrm>
            <a:off x="8532813" y="6092825"/>
            <a:ext cx="431800" cy="474663"/>
          </a:xfrm>
          <a:prstGeom prst="rect">
            <a:avLst/>
          </a:prstGeom>
          <a:noFill/>
          <a:ln w="9525">
            <a:noFill/>
            <a:miter lim="800000"/>
            <a:headEnd/>
            <a:tailEnd/>
          </a:ln>
        </p:spPr>
        <p:txBody>
          <a:bodyPr anchor="ctr"/>
          <a:lstStyle/>
          <a:p>
            <a:pPr algn="r"/>
            <a:r>
              <a:rPr lang="ru-RU" sz="1200">
                <a:cs typeface="Times New Roman" pitchFamily="18" charset="0"/>
              </a:rPr>
              <a:t>27</a:t>
            </a:r>
          </a:p>
        </p:txBody>
      </p:sp>
      <p:sp>
        <p:nvSpPr>
          <p:cNvPr id="12" name="Прямоугольник 11"/>
          <p:cNvSpPr/>
          <p:nvPr/>
        </p:nvSpPr>
        <p:spPr>
          <a:xfrm>
            <a:off x="214313" y="1071563"/>
            <a:ext cx="8715375" cy="8445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27662" name="TextBox 5"/>
          <p:cNvSpPr txBox="1">
            <a:spLocks noChangeArrowheads="1"/>
          </p:cNvSpPr>
          <p:nvPr/>
        </p:nvSpPr>
        <p:spPr bwMode="auto">
          <a:xfrm>
            <a:off x="785813" y="1087438"/>
            <a:ext cx="7572375" cy="717550"/>
          </a:xfrm>
          <a:prstGeom prst="rect">
            <a:avLst/>
          </a:prstGeom>
          <a:noFill/>
          <a:ln w="9525">
            <a:noFill/>
            <a:miter lim="800000"/>
            <a:headEnd/>
            <a:tailEnd/>
          </a:ln>
        </p:spPr>
        <p:txBody>
          <a:bodyPr>
            <a:spAutoFit/>
          </a:bodyPr>
          <a:lstStyle/>
          <a:p>
            <a:pPr algn="ctr">
              <a:lnSpc>
                <a:spcPct val="75000"/>
              </a:lnSpc>
              <a:defRPr/>
            </a:pPr>
            <a:r>
              <a:rPr lang="ru-RU" b="1" dirty="0">
                <a:solidFill>
                  <a:schemeClr val="bg1"/>
                </a:solidFill>
                <a:latin typeface="+mn-lt"/>
                <a:cs typeface="Times New Roman" pitchFamily="18" charset="0"/>
              </a:rPr>
              <a:t>Количество государственных гражданских служащих территориальных органов Федерального казначейства с разбивкой по возрасту </a:t>
            </a:r>
          </a:p>
          <a:p>
            <a:pPr algn="ctr">
              <a:lnSpc>
                <a:spcPct val="75000"/>
              </a:lnSpc>
              <a:defRPr/>
            </a:pPr>
            <a:r>
              <a:rPr lang="ru-RU" b="1" dirty="0">
                <a:solidFill>
                  <a:schemeClr val="bg1"/>
                </a:solidFill>
                <a:latin typeface="+mn-lt"/>
                <a:cs typeface="Times New Roman" pitchFamily="18" charset="0"/>
              </a:rPr>
              <a:t>за 2010-2013 гг.</a:t>
            </a:r>
          </a:p>
        </p:txBody>
      </p:sp>
      <p:graphicFrame>
        <p:nvGraphicFramePr>
          <p:cNvPr id="13" name="Диаграмма 12"/>
          <p:cNvGraphicFramePr/>
          <p:nvPr/>
        </p:nvGraphicFramePr>
        <p:xfrm>
          <a:off x="0" y="1988840"/>
          <a:ext cx="889248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68622" name="Заголовок 3"/>
          <p:cNvSpPr txBox="1">
            <a:spLocks/>
          </p:cNvSpPr>
          <p:nvPr/>
        </p:nvSpPr>
        <p:spPr bwMode="auto">
          <a:xfrm>
            <a:off x="1285875" y="214313"/>
            <a:ext cx="7000875" cy="714375"/>
          </a:xfrm>
          <a:prstGeom prst="rect">
            <a:avLst/>
          </a:prstGeom>
          <a:noFill/>
          <a:ln w="9525">
            <a:noFill/>
            <a:miter lim="800000"/>
            <a:headEnd/>
            <a:tailEnd/>
          </a:ln>
        </p:spPr>
        <p:txBody>
          <a:bodyPr anchor="ctr"/>
          <a:lstStyle/>
          <a:p>
            <a:pPr algn="ctr" eaLnBrk="0" hangingPunct="0"/>
            <a:r>
              <a:rPr lang="ru-RU" b="1">
                <a:solidFill>
                  <a:srgbClr val="00349E"/>
                </a:solidFill>
              </a:rPr>
              <a:t>ОПТИМИЗАЦИЯ ЧИСТЕННОСТИ И СОВЕРШЕНСТВОВАНИЕ СИСТЕМЫ МАТЕРИАЛЬНОГО СТИМУЛИРОВАНИЯ ГОСУДАРСТВЕННЫХ ГРАЖДАНСКИХ СЛУЖАЩИХ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706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7065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70660" name="Rectangle 21"/>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ru-RU" sz="1400" b="1" i="1">
              <a:ea typeface="Arial Unicode MS" pitchFamily="34" charset="-128"/>
              <a:cs typeface="Arial Unicode MS" pitchFamily="34" charset="-128"/>
            </a:endParaRPr>
          </a:p>
        </p:txBody>
      </p:sp>
      <p:sp>
        <p:nvSpPr>
          <p:cNvPr id="70661" name="Номер слайда 5"/>
          <p:cNvSpPr txBox="1">
            <a:spLocks noGrp="1"/>
          </p:cNvSpPr>
          <p:nvPr/>
        </p:nvSpPr>
        <p:spPr bwMode="auto">
          <a:xfrm>
            <a:off x="8532813" y="6092825"/>
            <a:ext cx="431800" cy="474663"/>
          </a:xfrm>
          <a:prstGeom prst="rect">
            <a:avLst/>
          </a:prstGeom>
          <a:noFill/>
          <a:ln w="9525">
            <a:noFill/>
            <a:miter lim="800000"/>
            <a:headEnd/>
            <a:tailEnd/>
          </a:ln>
        </p:spPr>
        <p:txBody>
          <a:bodyPr anchor="ctr"/>
          <a:lstStyle/>
          <a:p>
            <a:pPr algn="r"/>
            <a:r>
              <a:rPr lang="ru-RU" sz="1200">
                <a:cs typeface="Times New Roman" pitchFamily="18" charset="0"/>
              </a:rPr>
              <a:t>28</a:t>
            </a:r>
          </a:p>
        </p:txBody>
      </p:sp>
      <p:sp>
        <p:nvSpPr>
          <p:cNvPr id="9" name="Прямоугольник 8"/>
          <p:cNvSpPr/>
          <p:nvPr/>
        </p:nvSpPr>
        <p:spPr>
          <a:xfrm>
            <a:off x="214313" y="1071563"/>
            <a:ext cx="8715375" cy="1000125"/>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28842" name="TextBox 5"/>
          <p:cNvSpPr txBox="1">
            <a:spLocks noChangeArrowheads="1"/>
          </p:cNvSpPr>
          <p:nvPr/>
        </p:nvSpPr>
        <p:spPr bwMode="auto">
          <a:xfrm>
            <a:off x="785813" y="1087438"/>
            <a:ext cx="7572375" cy="723900"/>
          </a:xfrm>
          <a:prstGeom prst="rect">
            <a:avLst/>
          </a:prstGeom>
          <a:noFill/>
          <a:ln w="9525">
            <a:noFill/>
            <a:miter lim="800000"/>
            <a:headEnd/>
            <a:tailEnd/>
          </a:ln>
        </p:spPr>
        <p:txBody>
          <a:bodyPr>
            <a:spAutoFit/>
          </a:bodyPr>
          <a:lstStyle/>
          <a:p>
            <a:pPr algn="ctr">
              <a:lnSpc>
                <a:spcPct val="75000"/>
              </a:lnSpc>
              <a:defRPr/>
            </a:pPr>
            <a:r>
              <a:rPr lang="ru-RU" b="1" dirty="0">
                <a:solidFill>
                  <a:schemeClr val="bg1"/>
                </a:solidFill>
                <a:latin typeface="+mn-lt"/>
                <a:cs typeface="Times New Roman" pitchFamily="18" charset="0"/>
              </a:rPr>
              <a:t>Информация по </a:t>
            </a:r>
            <a:r>
              <a:rPr lang="ru-RU" b="1" dirty="0" err="1">
                <a:solidFill>
                  <a:schemeClr val="bg1"/>
                </a:solidFill>
                <a:latin typeface="+mn-lt"/>
                <a:cs typeface="Times New Roman" pitchFamily="18" charset="0"/>
              </a:rPr>
              <a:t>гендерному</a:t>
            </a:r>
            <a:r>
              <a:rPr lang="ru-RU" b="1" dirty="0">
                <a:solidFill>
                  <a:schemeClr val="bg1"/>
                </a:solidFill>
                <a:latin typeface="+mn-lt"/>
                <a:cs typeface="Times New Roman" pitchFamily="18" charset="0"/>
              </a:rPr>
              <a:t>, возрастному составу и наличию образования государственных гражданских служащих территориальных органов Федерального казначейства по состоянию на 1 января 2014 г.</a:t>
            </a:r>
          </a:p>
        </p:txBody>
      </p:sp>
      <p:graphicFrame>
        <p:nvGraphicFramePr>
          <p:cNvPr id="11" name="Таблица 10"/>
          <p:cNvGraphicFramePr>
            <a:graphicFrameLocks noGrp="1"/>
          </p:cNvGraphicFramePr>
          <p:nvPr/>
        </p:nvGraphicFramePr>
        <p:xfrm>
          <a:off x="179388" y="2205038"/>
          <a:ext cx="8785225" cy="3887787"/>
        </p:xfrm>
        <a:graphic>
          <a:graphicData uri="http://schemas.openxmlformats.org/drawingml/2006/table">
            <a:tbl>
              <a:tblPr/>
              <a:tblGrid>
                <a:gridCol w="1224136"/>
                <a:gridCol w="576064"/>
                <a:gridCol w="360040"/>
                <a:gridCol w="648072"/>
                <a:gridCol w="364858"/>
                <a:gridCol w="619674"/>
                <a:gridCol w="512836"/>
                <a:gridCol w="665082"/>
                <a:gridCol w="512836"/>
                <a:gridCol w="565074"/>
                <a:gridCol w="460598"/>
                <a:gridCol w="547514"/>
                <a:gridCol w="478158"/>
                <a:gridCol w="817986"/>
                <a:gridCol w="432050"/>
              </a:tblGrid>
              <a:tr h="487847">
                <a:tc>
                  <a:txBody>
                    <a:bodyPr/>
                    <a:lstStyle/>
                    <a:p>
                      <a:pPr algn="ctr" fontAlgn="ctr"/>
                      <a:r>
                        <a:rPr lang="ru-RU" sz="1000" b="1" i="0" u="none" strike="noStrike" dirty="0">
                          <a:solidFill>
                            <a:srgbClr val="000000"/>
                          </a:solidFill>
                          <a:latin typeface="Times New Roman"/>
                        </a:rPr>
                        <a:t>Показатели</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до 20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21-30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31-40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41-50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51-59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60 и более лет</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Итого по факту</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ru-RU" sz="1000" b="1" i="0" u="none" strike="noStrike">
                          <a:solidFill>
                            <a:srgbClr val="000000"/>
                          </a:solidFill>
                          <a:latin typeface="Times New Roman"/>
                        </a:rPr>
                        <a:t>%</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301318">
                <a:tc>
                  <a:txBody>
                    <a:bodyPr/>
                    <a:lstStyle/>
                    <a:p>
                      <a:pPr algn="ctr" fontAlgn="ctr"/>
                      <a:r>
                        <a:rPr lang="ru-RU" sz="1000" b="0" i="0" u="none" strike="noStrike" dirty="0">
                          <a:solidFill>
                            <a:srgbClr val="000000"/>
                          </a:solidFill>
                          <a:latin typeface="Times New Roman"/>
                        </a:rPr>
                        <a:t>кол-во мужчин</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1 774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5,12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1 859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5,37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983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2,84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733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2,12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137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5 498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15,88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318">
                <a:tc>
                  <a:txBody>
                    <a:bodyPr/>
                    <a:lstStyle/>
                    <a:p>
                      <a:pPr algn="ctr" fontAlgn="ctr"/>
                      <a:r>
                        <a:rPr lang="ru-RU" sz="1000" b="0" i="0" u="none" strike="noStrike" dirty="0">
                          <a:solidFill>
                            <a:srgbClr val="000000"/>
                          </a:solidFill>
                          <a:latin typeface="Times New Roman"/>
                        </a:rPr>
                        <a:t>кол-во женщин</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5 745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16,59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10 804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31,20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6 942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20,05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5 302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15,31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284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0,82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29 128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84,12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318">
                <a:tc>
                  <a:txBody>
                    <a:bodyPr/>
                    <a:lstStyle/>
                    <a:p>
                      <a:pPr algn="ctr" fontAlgn="ctr"/>
                      <a:r>
                        <a:rPr lang="ru-RU" sz="1000" b="0" i="0" u="none" strike="noStrike" dirty="0">
                          <a:solidFill>
                            <a:srgbClr val="000000"/>
                          </a:solidFill>
                          <a:latin typeface="Times New Roman"/>
                        </a:rPr>
                        <a:t>высшее образование</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6 861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19,81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11 986</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34,62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7 438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21,48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5 505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15,90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381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1,10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32 179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92,93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1772">
                <a:tc>
                  <a:txBody>
                    <a:bodyPr/>
                    <a:lstStyle/>
                    <a:p>
                      <a:pPr algn="ctr" fontAlgn="ctr"/>
                      <a:r>
                        <a:rPr lang="ru-RU" sz="1000" b="0" i="0" u="none" strike="noStrike" dirty="0">
                          <a:solidFill>
                            <a:srgbClr val="000000"/>
                          </a:solidFill>
                          <a:latin typeface="Times New Roman"/>
                        </a:rPr>
                        <a:t>среднее профессиональное образование</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567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1,64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367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1,06</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327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0,94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442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1,28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1 785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5,16</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7847">
                <a:tc>
                  <a:txBody>
                    <a:bodyPr/>
                    <a:lstStyle/>
                    <a:p>
                      <a:pPr algn="ctr" fontAlgn="ctr"/>
                      <a:r>
                        <a:rPr lang="ru-RU" sz="1000" b="0" i="0" u="none" strike="noStrike" dirty="0">
                          <a:solidFill>
                            <a:srgbClr val="000000"/>
                          </a:solidFill>
                          <a:latin typeface="Times New Roman"/>
                        </a:rPr>
                        <a:t>среднее общее образование</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113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149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0,43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113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88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0,25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473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1,37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7847">
                <a:tc>
                  <a:txBody>
                    <a:bodyPr/>
                    <a:lstStyle/>
                    <a:p>
                      <a:pPr algn="ctr" fontAlgn="ctr"/>
                      <a:r>
                        <a:rPr lang="ru-RU" sz="1000" b="0" i="0" u="none" strike="noStrike" dirty="0">
                          <a:solidFill>
                            <a:srgbClr val="000000"/>
                          </a:solidFill>
                          <a:latin typeface="Times New Roman"/>
                        </a:rPr>
                        <a:t>второе высшее образование</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424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1,22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1 135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3,28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760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2,19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434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1,25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2 799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8,08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318">
                <a:tc>
                  <a:txBody>
                    <a:bodyPr/>
                    <a:lstStyle/>
                    <a:p>
                      <a:pPr algn="ctr" fontAlgn="ctr"/>
                      <a:r>
                        <a:rPr lang="ru-RU" sz="1000" b="0" i="0" u="none" strike="noStrike" dirty="0">
                          <a:solidFill>
                            <a:srgbClr val="000000"/>
                          </a:solidFill>
                          <a:latin typeface="Times New Roman"/>
                        </a:rPr>
                        <a:t>ученая степень</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24</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23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0,03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108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0,31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7847">
                <a:tc>
                  <a:txBody>
                    <a:bodyPr/>
                    <a:lstStyle/>
                    <a:p>
                      <a:pPr algn="ctr" fontAlgn="ctr"/>
                      <a:r>
                        <a:rPr lang="ru-RU" sz="1000" b="1" i="0" u="none" strike="noStrike" dirty="0">
                          <a:solidFill>
                            <a:srgbClr val="000000"/>
                          </a:solidFill>
                          <a:latin typeface="Arial Cyr"/>
                        </a:rPr>
                        <a:t>Итого по </a:t>
                      </a:r>
                      <a:r>
                        <a:rPr lang="ru-RU" sz="1000" b="1" i="0" u="none" strike="noStrike" dirty="0" err="1">
                          <a:solidFill>
                            <a:srgbClr val="000000"/>
                          </a:solidFill>
                          <a:latin typeface="Arial Cyr"/>
                        </a:rPr>
                        <a:t>муж+жен</a:t>
                      </a:r>
                      <a:endParaRPr lang="ru-RU" sz="1000" b="1" i="0" u="none" strike="noStrike" dirty="0">
                        <a:solidFill>
                          <a:srgbClr val="000000"/>
                        </a:solidFill>
                        <a:latin typeface="Arial Cyr"/>
                      </a:endParaRP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63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0,18</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7 519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21,71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12 663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36,57</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7 925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22,89</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6 035</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17,43</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421</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1,22</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latin typeface="Times New Roman"/>
                        </a:rPr>
                        <a:t>34 626</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a:rPr>
                        <a:t>100,00</a:t>
                      </a:r>
                    </a:p>
                  </a:txBody>
                  <a:tcPr marL="5562" marR="5562"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0826" name="Заголовок 3"/>
          <p:cNvSpPr txBox="1">
            <a:spLocks/>
          </p:cNvSpPr>
          <p:nvPr/>
        </p:nvSpPr>
        <p:spPr bwMode="auto">
          <a:xfrm>
            <a:off x="1258888" y="115888"/>
            <a:ext cx="7000875" cy="714375"/>
          </a:xfrm>
          <a:prstGeom prst="rect">
            <a:avLst/>
          </a:prstGeom>
          <a:noFill/>
          <a:ln w="9525">
            <a:noFill/>
            <a:miter lim="800000"/>
            <a:headEnd/>
            <a:tailEnd/>
          </a:ln>
        </p:spPr>
        <p:txBody>
          <a:bodyPr anchor="ctr"/>
          <a:lstStyle/>
          <a:p>
            <a:pPr algn="ctr" eaLnBrk="0" hangingPunct="0"/>
            <a:r>
              <a:rPr lang="ru-RU" b="1">
                <a:solidFill>
                  <a:srgbClr val="00349E"/>
                </a:solidFill>
              </a:rPr>
              <a:t>ОПТИМИЗАЦИЯ ЧИСЛЕННОСТИ И СОВЕРШЕНСТВОВАНИЕ СИСТЕМЫ МАТЕРИАЛЬНОГО СТИМУЛИРОВАНИЯ ГОСУДАРСТВЕННЫХ ГРАЖДАНСКИХ СЛУЖАЩИХ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2"/>
          <p:cNvSpPr txBox="1">
            <a:spLocks noChangeArrowheads="1"/>
          </p:cNvSpPr>
          <p:nvPr/>
        </p:nvSpPr>
        <p:spPr bwMode="auto">
          <a:xfrm>
            <a:off x="4787900" y="981075"/>
            <a:ext cx="4356100" cy="460375"/>
          </a:xfrm>
          <a:prstGeom prst="rect">
            <a:avLst/>
          </a:prstGeom>
          <a:noFill/>
          <a:ln w="9525">
            <a:noFill/>
            <a:miter lim="800000"/>
            <a:headEnd/>
            <a:tailEnd/>
          </a:ln>
        </p:spPr>
        <p:txBody>
          <a:bodyPr>
            <a:spAutoFit/>
          </a:bodyPr>
          <a:lstStyle/>
          <a:p>
            <a:pPr>
              <a:lnSpc>
                <a:spcPct val="75000"/>
              </a:lnSpc>
              <a:spcBef>
                <a:spcPct val="50000"/>
              </a:spcBef>
            </a:pPr>
            <a:r>
              <a:rPr lang="ru-RU"/>
              <a:t>Количество поставленных на учет государственных гражданских служащих</a:t>
            </a:r>
          </a:p>
        </p:txBody>
      </p:sp>
      <p:sp>
        <p:nvSpPr>
          <p:cNvPr id="1029" name="Text Box 7"/>
          <p:cNvSpPr txBox="1">
            <a:spLocks noChangeArrowheads="1"/>
          </p:cNvSpPr>
          <p:nvPr/>
        </p:nvSpPr>
        <p:spPr bwMode="auto">
          <a:xfrm>
            <a:off x="0" y="979488"/>
            <a:ext cx="3276600" cy="460375"/>
          </a:xfrm>
          <a:prstGeom prst="rect">
            <a:avLst/>
          </a:prstGeom>
          <a:noFill/>
          <a:ln w="9525">
            <a:noFill/>
            <a:miter lim="800000"/>
            <a:headEnd/>
            <a:tailEnd/>
          </a:ln>
        </p:spPr>
        <p:txBody>
          <a:bodyPr>
            <a:spAutoFit/>
          </a:bodyPr>
          <a:lstStyle/>
          <a:p>
            <a:pPr>
              <a:lnSpc>
                <a:spcPct val="75000"/>
              </a:lnSpc>
              <a:spcBef>
                <a:spcPct val="50000"/>
              </a:spcBef>
            </a:pPr>
            <a:r>
              <a:rPr lang="ru-RU"/>
              <a:t>Количество проведенных заседаний Комиссии</a:t>
            </a:r>
          </a:p>
        </p:txBody>
      </p:sp>
      <p:cxnSp>
        <p:nvCxnSpPr>
          <p:cNvPr id="15" name="Прямая соединительная линия 14"/>
          <p:cNvCxnSpPr/>
          <p:nvPr/>
        </p:nvCxnSpPr>
        <p:spPr>
          <a:xfrm>
            <a:off x="4857750" y="1500188"/>
            <a:ext cx="4143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124075" y="4149725"/>
            <a:ext cx="41433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2" name="Line 13"/>
          <p:cNvSpPr>
            <a:spLocks noChangeShapeType="1"/>
          </p:cNvSpPr>
          <p:nvPr/>
        </p:nvSpPr>
        <p:spPr bwMode="auto">
          <a:xfrm>
            <a:off x="71438" y="1500188"/>
            <a:ext cx="3929062" cy="0"/>
          </a:xfrm>
          <a:prstGeom prst="line">
            <a:avLst/>
          </a:prstGeom>
          <a:noFill/>
          <a:ln w="9525">
            <a:solidFill>
              <a:schemeClr val="tx1"/>
            </a:solidFill>
            <a:round/>
            <a:headEnd/>
            <a:tailEnd/>
          </a:ln>
        </p:spPr>
        <p:txBody>
          <a:bodyPr/>
          <a:lstStyle/>
          <a:p>
            <a:endParaRPr lang="ru-RU"/>
          </a:p>
        </p:txBody>
      </p:sp>
      <p:sp>
        <p:nvSpPr>
          <p:cNvPr id="30730" name="Text Box 14"/>
          <p:cNvSpPr txBox="1">
            <a:spLocks noChangeArrowheads="1"/>
          </p:cNvSpPr>
          <p:nvPr/>
        </p:nvSpPr>
        <p:spPr bwMode="auto">
          <a:xfrm>
            <a:off x="2339975" y="3714750"/>
            <a:ext cx="4103688" cy="298450"/>
          </a:xfrm>
          <a:prstGeom prst="rect">
            <a:avLst/>
          </a:prstGeom>
          <a:noFill/>
          <a:ln w="9525">
            <a:noFill/>
            <a:miter lim="800000"/>
            <a:headEnd/>
            <a:tailEnd/>
          </a:ln>
        </p:spPr>
        <p:txBody>
          <a:bodyPr>
            <a:spAutoFit/>
          </a:bodyPr>
          <a:lstStyle/>
          <a:p>
            <a:pPr>
              <a:lnSpc>
                <a:spcPct val="75000"/>
              </a:lnSpc>
              <a:spcBef>
                <a:spcPct val="50000"/>
              </a:spcBef>
              <a:defRPr/>
            </a:pPr>
            <a:r>
              <a:rPr lang="ru-RU">
                <a:latin typeface="+mn-lt"/>
              </a:rPr>
              <a:t>Основные итоги за 2009-2013 гг.:</a:t>
            </a:r>
          </a:p>
        </p:txBody>
      </p:sp>
      <p:sp>
        <p:nvSpPr>
          <p:cNvPr id="30731" name="TextBox 36"/>
          <p:cNvSpPr txBox="1">
            <a:spLocks noChangeArrowheads="1"/>
          </p:cNvSpPr>
          <p:nvPr/>
        </p:nvSpPr>
        <p:spPr bwMode="auto">
          <a:xfrm>
            <a:off x="2124075" y="4292600"/>
            <a:ext cx="4071938" cy="2014538"/>
          </a:xfrm>
          <a:prstGeom prst="rect">
            <a:avLst/>
          </a:prstGeom>
          <a:noFill/>
          <a:ln w="9525">
            <a:noFill/>
            <a:miter lim="800000"/>
            <a:headEnd/>
            <a:tailEnd/>
          </a:ln>
        </p:spPr>
        <p:txBody>
          <a:bodyPr>
            <a:spAutoFit/>
          </a:bodyPr>
          <a:lstStyle/>
          <a:p>
            <a:pPr>
              <a:buFont typeface="Wingdings" pitchFamily="2" charset="2"/>
              <a:buChar char="ü"/>
              <a:defRPr/>
            </a:pPr>
            <a:r>
              <a:rPr lang="ru-RU" dirty="0">
                <a:latin typeface="+mn-lt"/>
                <a:cs typeface="Times New Roman" pitchFamily="18" charset="0"/>
              </a:rPr>
              <a:t>Проведено </a:t>
            </a:r>
            <a:r>
              <a:rPr lang="ru-RU" b="1" dirty="0">
                <a:solidFill>
                  <a:srgbClr val="00349E"/>
                </a:solidFill>
                <a:latin typeface="+mn-lt"/>
                <a:cs typeface="Times New Roman" pitchFamily="18" charset="0"/>
              </a:rPr>
              <a:t>55</a:t>
            </a:r>
            <a:r>
              <a:rPr lang="ru-RU" dirty="0">
                <a:latin typeface="+mn-lt"/>
                <a:cs typeface="Times New Roman" pitchFamily="18" charset="0"/>
              </a:rPr>
              <a:t> заседаний Комиссии;</a:t>
            </a:r>
          </a:p>
          <a:p>
            <a:pPr>
              <a:buFont typeface="Wingdings" pitchFamily="2" charset="2"/>
              <a:buChar char="ü"/>
              <a:defRPr/>
            </a:pPr>
            <a:r>
              <a:rPr lang="ru-RU" dirty="0">
                <a:latin typeface="+mn-lt"/>
                <a:cs typeface="Times New Roman" pitchFamily="18" charset="0"/>
              </a:rPr>
              <a:t>Поставлено на учет </a:t>
            </a:r>
            <a:r>
              <a:rPr lang="ru-RU" b="1" dirty="0">
                <a:solidFill>
                  <a:srgbClr val="00349E"/>
                </a:solidFill>
                <a:latin typeface="+mn-lt"/>
                <a:cs typeface="Times New Roman" pitchFamily="18" charset="0"/>
              </a:rPr>
              <a:t>2294</a:t>
            </a:r>
            <a:r>
              <a:rPr lang="ru-RU" b="1" dirty="0">
                <a:solidFill>
                  <a:srgbClr val="4E005F"/>
                </a:solidFill>
                <a:latin typeface="+mn-lt"/>
                <a:cs typeface="Times New Roman" pitchFamily="18" charset="0"/>
              </a:rPr>
              <a:t> </a:t>
            </a:r>
            <a:r>
              <a:rPr lang="ru-RU" dirty="0">
                <a:latin typeface="+mn-lt"/>
                <a:cs typeface="Times New Roman" pitchFamily="18" charset="0"/>
              </a:rPr>
              <a:t>гражданских служащих;</a:t>
            </a:r>
          </a:p>
          <a:p>
            <a:pPr algn="just">
              <a:buFont typeface="Wingdings" pitchFamily="2" charset="2"/>
              <a:buChar char="ü"/>
              <a:defRPr/>
            </a:pPr>
            <a:r>
              <a:rPr lang="ru-RU" dirty="0">
                <a:latin typeface="+mn-lt"/>
                <a:cs typeface="Times New Roman" pitchFamily="18" charset="0"/>
              </a:rPr>
              <a:t> </a:t>
            </a:r>
            <a:r>
              <a:rPr lang="ru-RU" b="1" dirty="0">
                <a:solidFill>
                  <a:srgbClr val="00349E"/>
                </a:solidFill>
                <a:latin typeface="+mn-lt"/>
                <a:cs typeface="Times New Roman" pitchFamily="18" charset="0"/>
              </a:rPr>
              <a:t>147</a:t>
            </a:r>
            <a:r>
              <a:rPr lang="ru-RU" dirty="0">
                <a:latin typeface="+mn-lt"/>
                <a:cs typeface="Times New Roman" pitchFamily="18" charset="0"/>
              </a:rPr>
              <a:t> государственных гражданских служащих получили единовременную субсидию на приобретение жилья на сумму </a:t>
            </a:r>
            <a:r>
              <a:rPr lang="ru-RU" b="1" dirty="0">
                <a:solidFill>
                  <a:srgbClr val="00349E"/>
                </a:solidFill>
                <a:latin typeface="+mn-lt"/>
                <a:cs typeface="Times New Roman" pitchFamily="18" charset="0"/>
              </a:rPr>
              <a:t>702,8 </a:t>
            </a:r>
            <a:r>
              <a:rPr lang="ru-RU" dirty="0">
                <a:latin typeface="+mn-lt"/>
                <a:cs typeface="Times New Roman" pitchFamily="18" charset="0"/>
              </a:rPr>
              <a:t>млн. руб.</a:t>
            </a:r>
          </a:p>
        </p:txBody>
      </p:sp>
      <p:sp>
        <p:nvSpPr>
          <p:cNvPr id="1035" name="Номер слайда 5"/>
          <p:cNvSpPr txBox="1">
            <a:spLocks noGrp="1"/>
          </p:cNvSpPr>
          <p:nvPr/>
        </p:nvSpPr>
        <p:spPr bwMode="auto">
          <a:xfrm>
            <a:off x="8532813" y="6092825"/>
            <a:ext cx="431800" cy="474663"/>
          </a:xfrm>
          <a:prstGeom prst="rect">
            <a:avLst/>
          </a:prstGeom>
          <a:noFill/>
          <a:ln w="9525">
            <a:noFill/>
            <a:miter lim="800000"/>
            <a:headEnd/>
            <a:tailEnd/>
          </a:ln>
        </p:spPr>
        <p:txBody>
          <a:bodyPr anchor="ctr"/>
          <a:lstStyle/>
          <a:p>
            <a:pPr algn="r"/>
            <a:r>
              <a:rPr lang="ru-RU" sz="1200">
                <a:cs typeface="Times New Roman" pitchFamily="18" charset="0"/>
              </a:rPr>
              <a:t>30</a:t>
            </a:r>
          </a:p>
        </p:txBody>
      </p:sp>
      <p:graphicFrame>
        <p:nvGraphicFramePr>
          <p:cNvPr id="1026" name="Object 2"/>
          <p:cNvGraphicFramePr>
            <a:graphicFrameLocks noChangeAspect="1"/>
          </p:cNvGraphicFramePr>
          <p:nvPr/>
        </p:nvGraphicFramePr>
        <p:xfrm>
          <a:off x="182563" y="1481138"/>
          <a:ext cx="4060825" cy="2478087"/>
        </p:xfrm>
        <a:graphic>
          <a:graphicData uri="http://schemas.openxmlformats.org/presentationml/2006/ole">
            <p:oleObj spid="_x0000_s1026" name="Диаграмма" r:id="rId3" imgW="6610468" imgH="4019645" progId="MSGraph.Chart.8">
              <p:embed followColorScheme="full"/>
            </p:oleObj>
          </a:graphicData>
        </a:graphic>
      </p:graphicFrame>
      <p:graphicFrame>
        <p:nvGraphicFramePr>
          <p:cNvPr id="1027" name="Object 3"/>
          <p:cNvGraphicFramePr>
            <a:graphicFrameLocks noChangeAspect="1"/>
          </p:cNvGraphicFramePr>
          <p:nvPr/>
        </p:nvGraphicFramePr>
        <p:xfrm>
          <a:off x="4932363" y="1595438"/>
          <a:ext cx="4060825" cy="2478087"/>
        </p:xfrm>
        <a:graphic>
          <a:graphicData uri="http://schemas.openxmlformats.org/presentationml/2006/ole">
            <p:oleObj spid="_x0000_s1027" name="Диаграмма" r:id="rId4" imgW="6610468" imgH="4019645" progId="MSGraph.Chart.8">
              <p:embed followColorScheme="full"/>
            </p:oleObj>
          </a:graphicData>
        </a:graphic>
      </p:graphicFrame>
      <p:sp>
        <p:nvSpPr>
          <p:cNvPr id="1036" name="Заголовок 3"/>
          <p:cNvSpPr txBox="1">
            <a:spLocks/>
          </p:cNvSpPr>
          <p:nvPr/>
        </p:nvSpPr>
        <p:spPr bwMode="auto">
          <a:xfrm>
            <a:off x="1285875" y="214313"/>
            <a:ext cx="7000875" cy="714375"/>
          </a:xfrm>
          <a:prstGeom prst="rect">
            <a:avLst/>
          </a:prstGeom>
          <a:noFill/>
          <a:ln w="9525">
            <a:noFill/>
            <a:miter lim="800000"/>
            <a:headEnd/>
            <a:tailEnd/>
          </a:ln>
        </p:spPr>
        <p:txBody>
          <a:bodyPr anchor="ctr"/>
          <a:lstStyle/>
          <a:p>
            <a:pPr algn="ctr" eaLnBrk="0" hangingPunct="0"/>
            <a:r>
              <a:rPr lang="ru-RU" b="1">
                <a:solidFill>
                  <a:srgbClr val="00349E"/>
                </a:solidFill>
              </a:rPr>
              <a:t>ЖИЛИЩНЫЕ СУБСИДИИ</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99" name="Group 27"/>
          <p:cNvGraphicFramePr>
            <a:graphicFrameLocks noGrp="1"/>
          </p:cNvGraphicFramePr>
          <p:nvPr>
            <p:ph idx="4294967295"/>
          </p:nvPr>
        </p:nvGraphicFramePr>
        <p:xfrm>
          <a:off x="250825" y="1196975"/>
          <a:ext cx="8713788" cy="5172075"/>
        </p:xfrm>
        <a:graphic>
          <a:graphicData uri="http://schemas.openxmlformats.org/drawingml/2006/table">
            <a:tbl>
              <a:tblPr/>
              <a:tblGrid>
                <a:gridCol w="1638300"/>
                <a:gridCol w="7075488"/>
              </a:tblGrid>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Построение единой закупочной политики</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Суммарная начальная цена контрактов (лотов), выставленных  на торги, и сумма контрактов  (договоров) по другим способам размещения заказов - 877  млн.руб.</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Общая стоимость заключенных контрактов и договоров – 720 млн.руб.</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заключенных контрактов, договоров, шт. – 361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Экономия средств – 157 млн. руб.</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Внедрение современных технологий</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Система управления эксплуатации (СУЭ)</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Формализация бизнес-процессов</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Разработаны и утверждены временные регламенты взаимодействия между ТОФК и ФКУ «ЦОКР» по следующим направлениям: эксплуатация зданий, транспортное обслуживание, обеспечение услугами связи, обеспечение ремонта зданий</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4. Оценка эффективности и результативности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Соглашение об уровне сервиса между МОУ ФК и ФКУ «ЦОКР»</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 Реформирование обеспечивающей деятельности</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Передача функций по обеспечению деятельности ЦАФК, ТОФК г. Москвы и Московской области, МОУ ФК в ФКУ «ЦОКР»</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6" name="Rectangle 5"/>
          <p:cNvSpPr>
            <a:spLocks noChangeArrowheads="1"/>
          </p:cNvSpPr>
          <p:nvPr/>
        </p:nvSpPr>
        <p:spPr bwMode="auto">
          <a:xfrm>
            <a:off x="1116013" y="360363"/>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РЕЗУЛЬТАТЫ ДЕЯТЕЛЬНОСТИ ФКУ «ЦОКР» ЗА 2013 ГОД</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27" name="Group 31"/>
          <p:cNvGraphicFramePr>
            <a:graphicFrameLocks noGrp="1"/>
          </p:cNvGraphicFramePr>
          <p:nvPr>
            <p:ph idx="4294967295"/>
          </p:nvPr>
        </p:nvGraphicFramePr>
        <p:xfrm>
          <a:off x="250825" y="1125538"/>
          <a:ext cx="8713788" cy="5194300"/>
        </p:xfrm>
        <a:graphic>
          <a:graphicData uri="http://schemas.openxmlformats.org/drawingml/2006/table">
            <a:tbl>
              <a:tblPr/>
              <a:tblGrid>
                <a:gridCol w="1638300"/>
                <a:gridCol w="7075488"/>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85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Построение единой закупочной политики</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Осуществление функций государственного заказчика:</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Создание контрактной службы.</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Определение порядка действий контрактной службы и Порядка взаимодействия с другими подразделениями.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Внедрение современных технологий</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Диспетчеризация зданий (обследование объектов ТОФК, подготовка ТЗ для проектирования системы автоматизации и диспетчеризации).</a:t>
                      </a: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Автоматизация регламентов (единые требования поставки товаров, единая ассортиментная линейка.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0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Формализация бизнес-процессов</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Принятие приказа Федерального казначейства «Об утверждении Порядка взаимодействия ЦАФК, ТОФК и ФКУ «ЦОКР» при осуществлении ФКУ «ЦОКР» закупок товаров, работ, услуг для нужд ЦА ФК и ТОФК».</a:t>
                      </a: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Разработка и принятие регламентов взаимодействия между ЦАФК, ТОФК и ФКУ «ЦОКР» по следующим направлениям: эксплуатация зданий, транспортное обслуживание, обеспечение услугами связи, обеспечение ремонта зданий, обеспечение коммунальными услугами.</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ctr"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Разработка и принятие стандартов на предоставление сервисных услуг.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4. Оценка эффективности и результативности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Разработка системы показателей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KPI</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 Создание обособленных подразделений в субъектах РФ</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Создание 2 филиалов ФКУ «ЦОКР» в Приволжском ФО, Центральном ФО и 28 филиалов в субъектах Российской Федерации.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Подготовка к созданию 6 филиалов в ФО и 45 филиалов в субъектах Российской Федерации в 2015-2016 гг.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0" name="Rectangle 5"/>
          <p:cNvSpPr>
            <a:spLocks noChangeArrowheads="1"/>
          </p:cNvSpPr>
          <p:nvPr/>
        </p:nvSpPr>
        <p:spPr bwMode="auto">
          <a:xfrm>
            <a:off x="1116013" y="333375"/>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ОСНОВНЫЕ ЗАДАЧИ ФКУ «ЦОКР» НА 2014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0" name="Group 22"/>
          <p:cNvGraphicFramePr>
            <a:graphicFrameLocks noGrp="1"/>
          </p:cNvGraphicFramePr>
          <p:nvPr>
            <p:ph/>
          </p:nvPr>
        </p:nvGraphicFramePr>
        <p:xfrm>
          <a:off x="179388" y="1216025"/>
          <a:ext cx="8785225" cy="4994275"/>
        </p:xfrm>
        <a:graphic>
          <a:graphicData uri="http://schemas.openxmlformats.org/drawingml/2006/table">
            <a:tbl>
              <a:tblPr/>
              <a:tblGrid>
                <a:gridCol w="1439862"/>
                <a:gridCol w="1657350"/>
                <a:gridCol w="5688013"/>
              </a:tblGrid>
              <a:tr h="917575">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6843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Методическое обеспечение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Новый механизм предоставления целевых средств</a:t>
                      </a:r>
                    </a:p>
                    <a:p>
                      <a:pPr marL="0" marR="0" lvl="0" indent="0" algn="l" defTabSz="914400" rtl="0" eaLnBrk="1" fontAlgn="base" latinLnBrk="0" hangingPunct="1">
                        <a:lnSpc>
                          <a:spcPct val="100000"/>
                        </a:lnSpc>
                        <a:spcBef>
                          <a:spcPct val="0"/>
                        </a:spcBef>
                        <a:spcAft>
                          <a:spcPct val="0"/>
                        </a:spcAft>
                        <a:buClrTx/>
                        <a:buSzTx/>
                        <a:buFontTx/>
                        <a:buBlip>
                          <a:blip r:embed="rId2"/>
                        </a:buBlip>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Утвержден приказ Федерального казначейства от 28.08.2013 № 13н «Об утверждении порядка осуществления территориальными органами Федерального казначейства в 2013 году полномочий получателя средств бюджета субъекта Российской Федерации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Направлены предложения в Федеральный закон  о федеральном бюджете и в Постановление Правительства Российской Федерации «О мерах по реализации федерального закона о федеральном бюджете» (Перечень субсидий)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236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Новая редакция Бюджетного кодекса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151515"/>
                          </a:solidFill>
                          <a:effectLst/>
                          <a:latin typeface="Times New Roman" pitchFamily="18" charset="0"/>
                          <a:cs typeface="Times New Roman" pitchFamily="18" charset="0"/>
                        </a:rPr>
                        <a:t>Разработаны предложения в новую редакцию Бюджетного кодекса:</a:t>
                      </a:r>
                      <a:endParaRPr kumimoji="0" lang="en-US" sz="1200" b="0" i="0" u="none" strike="noStrike" cap="none" normalizeH="0" baseline="0" smtClean="0">
                        <a:ln>
                          <a:noFill/>
                        </a:ln>
                        <a:solidFill>
                          <a:srgbClr val="151515"/>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151515"/>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Единый казначейский счет</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Реформирование системы бюджетных платежей </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Кассовое обслуживание исполнения бюджетов бюджетной системы</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Проведение операций со средствами неучастников бюджетного процесса</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Управление ликвидностью единого казначейского счета</a:t>
                      </a:r>
                      <a:endParaRPr kumimoji="0" lang="ru-RU" sz="1200" b="0" i="0" u="none" strike="noStrike" cap="none" normalizeH="0" baseline="0" smtClean="0">
                        <a:ln>
                          <a:noFill/>
                        </a:ln>
                        <a:solidFill>
                          <a:srgbClr val="151515"/>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0" name="Rectangle 5"/>
          <p:cNvSpPr>
            <a:spLocks noChangeArrowheads="1"/>
          </p:cNvSpPr>
          <p:nvPr/>
        </p:nvSpPr>
        <p:spPr bwMode="auto">
          <a:xfrm>
            <a:off x="1116013" y="276225"/>
            <a:ext cx="7245350" cy="581025"/>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МЕТОДОЛОГИЯ ДЕЯТЕЛЬНОСТИ</a:t>
            </a:r>
          </a:p>
          <a:p>
            <a:pPr algn="ctr"/>
            <a:r>
              <a:rPr lang="ru-RU" b="1">
                <a:solidFill>
                  <a:srgbClr val="00349E"/>
                </a:solidFill>
                <a:cs typeface="Times New Roman" pitchFamily="18" charset="0"/>
              </a:rPr>
              <a:t>КАЗНАЧЕЙСТВА РОССИИ В 2013 ГОДУ (продолжение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54" name="Group 34"/>
          <p:cNvGraphicFramePr>
            <a:graphicFrameLocks noGrp="1"/>
          </p:cNvGraphicFramePr>
          <p:nvPr>
            <p:ph idx="4294967295"/>
          </p:nvPr>
        </p:nvGraphicFramePr>
        <p:xfrm>
          <a:off x="179388" y="1268413"/>
          <a:ext cx="8785225" cy="5230812"/>
        </p:xfrm>
        <a:graphic>
          <a:graphicData uri="http://schemas.openxmlformats.org/drawingml/2006/table">
            <a:tbl>
              <a:tblPr/>
              <a:tblGrid>
                <a:gridCol w="1320800"/>
                <a:gridCol w="1357312"/>
                <a:gridCol w="6107113"/>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8112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1. Контрольная и аудиторская деятельность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Проведение проверок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Проведено 2 999 проверок (в т.ч. УВК(А)иОЭД: 21 комплексная, 6 тематических,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 внеплановая, 9 управлений ЦАФК)</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Выявлено 17 327 нарушений  (в т.ч. УВК(А)иОЭД  выявило 1 278 нарушений)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Проведены 3 комбинированные (двухэтапные) проверки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Организация деятельности Контрольного Совета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На 19 заседаниях рассмотрены материалы 29 контрольных мероприятий, проведенных УВК(А)иОЭД, и 2 мероприятий, проведенных Счетной палатой Российской Федерации и Росфиннадзором</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Оформлен 31 протокол.  Направлены и взяты на контроль 153 поручения.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Исполнено 107 поручений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21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2. Правовое регулирование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Совершенствова-ние стандартов</a:t>
                      </a:r>
                    </a:p>
                    <a:p>
                      <a:pPr marL="0" marR="0" lvl="0" indent="0" algn="l" defTabSz="914400" rtl="0" eaLnBrk="1" fontAlgn="base" latinLnBrk="0" hangingPunct="1">
                        <a:lnSpc>
                          <a:spcPct val="100000"/>
                        </a:lnSpc>
                        <a:spcBef>
                          <a:spcPct val="0"/>
                        </a:spcBef>
                        <a:spcAft>
                          <a:spcPct val="0"/>
                        </a:spcAft>
                        <a:buClrTx/>
                        <a:buSzTx/>
                        <a:buFontTx/>
                        <a:buBlip>
                          <a:blip r:embed="rId2"/>
                        </a:buBlip>
                        <a:tabLst/>
                      </a:pPr>
                      <a:endParaRPr kumimoji="0" lang="ru-RU"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Регламентированы вопросы проведения камеральных и комбинированных проверок</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Расширена сфера применения ИТ в контрольной деятельности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Стандартизирована деятельность контрольных советов органов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Развитие системы оценки эффективности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Коллегией Федерального казначейства одобрена Концепция оценки эффективности деятельности Казначейства России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Взаимодействие с органами  государственного (муниципального) контроля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Осуществлена подготовка к заключению Соглашения о сотрудничестве с Росфиннадзором в новой редакции с учетом изменения контрольных полномочий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Обеспечено заключение соглашений об информационном взаимодействии между УФК и КСО муниципальных образований (62% от общего количества КСО, созданных по состоянию на 01.01.2014)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Box 13"/>
          <p:cNvSpPr txBox="1">
            <a:spLocks noChangeArrowheads="1"/>
          </p:cNvSpPr>
          <p:nvPr/>
        </p:nvSpPr>
        <p:spPr bwMode="auto">
          <a:xfrm>
            <a:off x="1233464" y="306365"/>
            <a:ext cx="7143768"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РЕЗУЛЬТАТЫ КОНТРОЛЬНОЙ И АУДИТОРСКОЙ </a:t>
            </a:r>
          </a:p>
          <a:p>
            <a:pPr algn="ctr">
              <a:lnSpc>
                <a:spcPct val="80000"/>
              </a:lnSpc>
              <a:defRPr/>
            </a:pPr>
            <a:r>
              <a:rPr lang="ru-RU" b="1" dirty="0">
                <a:solidFill>
                  <a:srgbClr val="00349E"/>
                </a:solidFill>
                <a:cs typeface="Times New Roman" pitchFamily="18" charset="0"/>
              </a:rPr>
              <a:t>ДЕЯТЕЛЬНОСТИ ЗА 2013 ГОД</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6" name="Group 32"/>
          <p:cNvGraphicFramePr>
            <a:graphicFrameLocks noGrp="1"/>
          </p:cNvGraphicFramePr>
          <p:nvPr>
            <p:ph idx="4294967295"/>
          </p:nvPr>
        </p:nvGraphicFramePr>
        <p:xfrm>
          <a:off x="179388" y="1196975"/>
          <a:ext cx="8785225" cy="5048250"/>
        </p:xfrm>
        <a:graphic>
          <a:graphicData uri="http://schemas.openxmlformats.org/drawingml/2006/table">
            <a:tbl>
              <a:tblPr/>
              <a:tblGrid>
                <a:gridCol w="1320800"/>
                <a:gridCol w="1343025"/>
                <a:gridCol w="6121400"/>
              </a:tblGrid>
              <a:tr h="67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025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Мониторинг эффективности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Оценка результативности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Результаты внешней оценки деятельности Федерального казначейства за 2013 год: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оценка УФК          – 3,93 (2012 – 3,83; 2011 – 3,64; 2010 – 3,37)</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оценка МОУ ФК   – 3,92 (2012 – 3,52)</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рейтингование ТОФК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4. Реализация Государствен-ных программ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Обеспечение реализации государственных программы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Коллегией Федерального казначейства одобрены подходы к управлению реализацией государственных программ Российской Федерации в Федеральном казначействе</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Принято активное участие в разработке государственной программы Российской Федерации «Управление государственными финансами»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Принято активное участие в доработке государственной программы Российской Федерации «Управление государственными финансами и регулирование финансовых рынков»</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Осуществлен мониторинг исполнения документов планирования деятельности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 Кадровая работа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Проведение конкурсов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Проведены конкурсы «Лучший внутренний аудитор Казначейства России»,  «Лучшее контрольно-аудиторское подразделение Казначейства России», «Лучшее освещение в СМИ деятельности внутреннего контроля и аудита в ТОФК»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Назначение начальников ОВКиА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Рассмотрены и согласованы кандидатуры на должности начальников ОВКиА 10 УФК</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Проведены собеседования с кандидатами в формате видеоконференции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Box 13"/>
          <p:cNvSpPr txBox="1">
            <a:spLocks noChangeArrowheads="1"/>
          </p:cNvSpPr>
          <p:nvPr/>
        </p:nvSpPr>
        <p:spPr bwMode="auto">
          <a:xfrm>
            <a:off x="1233464" y="306365"/>
            <a:ext cx="7143768"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РЕЗУЛЬТАТЫ КОНТРОЛЬНОЙ И АУДИТОРСКОЙ </a:t>
            </a:r>
          </a:p>
          <a:p>
            <a:pPr algn="ctr">
              <a:lnSpc>
                <a:spcPct val="80000"/>
              </a:lnSpc>
              <a:defRPr/>
            </a:pPr>
            <a:r>
              <a:rPr lang="ru-RU" b="1" dirty="0">
                <a:solidFill>
                  <a:srgbClr val="00349E"/>
                </a:solidFill>
                <a:cs typeface="Times New Roman" pitchFamily="18" charset="0"/>
              </a:rPr>
              <a:t>ДЕЯТЕЛЬНОСТИ ЗА 2013 ГОД (продолжение)</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97" name="Group 29"/>
          <p:cNvGraphicFramePr>
            <a:graphicFrameLocks noGrp="1"/>
          </p:cNvGraphicFramePr>
          <p:nvPr>
            <p:ph idx="4294967295"/>
          </p:nvPr>
        </p:nvGraphicFramePr>
        <p:xfrm>
          <a:off x="142875" y="1214438"/>
          <a:ext cx="8785225" cy="5186362"/>
        </p:xfrm>
        <a:graphic>
          <a:graphicData uri="http://schemas.openxmlformats.org/drawingml/2006/table">
            <a:tbl>
              <a:tblPr/>
              <a:tblGrid>
                <a:gridCol w="1320800"/>
                <a:gridCol w="1357313"/>
                <a:gridCol w="6107112"/>
              </a:tblGrid>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1969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 Контрольная и аудиторская деятельность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Проведение проверок</a:t>
                      </a:r>
                    </a:p>
                    <a:p>
                      <a:pPr marL="0" marR="0" lvl="0" indent="0" algn="l" defTabSz="914400" rtl="0" eaLnBrk="1" fontAlgn="base" latinLnBrk="0" hangingPunct="1">
                        <a:lnSpc>
                          <a:spcPct val="100000"/>
                        </a:lnSpc>
                        <a:spcBef>
                          <a:spcPct val="0"/>
                        </a:spcBef>
                        <a:spcAft>
                          <a:spcPct val="0"/>
                        </a:spcAft>
                        <a:buClrTx/>
                        <a:buSzTx/>
                        <a:buFontTx/>
                        <a:buBlip>
                          <a:blip r:embed="rId3"/>
                        </a:buBlip>
                        <a:tabLst/>
                      </a:pPr>
                      <a:endParaRPr kumimoji="0" lang="ru-RU"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Расширение сферы применения предварительного и дистанционного контроля по ключевым направлениям деятельности с использованием современных информационных технологий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Последовательный переход к проведению комбинированных (двухэтапных) проверок, которые составят 50% от всех контрольных мероприятий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Проведение 37 проверок деятельности управлений ЦАФК (8) и ТОФК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Совершенствова-ние стандартов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Совершенствование Стандартов с учетом практики их применения в ЦАФК и ТОФК и изменений нормативной правовой базы  по вопросам внутреннего финансового контроля и внутреннего финансового аудита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Обеспечение автоматизации технологий внутреннего контроля в органах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2. Правовое регулирование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Развитие</a:t>
                      </a:r>
                      <a:br>
                        <a:rPr kumimoji="0" lang="ru-RU" sz="1100" b="1" i="0" u="none" strike="noStrike" cap="none" normalizeH="0" baseline="0" smtClean="0">
                          <a:ln>
                            <a:noFill/>
                          </a:ln>
                          <a:solidFill>
                            <a:schemeClr val="tx1"/>
                          </a:solidFill>
                          <a:effectLst/>
                          <a:latin typeface="Times New Roman" pitchFamily="18" charset="0"/>
                          <a:cs typeface="Times New Roman" pitchFamily="18" charset="0"/>
                        </a:rPr>
                      </a:b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системы оценки эффективности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Разработка системы оценки эффективности деятельности Федерального казначейства :</a:t>
                      </a:r>
                      <a:br>
                        <a:rPr kumimoji="0" lang="ru-RU" sz="1200" b="0" i="0" u="none" strike="noStrike" cap="none" normalizeH="0" baseline="0" smtClean="0">
                          <a:ln>
                            <a:noFill/>
                          </a:ln>
                          <a:solidFill>
                            <a:srgbClr val="000000"/>
                          </a:solidFill>
                          <a:effectLst/>
                          <a:latin typeface="Times New Roman" pitchFamily="18" charset="0"/>
                          <a:cs typeface="Times New Roman" pitchFamily="18" charset="0"/>
                        </a:rPr>
                      </a:b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для информирования общества и граждан</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для информирования вышестоящих федеральных государственных органов исполнительной власти</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для информирования руководства Федерального казначейства  </a:t>
                      </a:r>
                      <a:endParaRPr kumimoji="0" lang="ru-RU" sz="1200" b="0" i="0" u="none" strike="noStrike" cap="none" normalizeH="0" baseline="0" smtClean="0">
                        <a:ln>
                          <a:noFill/>
                        </a:ln>
                        <a:solidFill>
                          <a:srgbClr val="00206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Взаимодействие с органами  государственного (муниципального) контроля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Обеспечение заключения Соглашения о сотрудничестве с Росфиннадзором в новой редакции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Обеспечение заключения Соглашения о сотрудничестве со Счетной палатой Российской Федерации в новой редакции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Обеспечение заключения соглашений об информационном взаимодействии с не менее чем 80% КСО муниципальных образований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a:spLocks noChangeArrowheads="1"/>
          </p:cNvSpPr>
          <p:nvPr/>
        </p:nvSpPr>
        <p:spPr bwMode="auto">
          <a:xfrm>
            <a:off x="1214414" y="214290"/>
            <a:ext cx="7143768"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ЗАДАЧИ ФЕДЕРАЛЬНОГО КАЗНАЧЕЙСТВА В СФЕРЕ</a:t>
            </a:r>
          </a:p>
          <a:p>
            <a:pPr algn="ctr">
              <a:lnSpc>
                <a:spcPct val="80000"/>
              </a:lnSpc>
              <a:defRPr/>
            </a:pPr>
            <a:r>
              <a:rPr lang="ru-RU" b="1" dirty="0">
                <a:solidFill>
                  <a:srgbClr val="00349E"/>
                </a:solidFill>
                <a:cs typeface="Times New Roman" pitchFamily="18" charset="0"/>
              </a:rPr>
              <a:t>ВНУТРЕННЕГО КОНТРОЛЯ НА 2014 ГОД</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47" name="Group 31"/>
          <p:cNvGraphicFramePr>
            <a:graphicFrameLocks noGrp="1"/>
          </p:cNvGraphicFramePr>
          <p:nvPr>
            <p:ph idx="4294967295"/>
          </p:nvPr>
        </p:nvGraphicFramePr>
        <p:xfrm>
          <a:off x="179388" y="1268413"/>
          <a:ext cx="8783637" cy="4978400"/>
        </p:xfrm>
        <a:graphic>
          <a:graphicData uri="http://schemas.openxmlformats.org/drawingml/2006/table">
            <a:tbl>
              <a:tblPr/>
              <a:tblGrid>
                <a:gridCol w="1392237"/>
                <a:gridCol w="1344613"/>
                <a:gridCol w="6046787"/>
              </a:tblGrid>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339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3. Мониторинг эффективности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Оценка результативности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Автоматизация проведения оценки результативности деятельности сотрудников, структурных подразделений и территориальных органов Федерального казначейства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Внедрение системы оценки результативности деятельности руководителей ТОФК</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Разработка порядков по моральному и материальному стимулированию гражданских служащих по результатам их деятельности</a:t>
                      </a:r>
                      <a:endParaRPr kumimoji="0" lang="ru-RU" sz="1200" b="0" i="0" u="none" strike="noStrike" cap="none" normalizeH="0" baseline="0" smtClean="0">
                        <a:ln>
                          <a:noFill/>
                        </a:ln>
                        <a:solidFill>
                          <a:srgbClr val="00206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4. Реализация Государствен-ных программ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Обеспечение реализации государственных программы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Внедрение Порядка управления реализаций Государственных программ Российской Федерации в Федеральном казначействе с учетом автоматизации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Утверждение Порядка управления реализаций государственных программ Российской Федерации в Федеральном казначействе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5. Кадровая работа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Создание пула контролеров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Повышение эффективности кадровой политики как фактор, влияющий на качество контроля.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Подбор проверяющих с учетом принципов добросовестности, компетентности, профессионализма, независимости и объективности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Проведение конкурсов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Проведение конкурсов «Лучший внутренний аудитор Казначейства России»,  «Лучшее контрольно-аудиторское подразделение Казначейства России», «Лучшее освещение в СМИ деятельности внутреннего контроля и аудита в ТОФК»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a:spLocks noChangeArrowheads="1"/>
          </p:cNvSpPr>
          <p:nvPr/>
        </p:nvSpPr>
        <p:spPr bwMode="auto">
          <a:xfrm>
            <a:off x="1214414" y="214290"/>
            <a:ext cx="7143768" cy="491160"/>
          </a:xfrm>
          <a:prstGeom prst="rect">
            <a:avLst/>
          </a:prstGeom>
          <a:noFill/>
          <a:ln w="9525">
            <a:noFill/>
            <a:miter lim="800000"/>
            <a:headEnd/>
            <a:tailEnd/>
          </a:ln>
          <a:effectLst>
            <a:glow rad="101600">
              <a:schemeClr val="accent1">
                <a:satMod val="175000"/>
                <a:alpha val="40000"/>
              </a:schemeClr>
            </a:glow>
          </a:effectLst>
        </p:spPr>
        <p:txBody>
          <a:bodyPr>
            <a:spAutoFit/>
          </a:bodyPr>
          <a:lstStyle/>
          <a:p>
            <a:pPr algn="ctr">
              <a:lnSpc>
                <a:spcPct val="80000"/>
              </a:lnSpc>
              <a:defRPr/>
            </a:pPr>
            <a:r>
              <a:rPr lang="ru-RU" b="1" dirty="0">
                <a:solidFill>
                  <a:srgbClr val="00349E"/>
                </a:solidFill>
                <a:cs typeface="Times New Roman" pitchFamily="18" charset="0"/>
              </a:rPr>
              <a:t>ЗАДАЧИ ФЕДЕРАЛЬНОГО КАЗНАЧЕЙСТВА В СФЕРЕ</a:t>
            </a:r>
          </a:p>
          <a:p>
            <a:pPr algn="ctr">
              <a:lnSpc>
                <a:spcPct val="80000"/>
              </a:lnSpc>
              <a:defRPr/>
            </a:pPr>
            <a:r>
              <a:rPr lang="ru-RU" b="1" dirty="0">
                <a:solidFill>
                  <a:srgbClr val="00349E"/>
                </a:solidFill>
                <a:cs typeface="Times New Roman" pitchFamily="18" charset="0"/>
              </a:rPr>
              <a:t>ВНУТРЕННЕГО КОНТРОЛЯ НА 2014 ГОД (продолжение)</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18"/>
          <p:cNvSpPr txBox="1">
            <a:spLocks noChangeArrowheads="1"/>
          </p:cNvSpPr>
          <p:nvPr/>
        </p:nvSpPr>
        <p:spPr bwMode="auto">
          <a:xfrm>
            <a:off x="1116013" y="188913"/>
            <a:ext cx="7215187"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КОНТРОЛЬНЫЕ ПОЛНОМОЧИЯ ФЕДЕРАЛЬНОГО КАЗНАЧЕЙСТВА  В СООТВЕТСТВИИ С БЮДЖЕТНЫМ КОДЕКСОМ </a:t>
            </a:r>
          </a:p>
          <a:p>
            <a:pPr algn="ctr">
              <a:lnSpc>
                <a:spcPct val="80000"/>
              </a:lnSpc>
            </a:pPr>
            <a:r>
              <a:rPr lang="ru-RU" b="1">
                <a:solidFill>
                  <a:srgbClr val="00349E"/>
                </a:solidFill>
                <a:cs typeface="Times New Roman" pitchFamily="18" charset="0"/>
              </a:rPr>
              <a:t>РОССИЙСКОЙ ФЕДЕРАЦИИ</a:t>
            </a:r>
          </a:p>
        </p:txBody>
      </p:sp>
      <p:cxnSp>
        <p:nvCxnSpPr>
          <p:cNvPr id="7" name="AutoShape 65"/>
          <p:cNvCxnSpPr>
            <a:cxnSpLocks noChangeShapeType="1"/>
          </p:cNvCxnSpPr>
          <p:nvPr/>
        </p:nvCxnSpPr>
        <p:spPr bwMode="auto">
          <a:xfrm rot="16200000" flipH="1">
            <a:off x="319087" y="1752601"/>
            <a:ext cx="504825" cy="0"/>
          </a:xfrm>
          <a:prstGeom prst="straightConnector1">
            <a:avLst/>
          </a:prstGeom>
          <a:noFill/>
          <a:ln w="38100">
            <a:solidFill>
              <a:schemeClr val="accent6">
                <a:lumMod val="75000"/>
              </a:schemeClr>
            </a:solidFill>
            <a:round/>
            <a:headEnd/>
            <a:tailEnd type="triangle" w="med" len="med"/>
          </a:ln>
          <a:effectLst/>
        </p:spPr>
      </p:cxnSp>
      <p:sp>
        <p:nvSpPr>
          <p:cNvPr id="13" name="Прямоугольник 12"/>
          <p:cNvSpPr/>
          <p:nvPr/>
        </p:nvSpPr>
        <p:spPr>
          <a:xfrm>
            <a:off x="214313" y="1143000"/>
            <a:ext cx="2000250" cy="3698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ru-RU" b="1" dirty="0">
                <a:solidFill>
                  <a:schemeClr val="accent6"/>
                </a:solidFill>
                <a:cs typeface="Times New Roman" pitchFamily="18" charset="0"/>
              </a:rPr>
              <a:t>ВНЕШНИЕ</a:t>
            </a:r>
          </a:p>
        </p:txBody>
      </p:sp>
      <p:sp>
        <p:nvSpPr>
          <p:cNvPr id="14" name="Прямоугольник 13"/>
          <p:cNvSpPr/>
          <p:nvPr/>
        </p:nvSpPr>
        <p:spPr>
          <a:xfrm>
            <a:off x="4786313" y="1143000"/>
            <a:ext cx="2000250" cy="3698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ru-RU" b="1" dirty="0">
                <a:solidFill>
                  <a:schemeClr val="accent6"/>
                </a:solidFill>
                <a:cs typeface="Times New Roman" pitchFamily="18" charset="0"/>
              </a:rPr>
              <a:t>ВНУТРЕННИЕ</a:t>
            </a:r>
          </a:p>
        </p:txBody>
      </p:sp>
      <p:cxnSp>
        <p:nvCxnSpPr>
          <p:cNvPr id="15" name="AutoShape 65"/>
          <p:cNvCxnSpPr>
            <a:cxnSpLocks noChangeShapeType="1"/>
          </p:cNvCxnSpPr>
          <p:nvPr/>
        </p:nvCxnSpPr>
        <p:spPr bwMode="auto">
          <a:xfrm rot="16200000" flipH="1">
            <a:off x="4891087" y="1752601"/>
            <a:ext cx="504825" cy="0"/>
          </a:xfrm>
          <a:prstGeom prst="straightConnector1">
            <a:avLst/>
          </a:prstGeom>
          <a:noFill/>
          <a:ln w="38100">
            <a:solidFill>
              <a:schemeClr val="accent6">
                <a:lumMod val="75000"/>
              </a:schemeClr>
            </a:solidFill>
            <a:round/>
            <a:headEnd/>
            <a:tailEnd type="triangle" w="med" len="med"/>
          </a:ln>
          <a:effectLst/>
        </p:spPr>
      </p:cxnSp>
      <p:sp>
        <p:nvSpPr>
          <p:cNvPr id="16" name="Прямоугольник 15"/>
          <p:cNvSpPr/>
          <p:nvPr/>
        </p:nvSpPr>
        <p:spPr>
          <a:xfrm>
            <a:off x="214313" y="2000250"/>
            <a:ext cx="4143375" cy="10001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6"/>
                </a:solidFill>
                <a:cs typeface="Times New Roman" pitchFamily="18" charset="0"/>
              </a:rPr>
              <a:t>ВНУТРЕННИЙ ГОСУДАРСТВЕННЫЙ ФИНАНСОВЫЙ КОНТРОЛЬ</a:t>
            </a:r>
          </a:p>
        </p:txBody>
      </p:sp>
      <p:cxnSp>
        <p:nvCxnSpPr>
          <p:cNvPr id="17" name="Прямая соединительная линия 16"/>
          <p:cNvCxnSpPr/>
          <p:nvPr/>
        </p:nvCxnSpPr>
        <p:spPr>
          <a:xfrm rot="5400000">
            <a:off x="-1394618" y="4679156"/>
            <a:ext cx="3359150" cy="1587"/>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85750" y="6357938"/>
            <a:ext cx="3929063" cy="1587"/>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428625" y="5357813"/>
            <a:ext cx="40005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400" dirty="0">
                <a:solidFill>
                  <a:srgbClr val="162387"/>
                </a:solidFill>
                <a:cs typeface="Times New Roman" pitchFamily="18" charset="0"/>
              </a:rPr>
              <a:t>- </a:t>
            </a:r>
            <a:r>
              <a:rPr lang="ru-RU" sz="1400" dirty="0">
                <a:solidFill>
                  <a:srgbClr val="162387"/>
                </a:solidFill>
                <a:cs typeface="Times New Roman" pitchFamily="18" charset="0"/>
              </a:rPr>
              <a:t>контроль за наличием документов, подтверждающих возникновение денежного обязательства, подлежащего оплате за счет средств бюджета</a:t>
            </a:r>
            <a:r>
              <a:rPr lang="en-US" sz="1400" dirty="0">
                <a:solidFill>
                  <a:srgbClr val="162387"/>
                </a:solidFill>
                <a:cs typeface="Times New Roman" pitchFamily="18" charset="0"/>
              </a:rPr>
              <a:t> </a:t>
            </a:r>
            <a:endParaRPr lang="ru-RU" dirty="0">
              <a:solidFill>
                <a:srgbClr val="162387"/>
              </a:solidFill>
            </a:endParaRPr>
          </a:p>
        </p:txBody>
      </p:sp>
      <p:sp>
        <p:nvSpPr>
          <p:cNvPr id="25" name="Прямоугольник 24"/>
          <p:cNvSpPr/>
          <p:nvPr/>
        </p:nvSpPr>
        <p:spPr>
          <a:xfrm>
            <a:off x="428625" y="3143250"/>
            <a:ext cx="38576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162387"/>
                </a:solidFill>
                <a:cs typeface="Times New Roman" pitchFamily="18" charset="0"/>
              </a:rPr>
              <a:t>- </a:t>
            </a:r>
            <a:r>
              <a:rPr lang="ru-RU" sz="1400" dirty="0">
                <a:solidFill>
                  <a:srgbClr val="162387"/>
                </a:solidFill>
                <a:cs typeface="Times New Roman" pitchFamily="18" charset="0"/>
              </a:rPr>
              <a:t>контроль за </a:t>
            </a:r>
            <a:r>
              <a:rPr lang="ru-RU" sz="1400" dirty="0" err="1">
                <a:solidFill>
                  <a:srgbClr val="162387"/>
                </a:solidFill>
                <a:cs typeface="Times New Roman" pitchFamily="18" charset="0"/>
              </a:rPr>
              <a:t>непревышением</a:t>
            </a:r>
            <a:r>
              <a:rPr lang="ru-RU" sz="1400" dirty="0">
                <a:solidFill>
                  <a:srgbClr val="162387"/>
                </a:solidFill>
                <a:cs typeface="Times New Roman" pitchFamily="18" charset="0"/>
              </a:rPr>
              <a:t> суммы по операции над лимитами бюджетных обязательств и (или) бюджетными ассигнованиями</a:t>
            </a:r>
          </a:p>
        </p:txBody>
      </p:sp>
      <p:sp>
        <p:nvSpPr>
          <p:cNvPr id="26" name="Прямоугольник 25"/>
          <p:cNvSpPr/>
          <p:nvPr/>
        </p:nvSpPr>
        <p:spPr>
          <a:xfrm>
            <a:off x="428625" y="4000500"/>
            <a:ext cx="3857625" cy="128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400" dirty="0">
                <a:solidFill>
                  <a:srgbClr val="162387"/>
                </a:solidFill>
                <a:cs typeface="Times New Roman" pitchFamily="18" charset="0"/>
              </a:rPr>
              <a:t>- </a:t>
            </a:r>
            <a:r>
              <a:rPr lang="ru-RU" sz="1400" dirty="0">
                <a:solidFill>
                  <a:srgbClr val="162387"/>
                </a:solidFill>
                <a:cs typeface="Times New Roman" pitchFamily="18" charset="0"/>
              </a:rPr>
              <a:t>контроль за соответствием содержания проводимой операции коду бюджетной классификации Российской Федерации, указанному в платежном документе, представленном в Федеральное казначейство получателем бюджетных средств</a:t>
            </a:r>
            <a:endParaRPr lang="ru-RU" dirty="0">
              <a:solidFill>
                <a:srgbClr val="162387"/>
              </a:solidFill>
            </a:endParaRPr>
          </a:p>
        </p:txBody>
      </p:sp>
      <p:cxnSp>
        <p:nvCxnSpPr>
          <p:cNvPr id="30" name="Прямая соединительная линия 29"/>
          <p:cNvCxnSpPr/>
          <p:nvPr/>
        </p:nvCxnSpPr>
        <p:spPr>
          <a:xfrm>
            <a:off x="285750" y="3929063"/>
            <a:ext cx="3929063" cy="1587"/>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285750" y="5286375"/>
            <a:ext cx="3929063" cy="1588"/>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4786313" y="2000250"/>
            <a:ext cx="4143375" cy="10001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700" b="1" dirty="0">
                <a:solidFill>
                  <a:schemeClr val="accent6"/>
                </a:solidFill>
                <a:cs typeface="Times New Roman" pitchFamily="18" charset="0"/>
              </a:rPr>
              <a:t>ВНУТРЕННИЙ ФИНАНСОВЫЙ КОНТРОЛЬ И</a:t>
            </a:r>
            <a:endParaRPr lang="en-US" sz="1700" b="1" dirty="0">
              <a:solidFill>
                <a:schemeClr val="accent6"/>
              </a:solidFill>
              <a:cs typeface="Times New Roman" pitchFamily="18" charset="0"/>
            </a:endParaRPr>
          </a:p>
          <a:p>
            <a:pPr algn="ctr">
              <a:defRPr/>
            </a:pPr>
            <a:r>
              <a:rPr lang="ru-RU" sz="1700" b="1" dirty="0">
                <a:solidFill>
                  <a:schemeClr val="accent6"/>
                </a:solidFill>
                <a:cs typeface="Times New Roman" pitchFamily="18" charset="0"/>
              </a:rPr>
              <a:t>ВНУТРЕННИЙ ФИНАНСОВЫЙ АУДИТ</a:t>
            </a:r>
          </a:p>
        </p:txBody>
      </p:sp>
      <p:cxnSp>
        <p:nvCxnSpPr>
          <p:cNvPr id="34" name="Прямая соединительная линия 33"/>
          <p:cNvCxnSpPr/>
          <p:nvPr/>
        </p:nvCxnSpPr>
        <p:spPr>
          <a:xfrm rot="5400000">
            <a:off x="3286919" y="4571206"/>
            <a:ext cx="3143250" cy="1588"/>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857750" y="5572125"/>
            <a:ext cx="3929063" cy="1588"/>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5000625" y="4714875"/>
            <a:ext cx="40005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400" dirty="0">
                <a:solidFill>
                  <a:schemeClr val="accent6"/>
                </a:solidFill>
                <a:cs typeface="Times New Roman" pitchFamily="18" charset="0"/>
              </a:rPr>
              <a:t>- </a:t>
            </a:r>
            <a:r>
              <a:rPr lang="ru-RU" sz="1400" dirty="0">
                <a:solidFill>
                  <a:schemeClr val="accent6"/>
                </a:solidFill>
                <a:cs typeface="Times New Roman" pitchFamily="18" charset="0"/>
              </a:rPr>
              <a:t>внутренний финансовый контроль главного администратора (</a:t>
            </a:r>
            <a:r>
              <a:rPr lang="ru-RU" sz="1400" dirty="0" err="1">
                <a:solidFill>
                  <a:schemeClr val="accent6"/>
                </a:solidFill>
                <a:cs typeface="Times New Roman" pitchFamily="18" charset="0"/>
              </a:rPr>
              <a:t>администратора</a:t>
            </a:r>
            <a:r>
              <a:rPr lang="ru-RU" sz="1400" dirty="0">
                <a:solidFill>
                  <a:schemeClr val="accent6"/>
                </a:solidFill>
                <a:cs typeface="Times New Roman" pitchFamily="18" charset="0"/>
              </a:rPr>
              <a:t>) источников финансирования дефицита бюджета</a:t>
            </a:r>
          </a:p>
        </p:txBody>
      </p:sp>
      <p:sp>
        <p:nvSpPr>
          <p:cNvPr id="37" name="Прямоугольник 36"/>
          <p:cNvSpPr/>
          <p:nvPr/>
        </p:nvSpPr>
        <p:spPr>
          <a:xfrm>
            <a:off x="5002213" y="3141663"/>
            <a:ext cx="3857625" cy="715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accent6"/>
                </a:solidFill>
                <a:cs typeface="Times New Roman" pitchFamily="18" charset="0"/>
              </a:rPr>
              <a:t>- </a:t>
            </a:r>
            <a:r>
              <a:rPr lang="ru-RU" sz="1400" dirty="0">
                <a:solidFill>
                  <a:schemeClr val="accent6"/>
                </a:solidFill>
                <a:cs typeface="Times New Roman" pitchFamily="18" charset="0"/>
              </a:rPr>
              <a:t>внутренний финансовый контроль главного распорядителя (</a:t>
            </a:r>
            <a:r>
              <a:rPr lang="ru-RU" sz="1400" dirty="0" err="1">
                <a:solidFill>
                  <a:schemeClr val="accent6"/>
                </a:solidFill>
                <a:cs typeface="Times New Roman" pitchFamily="18" charset="0"/>
              </a:rPr>
              <a:t>распорядителя</a:t>
            </a:r>
            <a:r>
              <a:rPr lang="ru-RU" sz="1400" dirty="0">
                <a:solidFill>
                  <a:schemeClr val="accent6"/>
                </a:solidFill>
                <a:cs typeface="Times New Roman" pitchFamily="18" charset="0"/>
              </a:rPr>
              <a:t>) бюджетных средств</a:t>
            </a:r>
          </a:p>
          <a:p>
            <a:pPr>
              <a:defRPr/>
            </a:pPr>
            <a:endParaRPr lang="ru-RU" sz="1400" dirty="0">
              <a:solidFill>
                <a:srgbClr val="162387"/>
              </a:solidFill>
              <a:cs typeface="Times New Roman" pitchFamily="18" charset="0"/>
            </a:endParaRPr>
          </a:p>
        </p:txBody>
      </p:sp>
      <p:sp>
        <p:nvSpPr>
          <p:cNvPr id="38" name="Прямоугольник 37"/>
          <p:cNvSpPr/>
          <p:nvPr/>
        </p:nvSpPr>
        <p:spPr>
          <a:xfrm>
            <a:off x="5002213" y="4000500"/>
            <a:ext cx="38576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400" dirty="0">
                <a:solidFill>
                  <a:schemeClr val="accent6"/>
                </a:solidFill>
                <a:cs typeface="Times New Roman" pitchFamily="18" charset="0"/>
              </a:rPr>
              <a:t>-</a:t>
            </a:r>
            <a:r>
              <a:rPr lang="ru-RU" sz="1400" dirty="0">
                <a:solidFill>
                  <a:schemeClr val="accent6"/>
                </a:solidFill>
                <a:cs typeface="Times New Roman" pitchFamily="18" charset="0"/>
              </a:rPr>
              <a:t> внутренний финансовый контроль главного администратора (</a:t>
            </a:r>
            <a:r>
              <a:rPr lang="ru-RU" sz="1400" dirty="0" err="1">
                <a:solidFill>
                  <a:schemeClr val="accent6"/>
                </a:solidFill>
                <a:cs typeface="Times New Roman" pitchFamily="18" charset="0"/>
              </a:rPr>
              <a:t>администратора</a:t>
            </a:r>
            <a:r>
              <a:rPr lang="ru-RU" sz="1400" dirty="0">
                <a:solidFill>
                  <a:schemeClr val="accent6"/>
                </a:solidFill>
                <a:cs typeface="Times New Roman" pitchFamily="18" charset="0"/>
              </a:rPr>
              <a:t>) доходов бюджета </a:t>
            </a:r>
            <a:endParaRPr lang="ru-RU" dirty="0">
              <a:solidFill>
                <a:srgbClr val="162387"/>
              </a:solidFill>
            </a:endParaRPr>
          </a:p>
        </p:txBody>
      </p:sp>
      <p:cxnSp>
        <p:nvCxnSpPr>
          <p:cNvPr id="39" name="Прямая соединительная линия 38"/>
          <p:cNvCxnSpPr/>
          <p:nvPr/>
        </p:nvCxnSpPr>
        <p:spPr>
          <a:xfrm>
            <a:off x="4859338" y="3929063"/>
            <a:ext cx="3929062" cy="1587"/>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857750" y="4714875"/>
            <a:ext cx="3929063" cy="1588"/>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857750" y="6143625"/>
            <a:ext cx="3929063" cy="1588"/>
          </a:xfrm>
          <a:prstGeom prst="line">
            <a:avLst/>
          </a:prstGeom>
          <a:ln w="34925">
            <a:solidFill>
              <a:srgbClr val="162387"/>
            </a:solidFill>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5000625" y="5715000"/>
            <a:ext cx="4000500"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400" dirty="0">
                <a:solidFill>
                  <a:schemeClr val="accent6"/>
                </a:solidFill>
                <a:cs typeface="Times New Roman" pitchFamily="18" charset="0"/>
              </a:rPr>
              <a:t>- </a:t>
            </a:r>
            <a:r>
              <a:rPr lang="ru-RU" sz="1400" dirty="0">
                <a:solidFill>
                  <a:schemeClr val="accent6"/>
                </a:solidFill>
                <a:cs typeface="Times New Roman" pitchFamily="18" charset="0"/>
              </a:rPr>
              <a:t>внутренний финансовый аудит</a:t>
            </a:r>
          </a:p>
        </p:txBody>
      </p:sp>
      <p:sp>
        <p:nvSpPr>
          <p:cNvPr id="47" name="Прямоугольник 46"/>
          <p:cNvSpPr/>
          <p:nvPr/>
        </p:nvSpPr>
        <p:spPr>
          <a:xfrm>
            <a:off x="4714875" y="6215063"/>
            <a:ext cx="44291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ru-RU" sz="1100" baseline="30000" dirty="0">
                <a:solidFill>
                  <a:schemeClr val="accent6"/>
                </a:solidFill>
                <a:latin typeface="Times New Roman" pitchFamily="18" charset="0"/>
                <a:cs typeface="Times New Roman" pitchFamily="18" charset="0"/>
              </a:rPr>
              <a:t>*)</a:t>
            </a:r>
            <a:r>
              <a:rPr lang="ru-RU" sz="1100" dirty="0">
                <a:solidFill>
                  <a:schemeClr val="accent6"/>
                </a:solidFill>
                <a:latin typeface="Times New Roman" pitchFamily="18" charset="0"/>
                <a:cs typeface="Times New Roman" pitchFamily="18" charset="0"/>
              </a:rPr>
              <a:t> Порядок устанавливается Правительством Российской Федерации</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Box 18"/>
          <p:cNvSpPr txBox="1">
            <a:spLocks noChangeArrowheads="1"/>
          </p:cNvSpPr>
          <p:nvPr/>
        </p:nvSpPr>
        <p:spPr bwMode="auto">
          <a:xfrm>
            <a:off x="1187450" y="142875"/>
            <a:ext cx="7242175" cy="873125"/>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РАСШИРЕНИЕ И РЕГЛАМЕНТАЦИЯ ИНФОРМАЦИОННОГО ВЗАИМОДЕЙСТВИЯ С МИНИСТЕРСТВОМ ФИНАНСОВ РОССИЙСКОЙ ФЕДЕРАЦИИ И ОРГАНАМИ ГОСУДАРСТВЕННОГО И МУНИЦИПАЛЬНОГО ФИНАНСОВОГО КОНТРОЛЯ</a:t>
            </a:r>
          </a:p>
        </p:txBody>
      </p:sp>
      <p:sp>
        <p:nvSpPr>
          <p:cNvPr id="7" name="Прямоугольник 6"/>
          <p:cNvSpPr/>
          <p:nvPr/>
        </p:nvSpPr>
        <p:spPr>
          <a:xfrm>
            <a:off x="714375" y="1071563"/>
            <a:ext cx="3571875" cy="928687"/>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Предварительный финансовый контроль</a:t>
            </a:r>
          </a:p>
        </p:txBody>
      </p:sp>
      <p:sp>
        <p:nvSpPr>
          <p:cNvPr id="8" name="Прямоугольник 7"/>
          <p:cNvSpPr/>
          <p:nvPr/>
        </p:nvSpPr>
        <p:spPr>
          <a:xfrm>
            <a:off x="4857750" y="1071563"/>
            <a:ext cx="3571875" cy="928687"/>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Последующий финансовый контроль (надзор)</a:t>
            </a:r>
          </a:p>
        </p:txBody>
      </p:sp>
      <p:sp>
        <p:nvSpPr>
          <p:cNvPr id="9" name="Прямоугольник 8"/>
          <p:cNvSpPr/>
          <p:nvPr/>
        </p:nvSpPr>
        <p:spPr>
          <a:xfrm>
            <a:off x="714375" y="2500313"/>
            <a:ext cx="3571875" cy="371475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ФЕДЕРАЛЬНОЕ КАЗНАЧЕЙСТВО</a:t>
            </a:r>
          </a:p>
        </p:txBody>
      </p:sp>
      <p:sp>
        <p:nvSpPr>
          <p:cNvPr id="10" name="Прямоугольник 9"/>
          <p:cNvSpPr/>
          <p:nvPr/>
        </p:nvSpPr>
        <p:spPr>
          <a:xfrm>
            <a:off x="4857750" y="3571875"/>
            <a:ext cx="3571875" cy="92868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РОСФИННАДЗОР</a:t>
            </a:r>
          </a:p>
        </p:txBody>
      </p:sp>
      <p:sp>
        <p:nvSpPr>
          <p:cNvPr id="21" name="Стрелка вниз 20"/>
          <p:cNvSpPr/>
          <p:nvPr/>
        </p:nvSpPr>
        <p:spPr>
          <a:xfrm>
            <a:off x="2286000" y="2071688"/>
            <a:ext cx="285750" cy="357187"/>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Стрелка вниз 21"/>
          <p:cNvSpPr/>
          <p:nvPr/>
        </p:nvSpPr>
        <p:spPr>
          <a:xfrm>
            <a:off x="6572250" y="2071688"/>
            <a:ext cx="285750" cy="357187"/>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Двойная стрелка влево/вправо 22"/>
          <p:cNvSpPr/>
          <p:nvPr/>
        </p:nvSpPr>
        <p:spPr>
          <a:xfrm>
            <a:off x="4357688" y="2857500"/>
            <a:ext cx="428625" cy="142875"/>
          </a:xfrm>
          <a:prstGeom prst="leftRightArrow">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4857750" y="2500313"/>
            <a:ext cx="3571875" cy="928687"/>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СЧЕТНАЯ ПАЛАТА РОССИЙСКОЙ ФЕДЕРАЦИИ</a:t>
            </a:r>
          </a:p>
        </p:txBody>
      </p:sp>
      <p:sp>
        <p:nvSpPr>
          <p:cNvPr id="25" name="Прямоугольник 24"/>
          <p:cNvSpPr/>
          <p:nvPr/>
        </p:nvSpPr>
        <p:spPr>
          <a:xfrm>
            <a:off x="4857750" y="4714875"/>
            <a:ext cx="3571875" cy="150018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dirty="0">
                <a:solidFill>
                  <a:srgbClr val="162387"/>
                </a:solidFill>
                <a:cs typeface="Times New Roman" pitchFamily="18" charset="0"/>
              </a:rPr>
              <a:t>КОНТРОЛЬНО-СЧЕТНЫЕ ОРГАНЫ СУБЪЕКТОВ РФ (МУНИЦИПАЛЬНЫХ ОБРАЗОВАНИЙ)</a:t>
            </a:r>
          </a:p>
        </p:txBody>
      </p:sp>
      <p:sp>
        <p:nvSpPr>
          <p:cNvPr id="26" name="Двойная стрелка влево/вправо 25"/>
          <p:cNvSpPr/>
          <p:nvPr/>
        </p:nvSpPr>
        <p:spPr>
          <a:xfrm>
            <a:off x="4357688" y="3929063"/>
            <a:ext cx="428625" cy="142875"/>
          </a:xfrm>
          <a:prstGeom prst="leftRightArrow">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Двойная стрелка влево/вправо 26"/>
          <p:cNvSpPr/>
          <p:nvPr/>
        </p:nvSpPr>
        <p:spPr>
          <a:xfrm>
            <a:off x="4357688" y="4857750"/>
            <a:ext cx="428625" cy="142875"/>
          </a:xfrm>
          <a:prstGeom prst="leftRightArrow">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Двойная стрелка влево/вправо 27"/>
          <p:cNvSpPr/>
          <p:nvPr/>
        </p:nvSpPr>
        <p:spPr>
          <a:xfrm>
            <a:off x="4357688" y="5214938"/>
            <a:ext cx="428625" cy="142875"/>
          </a:xfrm>
          <a:prstGeom prst="leftRightArrow">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Двойная стрелка влево/вправо 28"/>
          <p:cNvSpPr/>
          <p:nvPr/>
        </p:nvSpPr>
        <p:spPr>
          <a:xfrm>
            <a:off x="4357688" y="5929313"/>
            <a:ext cx="428625" cy="142875"/>
          </a:xfrm>
          <a:prstGeom prst="leftRightArrow">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TextBox 30"/>
          <p:cNvSpPr txBox="1"/>
          <p:nvPr/>
        </p:nvSpPr>
        <p:spPr>
          <a:xfrm>
            <a:off x="4357688" y="5357813"/>
            <a:ext cx="428625" cy="461962"/>
          </a:xfrm>
          <a:prstGeom prst="rect">
            <a:avLst/>
          </a:prstGeom>
          <a:noFill/>
        </p:spPr>
        <p:txBody>
          <a:bodyPr>
            <a:spAutoFit/>
          </a:bodyPr>
          <a:lstStyle/>
          <a:p>
            <a:pPr>
              <a:defRPr/>
            </a:pPr>
            <a:r>
              <a:rPr lang="ru-RU" sz="2400" b="1" dirty="0">
                <a:solidFill>
                  <a:schemeClr val="accent6">
                    <a:lumMod val="75000"/>
                  </a:schemeClr>
                </a:solidFill>
                <a:latin typeface="+mn-lt"/>
                <a:cs typeface="Times New Roman" pitchFamily="18"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88" y="1857375"/>
            <a:ext cx="3857625" cy="800100"/>
          </a:xfrm>
          <a:prstGeom prst="rect">
            <a:avLst/>
          </a:prstGeom>
          <a:solidFill>
            <a:srgbClr val="D9E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162387"/>
                </a:solidFill>
                <a:cs typeface="Times New Roman" pitchFamily="18" charset="0"/>
              </a:rPr>
              <a:t>ФЕДЕРАЛЬНОЕ КАЗНАЧЕЙСТВО</a:t>
            </a:r>
          </a:p>
        </p:txBody>
      </p:sp>
      <p:sp>
        <p:nvSpPr>
          <p:cNvPr id="8" name="Прямоугольник 7"/>
          <p:cNvSpPr/>
          <p:nvPr/>
        </p:nvSpPr>
        <p:spPr>
          <a:xfrm>
            <a:off x="4786313" y="1857375"/>
            <a:ext cx="3990975" cy="800100"/>
          </a:xfrm>
          <a:prstGeom prst="rect">
            <a:avLst/>
          </a:prstGeom>
          <a:solidFill>
            <a:srgbClr val="D9E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162387"/>
                </a:solidFill>
                <a:cs typeface="Times New Roman" pitchFamily="18" charset="0"/>
              </a:rPr>
              <a:t>СЧЕТНАЯ ПАЛАТА </a:t>
            </a:r>
          </a:p>
          <a:p>
            <a:pPr algn="ctr">
              <a:defRPr/>
            </a:pPr>
            <a:r>
              <a:rPr lang="ru-RU" dirty="0">
                <a:solidFill>
                  <a:srgbClr val="162387"/>
                </a:solidFill>
                <a:cs typeface="Times New Roman" pitchFamily="18" charset="0"/>
              </a:rPr>
              <a:t>РОССИЙСКОЙ ФЕДЕРАЦИИ</a:t>
            </a:r>
          </a:p>
        </p:txBody>
      </p:sp>
      <p:sp>
        <p:nvSpPr>
          <p:cNvPr id="19" name="Стрелка вниз 18"/>
          <p:cNvSpPr/>
          <p:nvPr/>
        </p:nvSpPr>
        <p:spPr>
          <a:xfrm>
            <a:off x="1857375" y="2643188"/>
            <a:ext cx="257175" cy="307975"/>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трелка вниз 19"/>
          <p:cNvSpPr/>
          <p:nvPr/>
        </p:nvSpPr>
        <p:spPr>
          <a:xfrm>
            <a:off x="6786563" y="2643188"/>
            <a:ext cx="257175" cy="307975"/>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857250" y="3000375"/>
            <a:ext cx="7500938"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lumMod val="95000"/>
                    <a:lumOff val="5000"/>
                  </a:schemeClr>
                </a:solidFill>
                <a:cs typeface="Times New Roman" pitchFamily="18" charset="0"/>
              </a:rPr>
              <a:t>СОГЛАШЕНИЕ </a:t>
            </a:r>
          </a:p>
          <a:p>
            <a:pPr algn="ctr">
              <a:defRPr/>
            </a:pPr>
            <a:r>
              <a:rPr lang="ru-RU" sz="2000" b="1" dirty="0">
                <a:solidFill>
                  <a:schemeClr val="tx1">
                    <a:lumMod val="95000"/>
                    <a:lumOff val="5000"/>
                  </a:schemeClr>
                </a:solidFill>
                <a:cs typeface="Times New Roman" pitchFamily="18" charset="0"/>
              </a:rPr>
              <a:t>ОБ ИНФОРМАЦИОННОМ ВЗАИМОДЕЙСТВИИ</a:t>
            </a:r>
          </a:p>
        </p:txBody>
      </p:sp>
      <p:sp>
        <p:nvSpPr>
          <p:cNvPr id="23" name="Прямоугольник 22"/>
          <p:cNvSpPr/>
          <p:nvPr/>
        </p:nvSpPr>
        <p:spPr>
          <a:xfrm>
            <a:off x="857250" y="3929063"/>
            <a:ext cx="7500938" cy="235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Tx/>
              <a:buChar char="-"/>
              <a:defRPr/>
            </a:pPr>
            <a:r>
              <a:rPr lang="ru-RU" sz="1400" dirty="0">
                <a:solidFill>
                  <a:schemeClr val="tx1">
                    <a:lumMod val="95000"/>
                    <a:lumOff val="5000"/>
                  </a:schemeClr>
                </a:solidFill>
                <a:cs typeface="Times New Roman" pitchFamily="18" charset="0"/>
              </a:rPr>
              <a:t> обмен электронными документами об исполнении бюджетов бюджетной системы Российской Федерации;</a:t>
            </a:r>
          </a:p>
          <a:p>
            <a:pPr algn="just">
              <a:buFontTx/>
              <a:buChar char="-"/>
              <a:defRPr/>
            </a:pPr>
            <a:r>
              <a:rPr lang="ru-RU" sz="1400" dirty="0">
                <a:solidFill>
                  <a:schemeClr val="tx1">
                    <a:lumMod val="95000"/>
                    <a:lumOff val="5000"/>
                  </a:schemeClr>
                </a:solidFill>
                <a:cs typeface="Times New Roman" pitchFamily="18" charset="0"/>
              </a:rPr>
              <a:t> расширение направлений использования информационных систем при осуществлении взаимодействия;</a:t>
            </a:r>
          </a:p>
          <a:p>
            <a:pPr algn="just">
              <a:buFontTx/>
              <a:buChar char="-"/>
              <a:defRPr/>
            </a:pPr>
            <a:r>
              <a:rPr lang="ru-RU" sz="1400" dirty="0">
                <a:solidFill>
                  <a:schemeClr val="tx1">
                    <a:lumMod val="95000"/>
                    <a:lumOff val="5000"/>
                  </a:schemeClr>
                </a:solidFill>
                <a:cs typeface="Times New Roman" pitchFamily="18" charset="0"/>
              </a:rPr>
              <a:t> обеспечение доступа Счетной палаты Российской Федерации к информационным системам, оператором которых является Федеральное казначейство, в целях осуществления Счетной палатой внешнего государственного контроля; </a:t>
            </a:r>
          </a:p>
          <a:p>
            <a:pPr algn="just">
              <a:buFontTx/>
              <a:buChar char="-"/>
              <a:defRPr/>
            </a:pPr>
            <a:r>
              <a:rPr lang="ru-RU" sz="1400" dirty="0">
                <a:solidFill>
                  <a:schemeClr val="tx1">
                    <a:lumMod val="95000"/>
                    <a:lumOff val="5000"/>
                  </a:schemeClr>
                </a:solidFill>
                <a:cs typeface="Times New Roman" pitchFamily="18" charset="0"/>
              </a:rPr>
              <a:t> регламентация технической реализации взаимодействия, в том числе периодичности и сроков передачи электронных документов, способов подключения к информационным системам, структур и форматов данных, правил применения электронной подписи; </a:t>
            </a:r>
          </a:p>
          <a:p>
            <a:pPr algn="just">
              <a:defRPr/>
            </a:pPr>
            <a:r>
              <a:rPr lang="ru-RU" sz="1400" dirty="0">
                <a:solidFill>
                  <a:schemeClr val="tx1">
                    <a:lumMod val="95000"/>
                    <a:lumOff val="5000"/>
                  </a:schemeClr>
                </a:solidFill>
                <a:cs typeface="Times New Roman" pitchFamily="18" charset="0"/>
              </a:rPr>
              <a:t>- учет многолетнего опыта взаимодействия</a:t>
            </a:r>
          </a:p>
        </p:txBody>
      </p:sp>
      <p:sp>
        <p:nvSpPr>
          <p:cNvPr id="52" name="Прямоугольник 51"/>
          <p:cNvSpPr/>
          <p:nvPr/>
        </p:nvSpPr>
        <p:spPr>
          <a:xfrm>
            <a:off x="357188" y="1071563"/>
            <a:ext cx="8429625" cy="714375"/>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53" name="TextBox 13"/>
          <p:cNvSpPr txBox="1">
            <a:spLocks noChangeArrowheads="1"/>
          </p:cNvSpPr>
          <p:nvPr/>
        </p:nvSpPr>
        <p:spPr bwMode="auto">
          <a:xfrm>
            <a:off x="500063" y="1071563"/>
            <a:ext cx="8494712" cy="590550"/>
          </a:xfrm>
          <a:prstGeom prst="rect">
            <a:avLst/>
          </a:prstGeom>
          <a:noFill/>
          <a:ln w="9525">
            <a:noFill/>
            <a:miter lim="800000"/>
            <a:headEnd/>
            <a:tailEnd/>
          </a:ln>
        </p:spPr>
        <p:txBody>
          <a:bodyPr>
            <a:spAutoFit/>
          </a:bodyPr>
          <a:lstStyle/>
          <a:p>
            <a:pPr>
              <a:lnSpc>
                <a:spcPct val="80000"/>
              </a:lnSpc>
              <a:defRPr/>
            </a:pPr>
            <a:endParaRPr lang="ru-RU" sz="2000" b="1" dirty="0">
              <a:solidFill>
                <a:schemeClr val="bg1"/>
              </a:solidFill>
              <a:latin typeface="+mn-lt"/>
              <a:cs typeface="Times New Roman" pitchFamily="18" charset="0"/>
            </a:endParaRPr>
          </a:p>
          <a:p>
            <a:pPr algn="ctr">
              <a:lnSpc>
                <a:spcPct val="80000"/>
              </a:lnSpc>
              <a:defRPr/>
            </a:pPr>
            <a:r>
              <a:rPr lang="ru-RU" sz="2000" b="1" dirty="0">
                <a:solidFill>
                  <a:schemeClr val="bg1"/>
                </a:solidFill>
                <a:latin typeface="+mn-lt"/>
                <a:cs typeface="Times New Roman" pitchFamily="18" charset="0"/>
              </a:rPr>
              <a:t>Взаимодействие со Счетной палатой Российской Федерации</a:t>
            </a:r>
          </a:p>
        </p:txBody>
      </p:sp>
      <p:sp>
        <p:nvSpPr>
          <p:cNvPr id="85001" name="TextBox 18"/>
          <p:cNvSpPr txBox="1">
            <a:spLocks noChangeArrowheads="1"/>
          </p:cNvSpPr>
          <p:nvPr/>
        </p:nvSpPr>
        <p:spPr bwMode="auto">
          <a:xfrm>
            <a:off x="1214438" y="142875"/>
            <a:ext cx="7215187" cy="873125"/>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РАСШИРЕНИЕ И РЕГЛАМЕНТАЦИЯ ИНФОРМАЦИОННОГО ВЗАИМОДЕЙСТВИЯ С МИНИСТЕРСТВОМ ФИНАНСОВ РОССИЙСКОЙ ФЕДЕРАЦИИ И ОРГАНАМИ ГОСУДАРСТВЕННОГО И МУНИЦИПАЛЬНОГО ФИНАНСОВОГО КОНТРОЛЯ</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a:xfrm>
            <a:off x="428625" y="1824038"/>
            <a:ext cx="4000500" cy="747712"/>
          </a:xfrm>
          <a:prstGeom prst="rect">
            <a:avLst/>
          </a:prstGeom>
          <a:solidFill>
            <a:srgbClr val="D9E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ru-RU" dirty="0">
                <a:solidFill>
                  <a:srgbClr val="162387"/>
                </a:solidFill>
                <a:cs typeface="Times New Roman" pitchFamily="18" charset="0"/>
              </a:rPr>
              <a:t>ФЕДЕРАЛЬНОЕ КАЗНАЧЕЙСТВО</a:t>
            </a:r>
          </a:p>
        </p:txBody>
      </p:sp>
      <p:sp>
        <p:nvSpPr>
          <p:cNvPr id="36" name="Прямоугольник 35"/>
          <p:cNvSpPr/>
          <p:nvPr/>
        </p:nvSpPr>
        <p:spPr>
          <a:xfrm>
            <a:off x="4714875" y="1857375"/>
            <a:ext cx="4102100" cy="747713"/>
          </a:xfrm>
          <a:prstGeom prst="rect">
            <a:avLst/>
          </a:prstGeom>
          <a:solidFill>
            <a:srgbClr val="D9E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162387"/>
                </a:solidFill>
                <a:cs typeface="Times New Roman" pitchFamily="18" charset="0"/>
              </a:rPr>
              <a:t>ФЕДЕРАЛЬНАЯ СЛУЖБА ФИНАНСОВО-БЮДЖЕТНОГО НАДЗОРА</a:t>
            </a:r>
          </a:p>
        </p:txBody>
      </p:sp>
      <p:sp>
        <p:nvSpPr>
          <p:cNvPr id="37" name="Стрелка вниз 36"/>
          <p:cNvSpPr/>
          <p:nvPr/>
        </p:nvSpPr>
        <p:spPr>
          <a:xfrm>
            <a:off x="2214563" y="2641600"/>
            <a:ext cx="288925" cy="287338"/>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Стрелка вниз 37"/>
          <p:cNvSpPr/>
          <p:nvPr/>
        </p:nvSpPr>
        <p:spPr>
          <a:xfrm>
            <a:off x="6715125" y="2643188"/>
            <a:ext cx="288925" cy="287337"/>
          </a:xfrm>
          <a:prstGeom prst="downArrow">
            <a:avLst/>
          </a:prstGeom>
          <a:solidFill>
            <a:srgbClr val="162387"/>
          </a:solidFill>
          <a:ln>
            <a:solidFill>
              <a:srgbClr val="1623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Прямоугольник 38"/>
          <p:cNvSpPr/>
          <p:nvPr/>
        </p:nvSpPr>
        <p:spPr>
          <a:xfrm>
            <a:off x="428625" y="2967038"/>
            <a:ext cx="8429625" cy="747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lumMod val="95000"/>
                    <a:lumOff val="5000"/>
                  </a:schemeClr>
                </a:solidFill>
                <a:cs typeface="Times New Roman" pitchFamily="18" charset="0"/>
              </a:rPr>
              <a:t>СОГЛАШЕНИЕ О СОТРУДНИЧЕСТВЕ И</a:t>
            </a:r>
          </a:p>
          <a:p>
            <a:pPr algn="ctr">
              <a:defRPr/>
            </a:pPr>
            <a:r>
              <a:rPr lang="ru-RU" sz="2000" b="1" dirty="0">
                <a:solidFill>
                  <a:schemeClr val="tx1">
                    <a:lumMod val="95000"/>
                    <a:lumOff val="5000"/>
                  </a:schemeClr>
                </a:solidFill>
                <a:cs typeface="Times New Roman" pitchFamily="18" charset="0"/>
              </a:rPr>
              <a:t>ИНФОРМАЦИОННОМ ВЗАИМОДЕЙСТВИИ</a:t>
            </a:r>
          </a:p>
        </p:txBody>
      </p:sp>
      <p:sp>
        <p:nvSpPr>
          <p:cNvPr id="40" name="Прямоугольник 39"/>
          <p:cNvSpPr/>
          <p:nvPr/>
        </p:nvSpPr>
        <p:spPr>
          <a:xfrm>
            <a:off x="428625" y="3786188"/>
            <a:ext cx="8429625" cy="2714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Tx/>
              <a:buChar char="-"/>
              <a:defRPr/>
            </a:pPr>
            <a:r>
              <a:rPr lang="ru-RU" sz="1300" dirty="0">
                <a:solidFill>
                  <a:schemeClr val="tx1">
                    <a:lumMod val="95000"/>
                    <a:lumOff val="5000"/>
                  </a:schemeClr>
                </a:solidFill>
                <a:cs typeface="Times New Roman" pitchFamily="18" charset="0"/>
              </a:rPr>
              <a:t> информационное взаимодействие в части обеспечения </a:t>
            </a:r>
            <a:r>
              <a:rPr lang="ru-RU" sz="1300" dirty="0" err="1">
                <a:solidFill>
                  <a:schemeClr val="tx1">
                    <a:lumMod val="95000"/>
                    <a:lumOff val="5000"/>
                  </a:schemeClr>
                </a:solidFill>
                <a:cs typeface="Times New Roman" pitchFamily="18" charset="0"/>
              </a:rPr>
              <a:t>Росфиннадзора</a:t>
            </a:r>
            <a:r>
              <a:rPr lang="ru-RU" sz="1300" dirty="0">
                <a:solidFill>
                  <a:schemeClr val="tx1">
                    <a:lumMod val="95000"/>
                    <a:lumOff val="5000"/>
                  </a:schemeClr>
                </a:solidFill>
                <a:cs typeface="Times New Roman" pitchFamily="18" charset="0"/>
              </a:rPr>
              <a:t> документами и сведениями, необходимыми для осуществления контрольных полномочий;</a:t>
            </a:r>
          </a:p>
          <a:p>
            <a:pPr algn="just">
              <a:buFontTx/>
              <a:buChar char="-"/>
              <a:defRPr/>
            </a:pPr>
            <a:r>
              <a:rPr lang="ru-RU" sz="1300" dirty="0">
                <a:solidFill>
                  <a:schemeClr val="tx1">
                    <a:lumMod val="95000"/>
                    <a:lumOff val="5000"/>
                  </a:schemeClr>
                </a:solidFill>
                <a:cs typeface="Times New Roman" pitchFamily="18" charset="0"/>
              </a:rPr>
              <a:t> представление информации для применения штрафных санкций за выявленные нарушения, в т.ч. в ходе санкционирования при осуществлении финансовых операций;</a:t>
            </a:r>
          </a:p>
          <a:p>
            <a:pPr algn="just">
              <a:buFontTx/>
              <a:buChar char="-"/>
              <a:defRPr/>
            </a:pPr>
            <a:r>
              <a:rPr lang="ru-RU" sz="1300" dirty="0">
                <a:solidFill>
                  <a:schemeClr val="tx1">
                    <a:lumMod val="95000"/>
                    <a:lumOff val="5000"/>
                  </a:schemeClr>
                </a:solidFill>
                <a:cs typeface="Times New Roman" pitchFamily="18" charset="0"/>
              </a:rPr>
              <a:t> взаимодействие по вопросам валютного контроля;</a:t>
            </a:r>
          </a:p>
          <a:p>
            <a:pPr algn="just">
              <a:buFontTx/>
              <a:buChar char="-"/>
              <a:defRPr/>
            </a:pPr>
            <a:r>
              <a:rPr lang="ru-RU" sz="1300" dirty="0">
                <a:solidFill>
                  <a:schemeClr val="tx1">
                    <a:lumMod val="95000"/>
                    <a:lumOff val="5000"/>
                  </a:schemeClr>
                </a:solidFill>
                <a:cs typeface="Times New Roman" pitchFamily="18" charset="0"/>
              </a:rPr>
              <a:t> взаимодействие в целях согласования планов контрольной деятельности;</a:t>
            </a:r>
          </a:p>
          <a:p>
            <a:pPr algn="just">
              <a:buFontTx/>
              <a:buChar char="-"/>
              <a:defRPr/>
            </a:pPr>
            <a:r>
              <a:rPr lang="ru-RU" sz="1300" dirty="0">
                <a:solidFill>
                  <a:schemeClr val="tx1">
                    <a:lumMod val="95000"/>
                    <a:lumOff val="5000"/>
                  </a:schemeClr>
                </a:solidFill>
                <a:cs typeface="Times New Roman" pitchFamily="18" charset="0"/>
              </a:rPr>
              <a:t> информационное взаимодействие в части обеспечения Федерального казначейства сведениями по результатам проверок, проведенных органами </a:t>
            </a:r>
            <a:r>
              <a:rPr lang="ru-RU" sz="1300" dirty="0" err="1">
                <a:solidFill>
                  <a:schemeClr val="tx1">
                    <a:lumMod val="95000"/>
                    <a:lumOff val="5000"/>
                  </a:schemeClr>
                </a:solidFill>
                <a:cs typeface="Times New Roman" pitchFamily="18" charset="0"/>
              </a:rPr>
              <a:t>Росфиннадзора</a:t>
            </a:r>
            <a:r>
              <a:rPr lang="ru-RU" sz="1300" dirty="0">
                <a:solidFill>
                  <a:schemeClr val="tx1">
                    <a:lumMod val="95000"/>
                    <a:lumOff val="5000"/>
                  </a:schemeClr>
                </a:solidFill>
                <a:cs typeface="Times New Roman" pitchFamily="18" charset="0"/>
              </a:rPr>
              <a:t> в органах Федерального казначейства;</a:t>
            </a:r>
          </a:p>
          <a:p>
            <a:pPr algn="just">
              <a:buFontTx/>
              <a:buChar char="-"/>
              <a:defRPr/>
            </a:pPr>
            <a:r>
              <a:rPr lang="ru-RU" sz="1300" dirty="0">
                <a:solidFill>
                  <a:schemeClr val="tx1">
                    <a:lumMod val="95000"/>
                    <a:lumOff val="5000"/>
                  </a:schemeClr>
                </a:solidFill>
                <a:cs typeface="Times New Roman" pitchFamily="18" charset="0"/>
              </a:rPr>
              <a:t> взаимодействие при осуществлении совместных мероприятий, издании совместных документов по вопросам осуществления контроля за соблюдением бюджетного законодательства Российской Федерации;</a:t>
            </a:r>
          </a:p>
          <a:p>
            <a:pPr algn="just">
              <a:buFontTx/>
              <a:buChar char="-"/>
              <a:defRPr/>
            </a:pPr>
            <a:r>
              <a:rPr lang="ru-RU" sz="1300" dirty="0">
                <a:solidFill>
                  <a:schemeClr val="tx1">
                    <a:lumMod val="95000"/>
                    <a:lumOff val="5000"/>
                  </a:schemeClr>
                </a:solidFill>
                <a:cs typeface="Times New Roman" pitchFamily="18" charset="0"/>
              </a:rPr>
              <a:t> регламентация технической реализации взаимодействия, в том числе периодичности и сроков передачи электронных документов, способов подключения к информационным системам, структур и форматов данных;</a:t>
            </a:r>
          </a:p>
          <a:p>
            <a:pPr algn="just">
              <a:buFontTx/>
              <a:buChar char="-"/>
              <a:defRPr/>
            </a:pPr>
            <a:r>
              <a:rPr lang="ru-RU" sz="1300" dirty="0">
                <a:solidFill>
                  <a:schemeClr val="tx1">
                    <a:lumMod val="95000"/>
                    <a:lumOff val="5000"/>
                  </a:schemeClr>
                </a:solidFill>
                <a:cs typeface="Times New Roman" pitchFamily="18" charset="0"/>
              </a:rPr>
              <a:t> учет многолетнего опыта взаимодействия</a:t>
            </a:r>
          </a:p>
        </p:txBody>
      </p:sp>
      <p:sp>
        <p:nvSpPr>
          <p:cNvPr id="69" name="Прямоугольник 68"/>
          <p:cNvSpPr/>
          <p:nvPr/>
        </p:nvSpPr>
        <p:spPr>
          <a:xfrm>
            <a:off x="428625" y="1071563"/>
            <a:ext cx="8435975" cy="714375"/>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70" name="TextBox 13"/>
          <p:cNvSpPr txBox="1">
            <a:spLocks noChangeArrowheads="1"/>
          </p:cNvSpPr>
          <p:nvPr/>
        </p:nvSpPr>
        <p:spPr bwMode="auto">
          <a:xfrm>
            <a:off x="428625" y="1071563"/>
            <a:ext cx="8715375" cy="560387"/>
          </a:xfrm>
          <a:prstGeom prst="rect">
            <a:avLst/>
          </a:prstGeom>
          <a:noFill/>
          <a:ln w="9525">
            <a:noFill/>
            <a:miter lim="800000"/>
            <a:headEnd/>
            <a:tailEnd/>
          </a:ln>
        </p:spPr>
        <p:txBody>
          <a:bodyPr>
            <a:spAutoFit/>
          </a:bodyPr>
          <a:lstStyle/>
          <a:p>
            <a:pPr>
              <a:lnSpc>
                <a:spcPct val="80000"/>
              </a:lnSpc>
              <a:defRPr/>
            </a:pPr>
            <a:endParaRPr lang="ru-RU" sz="1900" b="1" dirty="0">
              <a:solidFill>
                <a:schemeClr val="bg1"/>
              </a:solidFill>
              <a:latin typeface="+mn-lt"/>
              <a:cs typeface="Times New Roman" pitchFamily="18" charset="0"/>
            </a:endParaRPr>
          </a:p>
          <a:p>
            <a:pPr algn="ctr">
              <a:lnSpc>
                <a:spcPct val="80000"/>
              </a:lnSpc>
              <a:defRPr/>
            </a:pPr>
            <a:r>
              <a:rPr lang="ru-RU" sz="1900" b="1" dirty="0">
                <a:solidFill>
                  <a:schemeClr val="bg1"/>
                </a:solidFill>
                <a:latin typeface="+mn-lt"/>
                <a:cs typeface="Times New Roman" pitchFamily="18" charset="0"/>
              </a:rPr>
              <a:t>Взаимодействие с Федеральной службой финансово-бюджетного надзора</a:t>
            </a:r>
          </a:p>
        </p:txBody>
      </p:sp>
      <p:sp>
        <p:nvSpPr>
          <p:cNvPr id="86025" name="TextBox 18"/>
          <p:cNvSpPr txBox="1">
            <a:spLocks noChangeArrowheads="1"/>
          </p:cNvSpPr>
          <p:nvPr/>
        </p:nvSpPr>
        <p:spPr bwMode="auto">
          <a:xfrm>
            <a:off x="1214438" y="142875"/>
            <a:ext cx="7215187" cy="873125"/>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РАСШИРЕНИЕ И РЕГЛАМЕНТАЦИЯ ИНФОРМАЦИОННОГО ВЗАИМОДЕЙСТВИЯ С МИНИСТЕРСТВОМ ФИНАНСОВ РОССИЙСКОЙ ФЕДЕРАЦИИ И ОРГАНАМИ ГОСУДАРСТВЕННОГО И МУНИЦИПАЛЬНОГО ФИНАНСОВОГО КОНТРОЛЯ</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1" name="Line 17"/>
          <p:cNvSpPr>
            <a:spLocks noChangeShapeType="1"/>
          </p:cNvSpPr>
          <p:nvPr/>
        </p:nvSpPr>
        <p:spPr bwMode="auto">
          <a:xfrm>
            <a:off x="500063" y="1357313"/>
            <a:ext cx="8497887" cy="290512"/>
          </a:xfrm>
          <a:prstGeom prst="line">
            <a:avLst/>
          </a:prstGeom>
          <a:noFill/>
          <a:ln w="3175">
            <a:solidFill>
              <a:schemeClr val="bg1"/>
            </a:solidFill>
            <a:round/>
            <a:headEnd/>
            <a:tailEnd/>
          </a:ln>
        </p:spPr>
        <p:txBody>
          <a:bodyPr/>
          <a:lstStyle/>
          <a:p>
            <a:endParaRPr lang="ru-RU"/>
          </a:p>
        </p:txBody>
      </p:sp>
      <p:sp>
        <p:nvSpPr>
          <p:cNvPr id="87052" name="Line 18"/>
          <p:cNvSpPr>
            <a:spLocks noChangeShapeType="1"/>
          </p:cNvSpPr>
          <p:nvPr/>
        </p:nvSpPr>
        <p:spPr bwMode="auto">
          <a:xfrm>
            <a:off x="501650" y="2008188"/>
            <a:ext cx="8496300" cy="0"/>
          </a:xfrm>
          <a:prstGeom prst="line">
            <a:avLst/>
          </a:prstGeom>
          <a:noFill/>
          <a:ln w="3175">
            <a:solidFill>
              <a:schemeClr val="bg1"/>
            </a:solidFill>
            <a:round/>
            <a:headEnd/>
            <a:tailEnd/>
          </a:ln>
        </p:spPr>
        <p:txBody>
          <a:bodyPr/>
          <a:lstStyle/>
          <a:p>
            <a:endParaRPr lang="ru-RU"/>
          </a:p>
        </p:txBody>
      </p:sp>
      <p:sp>
        <p:nvSpPr>
          <p:cNvPr id="87053" name="Line 19"/>
          <p:cNvSpPr>
            <a:spLocks noChangeShapeType="1"/>
          </p:cNvSpPr>
          <p:nvPr/>
        </p:nvSpPr>
        <p:spPr bwMode="auto">
          <a:xfrm>
            <a:off x="501650" y="2655888"/>
            <a:ext cx="8496300" cy="0"/>
          </a:xfrm>
          <a:prstGeom prst="line">
            <a:avLst/>
          </a:prstGeom>
          <a:noFill/>
          <a:ln w="3175">
            <a:solidFill>
              <a:schemeClr val="bg1"/>
            </a:solidFill>
            <a:round/>
            <a:headEnd/>
            <a:tailEnd/>
          </a:ln>
        </p:spPr>
        <p:txBody>
          <a:bodyPr/>
          <a:lstStyle/>
          <a:p>
            <a:endParaRPr lang="ru-RU"/>
          </a:p>
        </p:txBody>
      </p:sp>
      <p:sp>
        <p:nvSpPr>
          <p:cNvPr id="87054" name="Line 20"/>
          <p:cNvSpPr>
            <a:spLocks noChangeShapeType="1"/>
          </p:cNvSpPr>
          <p:nvPr/>
        </p:nvSpPr>
        <p:spPr bwMode="auto">
          <a:xfrm>
            <a:off x="501650" y="3016250"/>
            <a:ext cx="8496300" cy="0"/>
          </a:xfrm>
          <a:prstGeom prst="line">
            <a:avLst/>
          </a:prstGeom>
          <a:noFill/>
          <a:ln w="3175">
            <a:solidFill>
              <a:schemeClr val="bg1"/>
            </a:solidFill>
            <a:round/>
            <a:headEnd/>
            <a:tailEnd/>
          </a:ln>
        </p:spPr>
        <p:txBody>
          <a:bodyPr/>
          <a:lstStyle/>
          <a:p>
            <a:endParaRPr lang="ru-RU"/>
          </a:p>
        </p:txBody>
      </p:sp>
      <p:sp>
        <p:nvSpPr>
          <p:cNvPr id="87055" name="Line 21"/>
          <p:cNvSpPr>
            <a:spLocks noChangeShapeType="1"/>
          </p:cNvSpPr>
          <p:nvPr/>
        </p:nvSpPr>
        <p:spPr bwMode="auto">
          <a:xfrm>
            <a:off x="501650" y="3590925"/>
            <a:ext cx="8496300" cy="0"/>
          </a:xfrm>
          <a:prstGeom prst="line">
            <a:avLst/>
          </a:prstGeom>
          <a:noFill/>
          <a:ln w="3175">
            <a:solidFill>
              <a:schemeClr val="bg1"/>
            </a:solidFill>
            <a:round/>
            <a:headEnd/>
            <a:tailEnd/>
          </a:ln>
        </p:spPr>
        <p:txBody>
          <a:bodyPr/>
          <a:lstStyle/>
          <a:p>
            <a:endParaRPr lang="ru-RU"/>
          </a:p>
        </p:txBody>
      </p:sp>
      <p:sp>
        <p:nvSpPr>
          <p:cNvPr id="87056" name="Line 22"/>
          <p:cNvSpPr>
            <a:spLocks noChangeShapeType="1"/>
          </p:cNvSpPr>
          <p:nvPr/>
        </p:nvSpPr>
        <p:spPr bwMode="auto">
          <a:xfrm>
            <a:off x="501650" y="3951288"/>
            <a:ext cx="8496300" cy="0"/>
          </a:xfrm>
          <a:prstGeom prst="line">
            <a:avLst/>
          </a:prstGeom>
          <a:noFill/>
          <a:ln w="3175">
            <a:solidFill>
              <a:schemeClr val="bg1"/>
            </a:solidFill>
            <a:round/>
            <a:headEnd/>
            <a:tailEnd/>
          </a:ln>
        </p:spPr>
        <p:txBody>
          <a:bodyPr/>
          <a:lstStyle/>
          <a:p>
            <a:endParaRPr lang="ru-RU"/>
          </a:p>
        </p:txBody>
      </p:sp>
      <p:sp>
        <p:nvSpPr>
          <p:cNvPr id="87057" name="Line 23"/>
          <p:cNvSpPr>
            <a:spLocks noChangeShapeType="1"/>
          </p:cNvSpPr>
          <p:nvPr/>
        </p:nvSpPr>
        <p:spPr bwMode="auto">
          <a:xfrm>
            <a:off x="501650" y="4311650"/>
            <a:ext cx="8496300" cy="0"/>
          </a:xfrm>
          <a:prstGeom prst="line">
            <a:avLst/>
          </a:prstGeom>
          <a:noFill/>
          <a:ln w="3175">
            <a:solidFill>
              <a:schemeClr val="bg1"/>
            </a:solidFill>
            <a:round/>
            <a:headEnd/>
            <a:tailEnd/>
          </a:ln>
        </p:spPr>
        <p:txBody>
          <a:bodyPr/>
          <a:lstStyle/>
          <a:p>
            <a:endParaRPr lang="ru-RU"/>
          </a:p>
        </p:txBody>
      </p:sp>
      <p:sp>
        <p:nvSpPr>
          <p:cNvPr id="87058" name="Line 24"/>
          <p:cNvSpPr>
            <a:spLocks noChangeShapeType="1"/>
          </p:cNvSpPr>
          <p:nvPr/>
        </p:nvSpPr>
        <p:spPr bwMode="auto">
          <a:xfrm>
            <a:off x="501650" y="4672013"/>
            <a:ext cx="8496300" cy="0"/>
          </a:xfrm>
          <a:prstGeom prst="line">
            <a:avLst/>
          </a:prstGeom>
          <a:noFill/>
          <a:ln w="3175">
            <a:solidFill>
              <a:schemeClr val="bg1"/>
            </a:solidFill>
            <a:round/>
            <a:headEnd/>
            <a:tailEnd/>
          </a:ln>
        </p:spPr>
        <p:txBody>
          <a:bodyPr/>
          <a:lstStyle/>
          <a:p>
            <a:endParaRPr lang="ru-RU"/>
          </a:p>
        </p:txBody>
      </p:sp>
      <p:sp>
        <p:nvSpPr>
          <p:cNvPr id="87059" name="Line 25"/>
          <p:cNvSpPr>
            <a:spLocks noChangeShapeType="1"/>
          </p:cNvSpPr>
          <p:nvPr/>
        </p:nvSpPr>
        <p:spPr bwMode="auto">
          <a:xfrm>
            <a:off x="501650" y="5032375"/>
            <a:ext cx="8496300" cy="0"/>
          </a:xfrm>
          <a:prstGeom prst="line">
            <a:avLst/>
          </a:prstGeom>
          <a:noFill/>
          <a:ln w="3175">
            <a:solidFill>
              <a:schemeClr val="bg1"/>
            </a:solidFill>
            <a:round/>
            <a:headEnd/>
            <a:tailEnd/>
          </a:ln>
        </p:spPr>
        <p:txBody>
          <a:bodyPr/>
          <a:lstStyle/>
          <a:p>
            <a:endParaRPr lang="ru-RU"/>
          </a:p>
        </p:txBody>
      </p:sp>
      <p:graphicFrame>
        <p:nvGraphicFramePr>
          <p:cNvPr id="87050" name="Object 2"/>
          <p:cNvGraphicFramePr>
            <a:graphicFrameLocks noChangeAspect="1"/>
          </p:cNvGraphicFramePr>
          <p:nvPr/>
        </p:nvGraphicFramePr>
        <p:xfrm>
          <a:off x="306388" y="1092200"/>
          <a:ext cx="8531225" cy="5121275"/>
        </p:xfrm>
        <a:graphic>
          <a:graphicData uri="http://schemas.openxmlformats.org/presentationml/2006/ole">
            <p:oleObj spid="_x0000_s87050" r:id="rId3" imgW="8535140" imgH="5121084" progId="Excel.Chart.8">
              <p:embed/>
            </p:oleObj>
          </a:graphicData>
        </a:graphic>
      </p:graphicFrame>
      <p:sp>
        <p:nvSpPr>
          <p:cNvPr id="87060" name="TextBox 18"/>
          <p:cNvSpPr txBox="1">
            <a:spLocks noChangeArrowheads="1"/>
          </p:cNvSpPr>
          <p:nvPr/>
        </p:nvSpPr>
        <p:spPr bwMode="auto">
          <a:xfrm>
            <a:off x="1214438" y="142875"/>
            <a:ext cx="7215187" cy="873125"/>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РАСШИРЕНИЕ И РЕГЛАМЕНТАЦИЯ ИНФОРМАЦИОННОГО ВЗАИМОДЕЙСТВИЯ С МИНИСТЕРСТВОМ ФИНАНСОВ РОССИЙСКОЙ ФЕДЕРАЦИИ И ОРГАНАМИ ГОСУДАРСТВЕННОГО И МУНИЦИПАЛЬНОГО ФИНАНСОВОГО КОНТРОЛЯ</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18"/>
          <p:cNvSpPr txBox="1">
            <a:spLocks noChangeArrowheads="1"/>
          </p:cNvSpPr>
          <p:nvPr/>
        </p:nvSpPr>
        <p:spPr bwMode="auto">
          <a:xfrm>
            <a:off x="1214438" y="142875"/>
            <a:ext cx="7215187" cy="677863"/>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
        <p:nvSpPr>
          <p:cNvPr id="88066" name="AutoShape 3"/>
          <p:cNvSpPr>
            <a:spLocks noChangeAspect="1" noChangeArrowheads="1" noTextEdit="1"/>
          </p:cNvSpPr>
          <p:nvPr/>
        </p:nvSpPr>
        <p:spPr bwMode="auto">
          <a:xfrm>
            <a:off x="2744788" y="4167188"/>
            <a:ext cx="2232025" cy="1304925"/>
          </a:xfrm>
          <a:prstGeom prst="rect">
            <a:avLst/>
          </a:prstGeom>
          <a:noFill/>
          <a:ln w="9525">
            <a:noFill/>
            <a:miter lim="800000"/>
            <a:headEnd/>
            <a:tailEnd/>
          </a:ln>
        </p:spPr>
        <p:txBody>
          <a:bodyPr/>
          <a:lstStyle/>
          <a:p>
            <a:endParaRPr lang="ru-RU"/>
          </a:p>
        </p:txBody>
      </p:sp>
      <p:sp>
        <p:nvSpPr>
          <p:cNvPr id="6" name="Rectangle 5"/>
          <p:cNvSpPr>
            <a:spLocks noChangeArrowheads="1"/>
          </p:cNvSpPr>
          <p:nvPr/>
        </p:nvSpPr>
        <p:spPr bwMode="auto">
          <a:xfrm>
            <a:off x="4840288" y="3159125"/>
            <a:ext cx="4025900" cy="1512888"/>
          </a:xfrm>
          <a:prstGeom prst="rect">
            <a:avLst/>
          </a:prstGeom>
          <a:solidFill>
            <a:schemeClr val="bg1">
              <a:lumMod val="75000"/>
            </a:schemeClr>
          </a:solidFill>
          <a:ln w="9525">
            <a:noFill/>
            <a:miter lim="800000"/>
            <a:headEnd/>
            <a:tailEnd/>
          </a:ln>
        </p:spPr>
        <p:txBody>
          <a:bodyPr lIns="18000" tIns="10800" rIns="18000" bIns="10800"/>
          <a:lstStyle/>
          <a:p>
            <a:pPr>
              <a:defRPr/>
            </a:pPr>
            <a:r>
              <a:rPr lang="ru-RU" dirty="0">
                <a:latin typeface="+mn-lt"/>
              </a:rPr>
              <a:t>- внутренний аудит соответствия</a:t>
            </a:r>
            <a:br>
              <a:rPr lang="ru-RU" dirty="0">
                <a:latin typeface="+mn-lt"/>
              </a:rPr>
            </a:br>
            <a:r>
              <a:rPr lang="ru-RU" dirty="0">
                <a:latin typeface="+mn-lt"/>
              </a:rPr>
              <a:t>(в том числе аудит</a:t>
            </a:r>
            <a:r>
              <a:rPr lang="en-US" dirty="0">
                <a:latin typeface="+mn-lt"/>
              </a:rPr>
              <a:t> </a:t>
            </a:r>
            <a:r>
              <a:rPr lang="ru-RU" dirty="0">
                <a:latin typeface="+mn-lt"/>
              </a:rPr>
              <a:t>внутреннего</a:t>
            </a:r>
            <a:r>
              <a:rPr lang="en-US" dirty="0">
                <a:latin typeface="+mn-lt"/>
              </a:rPr>
              <a:t> </a:t>
            </a:r>
            <a:r>
              <a:rPr lang="ru-RU" dirty="0">
                <a:latin typeface="+mn-lt"/>
              </a:rPr>
              <a:t>контроля)</a:t>
            </a:r>
          </a:p>
          <a:p>
            <a:pPr>
              <a:defRPr/>
            </a:pPr>
            <a:endParaRPr lang="en-US" dirty="0">
              <a:latin typeface="+mn-lt"/>
            </a:endParaRPr>
          </a:p>
          <a:p>
            <a:pPr>
              <a:defRPr/>
            </a:pPr>
            <a:r>
              <a:rPr lang="ru-RU" dirty="0">
                <a:latin typeface="+mn-lt"/>
              </a:rPr>
              <a:t>- внутренний аудит результативности</a:t>
            </a:r>
          </a:p>
          <a:p>
            <a:pPr>
              <a:defRPr/>
            </a:pPr>
            <a:endParaRPr lang="en-US" dirty="0">
              <a:latin typeface="+mn-lt"/>
            </a:endParaRPr>
          </a:p>
          <a:p>
            <a:pPr>
              <a:defRPr/>
            </a:pPr>
            <a:r>
              <a:rPr lang="ru-RU" dirty="0">
                <a:latin typeface="+mn-lt"/>
              </a:rPr>
              <a:t>- внутренний аудит эффективности</a:t>
            </a:r>
          </a:p>
        </p:txBody>
      </p:sp>
      <p:sp>
        <p:nvSpPr>
          <p:cNvPr id="7" name="Rectangle 6"/>
          <p:cNvSpPr>
            <a:spLocks noChangeArrowheads="1"/>
          </p:cNvSpPr>
          <p:nvPr/>
        </p:nvSpPr>
        <p:spPr bwMode="auto">
          <a:xfrm>
            <a:off x="447675" y="3159125"/>
            <a:ext cx="3981450" cy="1512888"/>
          </a:xfrm>
          <a:prstGeom prst="rect">
            <a:avLst/>
          </a:prstGeom>
          <a:solidFill>
            <a:schemeClr val="bg1">
              <a:lumMod val="75000"/>
            </a:schemeClr>
          </a:solidFill>
          <a:ln w="9525">
            <a:noFill/>
            <a:miter lim="800000"/>
            <a:headEnd/>
            <a:tailEnd/>
          </a:ln>
        </p:spPr>
        <p:txBody>
          <a:bodyPr lIns="18000" tIns="10800" rIns="18000" bIns="10800"/>
          <a:lstStyle/>
          <a:p>
            <a:pPr>
              <a:defRPr/>
            </a:pPr>
            <a:r>
              <a:rPr lang="ru-RU" dirty="0">
                <a:latin typeface="+mn-lt"/>
              </a:rPr>
              <a:t>- внутренний финансовый контроль</a:t>
            </a:r>
          </a:p>
          <a:p>
            <a:pPr>
              <a:defRPr/>
            </a:pPr>
            <a:endParaRPr lang="ru-RU" dirty="0">
              <a:latin typeface="+mn-lt"/>
            </a:endParaRPr>
          </a:p>
          <a:p>
            <a:pPr>
              <a:defRPr/>
            </a:pPr>
            <a:r>
              <a:rPr lang="ru-RU" dirty="0">
                <a:latin typeface="+mn-lt"/>
              </a:rPr>
              <a:t>- внутренний административный (управленческий) контроль</a:t>
            </a:r>
          </a:p>
          <a:p>
            <a:pPr>
              <a:defRPr/>
            </a:pPr>
            <a:endParaRPr lang="ru-RU" dirty="0">
              <a:latin typeface="+mn-lt"/>
            </a:endParaRPr>
          </a:p>
          <a:p>
            <a:pPr>
              <a:defRPr/>
            </a:pPr>
            <a:r>
              <a:rPr lang="ru-RU" dirty="0">
                <a:latin typeface="+mn-lt"/>
              </a:rPr>
              <a:t>- внутренний технологический контроль</a:t>
            </a:r>
          </a:p>
        </p:txBody>
      </p:sp>
      <p:sp>
        <p:nvSpPr>
          <p:cNvPr id="8" name="Rectangle 7"/>
          <p:cNvSpPr>
            <a:spLocks noChangeArrowheads="1"/>
          </p:cNvSpPr>
          <p:nvPr/>
        </p:nvSpPr>
        <p:spPr bwMode="auto">
          <a:xfrm>
            <a:off x="2744788" y="5464175"/>
            <a:ext cx="3881437" cy="908050"/>
          </a:xfrm>
          <a:prstGeom prst="rect">
            <a:avLst/>
          </a:prstGeom>
          <a:solidFill>
            <a:schemeClr val="bg1">
              <a:lumMod val="75000"/>
            </a:schemeClr>
          </a:solidFill>
          <a:ln w="9525">
            <a:noFill/>
            <a:miter lim="800000"/>
            <a:headEnd/>
            <a:tailEnd/>
          </a:ln>
        </p:spPr>
        <p:txBody>
          <a:bodyPr lIns="18000" tIns="10800" rIns="18000" bIns="10800"/>
          <a:lstStyle/>
          <a:p>
            <a:pPr algn="ctr">
              <a:defRPr/>
            </a:pPr>
            <a:r>
              <a:rPr lang="ru-RU" dirty="0">
                <a:latin typeface="+mn-lt"/>
              </a:rPr>
              <a:t>- идентификация</a:t>
            </a:r>
            <a:br>
              <a:rPr lang="ru-RU" dirty="0">
                <a:latin typeface="+mn-lt"/>
              </a:rPr>
            </a:br>
            <a:r>
              <a:rPr lang="ru-RU" dirty="0">
                <a:latin typeface="+mn-lt"/>
              </a:rPr>
              <a:t>- оценка</a:t>
            </a:r>
            <a:br>
              <a:rPr lang="ru-RU" dirty="0">
                <a:latin typeface="+mn-lt"/>
              </a:rPr>
            </a:br>
            <a:r>
              <a:rPr lang="ru-RU" dirty="0">
                <a:latin typeface="+mn-lt"/>
              </a:rPr>
              <a:t>- минимизация</a:t>
            </a:r>
          </a:p>
        </p:txBody>
      </p:sp>
      <p:sp>
        <p:nvSpPr>
          <p:cNvPr id="88070" name="Freeform 8"/>
          <p:cNvSpPr>
            <a:spLocks/>
          </p:cNvSpPr>
          <p:nvPr/>
        </p:nvSpPr>
        <p:spPr bwMode="auto">
          <a:xfrm rot="3895876">
            <a:off x="2245519" y="1604169"/>
            <a:ext cx="360362" cy="590550"/>
          </a:xfrm>
          <a:custGeom>
            <a:avLst/>
            <a:gdLst>
              <a:gd name="T0" fmla="*/ 27958743 w 1885"/>
              <a:gd name="T1" fmla="*/ 0 h 1096"/>
              <a:gd name="T2" fmla="*/ 20978231 w 1885"/>
              <a:gd name="T3" fmla="*/ 1095125185 h 1096"/>
              <a:gd name="T4" fmla="*/ 13961019 w 1885"/>
              <a:gd name="T5" fmla="*/ 2033762233 h 1096"/>
              <a:gd name="T6" fmla="*/ 13961019 w 1885"/>
              <a:gd name="T7" fmla="*/ 2147483647 h 1096"/>
              <a:gd name="T8" fmla="*/ 6980509 w 1885"/>
              <a:gd name="T9" fmla="*/ 2147483647 h 1096"/>
              <a:gd name="T10" fmla="*/ 6980509 w 1885"/>
              <a:gd name="T11" fmla="*/ 2147483647 h 1096"/>
              <a:gd name="T12" fmla="*/ 0 w 1885"/>
              <a:gd name="T13" fmla="*/ 2147483647 h 1096"/>
              <a:gd name="T14" fmla="*/ 0 w 1885"/>
              <a:gd name="T15" fmla="*/ 2147483647 h 1096"/>
              <a:gd name="T16" fmla="*/ 0 w 1885"/>
              <a:gd name="T17" fmla="*/ 2147483647 h 1096"/>
              <a:gd name="T18" fmla="*/ 0 w 1885"/>
              <a:gd name="T19" fmla="*/ 2147483647 h 1096"/>
              <a:gd name="T20" fmla="*/ 0 w 1885"/>
              <a:gd name="T21" fmla="*/ 2147483647 h 1096"/>
              <a:gd name="T22" fmla="*/ 0 w 1885"/>
              <a:gd name="T23" fmla="*/ 2147483647 h 1096"/>
              <a:gd name="T24" fmla="*/ 0 w 1885"/>
              <a:gd name="T25" fmla="*/ 2147483647 h 1096"/>
              <a:gd name="T26" fmla="*/ 0 w 1885"/>
              <a:gd name="T27" fmla="*/ 2147483647 h 1096"/>
              <a:gd name="T28" fmla="*/ 0 w 1885"/>
              <a:gd name="T29" fmla="*/ 2147483647 h 1096"/>
              <a:gd name="T30" fmla="*/ 0 w 1885"/>
              <a:gd name="T31" fmla="*/ 2147483647 h 1096"/>
              <a:gd name="T32" fmla="*/ 0 w 1885"/>
              <a:gd name="T33" fmla="*/ 2147483647 h 1096"/>
              <a:gd name="T34" fmla="*/ 6980509 w 1885"/>
              <a:gd name="T35" fmla="*/ 2147483647 h 1096"/>
              <a:gd name="T36" fmla="*/ 6980509 w 1885"/>
              <a:gd name="T37" fmla="*/ 2147483647 h 1096"/>
              <a:gd name="T38" fmla="*/ 6980509 w 1885"/>
              <a:gd name="T39" fmla="*/ 2147483647 h 1096"/>
              <a:gd name="T40" fmla="*/ 13961019 w 1885"/>
              <a:gd name="T41" fmla="*/ 2147483647 h 1096"/>
              <a:gd name="T42" fmla="*/ 13961019 w 1885"/>
              <a:gd name="T43" fmla="*/ 2147483647 h 1096"/>
              <a:gd name="T44" fmla="*/ 20978231 w 1885"/>
              <a:gd name="T45" fmla="*/ 2147483647 h 1096"/>
              <a:gd name="T46" fmla="*/ 20978231 w 1885"/>
              <a:gd name="T47" fmla="*/ 2147483647 h 1096"/>
              <a:gd name="T48" fmla="*/ 20978231 w 1885"/>
              <a:gd name="T49" fmla="*/ 2147483647 h 1096"/>
              <a:gd name="T50" fmla="*/ 27958743 w 1885"/>
              <a:gd name="T51" fmla="*/ 2147483647 h 1096"/>
              <a:gd name="T52" fmla="*/ 27958743 w 1885"/>
              <a:gd name="T53" fmla="*/ 2147483647 h 1096"/>
              <a:gd name="T54" fmla="*/ 34939249 w 1885"/>
              <a:gd name="T55" fmla="*/ 2147483647 h 1096"/>
              <a:gd name="T56" fmla="*/ 41919756 w 1885"/>
              <a:gd name="T57" fmla="*/ 2147483647 h 1096"/>
              <a:gd name="T58" fmla="*/ 48900262 w 1885"/>
              <a:gd name="T59" fmla="*/ 2147483647 h 1096"/>
              <a:gd name="T60" fmla="*/ 62897993 w 1885"/>
              <a:gd name="T61" fmla="*/ 2147483647 h 1096"/>
              <a:gd name="T62" fmla="*/ 69878499 w 1885"/>
              <a:gd name="T63" fmla="*/ 2147483647 h 1096"/>
              <a:gd name="T64" fmla="*/ 76859005 w 1885"/>
              <a:gd name="T65" fmla="*/ 2147483647 h 1096"/>
              <a:gd name="T66" fmla="*/ 90820018 w 1885"/>
              <a:gd name="T67" fmla="*/ 2147483647 h 1096"/>
              <a:gd name="T68" fmla="*/ 97800525 w 1885"/>
              <a:gd name="T69" fmla="*/ 2147483647 h 1096"/>
              <a:gd name="T70" fmla="*/ 69878499 w 1885"/>
              <a:gd name="T71" fmla="*/ 2147483647 h 1096"/>
              <a:gd name="T72" fmla="*/ 188657248 w 1885"/>
              <a:gd name="T73" fmla="*/ 2147483647 h 1096"/>
              <a:gd name="T74" fmla="*/ 181676551 w 1885"/>
              <a:gd name="T75" fmla="*/ 2147483647 h 1096"/>
              <a:gd name="T76" fmla="*/ 160698517 w 1885"/>
              <a:gd name="T77" fmla="*/ 2147483647 h 1096"/>
              <a:gd name="T78" fmla="*/ 160698517 w 1885"/>
              <a:gd name="T79" fmla="*/ 2147483647 h 1096"/>
              <a:gd name="T80" fmla="*/ 153718011 w 1885"/>
              <a:gd name="T81" fmla="*/ 2147483647 h 1096"/>
              <a:gd name="T82" fmla="*/ 153718011 w 1885"/>
              <a:gd name="T83" fmla="*/ 2147483647 h 1096"/>
              <a:gd name="T84" fmla="*/ 146737313 w 1885"/>
              <a:gd name="T85" fmla="*/ 2147483647 h 1096"/>
              <a:gd name="T86" fmla="*/ 146737313 w 1885"/>
              <a:gd name="T87" fmla="*/ 2147483647 h 1096"/>
              <a:gd name="T88" fmla="*/ 139720293 w 1885"/>
              <a:gd name="T89" fmla="*/ 2147483647 h 1096"/>
              <a:gd name="T90" fmla="*/ 139720293 w 1885"/>
              <a:gd name="T91" fmla="*/ 2147483647 h 1096"/>
              <a:gd name="T92" fmla="*/ 139720293 w 1885"/>
              <a:gd name="T93" fmla="*/ 2147483647 h 1096"/>
              <a:gd name="T94" fmla="*/ 139720293 w 1885"/>
              <a:gd name="T95" fmla="*/ 2147483647 h 1096"/>
              <a:gd name="T96" fmla="*/ 139720293 w 1885"/>
              <a:gd name="T97" fmla="*/ 2147483647 h 1096"/>
              <a:gd name="T98" fmla="*/ 139720293 w 1885"/>
              <a:gd name="T99" fmla="*/ 2147483647 h 1096"/>
              <a:gd name="T100" fmla="*/ 139720293 w 1885"/>
              <a:gd name="T101" fmla="*/ 2147483647 h 1096"/>
              <a:gd name="T102" fmla="*/ 139720293 w 1885"/>
              <a:gd name="T103" fmla="*/ 2147483647 h 1096"/>
              <a:gd name="T104" fmla="*/ 139720293 w 1885"/>
              <a:gd name="T105" fmla="*/ 2147483647 h 1096"/>
              <a:gd name="T106" fmla="*/ 139720293 w 1885"/>
              <a:gd name="T107" fmla="*/ 2147483647 h 1096"/>
              <a:gd name="T108" fmla="*/ 146737313 w 1885"/>
              <a:gd name="T109" fmla="*/ 2147483647 h 1096"/>
              <a:gd name="T110" fmla="*/ 146737313 w 1885"/>
              <a:gd name="T111" fmla="*/ 2147483647 h 1096"/>
              <a:gd name="T112" fmla="*/ 153718011 w 1885"/>
              <a:gd name="T113" fmla="*/ 2147483647 h 1096"/>
              <a:gd name="T114" fmla="*/ 167679024 w 1885"/>
              <a:gd name="T115" fmla="*/ 2147483647 h 1096"/>
              <a:gd name="T116" fmla="*/ 174659530 w 1885"/>
              <a:gd name="T117" fmla="*/ 2147483647 h 1096"/>
              <a:gd name="T118" fmla="*/ 27958743 w 1885"/>
              <a:gd name="T119" fmla="*/ 0 h 10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5"/>
              <a:gd name="T181" fmla="*/ 0 h 1096"/>
              <a:gd name="T182" fmla="*/ 1885 w 1885"/>
              <a:gd name="T183" fmla="*/ 1096 h 10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5" h="1096">
                <a:moveTo>
                  <a:pt x="271" y="0"/>
                </a:moveTo>
                <a:lnTo>
                  <a:pt x="210" y="61"/>
                </a:lnTo>
                <a:lnTo>
                  <a:pt x="161" y="114"/>
                </a:lnTo>
                <a:lnTo>
                  <a:pt x="115" y="171"/>
                </a:lnTo>
                <a:lnTo>
                  <a:pt x="81" y="221"/>
                </a:lnTo>
                <a:lnTo>
                  <a:pt x="54" y="263"/>
                </a:lnTo>
                <a:lnTo>
                  <a:pt x="32" y="308"/>
                </a:lnTo>
                <a:lnTo>
                  <a:pt x="15" y="350"/>
                </a:lnTo>
                <a:lnTo>
                  <a:pt x="7" y="375"/>
                </a:lnTo>
                <a:lnTo>
                  <a:pt x="1" y="396"/>
                </a:lnTo>
                <a:lnTo>
                  <a:pt x="0" y="421"/>
                </a:lnTo>
                <a:lnTo>
                  <a:pt x="0" y="448"/>
                </a:lnTo>
                <a:lnTo>
                  <a:pt x="0" y="474"/>
                </a:lnTo>
                <a:lnTo>
                  <a:pt x="2" y="502"/>
                </a:lnTo>
                <a:lnTo>
                  <a:pt x="6" y="525"/>
                </a:lnTo>
                <a:lnTo>
                  <a:pt x="19" y="553"/>
                </a:lnTo>
                <a:lnTo>
                  <a:pt x="32" y="578"/>
                </a:lnTo>
                <a:lnTo>
                  <a:pt x="48" y="599"/>
                </a:lnTo>
                <a:lnTo>
                  <a:pt x="71" y="624"/>
                </a:lnTo>
                <a:lnTo>
                  <a:pt x="96" y="651"/>
                </a:lnTo>
                <a:lnTo>
                  <a:pt x="119" y="670"/>
                </a:lnTo>
                <a:lnTo>
                  <a:pt x="146" y="691"/>
                </a:lnTo>
                <a:lnTo>
                  <a:pt x="180" y="719"/>
                </a:lnTo>
                <a:lnTo>
                  <a:pt x="214" y="738"/>
                </a:lnTo>
                <a:lnTo>
                  <a:pt x="240" y="752"/>
                </a:lnTo>
                <a:lnTo>
                  <a:pt x="268" y="769"/>
                </a:lnTo>
                <a:lnTo>
                  <a:pt x="306" y="789"/>
                </a:lnTo>
                <a:lnTo>
                  <a:pt x="340" y="807"/>
                </a:lnTo>
                <a:lnTo>
                  <a:pt x="416" y="841"/>
                </a:lnTo>
                <a:lnTo>
                  <a:pt x="492" y="871"/>
                </a:lnTo>
                <a:lnTo>
                  <a:pt x="591" y="902"/>
                </a:lnTo>
                <a:lnTo>
                  <a:pt x="682" y="929"/>
                </a:lnTo>
                <a:lnTo>
                  <a:pt x="789" y="959"/>
                </a:lnTo>
                <a:lnTo>
                  <a:pt x="899" y="989"/>
                </a:lnTo>
                <a:lnTo>
                  <a:pt x="949" y="1001"/>
                </a:lnTo>
                <a:lnTo>
                  <a:pt x="679" y="1096"/>
                </a:lnTo>
                <a:lnTo>
                  <a:pt x="1885" y="1096"/>
                </a:lnTo>
                <a:lnTo>
                  <a:pt x="1828" y="696"/>
                </a:lnTo>
                <a:lnTo>
                  <a:pt x="1596" y="780"/>
                </a:lnTo>
                <a:lnTo>
                  <a:pt x="1568" y="770"/>
                </a:lnTo>
                <a:lnTo>
                  <a:pt x="1535" y="754"/>
                </a:lnTo>
                <a:lnTo>
                  <a:pt x="1487" y="723"/>
                </a:lnTo>
                <a:lnTo>
                  <a:pt x="1451" y="700"/>
                </a:lnTo>
                <a:lnTo>
                  <a:pt x="1426" y="677"/>
                </a:lnTo>
                <a:lnTo>
                  <a:pt x="1402" y="658"/>
                </a:lnTo>
                <a:lnTo>
                  <a:pt x="1378" y="633"/>
                </a:lnTo>
                <a:lnTo>
                  <a:pt x="1364" y="610"/>
                </a:lnTo>
                <a:lnTo>
                  <a:pt x="1356" y="589"/>
                </a:lnTo>
                <a:lnTo>
                  <a:pt x="1355" y="567"/>
                </a:lnTo>
                <a:lnTo>
                  <a:pt x="1356" y="540"/>
                </a:lnTo>
                <a:lnTo>
                  <a:pt x="1361" y="515"/>
                </a:lnTo>
                <a:lnTo>
                  <a:pt x="1367" y="487"/>
                </a:lnTo>
                <a:lnTo>
                  <a:pt x="1380" y="462"/>
                </a:lnTo>
                <a:lnTo>
                  <a:pt x="1398" y="438"/>
                </a:lnTo>
                <a:lnTo>
                  <a:pt x="1422" y="415"/>
                </a:lnTo>
                <a:lnTo>
                  <a:pt x="1447" y="396"/>
                </a:lnTo>
                <a:lnTo>
                  <a:pt x="1539" y="350"/>
                </a:lnTo>
                <a:lnTo>
                  <a:pt x="1630" y="308"/>
                </a:lnTo>
                <a:lnTo>
                  <a:pt x="1710" y="274"/>
                </a:lnTo>
                <a:lnTo>
                  <a:pt x="271" y="0"/>
                </a:lnTo>
                <a:close/>
              </a:path>
            </a:pathLst>
          </a:custGeom>
          <a:solidFill>
            <a:srgbClr val="162387"/>
          </a:solidFill>
          <a:ln w="9525">
            <a:noFill/>
            <a:round/>
            <a:headEnd/>
            <a:tailEnd/>
          </a:ln>
        </p:spPr>
        <p:txBody>
          <a:bodyPr/>
          <a:lstStyle/>
          <a:p>
            <a:endParaRPr lang="ru-RU"/>
          </a:p>
        </p:txBody>
      </p:sp>
      <p:sp>
        <p:nvSpPr>
          <p:cNvPr id="88071" name="Freeform 15"/>
          <p:cNvSpPr>
            <a:spLocks/>
          </p:cNvSpPr>
          <p:nvPr/>
        </p:nvSpPr>
        <p:spPr bwMode="auto">
          <a:xfrm rot="-3926375">
            <a:off x="6711951" y="1604962"/>
            <a:ext cx="360362" cy="588963"/>
          </a:xfrm>
          <a:custGeom>
            <a:avLst/>
            <a:gdLst>
              <a:gd name="T0" fmla="*/ 160698517 w 1885"/>
              <a:gd name="T1" fmla="*/ 0 h 1096"/>
              <a:gd name="T2" fmla="*/ 167679024 w 1885"/>
              <a:gd name="T3" fmla="*/ 1086359234 h 1096"/>
              <a:gd name="T4" fmla="*/ 174659530 w 1885"/>
              <a:gd name="T5" fmla="*/ 2017359126 h 1096"/>
              <a:gd name="T6" fmla="*/ 181676551 w 1885"/>
              <a:gd name="T7" fmla="*/ 2147483647 h 1096"/>
              <a:gd name="T8" fmla="*/ 181676551 w 1885"/>
              <a:gd name="T9" fmla="*/ 2147483647 h 1096"/>
              <a:gd name="T10" fmla="*/ 181676551 w 1885"/>
              <a:gd name="T11" fmla="*/ 2147483647 h 1096"/>
              <a:gd name="T12" fmla="*/ 188657248 w 1885"/>
              <a:gd name="T13" fmla="*/ 2147483647 h 1096"/>
              <a:gd name="T14" fmla="*/ 188657248 w 1885"/>
              <a:gd name="T15" fmla="*/ 2147483647 h 1096"/>
              <a:gd name="T16" fmla="*/ 188657248 w 1885"/>
              <a:gd name="T17" fmla="*/ 2147483647 h 1096"/>
              <a:gd name="T18" fmla="*/ 188657248 w 1885"/>
              <a:gd name="T19" fmla="*/ 2147483647 h 1096"/>
              <a:gd name="T20" fmla="*/ 188657248 w 1885"/>
              <a:gd name="T21" fmla="*/ 2147483647 h 1096"/>
              <a:gd name="T22" fmla="*/ 188657248 w 1885"/>
              <a:gd name="T23" fmla="*/ 2147483647 h 1096"/>
              <a:gd name="T24" fmla="*/ 188657248 w 1885"/>
              <a:gd name="T25" fmla="*/ 2147483647 h 1096"/>
              <a:gd name="T26" fmla="*/ 188657248 w 1885"/>
              <a:gd name="T27" fmla="*/ 2147483647 h 1096"/>
              <a:gd name="T28" fmla="*/ 188657248 w 1885"/>
              <a:gd name="T29" fmla="*/ 2147483647 h 1096"/>
              <a:gd name="T30" fmla="*/ 188657248 w 1885"/>
              <a:gd name="T31" fmla="*/ 2147483647 h 1096"/>
              <a:gd name="T32" fmla="*/ 188657248 w 1885"/>
              <a:gd name="T33" fmla="*/ 2147483647 h 1096"/>
              <a:gd name="T34" fmla="*/ 188657248 w 1885"/>
              <a:gd name="T35" fmla="*/ 2147483647 h 1096"/>
              <a:gd name="T36" fmla="*/ 181676551 w 1885"/>
              <a:gd name="T37" fmla="*/ 2147483647 h 1096"/>
              <a:gd name="T38" fmla="*/ 181676551 w 1885"/>
              <a:gd name="T39" fmla="*/ 2147483647 h 1096"/>
              <a:gd name="T40" fmla="*/ 181676551 w 1885"/>
              <a:gd name="T41" fmla="*/ 2147483647 h 1096"/>
              <a:gd name="T42" fmla="*/ 174659530 w 1885"/>
              <a:gd name="T43" fmla="*/ 2147483647 h 1096"/>
              <a:gd name="T44" fmla="*/ 174659530 w 1885"/>
              <a:gd name="T45" fmla="*/ 2147483647 h 1096"/>
              <a:gd name="T46" fmla="*/ 167679024 w 1885"/>
              <a:gd name="T47" fmla="*/ 2147483647 h 1096"/>
              <a:gd name="T48" fmla="*/ 167679024 w 1885"/>
              <a:gd name="T49" fmla="*/ 2147483647 h 1096"/>
              <a:gd name="T50" fmla="*/ 160698517 w 1885"/>
              <a:gd name="T51" fmla="*/ 2147483647 h 1096"/>
              <a:gd name="T52" fmla="*/ 160698517 w 1885"/>
              <a:gd name="T53" fmla="*/ 2147483647 h 1096"/>
              <a:gd name="T54" fmla="*/ 153718011 w 1885"/>
              <a:gd name="T55" fmla="*/ 2147483647 h 1096"/>
              <a:gd name="T56" fmla="*/ 146737313 w 1885"/>
              <a:gd name="T57" fmla="*/ 2147483647 h 1096"/>
              <a:gd name="T58" fmla="*/ 139720293 w 1885"/>
              <a:gd name="T59" fmla="*/ 2147483647 h 1096"/>
              <a:gd name="T60" fmla="*/ 132739786 w 1885"/>
              <a:gd name="T61" fmla="*/ 2147483647 h 1096"/>
              <a:gd name="T62" fmla="*/ 118778773 w 1885"/>
              <a:gd name="T63" fmla="*/ 2147483647 h 1096"/>
              <a:gd name="T64" fmla="*/ 111798267 w 1885"/>
              <a:gd name="T65" fmla="*/ 2147483647 h 1096"/>
              <a:gd name="T66" fmla="*/ 97800525 w 1885"/>
              <a:gd name="T67" fmla="*/ 2147483647 h 1096"/>
              <a:gd name="T68" fmla="*/ 97800525 w 1885"/>
              <a:gd name="T69" fmla="*/ 2147483647 h 1096"/>
              <a:gd name="T70" fmla="*/ 118778773 w 1885"/>
              <a:gd name="T71" fmla="*/ 2147483647 h 1096"/>
              <a:gd name="T72" fmla="*/ 0 w 1885"/>
              <a:gd name="T73" fmla="*/ 2147483647 h 1096"/>
              <a:gd name="T74" fmla="*/ 6980509 w 1885"/>
              <a:gd name="T75" fmla="*/ 2147483647 h 1096"/>
              <a:gd name="T76" fmla="*/ 27958743 w 1885"/>
              <a:gd name="T77" fmla="*/ 2147483647 h 1096"/>
              <a:gd name="T78" fmla="*/ 34939249 w 1885"/>
              <a:gd name="T79" fmla="*/ 2147483647 h 1096"/>
              <a:gd name="T80" fmla="*/ 34939249 w 1885"/>
              <a:gd name="T81" fmla="*/ 2147483647 h 1096"/>
              <a:gd name="T82" fmla="*/ 41919756 w 1885"/>
              <a:gd name="T83" fmla="*/ 2147483647 h 1096"/>
              <a:gd name="T84" fmla="*/ 41919756 w 1885"/>
              <a:gd name="T85" fmla="*/ 2147483647 h 1096"/>
              <a:gd name="T86" fmla="*/ 48900262 w 1885"/>
              <a:gd name="T87" fmla="*/ 2147483647 h 1096"/>
              <a:gd name="T88" fmla="*/ 48900262 w 1885"/>
              <a:gd name="T89" fmla="*/ 2147483647 h 1096"/>
              <a:gd name="T90" fmla="*/ 48900262 w 1885"/>
              <a:gd name="T91" fmla="*/ 2147483647 h 1096"/>
              <a:gd name="T92" fmla="*/ 55880781 w 1885"/>
              <a:gd name="T93" fmla="*/ 2147483647 h 1096"/>
              <a:gd name="T94" fmla="*/ 55880781 w 1885"/>
              <a:gd name="T95" fmla="*/ 2147483647 h 1096"/>
              <a:gd name="T96" fmla="*/ 55880781 w 1885"/>
              <a:gd name="T97" fmla="*/ 2147483647 h 1096"/>
              <a:gd name="T98" fmla="*/ 55880781 w 1885"/>
              <a:gd name="T99" fmla="*/ 2147483647 h 1096"/>
              <a:gd name="T100" fmla="*/ 55880781 w 1885"/>
              <a:gd name="T101" fmla="*/ 2147483647 h 1096"/>
              <a:gd name="T102" fmla="*/ 48900262 w 1885"/>
              <a:gd name="T103" fmla="*/ 2147483647 h 1096"/>
              <a:gd name="T104" fmla="*/ 48900262 w 1885"/>
              <a:gd name="T105" fmla="*/ 2147483647 h 1096"/>
              <a:gd name="T106" fmla="*/ 48900262 w 1885"/>
              <a:gd name="T107" fmla="*/ 2147483647 h 1096"/>
              <a:gd name="T108" fmla="*/ 48900262 w 1885"/>
              <a:gd name="T109" fmla="*/ 2147483647 h 1096"/>
              <a:gd name="T110" fmla="*/ 41919756 w 1885"/>
              <a:gd name="T111" fmla="*/ 2147483647 h 1096"/>
              <a:gd name="T112" fmla="*/ 34939249 w 1885"/>
              <a:gd name="T113" fmla="*/ 2147483647 h 1096"/>
              <a:gd name="T114" fmla="*/ 27958743 w 1885"/>
              <a:gd name="T115" fmla="*/ 2147483647 h 1096"/>
              <a:gd name="T116" fmla="*/ 20978231 w 1885"/>
              <a:gd name="T117" fmla="*/ 2147483647 h 1096"/>
              <a:gd name="T118" fmla="*/ 160698517 w 1885"/>
              <a:gd name="T119" fmla="*/ 0 h 10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5"/>
              <a:gd name="T181" fmla="*/ 0 h 1096"/>
              <a:gd name="T182" fmla="*/ 1885 w 1885"/>
              <a:gd name="T183" fmla="*/ 1096 h 10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5" h="1096">
                <a:moveTo>
                  <a:pt x="1614" y="0"/>
                </a:moveTo>
                <a:lnTo>
                  <a:pt x="1674" y="61"/>
                </a:lnTo>
                <a:lnTo>
                  <a:pt x="1724" y="114"/>
                </a:lnTo>
                <a:lnTo>
                  <a:pt x="1770" y="171"/>
                </a:lnTo>
                <a:lnTo>
                  <a:pt x="1804" y="221"/>
                </a:lnTo>
                <a:lnTo>
                  <a:pt x="1830" y="263"/>
                </a:lnTo>
                <a:lnTo>
                  <a:pt x="1853" y="308"/>
                </a:lnTo>
                <a:lnTo>
                  <a:pt x="1870" y="350"/>
                </a:lnTo>
                <a:lnTo>
                  <a:pt x="1877" y="375"/>
                </a:lnTo>
                <a:lnTo>
                  <a:pt x="1884" y="396"/>
                </a:lnTo>
                <a:lnTo>
                  <a:pt x="1885" y="421"/>
                </a:lnTo>
                <a:lnTo>
                  <a:pt x="1885" y="448"/>
                </a:lnTo>
                <a:lnTo>
                  <a:pt x="1885" y="474"/>
                </a:lnTo>
                <a:lnTo>
                  <a:pt x="1882" y="502"/>
                </a:lnTo>
                <a:lnTo>
                  <a:pt x="1879" y="525"/>
                </a:lnTo>
                <a:lnTo>
                  <a:pt x="1866" y="553"/>
                </a:lnTo>
                <a:lnTo>
                  <a:pt x="1853" y="578"/>
                </a:lnTo>
                <a:lnTo>
                  <a:pt x="1837" y="599"/>
                </a:lnTo>
                <a:lnTo>
                  <a:pt x="1814" y="624"/>
                </a:lnTo>
                <a:lnTo>
                  <a:pt x="1789" y="651"/>
                </a:lnTo>
                <a:lnTo>
                  <a:pt x="1766" y="670"/>
                </a:lnTo>
                <a:lnTo>
                  <a:pt x="1739" y="691"/>
                </a:lnTo>
                <a:lnTo>
                  <a:pt x="1705" y="719"/>
                </a:lnTo>
                <a:lnTo>
                  <a:pt x="1671" y="738"/>
                </a:lnTo>
                <a:lnTo>
                  <a:pt x="1645" y="752"/>
                </a:lnTo>
                <a:lnTo>
                  <a:pt x="1617" y="769"/>
                </a:lnTo>
                <a:lnTo>
                  <a:pt x="1579" y="789"/>
                </a:lnTo>
                <a:lnTo>
                  <a:pt x="1545" y="807"/>
                </a:lnTo>
                <a:lnTo>
                  <a:pt x="1469" y="841"/>
                </a:lnTo>
                <a:lnTo>
                  <a:pt x="1393" y="871"/>
                </a:lnTo>
                <a:lnTo>
                  <a:pt x="1294" y="902"/>
                </a:lnTo>
                <a:lnTo>
                  <a:pt x="1203" y="929"/>
                </a:lnTo>
                <a:lnTo>
                  <a:pt x="1096" y="959"/>
                </a:lnTo>
                <a:lnTo>
                  <a:pt x="986" y="989"/>
                </a:lnTo>
                <a:lnTo>
                  <a:pt x="936" y="1001"/>
                </a:lnTo>
                <a:lnTo>
                  <a:pt x="1206" y="1096"/>
                </a:lnTo>
                <a:lnTo>
                  <a:pt x="0" y="1096"/>
                </a:lnTo>
                <a:lnTo>
                  <a:pt x="57" y="696"/>
                </a:lnTo>
                <a:lnTo>
                  <a:pt x="289" y="780"/>
                </a:lnTo>
                <a:lnTo>
                  <a:pt x="317" y="770"/>
                </a:lnTo>
                <a:lnTo>
                  <a:pt x="350" y="754"/>
                </a:lnTo>
                <a:lnTo>
                  <a:pt x="398" y="723"/>
                </a:lnTo>
                <a:lnTo>
                  <a:pt x="434" y="700"/>
                </a:lnTo>
                <a:lnTo>
                  <a:pt x="459" y="677"/>
                </a:lnTo>
                <a:lnTo>
                  <a:pt x="483" y="658"/>
                </a:lnTo>
                <a:lnTo>
                  <a:pt x="507" y="633"/>
                </a:lnTo>
                <a:lnTo>
                  <a:pt x="521" y="610"/>
                </a:lnTo>
                <a:lnTo>
                  <a:pt x="529" y="589"/>
                </a:lnTo>
                <a:lnTo>
                  <a:pt x="530" y="567"/>
                </a:lnTo>
                <a:lnTo>
                  <a:pt x="529" y="540"/>
                </a:lnTo>
                <a:lnTo>
                  <a:pt x="524" y="515"/>
                </a:lnTo>
                <a:lnTo>
                  <a:pt x="517" y="487"/>
                </a:lnTo>
                <a:lnTo>
                  <a:pt x="505" y="462"/>
                </a:lnTo>
                <a:lnTo>
                  <a:pt x="487" y="438"/>
                </a:lnTo>
                <a:lnTo>
                  <a:pt x="463" y="415"/>
                </a:lnTo>
                <a:lnTo>
                  <a:pt x="438" y="396"/>
                </a:lnTo>
                <a:lnTo>
                  <a:pt x="346" y="350"/>
                </a:lnTo>
                <a:lnTo>
                  <a:pt x="255" y="308"/>
                </a:lnTo>
                <a:lnTo>
                  <a:pt x="175" y="274"/>
                </a:lnTo>
                <a:lnTo>
                  <a:pt x="1614" y="0"/>
                </a:lnTo>
                <a:close/>
              </a:path>
            </a:pathLst>
          </a:custGeom>
          <a:solidFill>
            <a:srgbClr val="162387"/>
          </a:solidFill>
          <a:ln w="9525">
            <a:noFill/>
            <a:round/>
            <a:headEnd/>
            <a:tailEnd/>
          </a:ln>
        </p:spPr>
        <p:txBody>
          <a:bodyPr/>
          <a:lstStyle/>
          <a:p>
            <a:endParaRPr lang="ru-RU"/>
          </a:p>
        </p:txBody>
      </p:sp>
      <p:sp>
        <p:nvSpPr>
          <p:cNvPr id="88072" name="Freeform 22"/>
          <p:cNvSpPr>
            <a:spLocks/>
          </p:cNvSpPr>
          <p:nvPr/>
        </p:nvSpPr>
        <p:spPr bwMode="auto">
          <a:xfrm rot="-6809150">
            <a:off x="6748462" y="4702176"/>
            <a:ext cx="360363" cy="588962"/>
          </a:xfrm>
          <a:custGeom>
            <a:avLst/>
            <a:gdLst>
              <a:gd name="T0" fmla="*/ 27958821 w 1885"/>
              <a:gd name="T1" fmla="*/ 0 h 1096"/>
              <a:gd name="T2" fmla="*/ 20978289 w 1885"/>
              <a:gd name="T3" fmla="*/ 1086355778 h 1096"/>
              <a:gd name="T4" fmla="*/ 13961058 w 1885"/>
              <a:gd name="T5" fmla="*/ 2017352477 h 1096"/>
              <a:gd name="T6" fmla="*/ 13961058 w 1885"/>
              <a:gd name="T7" fmla="*/ 2147483647 h 1096"/>
              <a:gd name="T8" fmla="*/ 6980529 w 1885"/>
              <a:gd name="T9" fmla="*/ 2147483647 h 1096"/>
              <a:gd name="T10" fmla="*/ 6980529 w 1885"/>
              <a:gd name="T11" fmla="*/ 2147483647 h 1096"/>
              <a:gd name="T12" fmla="*/ 0 w 1885"/>
              <a:gd name="T13" fmla="*/ 2147483647 h 1096"/>
              <a:gd name="T14" fmla="*/ 0 w 1885"/>
              <a:gd name="T15" fmla="*/ 2147483647 h 1096"/>
              <a:gd name="T16" fmla="*/ 0 w 1885"/>
              <a:gd name="T17" fmla="*/ 2147483647 h 1096"/>
              <a:gd name="T18" fmla="*/ 0 w 1885"/>
              <a:gd name="T19" fmla="*/ 2147483647 h 1096"/>
              <a:gd name="T20" fmla="*/ 0 w 1885"/>
              <a:gd name="T21" fmla="*/ 2147483647 h 1096"/>
              <a:gd name="T22" fmla="*/ 0 w 1885"/>
              <a:gd name="T23" fmla="*/ 2147483647 h 1096"/>
              <a:gd name="T24" fmla="*/ 0 w 1885"/>
              <a:gd name="T25" fmla="*/ 2147483647 h 1096"/>
              <a:gd name="T26" fmla="*/ 0 w 1885"/>
              <a:gd name="T27" fmla="*/ 2147483647 h 1096"/>
              <a:gd name="T28" fmla="*/ 0 w 1885"/>
              <a:gd name="T29" fmla="*/ 2147483647 h 1096"/>
              <a:gd name="T30" fmla="*/ 0 w 1885"/>
              <a:gd name="T31" fmla="*/ 2147483647 h 1096"/>
              <a:gd name="T32" fmla="*/ 0 w 1885"/>
              <a:gd name="T33" fmla="*/ 2147483647 h 1096"/>
              <a:gd name="T34" fmla="*/ 6980529 w 1885"/>
              <a:gd name="T35" fmla="*/ 2147483647 h 1096"/>
              <a:gd name="T36" fmla="*/ 6980529 w 1885"/>
              <a:gd name="T37" fmla="*/ 2147483647 h 1096"/>
              <a:gd name="T38" fmla="*/ 6980529 w 1885"/>
              <a:gd name="T39" fmla="*/ 2147483647 h 1096"/>
              <a:gd name="T40" fmla="*/ 13961058 w 1885"/>
              <a:gd name="T41" fmla="*/ 2147483647 h 1096"/>
              <a:gd name="T42" fmla="*/ 13961058 w 1885"/>
              <a:gd name="T43" fmla="*/ 2147483647 h 1096"/>
              <a:gd name="T44" fmla="*/ 20978289 w 1885"/>
              <a:gd name="T45" fmla="*/ 2147483647 h 1096"/>
              <a:gd name="T46" fmla="*/ 20978289 w 1885"/>
              <a:gd name="T47" fmla="*/ 2147483647 h 1096"/>
              <a:gd name="T48" fmla="*/ 20978289 w 1885"/>
              <a:gd name="T49" fmla="*/ 2147483647 h 1096"/>
              <a:gd name="T50" fmla="*/ 27958821 w 1885"/>
              <a:gd name="T51" fmla="*/ 2147483647 h 1096"/>
              <a:gd name="T52" fmla="*/ 27958821 w 1885"/>
              <a:gd name="T53" fmla="*/ 2147483647 h 1096"/>
              <a:gd name="T54" fmla="*/ 34939346 w 1885"/>
              <a:gd name="T55" fmla="*/ 2147483647 h 1096"/>
              <a:gd name="T56" fmla="*/ 41920063 w 1885"/>
              <a:gd name="T57" fmla="*/ 2147483647 h 1096"/>
              <a:gd name="T58" fmla="*/ 48900589 w 1885"/>
              <a:gd name="T59" fmla="*/ 2147483647 h 1096"/>
              <a:gd name="T60" fmla="*/ 62898167 w 1885"/>
              <a:gd name="T61" fmla="*/ 2147483647 h 1096"/>
              <a:gd name="T62" fmla="*/ 69878884 w 1885"/>
              <a:gd name="T63" fmla="*/ 2147483647 h 1096"/>
              <a:gd name="T64" fmla="*/ 76859410 w 1885"/>
              <a:gd name="T65" fmla="*/ 2147483647 h 1096"/>
              <a:gd name="T66" fmla="*/ 90820462 w 1885"/>
              <a:gd name="T67" fmla="*/ 2147483647 h 1096"/>
              <a:gd name="T68" fmla="*/ 97801179 w 1885"/>
              <a:gd name="T69" fmla="*/ 2147483647 h 1096"/>
              <a:gd name="T70" fmla="*/ 69878884 w 1885"/>
              <a:gd name="T71" fmla="*/ 2147483647 h 1096"/>
              <a:gd name="T72" fmla="*/ 188658154 w 1885"/>
              <a:gd name="T73" fmla="*/ 2147483647 h 1096"/>
              <a:gd name="T74" fmla="*/ 181677628 w 1885"/>
              <a:gd name="T75" fmla="*/ 2147483647 h 1096"/>
              <a:gd name="T76" fmla="*/ 160699346 w 1885"/>
              <a:gd name="T77" fmla="*/ 2147483647 h 1096"/>
              <a:gd name="T78" fmla="*/ 160699346 w 1885"/>
              <a:gd name="T79" fmla="*/ 2147483647 h 1096"/>
              <a:gd name="T80" fmla="*/ 153718820 w 1885"/>
              <a:gd name="T81" fmla="*/ 2147483647 h 1096"/>
              <a:gd name="T82" fmla="*/ 153718820 w 1885"/>
              <a:gd name="T83" fmla="*/ 2147483647 h 1096"/>
              <a:gd name="T84" fmla="*/ 146738294 w 1885"/>
              <a:gd name="T85" fmla="*/ 2147483647 h 1096"/>
              <a:gd name="T86" fmla="*/ 146738294 w 1885"/>
              <a:gd name="T87" fmla="*/ 2147483647 h 1096"/>
              <a:gd name="T88" fmla="*/ 139721063 w 1885"/>
              <a:gd name="T89" fmla="*/ 2147483647 h 1096"/>
              <a:gd name="T90" fmla="*/ 139721063 w 1885"/>
              <a:gd name="T91" fmla="*/ 2147483647 h 1096"/>
              <a:gd name="T92" fmla="*/ 139721063 w 1885"/>
              <a:gd name="T93" fmla="*/ 2147483647 h 1096"/>
              <a:gd name="T94" fmla="*/ 139721063 w 1885"/>
              <a:gd name="T95" fmla="*/ 2147483647 h 1096"/>
              <a:gd name="T96" fmla="*/ 139721063 w 1885"/>
              <a:gd name="T97" fmla="*/ 2147483647 h 1096"/>
              <a:gd name="T98" fmla="*/ 139721063 w 1885"/>
              <a:gd name="T99" fmla="*/ 2147483647 h 1096"/>
              <a:gd name="T100" fmla="*/ 139721063 w 1885"/>
              <a:gd name="T101" fmla="*/ 2147483647 h 1096"/>
              <a:gd name="T102" fmla="*/ 139721063 w 1885"/>
              <a:gd name="T103" fmla="*/ 2147483647 h 1096"/>
              <a:gd name="T104" fmla="*/ 139721063 w 1885"/>
              <a:gd name="T105" fmla="*/ 2147483647 h 1096"/>
              <a:gd name="T106" fmla="*/ 139721063 w 1885"/>
              <a:gd name="T107" fmla="*/ 2147483647 h 1096"/>
              <a:gd name="T108" fmla="*/ 146738294 w 1885"/>
              <a:gd name="T109" fmla="*/ 2147483647 h 1096"/>
              <a:gd name="T110" fmla="*/ 146738294 w 1885"/>
              <a:gd name="T111" fmla="*/ 2147483647 h 1096"/>
              <a:gd name="T112" fmla="*/ 153718820 w 1885"/>
              <a:gd name="T113" fmla="*/ 2147483647 h 1096"/>
              <a:gd name="T114" fmla="*/ 167679871 w 1885"/>
              <a:gd name="T115" fmla="*/ 2147483647 h 1096"/>
              <a:gd name="T116" fmla="*/ 174660588 w 1885"/>
              <a:gd name="T117" fmla="*/ 2147483647 h 1096"/>
              <a:gd name="T118" fmla="*/ 27958821 w 1885"/>
              <a:gd name="T119" fmla="*/ 0 h 10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5"/>
              <a:gd name="T181" fmla="*/ 0 h 1096"/>
              <a:gd name="T182" fmla="*/ 1885 w 1885"/>
              <a:gd name="T183" fmla="*/ 1096 h 10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5" h="1096">
                <a:moveTo>
                  <a:pt x="271" y="0"/>
                </a:moveTo>
                <a:lnTo>
                  <a:pt x="210" y="61"/>
                </a:lnTo>
                <a:lnTo>
                  <a:pt x="161" y="114"/>
                </a:lnTo>
                <a:lnTo>
                  <a:pt x="115" y="171"/>
                </a:lnTo>
                <a:lnTo>
                  <a:pt x="81" y="221"/>
                </a:lnTo>
                <a:lnTo>
                  <a:pt x="54" y="263"/>
                </a:lnTo>
                <a:lnTo>
                  <a:pt x="32" y="308"/>
                </a:lnTo>
                <a:lnTo>
                  <a:pt x="15" y="350"/>
                </a:lnTo>
                <a:lnTo>
                  <a:pt x="7" y="375"/>
                </a:lnTo>
                <a:lnTo>
                  <a:pt x="1" y="396"/>
                </a:lnTo>
                <a:lnTo>
                  <a:pt x="0" y="421"/>
                </a:lnTo>
                <a:lnTo>
                  <a:pt x="0" y="448"/>
                </a:lnTo>
                <a:lnTo>
                  <a:pt x="0" y="474"/>
                </a:lnTo>
                <a:lnTo>
                  <a:pt x="2" y="502"/>
                </a:lnTo>
                <a:lnTo>
                  <a:pt x="6" y="525"/>
                </a:lnTo>
                <a:lnTo>
                  <a:pt x="19" y="553"/>
                </a:lnTo>
                <a:lnTo>
                  <a:pt x="32" y="578"/>
                </a:lnTo>
                <a:lnTo>
                  <a:pt x="48" y="599"/>
                </a:lnTo>
                <a:lnTo>
                  <a:pt x="71" y="624"/>
                </a:lnTo>
                <a:lnTo>
                  <a:pt x="96" y="651"/>
                </a:lnTo>
                <a:lnTo>
                  <a:pt x="119" y="670"/>
                </a:lnTo>
                <a:lnTo>
                  <a:pt x="146" y="691"/>
                </a:lnTo>
                <a:lnTo>
                  <a:pt x="180" y="719"/>
                </a:lnTo>
                <a:lnTo>
                  <a:pt x="214" y="738"/>
                </a:lnTo>
                <a:lnTo>
                  <a:pt x="240" y="752"/>
                </a:lnTo>
                <a:lnTo>
                  <a:pt x="268" y="769"/>
                </a:lnTo>
                <a:lnTo>
                  <a:pt x="306" y="789"/>
                </a:lnTo>
                <a:lnTo>
                  <a:pt x="340" y="807"/>
                </a:lnTo>
                <a:lnTo>
                  <a:pt x="416" y="841"/>
                </a:lnTo>
                <a:lnTo>
                  <a:pt x="492" y="871"/>
                </a:lnTo>
                <a:lnTo>
                  <a:pt x="591" y="902"/>
                </a:lnTo>
                <a:lnTo>
                  <a:pt x="682" y="929"/>
                </a:lnTo>
                <a:lnTo>
                  <a:pt x="789" y="959"/>
                </a:lnTo>
                <a:lnTo>
                  <a:pt x="899" y="989"/>
                </a:lnTo>
                <a:lnTo>
                  <a:pt x="949" y="1001"/>
                </a:lnTo>
                <a:lnTo>
                  <a:pt x="679" y="1096"/>
                </a:lnTo>
                <a:lnTo>
                  <a:pt x="1885" y="1096"/>
                </a:lnTo>
                <a:lnTo>
                  <a:pt x="1828" y="696"/>
                </a:lnTo>
                <a:lnTo>
                  <a:pt x="1596" y="780"/>
                </a:lnTo>
                <a:lnTo>
                  <a:pt x="1568" y="770"/>
                </a:lnTo>
                <a:lnTo>
                  <a:pt x="1535" y="754"/>
                </a:lnTo>
                <a:lnTo>
                  <a:pt x="1487" y="723"/>
                </a:lnTo>
                <a:lnTo>
                  <a:pt x="1451" y="700"/>
                </a:lnTo>
                <a:lnTo>
                  <a:pt x="1426" y="677"/>
                </a:lnTo>
                <a:lnTo>
                  <a:pt x="1402" y="658"/>
                </a:lnTo>
                <a:lnTo>
                  <a:pt x="1378" y="633"/>
                </a:lnTo>
                <a:lnTo>
                  <a:pt x="1364" y="610"/>
                </a:lnTo>
                <a:lnTo>
                  <a:pt x="1356" y="589"/>
                </a:lnTo>
                <a:lnTo>
                  <a:pt x="1355" y="567"/>
                </a:lnTo>
                <a:lnTo>
                  <a:pt x="1356" y="540"/>
                </a:lnTo>
                <a:lnTo>
                  <a:pt x="1361" y="515"/>
                </a:lnTo>
                <a:lnTo>
                  <a:pt x="1367" y="487"/>
                </a:lnTo>
                <a:lnTo>
                  <a:pt x="1380" y="462"/>
                </a:lnTo>
                <a:lnTo>
                  <a:pt x="1398" y="438"/>
                </a:lnTo>
                <a:lnTo>
                  <a:pt x="1422" y="415"/>
                </a:lnTo>
                <a:lnTo>
                  <a:pt x="1447" y="396"/>
                </a:lnTo>
                <a:lnTo>
                  <a:pt x="1539" y="350"/>
                </a:lnTo>
                <a:lnTo>
                  <a:pt x="1630" y="308"/>
                </a:lnTo>
                <a:lnTo>
                  <a:pt x="1710" y="274"/>
                </a:lnTo>
                <a:lnTo>
                  <a:pt x="271" y="0"/>
                </a:lnTo>
                <a:close/>
              </a:path>
            </a:pathLst>
          </a:custGeom>
          <a:solidFill>
            <a:srgbClr val="162387"/>
          </a:solidFill>
          <a:ln w="9525">
            <a:noFill/>
            <a:round/>
            <a:headEnd/>
            <a:tailEnd/>
          </a:ln>
        </p:spPr>
        <p:txBody>
          <a:bodyPr/>
          <a:lstStyle/>
          <a:p>
            <a:endParaRPr lang="ru-RU"/>
          </a:p>
        </p:txBody>
      </p:sp>
      <p:sp>
        <p:nvSpPr>
          <p:cNvPr id="88073" name="Freeform 23"/>
          <p:cNvSpPr>
            <a:spLocks/>
          </p:cNvSpPr>
          <p:nvPr/>
        </p:nvSpPr>
        <p:spPr bwMode="auto">
          <a:xfrm rot="7233166">
            <a:off x="2301081" y="4731545"/>
            <a:ext cx="288925" cy="588962"/>
          </a:xfrm>
          <a:custGeom>
            <a:avLst/>
            <a:gdLst>
              <a:gd name="T0" fmla="*/ 82814505 w 1885"/>
              <a:gd name="T1" fmla="*/ 0 h 1096"/>
              <a:gd name="T2" fmla="*/ 86432581 w 1885"/>
              <a:gd name="T3" fmla="*/ 1086355778 h 1096"/>
              <a:gd name="T4" fmla="*/ 90027052 w 1885"/>
              <a:gd name="T5" fmla="*/ 2017352477 h 1096"/>
              <a:gd name="T6" fmla="*/ 93621524 w 1885"/>
              <a:gd name="T7" fmla="*/ 2147483647 h 1096"/>
              <a:gd name="T8" fmla="*/ 93621524 w 1885"/>
              <a:gd name="T9" fmla="*/ 2147483647 h 1096"/>
              <a:gd name="T10" fmla="*/ 93621524 w 1885"/>
              <a:gd name="T11" fmla="*/ 2147483647 h 1096"/>
              <a:gd name="T12" fmla="*/ 97216148 w 1885"/>
              <a:gd name="T13" fmla="*/ 2147483647 h 1096"/>
              <a:gd name="T14" fmla="*/ 97216148 w 1885"/>
              <a:gd name="T15" fmla="*/ 2147483647 h 1096"/>
              <a:gd name="T16" fmla="*/ 97216148 w 1885"/>
              <a:gd name="T17" fmla="*/ 2147483647 h 1096"/>
              <a:gd name="T18" fmla="*/ 97216148 w 1885"/>
              <a:gd name="T19" fmla="*/ 2147483647 h 1096"/>
              <a:gd name="T20" fmla="*/ 97216148 w 1885"/>
              <a:gd name="T21" fmla="*/ 2147483647 h 1096"/>
              <a:gd name="T22" fmla="*/ 97216148 w 1885"/>
              <a:gd name="T23" fmla="*/ 2147483647 h 1096"/>
              <a:gd name="T24" fmla="*/ 97216148 w 1885"/>
              <a:gd name="T25" fmla="*/ 2147483647 h 1096"/>
              <a:gd name="T26" fmla="*/ 97216148 w 1885"/>
              <a:gd name="T27" fmla="*/ 2147483647 h 1096"/>
              <a:gd name="T28" fmla="*/ 97216148 w 1885"/>
              <a:gd name="T29" fmla="*/ 2147483647 h 1096"/>
              <a:gd name="T30" fmla="*/ 97216148 w 1885"/>
              <a:gd name="T31" fmla="*/ 2147483647 h 1096"/>
              <a:gd name="T32" fmla="*/ 97216148 w 1885"/>
              <a:gd name="T33" fmla="*/ 2147483647 h 1096"/>
              <a:gd name="T34" fmla="*/ 97216148 w 1885"/>
              <a:gd name="T35" fmla="*/ 2147483647 h 1096"/>
              <a:gd name="T36" fmla="*/ 93621524 w 1885"/>
              <a:gd name="T37" fmla="*/ 2147483647 h 1096"/>
              <a:gd name="T38" fmla="*/ 93621524 w 1885"/>
              <a:gd name="T39" fmla="*/ 2147483647 h 1096"/>
              <a:gd name="T40" fmla="*/ 93621524 w 1885"/>
              <a:gd name="T41" fmla="*/ 2147483647 h 1096"/>
              <a:gd name="T42" fmla="*/ 90027052 w 1885"/>
              <a:gd name="T43" fmla="*/ 2147483647 h 1096"/>
              <a:gd name="T44" fmla="*/ 90027052 w 1885"/>
              <a:gd name="T45" fmla="*/ 2147483647 h 1096"/>
              <a:gd name="T46" fmla="*/ 86432581 w 1885"/>
              <a:gd name="T47" fmla="*/ 2147483647 h 1096"/>
              <a:gd name="T48" fmla="*/ 86432581 w 1885"/>
              <a:gd name="T49" fmla="*/ 2147483647 h 1096"/>
              <a:gd name="T50" fmla="*/ 82814505 w 1885"/>
              <a:gd name="T51" fmla="*/ 2147483647 h 1096"/>
              <a:gd name="T52" fmla="*/ 82814505 w 1885"/>
              <a:gd name="T53" fmla="*/ 2147483647 h 1096"/>
              <a:gd name="T54" fmla="*/ 79220015 w 1885"/>
              <a:gd name="T55" fmla="*/ 2147483647 h 1096"/>
              <a:gd name="T56" fmla="*/ 75625544 w 1885"/>
              <a:gd name="T57" fmla="*/ 2147483647 h 1096"/>
              <a:gd name="T58" fmla="*/ 72031072 w 1885"/>
              <a:gd name="T59" fmla="*/ 2147483647 h 1096"/>
              <a:gd name="T60" fmla="*/ 68412996 w 1885"/>
              <a:gd name="T61" fmla="*/ 2147483647 h 1096"/>
              <a:gd name="T62" fmla="*/ 61224054 w 1885"/>
              <a:gd name="T63" fmla="*/ 2147483647 h 1096"/>
              <a:gd name="T64" fmla="*/ 57605978 w 1885"/>
              <a:gd name="T65" fmla="*/ 2147483647 h 1096"/>
              <a:gd name="T66" fmla="*/ 50417035 w 1885"/>
              <a:gd name="T67" fmla="*/ 2147483647 h 1096"/>
              <a:gd name="T68" fmla="*/ 50417035 w 1885"/>
              <a:gd name="T69" fmla="*/ 2147483647 h 1096"/>
              <a:gd name="T70" fmla="*/ 61224054 w 1885"/>
              <a:gd name="T71" fmla="*/ 2147483647 h 1096"/>
              <a:gd name="T72" fmla="*/ 0 w 1885"/>
              <a:gd name="T73" fmla="*/ 2147483647 h 1096"/>
              <a:gd name="T74" fmla="*/ 3594473 w 1885"/>
              <a:gd name="T75" fmla="*/ 2147483647 h 1096"/>
              <a:gd name="T76" fmla="*/ 14401495 w 1885"/>
              <a:gd name="T77" fmla="*/ 2147483647 h 1096"/>
              <a:gd name="T78" fmla="*/ 17995966 w 1885"/>
              <a:gd name="T79" fmla="*/ 2147483647 h 1096"/>
              <a:gd name="T80" fmla="*/ 17995966 w 1885"/>
              <a:gd name="T81" fmla="*/ 2147483647 h 1096"/>
              <a:gd name="T82" fmla="*/ 21614046 w 1885"/>
              <a:gd name="T83" fmla="*/ 2147483647 h 1096"/>
              <a:gd name="T84" fmla="*/ 21614046 w 1885"/>
              <a:gd name="T85" fmla="*/ 2147483647 h 1096"/>
              <a:gd name="T86" fmla="*/ 25208518 w 1885"/>
              <a:gd name="T87" fmla="*/ 2147483647 h 1096"/>
              <a:gd name="T88" fmla="*/ 25208518 w 1885"/>
              <a:gd name="T89" fmla="*/ 2147483647 h 1096"/>
              <a:gd name="T90" fmla="*/ 25208518 w 1885"/>
              <a:gd name="T91" fmla="*/ 2147483647 h 1096"/>
              <a:gd name="T92" fmla="*/ 28802989 w 1885"/>
              <a:gd name="T93" fmla="*/ 2147483647 h 1096"/>
              <a:gd name="T94" fmla="*/ 28802989 w 1885"/>
              <a:gd name="T95" fmla="*/ 2147483647 h 1096"/>
              <a:gd name="T96" fmla="*/ 28802989 w 1885"/>
              <a:gd name="T97" fmla="*/ 2147483647 h 1096"/>
              <a:gd name="T98" fmla="*/ 28802989 w 1885"/>
              <a:gd name="T99" fmla="*/ 2147483647 h 1096"/>
              <a:gd name="T100" fmla="*/ 28802989 w 1885"/>
              <a:gd name="T101" fmla="*/ 2147483647 h 1096"/>
              <a:gd name="T102" fmla="*/ 25208518 w 1885"/>
              <a:gd name="T103" fmla="*/ 2147483647 h 1096"/>
              <a:gd name="T104" fmla="*/ 25208518 w 1885"/>
              <a:gd name="T105" fmla="*/ 2147483647 h 1096"/>
              <a:gd name="T106" fmla="*/ 25208518 w 1885"/>
              <a:gd name="T107" fmla="*/ 2147483647 h 1096"/>
              <a:gd name="T108" fmla="*/ 25208518 w 1885"/>
              <a:gd name="T109" fmla="*/ 2147483647 h 1096"/>
              <a:gd name="T110" fmla="*/ 21614046 w 1885"/>
              <a:gd name="T111" fmla="*/ 2147483647 h 1096"/>
              <a:gd name="T112" fmla="*/ 17995966 w 1885"/>
              <a:gd name="T113" fmla="*/ 2147483647 h 1096"/>
              <a:gd name="T114" fmla="*/ 14401495 w 1885"/>
              <a:gd name="T115" fmla="*/ 2147483647 h 1096"/>
              <a:gd name="T116" fmla="*/ 10807023 w 1885"/>
              <a:gd name="T117" fmla="*/ 2147483647 h 1096"/>
              <a:gd name="T118" fmla="*/ 82814505 w 1885"/>
              <a:gd name="T119" fmla="*/ 0 h 10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5"/>
              <a:gd name="T181" fmla="*/ 0 h 1096"/>
              <a:gd name="T182" fmla="*/ 1885 w 1885"/>
              <a:gd name="T183" fmla="*/ 1096 h 10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5" h="1096">
                <a:moveTo>
                  <a:pt x="1614" y="0"/>
                </a:moveTo>
                <a:lnTo>
                  <a:pt x="1674" y="61"/>
                </a:lnTo>
                <a:lnTo>
                  <a:pt x="1724" y="114"/>
                </a:lnTo>
                <a:lnTo>
                  <a:pt x="1770" y="171"/>
                </a:lnTo>
                <a:lnTo>
                  <a:pt x="1804" y="221"/>
                </a:lnTo>
                <a:lnTo>
                  <a:pt x="1830" y="263"/>
                </a:lnTo>
                <a:lnTo>
                  <a:pt x="1853" y="308"/>
                </a:lnTo>
                <a:lnTo>
                  <a:pt x="1870" y="350"/>
                </a:lnTo>
                <a:lnTo>
                  <a:pt x="1877" y="375"/>
                </a:lnTo>
                <a:lnTo>
                  <a:pt x="1884" y="396"/>
                </a:lnTo>
                <a:lnTo>
                  <a:pt x="1885" y="421"/>
                </a:lnTo>
                <a:lnTo>
                  <a:pt x="1885" y="448"/>
                </a:lnTo>
                <a:lnTo>
                  <a:pt x="1885" y="474"/>
                </a:lnTo>
                <a:lnTo>
                  <a:pt x="1882" y="502"/>
                </a:lnTo>
                <a:lnTo>
                  <a:pt x="1879" y="525"/>
                </a:lnTo>
                <a:lnTo>
                  <a:pt x="1866" y="553"/>
                </a:lnTo>
                <a:lnTo>
                  <a:pt x="1853" y="578"/>
                </a:lnTo>
                <a:lnTo>
                  <a:pt x="1837" y="599"/>
                </a:lnTo>
                <a:lnTo>
                  <a:pt x="1814" y="624"/>
                </a:lnTo>
                <a:lnTo>
                  <a:pt x="1789" y="651"/>
                </a:lnTo>
                <a:lnTo>
                  <a:pt x="1766" y="670"/>
                </a:lnTo>
                <a:lnTo>
                  <a:pt x="1739" y="691"/>
                </a:lnTo>
                <a:lnTo>
                  <a:pt x="1705" y="719"/>
                </a:lnTo>
                <a:lnTo>
                  <a:pt x="1671" y="738"/>
                </a:lnTo>
                <a:lnTo>
                  <a:pt x="1645" y="752"/>
                </a:lnTo>
                <a:lnTo>
                  <a:pt x="1617" y="769"/>
                </a:lnTo>
                <a:lnTo>
                  <a:pt x="1579" y="789"/>
                </a:lnTo>
                <a:lnTo>
                  <a:pt x="1545" y="807"/>
                </a:lnTo>
                <a:lnTo>
                  <a:pt x="1469" y="841"/>
                </a:lnTo>
                <a:lnTo>
                  <a:pt x="1393" y="871"/>
                </a:lnTo>
                <a:lnTo>
                  <a:pt x="1294" y="902"/>
                </a:lnTo>
                <a:lnTo>
                  <a:pt x="1203" y="929"/>
                </a:lnTo>
                <a:lnTo>
                  <a:pt x="1096" y="959"/>
                </a:lnTo>
                <a:lnTo>
                  <a:pt x="986" y="989"/>
                </a:lnTo>
                <a:lnTo>
                  <a:pt x="936" y="1001"/>
                </a:lnTo>
                <a:lnTo>
                  <a:pt x="1206" y="1096"/>
                </a:lnTo>
                <a:lnTo>
                  <a:pt x="0" y="1096"/>
                </a:lnTo>
                <a:lnTo>
                  <a:pt x="57" y="696"/>
                </a:lnTo>
                <a:lnTo>
                  <a:pt x="289" y="780"/>
                </a:lnTo>
                <a:lnTo>
                  <a:pt x="317" y="770"/>
                </a:lnTo>
                <a:lnTo>
                  <a:pt x="350" y="754"/>
                </a:lnTo>
                <a:lnTo>
                  <a:pt x="398" y="723"/>
                </a:lnTo>
                <a:lnTo>
                  <a:pt x="434" y="700"/>
                </a:lnTo>
                <a:lnTo>
                  <a:pt x="459" y="677"/>
                </a:lnTo>
                <a:lnTo>
                  <a:pt x="483" y="658"/>
                </a:lnTo>
                <a:lnTo>
                  <a:pt x="507" y="633"/>
                </a:lnTo>
                <a:lnTo>
                  <a:pt x="521" y="610"/>
                </a:lnTo>
                <a:lnTo>
                  <a:pt x="529" y="589"/>
                </a:lnTo>
                <a:lnTo>
                  <a:pt x="530" y="567"/>
                </a:lnTo>
                <a:lnTo>
                  <a:pt x="529" y="540"/>
                </a:lnTo>
                <a:lnTo>
                  <a:pt x="524" y="515"/>
                </a:lnTo>
                <a:lnTo>
                  <a:pt x="517" y="487"/>
                </a:lnTo>
                <a:lnTo>
                  <a:pt x="505" y="462"/>
                </a:lnTo>
                <a:lnTo>
                  <a:pt x="487" y="438"/>
                </a:lnTo>
                <a:lnTo>
                  <a:pt x="463" y="415"/>
                </a:lnTo>
                <a:lnTo>
                  <a:pt x="438" y="396"/>
                </a:lnTo>
                <a:lnTo>
                  <a:pt x="346" y="350"/>
                </a:lnTo>
                <a:lnTo>
                  <a:pt x="255" y="308"/>
                </a:lnTo>
                <a:lnTo>
                  <a:pt x="175" y="274"/>
                </a:lnTo>
                <a:lnTo>
                  <a:pt x="1614" y="0"/>
                </a:lnTo>
                <a:close/>
              </a:path>
            </a:pathLst>
          </a:custGeom>
          <a:solidFill>
            <a:srgbClr val="162387"/>
          </a:solidFill>
          <a:ln w="9525">
            <a:noFill/>
            <a:round/>
            <a:headEnd/>
            <a:tailEnd/>
          </a:ln>
        </p:spPr>
        <p:txBody>
          <a:bodyPr/>
          <a:lstStyle/>
          <a:p>
            <a:endParaRPr lang="ru-RU"/>
          </a:p>
        </p:txBody>
      </p:sp>
      <p:sp>
        <p:nvSpPr>
          <p:cNvPr id="14" name="Прямоугольник 13"/>
          <p:cNvSpPr/>
          <p:nvPr/>
        </p:nvSpPr>
        <p:spPr>
          <a:xfrm>
            <a:off x="2714625" y="1214438"/>
            <a:ext cx="3857625" cy="1000125"/>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a:solidFill>
                  <a:srgbClr val="162387"/>
                </a:solidFill>
                <a:cs typeface="Times New Roman" pitchFamily="18" charset="0"/>
              </a:rPr>
              <a:t>СИСТЕМА ВНУТРЕННЕГО КОНТРОЛЯ И АУДИТА</a:t>
            </a:r>
          </a:p>
        </p:txBody>
      </p:sp>
      <p:sp>
        <p:nvSpPr>
          <p:cNvPr id="15" name="Прямоугольник 14"/>
          <p:cNvSpPr/>
          <p:nvPr/>
        </p:nvSpPr>
        <p:spPr>
          <a:xfrm>
            <a:off x="428625" y="2428875"/>
            <a:ext cx="4000500" cy="714375"/>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rgbClr val="162387"/>
                </a:solidFill>
                <a:cs typeface="Times New Roman" pitchFamily="18" charset="0"/>
              </a:rPr>
              <a:t>ВНУТРЕННИЙ КОНТРОЛЬ</a:t>
            </a:r>
          </a:p>
        </p:txBody>
      </p:sp>
      <p:sp>
        <p:nvSpPr>
          <p:cNvPr id="16" name="Прямоугольник 15"/>
          <p:cNvSpPr/>
          <p:nvPr/>
        </p:nvSpPr>
        <p:spPr>
          <a:xfrm>
            <a:off x="4857750" y="2428875"/>
            <a:ext cx="4000500" cy="714375"/>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rgbClr val="162387"/>
                </a:solidFill>
                <a:cs typeface="Times New Roman" pitchFamily="18" charset="0"/>
              </a:rPr>
              <a:t>ВНУТРЕННИЙ АУДИТ</a:t>
            </a:r>
          </a:p>
        </p:txBody>
      </p:sp>
      <p:sp>
        <p:nvSpPr>
          <p:cNvPr id="17" name="Прямоугольник 16"/>
          <p:cNvSpPr/>
          <p:nvPr/>
        </p:nvSpPr>
        <p:spPr>
          <a:xfrm>
            <a:off x="2714625" y="4857750"/>
            <a:ext cx="3929063" cy="57150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rgbClr val="162387"/>
                </a:solidFill>
                <a:cs typeface="Times New Roman" pitchFamily="18" charset="0"/>
              </a:rPr>
              <a:t>УПРАВЛЕНИЕ РИСКАМИ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p:nvPr>
        </p:nvGraphicFramePr>
        <p:xfrm>
          <a:off x="179388" y="1144588"/>
          <a:ext cx="8856662" cy="5165725"/>
        </p:xfrm>
        <a:graphic>
          <a:graphicData uri="http://schemas.openxmlformats.org/drawingml/2006/table">
            <a:tbl>
              <a:tblPr firstRow="1" bandRow="1">
                <a:tableStyleId>{5C22544A-7EE6-4342-B048-85BDC9FD1C3A}</a:tableStyleId>
              </a:tblPr>
              <a:tblGrid>
                <a:gridCol w="1440160"/>
                <a:gridCol w="1512168"/>
                <a:gridCol w="5904656"/>
              </a:tblGrid>
              <a:tr h="913392">
                <a:tc>
                  <a:txBody>
                    <a:bodyPr/>
                    <a:lstStyle/>
                    <a:p>
                      <a:pPr algn="ctr">
                        <a:buFontTx/>
                        <a:buNone/>
                      </a:pPr>
                      <a:r>
                        <a:rPr lang="ru-RU" sz="1200" dirty="0" smtClean="0">
                          <a:solidFill>
                            <a:schemeClr val="tx1"/>
                          </a:solidFill>
                          <a:latin typeface="Times New Roman" pitchFamily="18" charset="0"/>
                          <a:cs typeface="Times New Roman" pitchFamily="18" charset="0"/>
                        </a:rPr>
                        <a:t>Направление деятельности</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buFontTx/>
                        <a:buNone/>
                      </a:pPr>
                      <a:r>
                        <a:rPr lang="ru-RU" sz="1200" dirty="0" smtClean="0">
                          <a:solidFill>
                            <a:schemeClr val="tx1"/>
                          </a:solidFill>
                          <a:latin typeface="Times New Roman" pitchFamily="18" charset="0"/>
                          <a:cs typeface="Times New Roman" pitchFamily="18" charset="0"/>
                        </a:rPr>
                        <a:t>Задачи</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buFont typeface="Wingdings" pitchFamily="2" charset="2"/>
                        <a:buNone/>
                      </a:pPr>
                      <a:r>
                        <a:rPr lang="ru-RU" sz="1200" dirty="0" smtClean="0">
                          <a:solidFill>
                            <a:schemeClr val="tx1"/>
                          </a:solidFill>
                          <a:latin typeface="Times New Roman" pitchFamily="18" charset="0"/>
                          <a:cs typeface="Times New Roman" pitchFamily="18" charset="0"/>
                        </a:rPr>
                        <a:t>Результат</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922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2">
                              <a:lumMod val="10000"/>
                            </a:schemeClr>
                          </a:solidFill>
                          <a:latin typeface="Times New Roman" pitchFamily="18" charset="0"/>
                          <a:cs typeface="Times New Roman" pitchFamily="18" charset="0"/>
                        </a:rPr>
                        <a:t>3. </a:t>
                      </a:r>
                      <a:r>
                        <a:rPr lang="ru-RU" sz="1200" b="1" dirty="0" err="1" smtClean="0">
                          <a:solidFill>
                            <a:schemeClr val="bg2">
                              <a:lumMod val="10000"/>
                            </a:schemeClr>
                          </a:solidFill>
                          <a:latin typeface="Times New Roman" pitchFamily="18" charset="0"/>
                          <a:cs typeface="Times New Roman" pitchFamily="18" charset="0"/>
                        </a:rPr>
                        <a:t>Реформиро</a:t>
                      </a:r>
                      <a:r>
                        <a:rPr lang="en-US" sz="1200" b="1" dirty="0" smtClean="0">
                          <a:solidFill>
                            <a:schemeClr val="bg2">
                              <a:lumMod val="10000"/>
                            </a:schemeClr>
                          </a:solidFill>
                          <a:latin typeface="Times New Roman" pitchFamily="18" charset="0"/>
                          <a:cs typeface="Times New Roman" pitchFamily="18" charset="0"/>
                        </a:rPr>
                        <a:t>-</a:t>
                      </a:r>
                      <a:r>
                        <a:rPr lang="ru-RU" sz="1200" b="1" dirty="0" err="1" smtClean="0">
                          <a:solidFill>
                            <a:schemeClr val="bg2">
                              <a:lumMod val="10000"/>
                            </a:schemeClr>
                          </a:solidFill>
                          <a:latin typeface="Times New Roman" pitchFamily="18" charset="0"/>
                          <a:cs typeface="Times New Roman" pitchFamily="18" charset="0"/>
                        </a:rPr>
                        <a:t>вание</a:t>
                      </a:r>
                      <a:r>
                        <a:rPr lang="ru-RU" sz="1200" b="1" dirty="0" smtClean="0">
                          <a:solidFill>
                            <a:schemeClr val="bg2">
                              <a:lumMod val="10000"/>
                            </a:schemeClr>
                          </a:solidFill>
                          <a:latin typeface="Times New Roman" pitchFamily="18" charset="0"/>
                          <a:cs typeface="Times New Roman" pitchFamily="18" charset="0"/>
                        </a:rPr>
                        <a:t> системы бюджетных платежей</a:t>
                      </a:r>
                    </a:p>
                    <a:p>
                      <a:pPr algn="l"/>
                      <a:endParaRPr lang="ru-RU" sz="1200" dirty="0">
                        <a:solidFill>
                          <a:schemeClr val="bg2">
                            <a:lumMod val="1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Tx/>
                        <a:buNone/>
                        <a:defRPr/>
                      </a:pPr>
                      <a:r>
                        <a:rPr lang="ru-RU" sz="1200" b="1" kern="1200" dirty="0" smtClean="0">
                          <a:solidFill>
                            <a:schemeClr val="bg2">
                              <a:lumMod val="10000"/>
                            </a:schemeClr>
                          </a:solidFill>
                          <a:latin typeface="Times New Roman" pitchFamily="18" charset="0"/>
                          <a:ea typeface="+mn-ea"/>
                          <a:cs typeface="Times New Roman" pitchFamily="18" charset="0"/>
                        </a:rPr>
                        <a:t>Переход с 01.01.2014 </a:t>
                      </a:r>
                      <a:r>
                        <a:rPr lang="ru-RU" sz="1200" b="1" dirty="0" smtClean="0">
                          <a:solidFill>
                            <a:schemeClr val="bg2">
                              <a:lumMod val="10000"/>
                            </a:schemeClr>
                          </a:solidFill>
                          <a:latin typeface="Times New Roman" pitchFamily="18" charset="0"/>
                          <a:cs typeface="Times New Roman" pitchFamily="18" charset="0"/>
                        </a:rPr>
                        <a:t>на применение публично правовыми образованиями ОКТМО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just">
                        <a:buFont typeface="Wingdings" pitchFamily="2" charset="2"/>
                        <a:buChar char="ü"/>
                      </a:pPr>
                      <a:r>
                        <a:rPr lang="ru-RU" sz="1200" b="1" kern="1200" dirty="0" smtClean="0">
                          <a:solidFill>
                            <a:schemeClr val="bg2">
                              <a:lumMod val="10000"/>
                            </a:schemeClr>
                          </a:solidFill>
                          <a:latin typeface="Times New Roman" pitchFamily="18" charset="0"/>
                          <a:ea typeface="+mn-ea"/>
                          <a:cs typeface="Times New Roman" pitchFamily="18" charset="0"/>
                        </a:rPr>
                        <a:t>Внесены изменения в приказы Федерального казначейства:</a:t>
                      </a:r>
                      <a:r>
                        <a:rPr lang="ru-RU" sz="1200" b="0" kern="1200" dirty="0" smtClean="0">
                          <a:solidFill>
                            <a:schemeClr val="bg2">
                              <a:lumMod val="10000"/>
                            </a:schemeClr>
                          </a:solidFill>
                          <a:latin typeface="Times New Roman" pitchFamily="18" charset="0"/>
                          <a:ea typeface="+mn-ea"/>
                          <a:cs typeface="Times New Roman" pitchFamily="18" charset="0"/>
                        </a:rPr>
                        <a:t> </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от 10.10.2008 № 8н «О порядке  кассового обслуживания …»;</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от 21.06.2013 № 24н «О порядке открытия и ведения лицевых счетов …».</a:t>
                      </a:r>
                    </a:p>
                    <a:p>
                      <a:pPr indent="0" algn="just">
                        <a:buFont typeface="Wingdings" pitchFamily="2" charset="2"/>
                        <a:buChar char="ü"/>
                      </a:pPr>
                      <a:r>
                        <a:rPr lang="ru-RU" sz="1200" b="1" kern="1200" dirty="0" smtClean="0">
                          <a:solidFill>
                            <a:schemeClr val="bg2">
                              <a:lumMod val="10000"/>
                            </a:schemeClr>
                          </a:solidFill>
                          <a:latin typeface="Times New Roman" pitchFamily="18" charset="0"/>
                          <a:ea typeface="+mn-ea"/>
                          <a:cs typeface="Times New Roman" pitchFamily="18" charset="0"/>
                        </a:rPr>
                        <a:t>С учетом предложений Федерального казначейства приняты приказы Минфина России:</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от 18.12.2013 № 125н «Об утверждении порядка учета поступлений в бюджетную                     систему РФ»;</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от 12.11.2013 № 107н «Об утверждении Правил указания информации в реквизитах распоряжений о переводе …»</a:t>
                      </a:r>
                    </a:p>
                    <a:p>
                      <a:pPr indent="0" algn="just">
                        <a:buFont typeface="Wingdings" pitchFamily="2" charset="2"/>
                        <a:buChar char="ü"/>
                      </a:pPr>
                      <a:r>
                        <a:rPr lang="ru-RU" sz="1200" b="1" kern="1200" dirty="0" smtClean="0">
                          <a:solidFill>
                            <a:schemeClr val="bg2">
                              <a:lumMod val="10000"/>
                            </a:schemeClr>
                          </a:solidFill>
                          <a:latin typeface="Times New Roman" pitchFamily="18" charset="0"/>
                          <a:ea typeface="+mn-ea"/>
                          <a:cs typeface="Times New Roman" pitchFamily="18" charset="0"/>
                        </a:rPr>
                        <a:t>Проработан механизм перекодировки ОКАТО на ОКТМО совместно с Минфином, фин.органами субъектов РФ, ФНС России и Росстатом России:</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составлена таблица соответствия кодов ОКАТО кодам ОКТМО;</a:t>
                      </a:r>
                    </a:p>
                    <a:p>
                      <a:pPr indent="0" algn="just">
                        <a:buFont typeface="Arial" pitchFamily="34" charset="0"/>
                        <a:buChar char="•"/>
                      </a:pPr>
                      <a:r>
                        <a:rPr lang="ru-RU" sz="1200" b="0" kern="1200" dirty="0" smtClean="0">
                          <a:solidFill>
                            <a:schemeClr val="bg2">
                              <a:lumMod val="10000"/>
                            </a:schemeClr>
                          </a:solidFill>
                          <a:latin typeface="Times New Roman" pitchFamily="18" charset="0"/>
                          <a:ea typeface="+mn-ea"/>
                          <a:cs typeface="Times New Roman" pitchFamily="18" charset="0"/>
                        </a:rPr>
                        <a:t>    проведена актуализация таблицы соответствия по состоянию на 01.11.2013 с учетом изменений, внесенных в течение года субъектами РФ в свое административно-территориальное деление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9613">
                <a:tc>
                  <a:txBody>
                    <a:bodyPr/>
                    <a:lstStyle/>
                    <a:p>
                      <a:pPr algn="l"/>
                      <a:r>
                        <a:rPr lang="ru-RU" sz="1200" b="1" kern="1200" dirty="0" smtClean="0">
                          <a:solidFill>
                            <a:schemeClr val="bg2">
                              <a:lumMod val="10000"/>
                            </a:schemeClr>
                          </a:solidFill>
                          <a:latin typeface="Times New Roman" pitchFamily="18" charset="0"/>
                          <a:ea typeface="+mn-ea"/>
                          <a:cs typeface="Times New Roman" pitchFamily="18" charset="0"/>
                        </a:rPr>
                        <a:t>4. Оптимизация функциональной деятельности </a:t>
                      </a:r>
                      <a:endParaRPr lang="ru-RU" sz="1200" b="1" kern="1200" dirty="0">
                        <a:solidFill>
                          <a:schemeClr val="bg2">
                            <a:lumMod val="10000"/>
                          </a:schemeClr>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Tx/>
                        <a:buNone/>
                      </a:pPr>
                      <a:r>
                        <a:rPr lang="ru-RU" sz="1200" b="1" dirty="0" smtClean="0">
                          <a:solidFill>
                            <a:schemeClr val="bg2">
                              <a:lumMod val="10000"/>
                            </a:schemeClr>
                          </a:solidFill>
                          <a:latin typeface="Times New Roman" pitchFamily="18" charset="0"/>
                          <a:cs typeface="Times New Roman" pitchFamily="18" charset="0"/>
                        </a:rPr>
                        <a:t>Разработка организационно-функциональной модели Казначейства</a:t>
                      </a:r>
                      <a:endParaRPr lang="ru-RU" sz="1200" b="1" dirty="0">
                        <a:solidFill>
                          <a:schemeClr val="bg2">
                            <a:lumMod val="1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ü"/>
                        <a:defRPr/>
                      </a:pPr>
                      <a:r>
                        <a:rPr lang="ru-RU" sz="1200" b="0" dirty="0" smtClean="0">
                          <a:solidFill>
                            <a:schemeClr val="bg2">
                              <a:lumMod val="10000"/>
                            </a:schemeClr>
                          </a:solidFill>
                          <a:latin typeface="Times New Roman" pitchFamily="18" charset="0"/>
                          <a:cs typeface="Times New Roman" pitchFamily="18" charset="0"/>
                        </a:rPr>
                        <a:t>Утвержден Перечень функций Федерального казначейства </a:t>
                      </a:r>
                      <a:endParaRPr lang="en-US" sz="1200" b="0" dirty="0" smtClean="0">
                        <a:solidFill>
                          <a:schemeClr val="bg2">
                            <a:lumMod val="10000"/>
                          </a:schemeClr>
                        </a:solidFill>
                        <a:latin typeface="Times New Roman" pitchFamily="18" charset="0"/>
                        <a:cs typeface="Times New Roman" pitchFamily="18" charset="0"/>
                      </a:endParaRPr>
                    </a:p>
                    <a:p>
                      <a:pPr>
                        <a:buFont typeface="Wingdings" pitchFamily="2" charset="2"/>
                        <a:buChar char="ü"/>
                        <a:defRPr/>
                      </a:pPr>
                      <a:endParaRPr lang="ru-RU" sz="1200" b="0" dirty="0" smtClean="0">
                        <a:solidFill>
                          <a:schemeClr val="bg2">
                            <a:lumMod val="10000"/>
                          </a:schemeClr>
                        </a:solidFill>
                        <a:latin typeface="Times New Roman" pitchFamily="18" charset="0"/>
                        <a:cs typeface="Times New Roman" pitchFamily="18" charset="0"/>
                      </a:endParaRPr>
                    </a:p>
                    <a:p>
                      <a:pPr>
                        <a:buFont typeface="Wingdings" pitchFamily="2" charset="2"/>
                        <a:buChar char="ü"/>
                        <a:defRPr/>
                      </a:pPr>
                      <a:r>
                        <a:rPr lang="ru-RU" sz="1200" b="0" dirty="0" smtClean="0">
                          <a:solidFill>
                            <a:schemeClr val="bg2">
                              <a:lumMod val="10000"/>
                            </a:schemeClr>
                          </a:solidFill>
                          <a:latin typeface="Times New Roman" pitchFamily="18" charset="0"/>
                          <a:cs typeface="Times New Roman" pitchFamily="18" charset="0"/>
                        </a:rPr>
                        <a:t>Разработана на основе Перечня организационно-функциональная модель Федерального казначейства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4595" name="Rectangle 5"/>
          <p:cNvSpPr>
            <a:spLocks noChangeArrowheads="1"/>
          </p:cNvSpPr>
          <p:nvPr/>
        </p:nvSpPr>
        <p:spPr bwMode="auto">
          <a:xfrm>
            <a:off x="1116013" y="238125"/>
            <a:ext cx="7245350" cy="581025"/>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МЕТОДОЛОГИЯ ДЕЯТЕЛЬНОСТИ</a:t>
            </a:r>
          </a:p>
          <a:p>
            <a:pPr algn="ctr"/>
            <a:r>
              <a:rPr lang="ru-RU" b="1">
                <a:solidFill>
                  <a:srgbClr val="00349E"/>
                </a:solidFill>
                <a:cs typeface="Times New Roman" pitchFamily="18" charset="0"/>
              </a:rPr>
              <a:t>КАЗНАЧЕЙСТВА РОССИИ В 2013 ГОДУ (продолжение 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a:spLocks noChangeArrowheads="1"/>
          </p:cNvSpPr>
          <p:nvPr/>
        </p:nvSpPr>
        <p:spPr bwMode="auto">
          <a:xfrm>
            <a:off x="214313" y="1285875"/>
            <a:ext cx="2722562" cy="1441450"/>
          </a:xfrm>
          <a:prstGeom prst="rect">
            <a:avLst/>
          </a:prstGeom>
          <a:solidFill>
            <a:schemeClr val="accent5">
              <a:lumMod val="20000"/>
              <a:lumOff val="80000"/>
            </a:schemeClr>
          </a:solidFill>
          <a:ln w="31750" algn="ctr">
            <a:noFill/>
            <a:miter lim="800000"/>
            <a:headEnd/>
            <a:tailEnd/>
          </a:ln>
          <a:effectLst/>
        </p:spPr>
        <p:txBody>
          <a:bodyPr wrap="none" lIns="90000" tIns="46800" rIns="90000" bIns="46800" anchor="ctr"/>
          <a:lstStyle/>
          <a:p>
            <a:pPr>
              <a:defRPr/>
            </a:pPr>
            <a:r>
              <a:rPr lang="ru-RU" b="1" dirty="0">
                <a:solidFill>
                  <a:schemeClr val="accent6">
                    <a:lumMod val="75000"/>
                  </a:schemeClr>
                </a:solidFill>
                <a:latin typeface="+mn-lt"/>
                <a:cs typeface="Times New Roman" pitchFamily="18" charset="0"/>
              </a:rPr>
              <a:t>Переход от оценки </a:t>
            </a:r>
          </a:p>
          <a:p>
            <a:pPr>
              <a:defRPr/>
            </a:pPr>
            <a:r>
              <a:rPr lang="ru-RU" b="1" dirty="0">
                <a:solidFill>
                  <a:schemeClr val="accent6">
                    <a:lumMod val="75000"/>
                  </a:schemeClr>
                </a:solidFill>
                <a:latin typeface="+mn-lt"/>
                <a:cs typeface="Times New Roman" pitchFamily="18" charset="0"/>
              </a:rPr>
              <a:t>процессов к оценке ресурсов</a:t>
            </a:r>
          </a:p>
          <a:p>
            <a:pPr>
              <a:defRPr/>
            </a:pPr>
            <a:r>
              <a:rPr lang="ru-RU" b="1" dirty="0">
                <a:solidFill>
                  <a:schemeClr val="accent6">
                    <a:lumMod val="75000"/>
                  </a:schemeClr>
                </a:solidFill>
                <a:latin typeface="+mn-lt"/>
                <a:cs typeface="Times New Roman" pitchFamily="18" charset="0"/>
              </a:rPr>
              <a:t>и степени достижения </a:t>
            </a:r>
          </a:p>
          <a:p>
            <a:pPr>
              <a:defRPr/>
            </a:pPr>
            <a:r>
              <a:rPr lang="ru-RU" b="1" dirty="0">
                <a:solidFill>
                  <a:schemeClr val="accent6">
                    <a:lumMod val="75000"/>
                  </a:schemeClr>
                </a:solidFill>
                <a:latin typeface="+mn-lt"/>
                <a:cs typeface="Times New Roman" pitchFamily="18" charset="0"/>
              </a:rPr>
              <a:t>результатов</a:t>
            </a:r>
          </a:p>
        </p:txBody>
      </p:sp>
      <p:sp>
        <p:nvSpPr>
          <p:cNvPr id="20" name="AutoShape 21"/>
          <p:cNvSpPr>
            <a:spLocks noChangeArrowheads="1"/>
          </p:cNvSpPr>
          <p:nvPr/>
        </p:nvSpPr>
        <p:spPr bwMode="auto">
          <a:xfrm>
            <a:off x="3000375" y="1285875"/>
            <a:ext cx="1079500" cy="358775"/>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cs typeface="Times New Roman" pitchFamily="18" charset="0"/>
            </a:endParaRPr>
          </a:p>
        </p:txBody>
      </p:sp>
      <p:sp>
        <p:nvSpPr>
          <p:cNvPr id="21" name="Rectangle 22"/>
          <p:cNvSpPr>
            <a:spLocks noChangeArrowheads="1"/>
          </p:cNvSpPr>
          <p:nvPr/>
        </p:nvSpPr>
        <p:spPr bwMode="auto">
          <a:xfrm>
            <a:off x="4151313" y="1285875"/>
            <a:ext cx="4778375" cy="1500188"/>
          </a:xfrm>
          <a:prstGeom prst="rect">
            <a:avLst/>
          </a:prstGeom>
          <a:solidFill>
            <a:schemeClr val="bg1">
              <a:lumMod val="95000"/>
            </a:schemeClr>
          </a:solidFill>
          <a:ln w="9525" algn="ctr">
            <a:solidFill>
              <a:srgbClr val="162387"/>
            </a:solidFill>
            <a:miter lim="800000"/>
            <a:headEnd/>
            <a:tailEnd/>
          </a:ln>
          <a:effectLst/>
        </p:spPr>
        <p:txBody>
          <a:bodyPr wrap="none" lIns="90000" tIns="46800" rIns="90000" bIns="46800" anchor="ctr"/>
          <a:lstStyle/>
          <a:p>
            <a:pPr>
              <a:spcBef>
                <a:spcPts val="0"/>
              </a:spcBef>
              <a:defRPr/>
            </a:pPr>
            <a:r>
              <a:rPr lang="ru-RU" sz="1400" dirty="0">
                <a:solidFill>
                  <a:schemeClr val="accent5">
                    <a:lumMod val="75000"/>
                  </a:schemeClr>
                </a:solidFill>
                <a:latin typeface="+mn-lt"/>
                <a:cs typeface="Times New Roman" pitchFamily="18" charset="0"/>
              </a:rPr>
              <a:t> </a:t>
            </a:r>
          </a:p>
          <a:p>
            <a:pPr>
              <a:spcBef>
                <a:spcPts val="0"/>
              </a:spcBef>
              <a:buFontTx/>
              <a:buChar char="-"/>
              <a:defRPr/>
            </a:pPr>
            <a:r>
              <a:rPr lang="ru-RU" sz="1400" dirty="0">
                <a:solidFill>
                  <a:schemeClr val="accent5">
                    <a:lumMod val="75000"/>
                  </a:schemeClr>
                </a:solidFill>
                <a:latin typeface="+mn-lt"/>
                <a:cs typeface="Times New Roman" pitchFamily="18" charset="0"/>
              </a:rPr>
              <a:t>осуществление оценки эффективности </a:t>
            </a:r>
          </a:p>
          <a:p>
            <a:pPr>
              <a:spcBef>
                <a:spcPts val="0"/>
              </a:spcBef>
              <a:defRPr/>
            </a:pPr>
            <a:r>
              <a:rPr lang="ru-RU" sz="1400" dirty="0">
                <a:solidFill>
                  <a:schemeClr val="accent5">
                    <a:lumMod val="75000"/>
                  </a:schemeClr>
                </a:solidFill>
                <a:latin typeface="+mn-lt"/>
                <a:cs typeface="Times New Roman" pitchFamily="18" charset="0"/>
              </a:rPr>
              <a:t>деятельности органов Федерального казначейства;</a:t>
            </a:r>
          </a:p>
          <a:p>
            <a:pPr>
              <a:spcBef>
                <a:spcPts val="1200"/>
              </a:spcBef>
              <a:buFontTx/>
              <a:buChar char="-"/>
              <a:defRPr/>
            </a:pPr>
            <a:r>
              <a:rPr lang="ru-RU" sz="1400" dirty="0">
                <a:solidFill>
                  <a:schemeClr val="accent5">
                    <a:lumMod val="75000"/>
                  </a:schemeClr>
                </a:solidFill>
                <a:latin typeface="+mn-lt"/>
                <a:cs typeface="Times New Roman" pitchFamily="18" charset="0"/>
              </a:rPr>
              <a:t> разработка механизмов интегральной оценки </a:t>
            </a:r>
          </a:p>
          <a:p>
            <a:pPr>
              <a:spcBef>
                <a:spcPts val="0"/>
              </a:spcBef>
              <a:defRPr/>
            </a:pPr>
            <a:r>
              <a:rPr lang="ru-RU" sz="1400" dirty="0">
                <a:solidFill>
                  <a:schemeClr val="accent5">
                    <a:lumMod val="75000"/>
                  </a:schemeClr>
                </a:solidFill>
                <a:latin typeface="+mn-lt"/>
                <a:cs typeface="Times New Roman" pitchFamily="18" charset="0"/>
              </a:rPr>
              <a:t>эффективности деятельности органов </a:t>
            </a:r>
          </a:p>
          <a:p>
            <a:pPr>
              <a:spcBef>
                <a:spcPts val="0"/>
              </a:spcBef>
              <a:defRPr/>
            </a:pPr>
            <a:r>
              <a:rPr lang="ru-RU" sz="1400" dirty="0">
                <a:solidFill>
                  <a:schemeClr val="accent5">
                    <a:lumMod val="75000"/>
                  </a:schemeClr>
                </a:solidFill>
                <a:latin typeface="+mn-lt"/>
                <a:cs typeface="Times New Roman" pitchFamily="18" charset="0"/>
              </a:rPr>
              <a:t>Федерального казначейства.</a:t>
            </a:r>
          </a:p>
          <a:p>
            <a:pPr>
              <a:defRPr/>
            </a:pPr>
            <a:endParaRPr lang="ru-RU" dirty="0">
              <a:solidFill>
                <a:schemeClr val="accent5">
                  <a:lumMod val="75000"/>
                </a:schemeClr>
              </a:solidFill>
              <a:latin typeface="+mn-lt"/>
              <a:cs typeface="Times New Roman" pitchFamily="18" charset="0"/>
            </a:endParaRPr>
          </a:p>
        </p:txBody>
      </p:sp>
      <p:sp>
        <p:nvSpPr>
          <p:cNvPr id="22" name="AutoShape 24"/>
          <p:cNvSpPr>
            <a:spLocks noChangeArrowheads="1"/>
          </p:cNvSpPr>
          <p:nvPr/>
        </p:nvSpPr>
        <p:spPr bwMode="auto">
          <a:xfrm>
            <a:off x="3008313" y="3000375"/>
            <a:ext cx="1079500" cy="358775"/>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cs typeface="Times New Roman" pitchFamily="18" charset="0"/>
            </a:endParaRPr>
          </a:p>
        </p:txBody>
      </p:sp>
      <p:sp>
        <p:nvSpPr>
          <p:cNvPr id="23" name="Rectangle 25"/>
          <p:cNvSpPr>
            <a:spLocks noChangeArrowheads="1"/>
          </p:cNvSpPr>
          <p:nvPr/>
        </p:nvSpPr>
        <p:spPr bwMode="auto">
          <a:xfrm>
            <a:off x="4151313" y="3000375"/>
            <a:ext cx="4779962" cy="3500438"/>
          </a:xfrm>
          <a:prstGeom prst="rect">
            <a:avLst/>
          </a:prstGeom>
          <a:solidFill>
            <a:schemeClr val="bg1">
              <a:lumMod val="95000"/>
            </a:schemeClr>
          </a:solidFill>
          <a:ln w="9525" algn="ctr">
            <a:solidFill>
              <a:srgbClr val="162387"/>
            </a:solidFill>
            <a:miter lim="800000"/>
            <a:headEnd/>
            <a:tailEnd/>
          </a:ln>
          <a:effectLst/>
        </p:spPr>
        <p:txBody>
          <a:bodyPr wrap="none" lIns="90000" tIns="46800" rIns="90000" bIns="46800" anchor="ctr"/>
          <a:lstStyle/>
          <a:p>
            <a:pPr>
              <a:spcBef>
                <a:spcPts val="600"/>
              </a:spcBef>
              <a:buFontTx/>
              <a:buChar char="-"/>
              <a:defRPr/>
            </a:pPr>
            <a:r>
              <a:rPr lang="ru-RU">
                <a:solidFill>
                  <a:srgbClr val="00449E"/>
                </a:solidFill>
                <a:latin typeface="Calibri" pitchFamily="34" charset="0"/>
                <a:cs typeface="Times New Roman" pitchFamily="18" charset="0"/>
              </a:rPr>
              <a:t> </a:t>
            </a:r>
            <a:r>
              <a:rPr lang="ru-RU" sz="1400">
                <a:solidFill>
                  <a:srgbClr val="00449E"/>
                </a:solidFill>
                <a:latin typeface="Calibri" pitchFamily="34" charset="0"/>
                <a:cs typeface="Times New Roman" pitchFamily="18" charset="0"/>
              </a:rPr>
              <a:t>переход к предварительному контролю,  внедрение </a:t>
            </a:r>
          </a:p>
          <a:p>
            <a:pPr>
              <a:defRPr/>
            </a:pPr>
            <a:r>
              <a:rPr lang="ru-RU" sz="1400">
                <a:solidFill>
                  <a:srgbClr val="00449E"/>
                </a:solidFill>
                <a:latin typeface="Calibri" pitchFamily="34" charset="0"/>
                <a:cs typeface="Times New Roman" pitchFamily="18" charset="0"/>
              </a:rPr>
              <a:t>механизмов оперативного контроля; </a:t>
            </a:r>
          </a:p>
          <a:p>
            <a:pPr>
              <a:spcBef>
                <a:spcPts val="600"/>
              </a:spcBef>
              <a:buFontTx/>
              <a:buChar char="-"/>
              <a:defRPr/>
            </a:pPr>
            <a:r>
              <a:rPr lang="ru-RU" sz="1400">
                <a:solidFill>
                  <a:srgbClr val="00449E"/>
                </a:solidFill>
                <a:latin typeface="Calibri" pitchFamily="34" charset="0"/>
                <a:cs typeface="Times New Roman" pitchFamily="18" charset="0"/>
              </a:rPr>
              <a:t> смещение контрольных мероприятий в область </a:t>
            </a:r>
          </a:p>
          <a:p>
            <a:pPr>
              <a:defRPr/>
            </a:pPr>
            <a:r>
              <a:rPr lang="ru-RU" sz="1400">
                <a:solidFill>
                  <a:srgbClr val="00449E"/>
                </a:solidFill>
                <a:latin typeface="Calibri" pitchFamily="34" charset="0"/>
                <a:cs typeface="Times New Roman" pitchFamily="18" charset="0"/>
              </a:rPr>
              <a:t>наиболее рискоемких направлений деятельности;</a:t>
            </a:r>
          </a:p>
          <a:p>
            <a:pPr>
              <a:spcBef>
                <a:spcPts val="600"/>
              </a:spcBef>
              <a:buFontTx/>
              <a:buChar char="-"/>
              <a:defRPr/>
            </a:pPr>
            <a:r>
              <a:rPr lang="ru-RU" sz="1400">
                <a:solidFill>
                  <a:srgbClr val="00449E"/>
                </a:solidFill>
                <a:latin typeface="Calibri" pitchFamily="34" charset="0"/>
                <a:cs typeface="Times New Roman" pitchFamily="18" charset="0"/>
              </a:rPr>
              <a:t> сокращение продолжительности непосредственного</a:t>
            </a:r>
          </a:p>
          <a:p>
            <a:pPr>
              <a:defRPr/>
            </a:pPr>
            <a:r>
              <a:rPr lang="ru-RU" sz="1400">
                <a:solidFill>
                  <a:srgbClr val="00449E"/>
                </a:solidFill>
                <a:latin typeface="Calibri" pitchFamily="34" charset="0"/>
                <a:cs typeface="Times New Roman" pitchFamily="18" charset="0"/>
              </a:rPr>
              <a:t>взаимодействия субъекта и объекта проверки за счет </a:t>
            </a:r>
          </a:p>
          <a:p>
            <a:pPr>
              <a:defRPr/>
            </a:pPr>
            <a:r>
              <a:rPr lang="ru-RU" sz="1400">
                <a:solidFill>
                  <a:srgbClr val="00449E"/>
                </a:solidFill>
                <a:latin typeface="Calibri" pitchFamily="34" charset="0"/>
                <a:cs typeface="Times New Roman" pitchFamily="18" charset="0"/>
              </a:rPr>
              <a:t>перехода к осуществлению дистанционных </a:t>
            </a:r>
          </a:p>
          <a:p>
            <a:pPr>
              <a:defRPr/>
            </a:pPr>
            <a:r>
              <a:rPr lang="ru-RU" sz="1400">
                <a:solidFill>
                  <a:srgbClr val="00449E"/>
                </a:solidFill>
                <a:latin typeface="Calibri" pitchFamily="34" charset="0"/>
                <a:cs typeface="Times New Roman" pitchFamily="18" charset="0"/>
              </a:rPr>
              <a:t>контрольных мероприятий;</a:t>
            </a:r>
          </a:p>
          <a:p>
            <a:pPr>
              <a:spcBef>
                <a:spcPts val="600"/>
              </a:spcBef>
              <a:buFontTx/>
              <a:buChar char="-"/>
              <a:defRPr/>
            </a:pPr>
            <a:r>
              <a:rPr lang="ru-RU" sz="1400">
                <a:solidFill>
                  <a:srgbClr val="00449E"/>
                </a:solidFill>
                <a:latin typeface="Calibri" pitchFamily="34" charset="0"/>
                <a:cs typeface="Times New Roman" pitchFamily="18" charset="0"/>
              </a:rPr>
              <a:t> расширение сферы использования </a:t>
            </a:r>
            <a:br>
              <a:rPr lang="ru-RU" sz="1400">
                <a:solidFill>
                  <a:srgbClr val="00449E"/>
                </a:solidFill>
                <a:latin typeface="Calibri" pitchFamily="34" charset="0"/>
                <a:cs typeface="Times New Roman" pitchFamily="18" charset="0"/>
              </a:rPr>
            </a:br>
            <a:r>
              <a:rPr lang="ru-RU" sz="1400">
                <a:solidFill>
                  <a:srgbClr val="00449E"/>
                </a:solidFill>
                <a:latin typeface="Calibri" pitchFamily="34" charset="0"/>
                <a:cs typeface="Times New Roman" pitchFamily="18" charset="0"/>
              </a:rPr>
              <a:t>информационных технологий;</a:t>
            </a:r>
          </a:p>
          <a:p>
            <a:pPr>
              <a:spcBef>
                <a:spcPts val="600"/>
              </a:spcBef>
              <a:buFontTx/>
              <a:buChar char="-"/>
              <a:defRPr/>
            </a:pPr>
            <a:r>
              <a:rPr lang="ru-RU" sz="1400">
                <a:solidFill>
                  <a:srgbClr val="00449E"/>
                </a:solidFill>
                <a:latin typeface="Calibri" pitchFamily="34" charset="0"/>
                <a:cs typeface="Times New Roman" pitchFamily="18" charset="0"/>
              </a:rPr>
              <a:t> снижение издержек на осуществление </a:t>
            </a:r>
            <a:br>
              <a:rPr lang="ru-RU" sz="1400">
                <a:solidFill>
                  <a:srgbClr val="00449E"/>
                </a:solidFill>
                <a:latin typeface="Calibri" pitchFamily="34" charset="0"/>
                <a:cs typeface="Times New Roman" pitchFamily="18" charset="0"/>
              </a:rPr>
            </a:br>
            <a:r>
              <a:rPr lang="ru-RU" sz="1400">
                <a:solidFill>
                  <a:srgbClr val="00449E"/>
                </a:solidFill>
                <a:latin typeface="Calibri" pitchFamily="34" charset="0"/>
                <a:cs typeface="Times New Roman" pitchFamily="18" charset="0"/>
              </a:rPr>
              <a:t>контрольно-аудиторской деятельности;</a:t>
            </a:r>
          </a:p>
          <a:p>
            <a:pPr>
              <a:spcBef>
                <a:spcPts val="600"/>
              </a:spcBef>
              <a:buFontTx/>
              <a:buChar char="-"/>
              <a:defRPr/>
            </a:pPr>
            <a:r>
              <a:rPr lang="ru-RU" sz="1400">
                <a:solidFill>
                  <a:srgbClr val="00449E"/>
                </a:solidFill>
                <a:latin typeface="Calibri" pitchFamily="34" charset="0"/>
                <a:cs typeface="Times New Roman" pitchFamily="18" charset="0"/>
              </a:rPr>
              <a:t> создание пула контролеров.</a:t>
            </a:r>
          </a:p>
        </p:txBody>
      </p:sp>
      <p:sp>
        <p:nvSpPr>
          <p:cNvPr id="24" name="Rectangle 26"/>
          <p:cNvSpPr>
            <a:spLocks noChangeArrowheads="1"/>
          </p:cNvSpPr>
          <p:nvPr/>
        </p:nvSpPr>
        <p:spPr bwMode="auto">
          <a:xfrm>
            <a:off x="214313" y="3000375"/>
            <a:ext cx="2722562" cy="1296988"/>
          </a:xfrm>
          <a:prstGeom prst="rect">
            <a:avLst/>
          </a:prstGeom>
          <a:solidFill>
            <a:schemeClr val="accent5">
              <a:lumMod val="20000"/>
              <a:lumOff val="80000"/>
            </a:schemeClr>
          </a:solidFill>
          <a:ln w="31750" algn="ctr">
            <a:noFill/>
            <a:miter lim="800000"/>
            <a:headEnd/>
            <a:tailEnd/>
          </a:ln>
          <a:effectLst/>
        </p:spPr>
        <p:txBody>
          <a:bodyPr wrap="none" lIns="90000" tIns="46800" rIns="90000" bIns="46800" anchor="ctr"/>
          <a:lstStyle/>
          <a:p>
            <a:pPr>
              <a:defRPr/>
            </a:pPr>
            <a:r>
              <a:rPr lang="ru-RU" b="1" dirty="0">
                <a:solidFill>
                  <a:schemeClr val="accent6">
                    <a:lumMod val="75000"/>
                  </a:schemeClr>
                </a:solidFill>
                <a:latin typeface="+mn-lt"/>
                <a:cs typeface="Times New Roman" pitchFamily="18" charset="0"/>
              </a:rPr>
              <a:t>Повышение </a:t>
            </a:r>
          </a:p>
          <a:p>
            <a:pPr>
              <a:defRPr/>
            </a:pPr>
            <a:r>
              <a:rPr lang="ru-RU" b="1" dirty="0">
                <a:solidFill>
                  <a:schemeClr val="accent6">
                    <a:lumMod val="75000"/>
                  </a:schemeClr>
                </a:solidFill>
                <a:latin typeface="+mn-lt"/>
                <a:cs typeface="Times New Roman" pitchFamily="18" charset="0"/>
              </a:rPr>
              <a:t>эффективности </a:t>
            </a:r>
          </a:p>
          <a:p>
            <a:pPr>
              <a:defRPr/>
            </a:pPr>
            <a:r>
              <a:rPr lang="ru-RU" b="1" dirty="0">
                <a:solidFill>
                  <a:schemeClr val="accent6">
                    <a:lumMod val="75000"/>
                  </a:schemeClr>
                </a:solidFill>
                <a:latin typeface="+mn-lt"/>
                <a:cs typeface="Times New Roman" pitchFamily="18" charset="0"/>
              </a:rPr>
              <a:t>контрольно-аудиторской </a:t>
            </a:r>
          </a:p>
          <a:p>
            <a:pPr>
              <a:defRPr/>
            </a:pPr>
            <a:r>
              <a:rPr lang="ru-RU" b="1" dirty="0">
                <a:solidFill>
                  <a:schemeClr val="accent6">
                    <a:lumMod val="75000"/>
                  </a:schemeClr>
                </a:solidFill>
                <a:latin typeface="+mn-lt"/>
                <a:cs typeface="Times New Roman" pitchFamily="18" charset="0"/>
              </a:rPr>
              <a:t>деятельности</a:t>
            </a:r>
          </a:p>
        </p:txBody>
      </p:sp>
      <p:sp>
        <p:nvSpPr>
          <p:cNvPr id="89095" name="TextBox 18"/>
          <p:cNvSpPr txBox="1">
            <a:spLocks noChangeArrowheads="1"/>
          </p:cNvSpPr>
          <p:nvPr/>
        </p:nvSpPr>
        <p:spPr bwMode="auto">
          <a:xfrm>
            <a:off x="1214438" y="142875"/>
            <a:ext cx="7215187" cy="677863"/>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85750" y="2214563"/>
            <a:ext cx="3000375" cy="192881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3357563" y="3143250"/>
            <a:ext cx="2571750" cy="2286000"/>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Овал 5"/>
          <p:cNvSpPr/>
          <p:nvPr/>
        </p:nvSpPr>
        <p:spPr>
          <a:xfrm>
            <a:off x="3429000" y="3214688"/>
            <a:ext cx="2428875" cy="21431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TextBox 5"/>
          <p:cNvSpPr txBox="1">
            <a:spLocks noChangeArrowheads="1"/>
          </p:cNvSpPr>
          <p:nvPr/>
        </p:nvSpPr>
        <p:spPr bwMode="auto">
          <a:xfrm>
            <a:off x="3500438" y="3429000"/>
            <a:ext cx="2214562" cy="1477963"/>
          </a:xfrm>
          <a:prstGeom prst="rect">
            <a:avLst/>
          </a:prstGeom>
          <a:noFill/>
          <a:ln w="9525">
            <a:noFill/>
            <a:miter lim="800000"/>
            <a:headEnd/>
            <a:tailEnd/>
          </a:ln>
        </p:spPr>
        <p:txBody>
          <a:bodyPr>
            <a:spAutoFit/>
          </a:bodyPr>
          <a:lstStyle/>
          <a:p>
            <a:pPr algn="ctr">
              <a:defRPr/>
            </a:pPr>
            <a:r>
              <a:rPr lang="ru-RU" b="1" dirty="0">
                <a:latin typeface="+mn-lt"/>
                <a:cs typeface="Times New Roman" pitchFamily="18" charset="0"/>
              </a:rPr>
              <a:t> </a:t>
            </a:r>
            <a:r>
              <a:rPr lang="en-US" b="1" dirty="0">
                <a:latin typeface="+mn-lt"/>
                <a:cs typeface="Times New Roman" pitchFamily="18" charset="0"/>
              </a:rPr>
              <a:t>KPI </a:t>
            </a:r>
            <a:r>
              <a:rPr lang="ru-RU" b="1" dirty="0">
                <a:latin typeface="+mn-lt"/>
                <a:cs typeface="Times New Roman" pitchFamily="18" charset="0"/>
              </a:rPr>
              <a:t>2014 года</a:t>
            </a:r>
          </a:p>
          <a:p>
            <a:pPr algn="ctr">
              <a:defRPr/>
            </a:pPr>
            <a:r>
              <a:rPr lang="ru-RU" b="1" dirty="0">
                <a:latin typeface="+mn-lt"/>
                <a:cs typeface="Times New Roman" pitchFamily="18" charset="0"/>
              </a:rPr>
              <a:t>50 % комбинированных (камеральных) проверок</a:t>
            </a:r>
          </a:p>
        </p:txBody>
      </p:sp>
      <p:sp>
        <p:nvSpPr>
          <p:cNvPr id="8" name="Стрелка вправо 7"/>
          <p:cNvSpPr/>
          <p:nvPr/>
        </p:nvSpPr>
        <p:spPr>
          <a:xfrm rot="10800000">
            <a:off x="5929313" y="2214563"/>
            <a:ext cx="3000375" cy="192881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TextBox 11"/>
          <p:cNvSpPr txBox="1">
            <a:spLocks noChangeArrowheads="1"/>
          </p:cNvSpPr>
          <p:nvPr/>
        </p:nvSpPr>
        <p:spPr bwMode="auto">
          <a:xfrm>
            <a:off x="6072188" y="2857500"/>
            <a:ext cx="2857500" cy="647700"/>
          </a:xfrm>
          <a:prstGeom prst="rect">
            <a:avLst/>
          </a:prstGeom>
          <a:noFill/>
          <a:ln w="9525">
            <a:noFill/>
            <a:miter lim="800000"/>
            <a:headEnd/>
            <a:tailEnd/>
          </a:ln>
        </p:spPr>
        <p:txBody>
          <a:bodyPr>
            <a:spAutoFit/>
          </a:bodyPr>
          <a:lstStyle/>
          <a:p>
            <a:pPr algn="r">
              <a:lnSpc>
                <a:spcPct val="75000"/>
              </a:lnSpc>
              <a:defRPr/>
            </a:pPr>
            <a:r>
              <a:rPr lang="ru-RU" b="1" dirty="0">
                <a:latin typeface="+mn-lt"/>
                <a:cs typeface="Times New Roman" pitchFamily="18" charset="0"/>
              </a:rPr>
              <a:t>выработаны механизмы информационно-технической реализации</a:t>
            </a:r>
          </a:p>
        </p:txBody>
      </p:sp>
      <p:sp>
        <p:nvSpPr>
          <p:cNvPr id="21" name="Прямоугольник 20"/>
          <p:cNvSpPr/>
          <p:nvPr/>
        </p:nvSpPr>
        <p:spPr>
          <a:xfrm>
            <a:off x="214313" y="1071563"/>
            <a:ext cx="8715375" cy="1000125"/>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22" name="TextBox 13"/>
          <p:cNvSpPr txBox="1">
            <a:spLocks noChangeArrowheads="1"/>
          </p:cNvSpPr>
          <p:nvPr/>
        </p:nvSpPr>
        <p:spPr bwMode="auto">
          <a:xfrm>
            <a:off x="285750" y="1143000"/>
            <a:ext cx="8858250" cy="590550"/>
          </a:xfrm>
          <a:prstGeom prst="rect">
            <a:avLst/>
          </a:prstGeom>
          <a:noFill/>
          <a:ln w="9525">
            <a:noFill/>
            <a:miter lim="800000"/>
            <a:headEnd/>
            <a:tailEnd/>
          </a:ln>
        </p:spPr>
        <p:txBody>
          <a:bodyPr>
            <a:spAutoFit/>
          </a:bodyPr>
          <a:lstStyle/>
          <a:p>
            <a:pPr>
              <a:lnSpc>
                <a:spcPct val="80000"/>
              </a:lnSpc>
              <a:defRPr/>
            </a:pPr>
            <a:endParaRPr lang="ru-RU" sz="2000" b="1" dirty="0">
              <a:solidFill>
                <a:schemeClr val="bg1"/>
              </a:solidFill>
              <a:latin typeface="+mn-lt"/>
              <a:cs typeface="Times New Roman" pitchFamily="18" charset="0"/>
            </a:endParaRPr>
          </a:p>
          <a:p>
            <a:pPr algn="ctr">
              <a:lnSpc>
                <a:spcPct val="80000"/>
              </a:lnSpc>
              <a:defRPr/>
            </a:pPr>
            <a:r>
              <a:rPr lang="ru-RU" sz="2000" b="1" dirty="0">
                <a:solidFill>
                  <a:schemeClr val="bg1"/>
                </a:solidFill>
                <a:latin typeface="+mn-lt"/>
                <a:cs typeface="Times New Roman" pitchFamily="18" charset="0"/>
              </a:rPr>
              <a:t>Переход к дистанционным контрольным мероприятиям </a:t>
            </a:r>
          </a:p>
        </p:txBody>
      </p:sp>
      <p:sp>
        <p:nvSpPr>
          <p:cNvPr id="23" name="Стрелка вправо 22"/>
          <p:cNvSpPr/>
          <p:nvPr/>
        </p:nvSpPr>
        <p:spPr>
          <a:xfrm>
            <a:off x="285750" y="4214813"/>
            <a:ext cx="3000375" cy="192881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трелка вправо 24"/>
          <p:cNvSpPr/>
          <p:nvPr/>
        </p:nvSpPr>
        <p:spPr>
          <a:xfrm rot="10800000">
            <a:off x="5929313" y="4214813"/>
            <a:ext cx="3000375" cy="192881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TextBox 11"/>
          <p:cNvSpPr txBox="1">
            <a:spLocks noChangeArrowheads="1"/>
          </p:cNvSpPr>
          <p:nvPr/>
        </p:nvSpPr>
        <p:spPr bwMode="auto">
          <a:xfrm>
            <a:off x="6072188" y="4929188"/>
            <a:ext cx="2857500" cy="469900"/>
          </a:xfrm>
          <a:prstGeom prst="rect">
            <a:avLst/>
          </a:prstGeom>
          <a:noFill/>
          <a:ln w="9525">
            <a:noFill/>
            <a:miter lim="800000"/>
            <a:headEnd/>
            <a:tailEnd/>
          </a:ln>
        </p:spPr>
        <p:txBody>
          <a:bodyPr>
            <a:spAutoFit/>
          </a:bodyPr>
          <a:lstStyle/>
          <a:p>
            <a:pPr algn="r">
              <a:lnSpc>
                <a:spcPct val="75000"/>
              </a:lnSpc>
              <a:defRPr/>
            </a:pPr>
            <a:r>
              <a:rPr lang="ru-RU" b="1" dirty="0">
                <a:latin typeface="+mn-lt"/>
                <a:cs typeface="Times New Roman" pitchFamily="18" charset="0"/>
              </a:rPr>
              <a:t>выработаны механизмы организации взаимодействия</a:t>
            </a:r>
          </a:p>
        </p:txBody>
      </p:sp>
      <p:sp>
        <p:nvSpPr>
          <p:cNvPr id="90124" name="TextBox 18"/>
          <p:cNvSpPr txBox="1">
            <a:spLocks noChangeArrowheads="1"/>
          </p:cNvSpPr>
          <p:nvPr/>
        </p:nvSpPr>
        <p:spPr bwMode="auto">
          <a:xfrm>
            <a:off x="1214438" y="142875"/>
            <a:ext cx="7215187" cy="677863"/>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
        <p:nvSpPr>
          <p:cNvPr id="17" name="TextBox 11"/>
          <p:cNvSpPr txBox="1">
            <a:spLocks noChangeArrowheads="1"/>
          </p:cNvSpPr>
          <p:nvPr/>
        </p:nvSpPr>
        <p:spPr bwMode="auto">
          <a:xfrm>
            <a:off x="214313" y="2857500"/>
            <a:ext cx="2857500" cy="654050"/>
          </a:xfrm>
          <a:prstGeom prst="rect">
            <a:avLst/>
          </a:prstGeom>
          <a:noFill/>
          <a:ln w="9525">
            <a:noFill/>
            <a:miter lim="800000"/>
            <a:headEnd/>
            <a:tailEnd/>
          </a:ln>
        </p:spPr>
        <p:txBody>
          <a:bodyPr>
            <a:spAutoFit/>
          </a:bodyPr>
          <a:lstStyle/>
          <a:p>
            <a:pPr>
              <a:lnSpc>
                <a:spcPct val="75000"/>
              </a:lnSpc>
              <a:defRPr/>
            </a:pPr>
            <a:r>
              <a:rPr lang="ru-RU" b="1" dirty="0">
                <a:latin typeface="+mn-lt"/>
                <a:cs typeface="Times New Roman" pitchFamily="18" charset="0"/>
              </a:rPr>
              <a:t>разработана методология</a:t>
            </a:r>
          </a:p>
          <a:p>
            <a:pPr>
              <a:lnSpc>
                <a:spcPct val="75000"/>
              </a:lnSpc>
              <a:defRPr/>
            </a:pPr>
            <a:r>
              <a:rPr lang="ru-RU" b="1" dirty="0">
                <a:latin typeface="+mn-lt"/>
                <a:cs typeface="Times New Roman" pitchFamily="18" charset="0"/>
              </a:rPr>
              <a:t>проведения камеральных и</a:t>
            </a:r>
          </a:p>
          <a:p>
            <a:pPr>
              <a:lnSpc>
                <a:spcPct val="75000"/>
              </a:lnSpc>
              <a:defRPr/>
            </a:pPr>
            <a:r>
              <a:rPr lang="ru-RU" b="1" dirty="0">
                <a:latin typeface="+mn-lt"/>
                <a:cs typeface="Times New Roman" pitchFamily="18" charset="0"/>
              </a:rPr>
              <a:t>комбинированных проверок</a:t>
            </a:r>
          </a:p>
        </p:txBody>
      </p:sp>
      <p:sp>
        <p:nvSpPr>
          <p:cNvPr id="18" name="TextBox 11"/>
          <p:cNvSpPr txBox="1">
            <a:spLocks noChangeArrowheads="1"/>
          </p:cNvSpPr>
          <p:nvPr/>
        </p:nvSpPr>
        <p:spPr bwMode="auto">
          <a:xfrm>
            <a:off x="214313" y="4857750"/>
            <a:ext cx="2857500" cy="654050"/>
          </a:xfrm>
          <a:prstGeom prst="rect">
            <a:avLst/>
          </a:prstGeom>
          <a:noFill/>
          <a:ln w="9525">
            <a:noFill/>
            <a:miter lim="800000"/>
            <a:headEnd/>
            <a:tailEnd/>
          </a:ln>
        </p:spPr>
        <p:txBody>
          <a:bodyPr>
            <a:spAutoFit/>
          </a:bodyPr>
          <a:lstStyle/>
          <a:p>
            <a:pPr>
              <a:lnSpc>
                <a:spcPct val="75000"/>
              </a:lnSpc>
              <a:defRPr/>
            </a:pPr>
            <a:r>
              <a:rPr lang="ru-RU" b="1" dirty="0">
                <a:latin typeface="+mn-lt"/>
                <a:cs typeface="Times New Roman" pitchFamily="18" charset="0"/>
              </a:rPr>
              <a:t>проведена апробация технологии проведения комбинированных проверок</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r>
              <a:rPr lang="ru-RU" b="1" dirty="0">
                <a:cs typeface="Times New Roman" pitchFamily="18" charset="0"/>
              </a:rPr>
              <a:t>Расширение сферы использования информационных технологий </a:t>
            </a:r>
          </a:p>
          <a:p>
            <a:pPr algn="ctr">
              <a:defRPr/>
            </a:pPr>
            <a:r>
              <a:rPr lang="ru-RU" b="1" dirty="0">
                <a:cs typeface="Times New Roman" pitchFamily="18" charset="0"/>
              </a:rPr>
              <a:t>в контрольно-аудиторской деятельности</a:t>
            </a:r>
          </a:p>
        </p:txBody>
      </p:sp>
      <p:sp>
        <p:nvSpPr>
          <p:cNvPr id="23" name="Rectangle 20"/>
          <p:cNvSpPr>
            <a:spLocks noChangeArrowheads="1"/>
          </p:cNvSpPr>
          <p:nvPr/>
        </p:nvSpPr>
        <p:spPr bwMode="auto">
          <a:xfrm>
            <a:off x="571500" y="2286000"/>
            <a:ext cx="2357438" cy="1214438"/>
          </a:xfrm>
          <a:prstGeom prst="rect">
            <a:avLst/>
          </a:prstGeom>
          <a:solidFill>
            <a:schemeClr val="accent5">
              <a:lumMod val="20000"/>
              <a:lumOff val="80000"/>
            </a:schemeClr>
          </a:solidFill>
          <a:ln w="31750" algn="ctr">
            <a:noFill/>
            <a:miter lim="800000"/>
            <a:headEnd/>
            <a:tailEnd/>
          </a:ln>
          <a:effectLst/>
        </p:spPr>
        <p:txBody>
          <a:bodyPr wrap="none" lIns="90000" tIns="46800" rIns="90000" bIns="46800" anchor="ctr"/>
          <a:lstStyle/>
          <a:p>
            <a:pPr>
              <a:defRPr/>
            </a:pPr>
            <a:r>
              <a:rPr lang="ru-RU" b="1" dirty="0">
                <a:latin typeface="+mn-lt"/>
              </a:rPr>
              <a:t>Камеральная проверка</a:t>
            </a:r>
            <a:endParaRPr lang="ru-RU" b="1" dirty="0">
              <a:solidFill>
                <a:schemeClr val="accent6">
                  <a:lumMod val="75000"/>
                </a:schemeClr>
              </a:solidFill>
              <a:latin typeface="+mn-lt"/>
              <a:cs typeface="Times New Roman" pitchFamily="18" charset="0"/>
            </a:endParaRPr>
          </a:p>
        </p:txBody>
      </p:sp>
      <p:sp>
        <p:nvSpPr>
          <p:cNvPr id="24" name="Rectangle 22"/>
          <p:cNvSpPr>
            <a:spLocks noChangeArrowheads="1"/>
          </p:cNvSpPr>
          <p:nvPr/>
        </p:nvSpPr>
        <p:spPr bwMode="auto">
          <a:xfrm>
            <a:off x="4143375" y="2071688"/>
            <a:ext cx="4752975" cy="1857375"/>
          </a:xfrm>
          <a:prstGeom prst="rect">
            <a:avLst/>
          </a:prstGeom>
          <a:solidFill>
            <a:schemeClr val="bg1">
              <a:lumMod val="95000"/>
            </a:schemeClr>
          </a:solidFill>
          <a:ln w="9525" algn="ctr">
            <a:solidFill>
              <a:srgbClr val="162387"/>
            </a:solidFill>
            <a:miter lim="800000"/>
            <a:headEnd/>
            <a:tailEnd/>
          </a:ln>
          <a:effectLst/>
        </p:spPr>
        <p:txBody>
          <a:bodyPr wrap="none" lIns="90000" tIns="46800" rIns="90000" bIns="46800" anchor="ctr"/>
          <a:lstStyle/>
          <a:p>
            <a:pPr>
              <a:spcBef>
                <a:spcPts val="0"/>
              </a:spcBef>
              <a:defRPr/>
            </a:pPr>
            <a:r>
              <a:rPr lang="ru-RU" sz="1400" dirty="0">
                <a:latin typeface="+mn-lt"/>
              </a:rPr>
              <a:t>- проводится по месту нахождения</a:t>
            </a:r>
          </a:p>
          <a:p>
            <a:pPr>
              <a:spcBef>
                <a:spcPts val="0"/>
              </a:spcBef>
              <a:defRPr/>
            </a:pPr>
            <a:r>
              <a:rPr lang="ru-RU" sz="1400" dirty="0">
                <a:latin typeface="+mn-lt"/>
              </a:rPr>
              <a:t>субъекта внутреннего контроля (аудита);</a:t>
            </a:r>
          </a:p>
          <a:p>
            <a:pPr>
              <a:spcBef>
                <a:spcPts val="600"/>
              </a:spcBef>
              <a:buFontTx/>
              <a:buChar char="-"/>
              <a:defRPr/>
            </a:pPr>
            <a:r>
              <a:rPr lang="ru-RU" sz="1400" dirty="0">
                <a:latin typeface="+mn-lt"/>
              </a:rPr>
              <a:t> удаленный доступ к базам данных ППО, </a:t>
            </a:r>
          </a:p>
          <a:p>
            <a:pPr>
              <a:spcBef>
                <a:spcPts val="0"/>
              </a:spcBef>
              <a:defRPr/>
            </a:pPr>
            <a:r>
              <a:rPr lang="ru-RU" sz="1400" dirty="0">
                <a:latin typeface="+mn-lt"/>
              </a:rPr>
              <a:t>иные информационные ресурсы объекта проверки, </a:t>
            </a:r>
            <a:endParaRPr lang="en-US" sz="1400" dirty="0">
              <a:latin typeface="+mn-lt"/>
            </a:endParaRPr>
          </a:p>
          <a:p>
            <a:pPr>
              <a:spcBef>
                <a:spcPts val="0"/>
              </a:spcBef>
              <a:defRPr/>
            </a:pPr>
            <a:r>
              <a:rPr lang="ru-RU" sz="1400" dirty="0">
                <a:latin typeface="+mn-lt"/>
              </a:rPr>
              <a:t>в т.ч. открытые источники информации (</a:t>
            </a:r>
            <a:r>
              <a:rPr lang="en-US" sz="1400" dirty="0">
                <a:latin typeface="+mn-lt"/>
              </a:rPr>
              <a:t>zakupki.gov.ru</a:t>
            </a:r>
            <a:r>
              <a:rPr lang="ru-RU" sz="1400" dirty="0">
                <a:latin typeface="+mn-lt"/>
              </a:rPr>
              <a:t>)</a:t>
            </a:r>
          </a:p>
          <a:p>
            <a:pPr>
              <a:spcBef>
                <a:spcPts val="600"/>
              </a:spcBef>
              <a:buFontTx/>
              <a:buChar char="-"/>
              <a:defRPr/>
            </a:pPr>
            <a:r>
              <a:rPr lang="ru-RU" sz="1400" dirty="0">
                <a:latin typeface="+mn-lt"/>
              </a:rPr>
              <a:t> копии документов в электронном виде или </a:t>
            </a:r>
          </a:p>
          <a:p>
            <a:pPr>
              <a:spcBef>
                <a:spcPts val="0"/>
              </a:spcBef>
              <a:defRPr/>
            </a:pPr>
            <a:r>
              <a:rPr lang="ru-RU" sz="1400" dirty="0">
                <a:latin typeface="+mn-lt"/>
              </a:rPr>
              <a:t>представленные объектом проверки субъекту проверки</a:t>
            </a:r>
            <a:endParaRPr lang="ru-RU" dirty="0">
              <a:solidFill>
                <a:schemeClr val="accent5">
                  <a:lumMod val="75000"/>
                </a:schemeClr>
              </a:solidFill>
              <a:latin typeface="+mn-lt"/>
              <a:cs typeface="Times New Roman" pitchFamily="18" charset="0"/>
            </a:endParaRPr>
          </a:p>
        </p:txBody>
      </p:sp>
      <p:sp>
        <p:nvSpPr>
          <p:cNvPr id="28" name="AutoShape 21"/>
          <p:cNvSpPr>
            <a:spLocks noChangeArrowheads="1"/>
          </p:cNvSpPr>
          <p:nvPr/>
        </p:nvSpPr>
        <p:spPr bwMode="auto">
          <a:xfrm>
            <a:off x="3000375" y="2714625"/>
            <a:ext cx="1079500" cy="358775"/>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cs typeface="Times New Roman" pitchFamily="18" charset="0"/>
            </a:endParaRPr>
          </a:p>
        </p:txBody>
      </p:sp>
      <p:sp>
        <p:nvSpPr>
          <p:cNvPr id="29" name="Rectangle 20"/>
          <p:cNvSpPr>
            <a:spLocks noChangeArrowheads="1"/>
          </p:cNvSpPr>
          <p:nvPr/>
        </p:nvSpPr>
        <p:spPr bwMode="auto">
          <a:xfrm>
            <a:off x="571500" y="4214813"/>
            <a:ext cx="2357438" cy="1214437"/>
          </a:xfrm>
          <a:prstGeom prst="rect">
            <a:avLst/>
          </a:prstGeom>
          <a:solidFill>
            <a:schemeClr val="accent5">
              <a:lumMod val="20000"/>
              <a:lumOff val="80000"/>
            </a:schemeClr>
          </a:solidFill>
          <a:ln w="31750" algn="ctr">
            <a:noFill/>
            <a:miter lim="800000"/>
            <a:headEnd/>
            <a:tailEnd/>
          </a:ln>
          <a:effectLst/>
        </p:spPr>
        <p:txBody>
          <a:bodyPr wrap="none" lIns="90000" tIns="46800" rIns="90000" bIns="46800" anchor="ctr"/>
          <a:lstStyle/>
          <a:p>
            <a:pPr>
              <a:defRPr/>
            </a:pPr>
            <a:r>
              <a:rPr lang="ru-RU" b="1" dirty="0">
                <a:latin typeface="+mn-lt"/>
              </a:rPr>
              <a:t>Комбинированная </a:t>
            </a:r>
          </a:p>
          <a:p>
            <a:pPr>
              <a:defRPr/>
            </a:pPr>
            <a:r>
              <a:rPr lang="ru-RU" b="1" dirty="0">
                <a:latin typeface="+mn-lt"/>
              </a:rPr>
              <a:t>проверка</a:t>
            </a:r>
            <a:endParaRPr lang="ru-RU" b="1" dirty="0">
              <a:solidFill>
                <a:schemeClr val="accent6">
                  <a:lumMod val="75000"/>
                </a:schemeClr>
              </a:solidFill>
              <a:latin typeface="+mn-lt"/>
              <a:cs typeface="Times New Roman" pitchFamily="18" charset="0"/>
            </a:endParaRPr>
          </a:p>
        </p:txBody>
      </p:sp>
      <p:sp>
        <p:nvSpPr>
          <p:cNvPr id="32" name="Rectangle 22"/>
          <p:cNvSpPr>
            <a:spLocks noChangeArrowheads="1"/>
          </p:cNvSpPr>
          <p:nvPr/>
        </p:nvSpPr>
        <p:spPr bwMode="auto">
          <a:xfrm>
            <a:off x="4143375" y="4143375"/>
            <a:ext cx="4752975" cy="2071688"/>
          </a:xfrm>
          <a:prstGeom prst="rect">
            <a:avLst/>
          </a:prstGeom>
          <a:solidFill>
            <a:schemeClr val="bg1">
              <a:lumMod val="95000"/>
            </a:schemeClr>
          </a:solidFill>
          <a:ln w="9525" algn="ctr">
            <a:solidFill>
              <a:srgbClr val="162387"/>
            </a:solidFill>
            <a:miter lim="800000"/>
            <a:headEnd/>
            <a:tailEnd/>
          </a:ln>
          <a:effectLst/>
        </p:spPr>
        <p:txBody>
          <a:bodyPr wrap="none" lIns="90000" tIns="46800" rIns="90000" bIns="46800"/>
          <a:lstStyle/>
          <a:p>
            <a:pPr>
              <a:spcBef>
                <a:spcPts val="0"/>
              </a:spcBef>
              <a:buFontTx/>
              <a:buChar char="-"/>
              <a:defRPr/>
            </a:pPr>
            <a:r>
              <a:rPr lang="ru-RU" sz="1400" dirty="0">
                <a:latin typeface="+mn-lt"/>
              </a:rPr>
              <a:t> проводится по месту нахождения объекта </a:t>
            </a:r>
          </a:p>
          <a:p>
            <a:pPr>
              <a:spcBef>
                <a:spcPts val="0"/>
              </a:spcBef>
              <a:defRPr/>
            </a:pPr>
            <a:r>
              <a:rPr lang="ru-RU" sz="1400" dirty="0">
                <a:latin typeface="+mn-lt"/>
              </a:rPr>
              <a:t>проверки (выездной этап) и по месту </a:t>
            </a:r>
          </a:p>
          <a:p>
            <a:pPr>
              <a:spcBef>
                <a:spcPts val="0"/>
              </a:spcBef>
              <a:defRPr/>
            </a:pPr>
            <a:r>
              <a:rPr lang="ru-RU" sz="1400" dirty="0">
                <a:latin typeface="+mn-lt"/>
              </a:rPr>
              <a:t>нахождения субъекта проверки (камеральный этап)</a:t>
            </a:r>
          </a:p>
          <a:p>
            <a:pPr>
              <a:spcBef>
                <a:spcPts val="0"/>
              </a:spcBef>
              <a:buFontTx/>
              <a:buChar char="-"/>
              <a:defRPr/>
            </a:pPr>
            <a:r>
              <a:rPr lang="ru-RU" sz="1400" dirty="0">
                <a:latin typeface="+mn-lt"/>
              </a:rPr>
              <a:t> удаленный доступ к базам данных ППО, </a:t>
            </a:r>
          </a:p>
          <a:p>
            <a:pPr>
              <a:spcBef>
                <a:spcPts val="0"/>
              </a:spcBef>
              <a:defRPr/>
            </a:pPr>
            <a:r>
              <a:rPr lang="ru-RU" sz="1400" dirty="0">
                <a:latin typeface="+mn-lt"/>
              </a:rPr>
              <a:t>иным информационным ресурсам объекта </a:t>
            </a:r>
          </a:p>
          <a:p>
            <a:pPr>
              <a:spcBef>
                <a:spcPts val="0"/>
              </a:spcBef>
              <a:defRPr/>
            </a:pPr>
            <a:r>
              <a:rPr lang="ru-RU" sz="1400" dirty="0">
                <a:latin typeface="+mn-lt"/>
              </a:rPr>
              <a:t>проверки, </a:t>
            </a:r>
          </a:p>
          <a:p>
            <a:pPr>
              <a:spcBef>
                <a:spcPts val="0"/>
              </a:spcBef>
              <a:buFontTx/>
              <a:buChar char="-"/>
              <a:defRPr/>
            </a:pPr>
            <a:r>
              <a:rPr lang="ru-RU" sz="1400" dirty="0">
                <a:latin typeface="+mn-lt"/>
              </a:rPr>
              <a:t> копии документов в электронном виде, </a:t>
            </a:r>
          </a:p>
          <a:p>
            <a:pPr>
              <a:spcBef>
                <a:spcPts val="0"/>
              </a:spcBef>
              <a:defRPr/>
            </a:pPr>
            <a:r>
              <a:rPr lang="ru-RU" sz="1400" dirty="0">
                <a:latin typeface="+mn-lt"/>
              </a:rPr>
              <a:t>документы, представленные при выезде </a:t>
            </a:r>
          </a:p>
          <a:p>
            <a:pPr>
              <a:spcBef>
                <a:spcPts val="0"/>
              </a:spcBef>
              <a:defRPr/>
            </a:pPr>
            <a:r>
              <a:rPr lang="ru-RU" sz="1400" dirty="0">
                <a:latin typeface="+mn-lt"/>
              </a:rPr>
              <a:t>на объект проверки</a:t>
            </a:r>
            <a:endParaRPr lang="ru-RU" sz="1400" dirty="0">
              <a:solidFill>
                <a:schemeClr val="accent5">
                  <a:lumMod val="75000"/>
                </a:schemeClr>
              </a:solidFill>
              <a:latin typeface="+mn-lt"/>
              <a:cs typeface="Times New Roman" pitchFamily="18" charset="0"/>
            </a:endParaRPr>
          </a:p>
        </p:txBody>
      </p:sp>
      <p:sp>
        <p:nvSpPr>
          <p:cNvPr id="33" name="AutoShape 21"/>
          <p:cNvSpPr>
            <a:spLocks noChangeArrowheads="1"/>
          </p:cNvSpPr>
          <p:nvPr/>
        </p:nvSpPr>
        <p:spPr bwMode="auto">
          <a:xfrm>
            <a:off x="3000375" y="4643438"/>
            <a:ext cx="1079500" cy="358775"/>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cs typeface="Times New Roman" pitchFamily="18" charset="0"/>
            </a:endParaRPr>
          </a:p>
        </p:txBody>
      </p:sp>
      <p:sp>
        <p:nvSpPr>
          <p:cNvPr id="91144" name="TextBox 18"/>
          <p:cNvSpPr txBox="1">
            <a:spLocks noChangeArrowheads="1"/>
          </p:cNvSpPr>
          <p:nvPr/>
        </p:nvSpPr>
        <p:spPr bwMode="auto">
          <a:xfrm>
            <a:off x="1187450" y="188913"/>
            <a:ext cx="7215188"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r>
              <a:rPr lang="ru-RU" sz="2000" b="1" dirty="0">
                <a:cs typeface="Times New Roman" pitchFamily="18" charset="0"/>
              </a:rPr>
              <a:t>Создание пула внутренних контроллеров</a:t>
            </a:r>
          </a:p>
        </p:txBody>
      </p:sp>
      <p:graphicFrame>
        <p:nvGraphicFramePr>
          <p:cNvPr id="4" name="Таблица 3"/>
          <p:cNvGraphicFramePr>
            <a:graphicFrameLocks noGrp="1"/>
          </p:cNvGraphicFramePr>
          <p:nvPr/>
        </p:nvGraphicFramePr>
        <p:xfrm>
          <a:off x="142844" y="2428868"/>
          <a:ext cx="3000396" cy="3553390"/>
        </p:xfrm>
        <a:graphic>
          <a:graphicData uri="http://schemas.openxmlformats.org/drawingml/2006/table">
            <a:tbl>
              <a:tblPr firstRow="1" bandRow="1">
                <a:effectLst>
                  <a:innerShdw blurRad="114300">
                    <a:prstClr val="black"/>
                  </a:innerShdw>
                </a:effectLst>
                <a:tableStyleId>{2D5ABB26-0587-4C30-8999-92F81FD0307C}</a:tableStyleId>
              </a:tblPr>
              <a:tblGrid>
                <a:gridCol w="3000396"/>
              </a:tblGrid>
              <a:tr h="1039098">
                <a:tc>
                  <a:txBody>
                    <a:bodyPr/>
                    <a:lstStyle/>
                    <a:p>
                      <a:pPr algn="ctr"/>
                      <a:r>
                        <a:rPr lang="ru-RU" sz="1600" b="1" dirty="0" smtClean="0">
                          <a:latin typeface="+mn-lt"/>
                          <a:cs typeface="Times New Roman" pitchFamily="18" charset="0"/>
                        </a:rPr>
                        <a:t>Кандидатуры проверяющих</a:t>
                      </a:r>
                    </a:p>
                    <a:p>
                      <a:pPr algn="ctr"/>
                      <a:r>
                        <a:rPr lang="ru-RU" sz="1600" b="1" dirty="0" smtClean="0">
                          <a:latin typeface="+mn-lt"/>
                          <a:cs typeface="Times New Roman" pitchFamily="18" charset="0"/>
                        </a:rPr>
                        <a:t>представляются руководителями ТОФК</a:t>
                      </a:r>
                      <a:endParaRPr lang="ru-RU" sz="16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698594">
                <a:tc>
                  <a:txBody>
                    <a:bodyPr/>
                    <a:lstStyle/>
                    <a:p>
                      <a:r>
                        <a:rPr lang="ru-RU" sz="1600" dirty="0" smtClean="0">
                          <a:latin typeface="+mn-lt"/>
                          <a:cs typeface="Times New Roman" pitchFamily="18" charset="0"/>
                        </a:rPr>
                        <a:t>- необходимость согласования</a:t>
                      </a:r>
                      <a:r>
                        <a:rPr lang="ru-RU" sz="1600" baseline="0" dirty="0" smtClean="0">
                          <a:latin typeface="+mn-lt"/>
                          <a:cs typeface="Times New Roman" pitchFamily="18" charset="0"/>
                        </a:rPr>
                        <a:t> выезда сотрудника на проверку,</a:t>
                      </a:r>
                      <a:endParaRPr lang="ru-RU" sz="1600" dirty="0">
                        <a:latin typeface="+mn-lt"/>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r h="698594">
                <a:tc>
                  <a:txBody>
                    <a:bodyPr/>
                    <a:lstStyle/>
                    <a:p>
                      <a:r>
                        <a:rPr lang="ru-RU" sz="1600" dirty="0" smtClean="0">
                          <a:latin typeface="+mn-lt"/>
                          <a:cs typeface="Times New Roman" pitchFamily="18" charset="0"/>
                        </a:rPr>
                        <a:t>- большое</a:t>
                      </a:r>
                      <a:r>
                        <a:rPr lang="ru-RU" sz="1600" baseline="0" dirty="0" smtClean="0">
                          <a:latin typeface="+mn-lt"/>
                          <a:cs typeface="Times New Roman" pitchFamily="18" charset="0"/>
                        </a:rPr>
                        <a:t> количество и</a:t>
                      </a:r>
                      <a:r>
                        <a:rPr lang="ru-RU" sz="1600" dirty="0" smtClean="0">
                          <a:latin typeface="+mn-lt"/>
                          <a:cs typeface="Times New Roman" pitchFamily="18" charset="0"/>
                        </a:rPr>
                        <a:t>зменений </a:t>
                      </a:r>
                      <a:r>
                        <a:rPr lang="ru-RU" sz="1600" baseline="0" dirty="0" smtClean="0">
                          <a:latin typeface="+mn-lt"/>
                          <a:cs typeface="Times New Roman" pitchFamily="18" charset="0"/>
                        </a:rPr>
                        <a:t>в течение года,</a:t>
                      </a:r>
                      <a:endParaRPr lang="ru-RU" sz="1600" dirty="0">
                        <a:latin typeface="+mn-lt"/>
                        <a:cs typeface="Times New Roman" pitchFamily="18" charset="0"/>
                      </a:endParaRPr>
                    </a:p>
                  </a:txBody>
                  <a:tcPr>
                    <a:solidFill>
                      <a:schemeClr val="accent5">
                        <a:lumMod val="20000"/>
                        <a:lumOff val="80000"/>
                      </a:schemeClr>
                    </a:solidFill>
                  </a:tcPr>
                </a:tc>
              </a:tr>
              <a:tr h="992738">
                <a:tc>
                  <a:txBody>
                    <a:bodyPr/>
                    <a:lstStyle/>
                    <a:p>
                      <a:r>
                        <a:rPr lang="ru-RU" sz="1600" dirty="0" smtClean="0">
                          <a:latin typeface="+mn-lt"/>
                          <a:cs typeface="Times New Roman" pitchFamily="18" charset="0"/>
                        </a:rPr>
                        <a:t>- риски формирования заведомо «сильных» и «слабых» групп</a:t>
                      </a:r>
                      <a:endParaRPr lang="ru-RU" sz="1600" dirty="0">
                        <a:latin typeface="+mn-lt"/>
                        <a:cs typeface="Times New Roman" pitchFamily="18" charset="0"/>
                      </a:endParaRPr>
                    </a:p>
                  </a:txBody>
                  <a:tcPr>
                    <a:solidFill>
                      <a:schemeClr val="accent5">
                        <a:lumMod val="20000"/>
                        <a:lumOff val="80000"/>
                      </a:schemeClr>
                    </a:solidFill>
                  </a:tcPr>
                </a:tc>
              </a:tr>
            </a:tbl>
          </a:graphicData>
        </a:graphic>
      </p:graphicFrame>
      <p:sp>
        <p:nvSpPr>
          <p:cNvPr id="5" name="TextBox 4"/>
          <p:cNvSpPr txBox="1"/>
          <p:nvPr/>
        </p:nvSpPr>
        <p:spPr>
          <a:xfrm>
            <a:off x="1071563" y="2000250"/>
            <a:ext cx="992187" cy="369888"/>
          </a:xfrm>
          <a:prstGeom prst="rect">
            <a:avLst/>
          </a:prstGeom>
          <a:noFill/>
        </p:spPr>
        <p:txBody>
          <a:bodyPr wrap="none">
            <a:spAutoFit/>
          </a:bodyPr>
          <a:lstStyle/>
          <a:p>
            <a:pPr>
              <a:defRPr/>
            </a:pPr>
            <a:r>
              <a:rPr lang="ru-RU" dirty="0">
                <a:latin typeface="+mn-lt"/>
              </a:rPr>
              <a:t>Как есть</a:t>
            </a:r>
          </a:p>
        </p:txBody>
      </p:sp>
      <p:graphicFrame>
        <p:nvGraphicFramePr>
          <p:cNvPr id="6" name="Таблица 5"/>
          <p:cNvGraphicFramePr>
            <a:graphicFrameLocks noGrp="1"/>
          </p:cNvGraphicFramePr>
          <p:nvPr/>
        </p:nvGraphicFramePr>
        <p:xfrm>
          <a:off x="5857884" y="2428868"/>
          <a:ext cx="2928958" cy="3675234"/>
        </p:xfrm>
        <a:graphic>
          <a:graphicData uri="http://schemas.openxmlformats.org/drawingml/2006/table">
            <a:tbl>
              <a:tblPr firstRow="1" bandRow="1">
                <a:effectLst>
                  <a:innerShdw blurRad="114300">
                    <a:prstClr val="black"/>
                  </a:innerShdw>
                </a:effectLst>
                <a:tableStyleId>{2D5ABB26-0587-4C30-8999-92F81FD0307C}</a:tableStyleId>
              </a:tblPr>
              <a:tblGrid>
                <a:gridCol w="2928958"/>
              </a:tblGrid>
              <a:tr h="928694">
                <a:tc>
                  <a:txBody>
                    <a:bodyPr/>
                    <a:lstStyle/>
                    <a:p>
                      <a:pPr algn="ctr"/>
                      <a:r>
                        <a:rPr lang="ru-RU" sz="1600" b="1" dirty="0" smtClean="0">
                          <a:latin typeface="+mn-lt"/>
                          <a:cs typeface="Times New Roman" pitchFamily="18" charset="0"/>
                        </a:rPr>
                        <a:t>Кандидатуры проверяющих</a:t>
                      </a:r>
                    </a:p>
                    <a:p>
                      <a:pPr algn="ctr"/>
                      <a:r>
                        <a:rPr lang="ru-RU" sz="1600" b="1" dirty="0" smtClean="0">
                          <a:latin typeface="+mn-lt"/>
                          <a:cs typeface="Times New Roman" pitchFamily="18" charset="0"/>
                        </a:rPr>
                        <a:t>выбираются</a:t>
                      </a:r>
                      <a:r>
                        <a:rPr lang="ru-RU" sz="1600" b="1" baseline="0" dirty="0" smtClean="0">
                          <a:latin typeface="+mn-lt"/>
                          <a:cs typeface="Times New Roman" pitchFamily="18" charset="0"/>
                        </a:rPr>
                        <a:t> из пула внутренних контроллеров  </a:t>
                      </a:r>
                      <a:endParaRPr lang="ru-RU" sz="16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000132">
                <a:tc>
                  <a:txBody>
                    <a:bodyPr/>
                    <a:lstStyle/>
                    <a:p>
                      <a:pPr algn="l">
                        <a:buFontTx/>
                        <a:buChar char="-"/>
                      </a:pPr>
                      <a:r>
                        <a:rPr lang="ru-RU" sz="1600" dirty="0" smtClean="0">
                          <a:latin typeface="+mn-lt"/>
                          <a:ea typeface="Times New Roman"/>
                          <a:cs typeface="Times New Roman" pitchFamily="18" charset="0"/>
                        </a:rPr>
                        <a:t> график выездов на проверки </a:t>
                      </a:r>
                      <a:br>
                        <a:rPr lang="ru-RU" sz="1600" dirty="0" smtClean="0">
                          <a:latin typeface="+mn-lt"/>
                          <a:ea typeface="Times New Roman"/>
                          <a:cs typeface="Times New Roman" pitchFamily="18" charset="0"/>
                        </a:rPr>
                      </a:br>
                      <a:r>
                        <a:rPr lang="ru-RU" sz="1600" dirty="0" smtClean="0">
                          <a:latin typeface="+mn-lt"/>
                          <a:ea typeface="Times New Roman"/>
                          <a:cs typeface="Times New Roman" pitchFamily="18" charset="0"/>
                        </a:rPr>
                        <a:t>синхронизирован с производственным календарем и графиком отпусков, </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r h="504836">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ru-RU" sz="1600" dirty="0" smtClean="0">
                          <a:latin typeface="+mn-lt"/>
                          <a:cs typeface="Times New Roman" pitchFamily="18" charset="0"/>
                        </a:rPr>
                        <a:t>- участник привлекается к проверке 3–4 раза в год,</a:t>
                      </a:r>
                    </a:p>
                  </a:txBody>
                  <a:tcPr>
                    <a:solidFill>
                      <a:schemeClr val="accent5">
                        <a:lumMod val="20000"/>
                        <a:lumOff val="80000"/>
                      </a:schemeClr>
                    </a:solidFill>
                  </a:tcPr>
                </a:tc>
              </a:tr>
              <a:tr h="887260">
                <a:tc>
                  <a:txBody>
                    <a:bodyPr/>
                    <a:lstStyle/>
                    <a:p>
                      <a:pPr marL="0" indent="0" algn="l">
                        <a:lnSpc>
                          <a:spcPts val="1800"/>
                        </a:lnSpc>
                        <a:spcAft>
                          <a:spcPts val="0"/>
                        </a:spcAft>
                        <a:buFontTx/>
                        <a:buChar char="-"/>
                      </a:pPr>
                      <a:r>
                        <a:rPr lang="ru-RU" sz="1600" baseline="0" dirty="0" smtClean="0">
                          <a:latin typeface="+mn-lt"/>
                          <a:ea typeface="Times New Roman"/>
                        </a:rPr>
                        <a:t>  повышение мотивации к проведению качественного контроля</a:t>
                      </a:r>
                      <a:endParaRPr lang="ru-RU" sz="1600" dirty="0">
                        <a:latin typeface="+mn-lt"/>
                        <a:ea typeface="Times New Roman"/>
                      </a:endParaRPr>
                    </a:p>
                  </a:txBody>
                  <a:tcPr>
                    <a:solidFill>
                      <a:schemeClr val="accent5">
                        <a:lumMod val="20000"/>
                        <a:lumOff val="80000"/>
                      </a:schemeClr>
                    </a:solidFill>
                  </a:tcPr>
                </a:tc>
              </a:tr>
            </a:tbl>
          </a:graphicData>
        </a:graphic>
      </p:graphicFrame>
      <p:sp>
        <p:nvSpPr>
          <p:cNvPr id="8" name="TextBox 7"/>
          <p:cNvSpPr txBox="1"/>
          <p:nvPr/>
        </p:nvSpPr>
        <p:spPr>
          <a:xfrm>
            <a:off x="6715125" y="2000250"/>
            <a:ext cx="1020763" cy="338138"/>
          </a:xfrm>
          <a:prstGeom prst="rect">
            <a:avLst/>
          </a:prstGeom>
          <a:noFill/>
        </p:spPr>
        <p:txBody>
          <a:bodyPr wrap="none">
            <a:spAutoFit/>
          </a:bodyPr>
          <a:lstStyle/>
          <a:p>
            <a:pPr>
              <a:defRPr/>
            </a:pPr>
            <a:r>
              <a:rPr lang="ru-RU" dirty="0">
                <a:latin typeface="+mn-lt"/>
              </a:rPr>
              <a:t>Как будет</a:t>
            </a:r>
          </a:p>
        </p:txBody>
      </p:sp>
      <p:sp>
        <p:nvSpPr>
          <p:cNvPr id="9" name="Овал 8"/>
          <p:cNvSpPr/>
          <p:nvPr/>
        </p:nvSpPr>
        <p:spPr>
          <a:xfrm>
            <a:off x="3429000" y="3143250"/>
            <a:ext cx="2143125" cy="2000250"/>
          </a:xfrm>
          <a:prstGeom prst="ellipse">
            <a:avLst/>
          </a:prstGeom>
          <a:solidFill>
            <a:schemeClr val="bg2"/>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ru-RU" sz="1300" b="1">
                <a:solidFill>
                  <a:schemeClr val="tx1"/>
                </a:solidFill>
                <a:cs typeface="Times New Roman" pitchFamily="18" charset="0"/>
              </a:rPr>
              <a:t>добросовестность</a:t>
            </a:r>
          </a:p>
          <a:p>
            <a:pPr algn="ctr">
              <a:lnSpc>
                <a:spcPts val="1800"/>
              </a:lnSpc>
              <a:defRPr/>
            </a:pPr>
            <a:r>
              <a:rPr lang="ru-RU" sz="1300" b="1">
                <a:solidFill>
                  <a:schemeClr val="tx1"/>
                </a:solidFill>
                <a:cs typeface="Times New Roman" pitchFamily="18" charset="0"/>
              </a:rPr>
              <a:t>компетентность </a:t>
            </a:r>
          </a:p>
          <a:p>
            <a:pPr algn="ctr">
              <a:lnSpc>
                <a:spcPts val="1800"/>
              </a:lnSpc>
              <a:defRPr/>
            </a:pPr>
            <a:r>
              <a:rPr lang="ru-RU" sz="1300" b="1">
                <a:solidFill>
                  <a:schemeClr val="tx1"/>
                </a:solidFill>
                <a:cs typeface="Times New Roman" pitchFamily="18" charset="0"/>
              </a:rPr>
              <a:t>независимость</a:t>
            </a:r>
          </a:p>
          <a:p>
            <a:pPr algn="ctr">
              <a:lnSpc>
                <a:spcPts val="1800"/>
              </a:lnSpc>
              <a:defRPr/>
            </a:pPr>
            <a:r>
              <a:rPr lang="ru-RU" sz="1300" b="1">
                <a:solidFill>
                  <a:schemeClr val="tx1"/>
                </a:solidFill>
                <a:cs typeface="Times New Roman" pitchFamily="18" charset="0"/>
              </a:rPr>
              <a:t>объективность</a:t>
            </a:r>
          </a:p>
          <a:p>
            <a:pPr algn="ctr">
              <a:lnSpc>
                <a:spcPts val="1800"/>
              </a:lnSpc>
              <a:defRPr/>
            </a:pPr>
            <a:r>
              <a:rPr lang="ru-RU" sz="1300" b="1">
                <a:solidFill>
                  <a:schemeClr val="tx1"/>
                </a:solidFill>
                <a:cs typeface="Times New Roman" pitchFamily="18" charset="0"/>
              </a:rPr>
              <a:t>профессионализм </a:t>
            </a:r>
          </a:p>
        </p:txBody>
      </p:sp>
      <p:sp>
        <p:nvSpPr>
          <p:cNvPr id="10" name="TextBox 9"/>
          <p:cNvSpPr txBox="1"/>
          <p:nvPr/>
        </p:nvSpPr>
        <p:spPr>
          <a:xfrm>
            <a:off x="3643313" y="2500313"/>
            <a:ext cx="1587500" cy="646112"/>
          </a:xfrm>
          <a:prstGeom prst="rect">
            <a:avLst/>
          </a:prstGeom>
          <a:noFill/>
        </p:spPr>
        <p:txBody>
          <a:bodyPr wrap="none">
            <a:spAutoFit/>
          </a:bodyPr>
          <a:lstStyle/>
          <a:p>
            <a:pPr algn="ctr">
              <a:defRPr/>
            </a:pPr>
            <a:r>
              <a:rPr lang="ru-RU" b="1" dirty="0">
                <a:latin typeface="+mn-lt"/>
                <a:cs typeface="Times New Roman" pitchFamily="18" charset="0"/>
              </a:rPr>
              <a:t>Внутренний </a:t>
            </a:r>
          </a:p>
          <a:p>
            <a:pPr algn="ctr">
              <a:defRPr/>
            </a:pPr>
            <a:r>
              <a:rPr lang="ru-RU" b="1" dirty="0">
                <a:latin typeface="+mn-lt"/>
                <a:cs typeface="Times New Roman" pitchFamily="18" charset="0"/>
              </a:rPr>
              <a:t>контролер ФК</a:t>
            </a:r>
          </a:p>
        </p:txBody>
      </p:sp>
      <p:sp>
        <p:nvSpPr>
          <p:cNvPr id="92168" name="AutoShape 21"/>
          <p:cNvSpPr>
            <a:spLocks noChangeArrowheads="1"/>
          </p:cNvSpPr>
          <p:nvPr/>
        </p:nvSpPr>
        <p:spPr bwMode="auto">
          <a:xfrm>
            <a:off x="3357563" y="5286375"/>
            <a:ext cx="2357437" cy="500063"/>
          </a:xfrm>
          <a:prstGeom prst="rightArrow">
            <a:avLst>
              <a:gd name="adj1" fmla="val 50000"/>
              <a:gd name="adj2" fmla="val 75210"/>
            </a:avLst>
          </a:prstGeom>
          <a:solidFill>
            <a:srgbClr val="6699FF"/>
          </a:solidFill>
          <a:ln w="9525" algn="ctr">
            <a:solidFill>
              <a:srgbClr val="EAEAEA"/>
            </a:solidFill>
            <a:miter lim="800000"/>
            <a:headEnd/>
            <a:tailEnd/>
          </a:ln>
        </p:spPr>
        <p:txBody>
          <a:bodyPr wrap="none" lIns="90000" tIns="46800" rIns="90000" bIns="46800" anchor="ctr"/>
          <a:lstStyle/>
          <a:p>
            <a:endParaRPr lang="ru-RU">
              <a:cs typeface="Times New Roman" pitchFamily="18" charset="0"/>
            </a:endParaRPr>
          </a:p>
        </p:txBody>
      </p:sp>
      <p:sp>
        <p:nvSpPr>
          <p:cNvPr id="92169" name="TextBox 18"/>
          <p:cNvSpPr txBox="1">
            <a:spLocks noChangeArrowheads="1"/>
          </p:cNvSpPr>
          <p:nvPr/>
        </p:nvSpPr>
        <p:spPr bwMode="auto">
          <a:xfrm>
            <a:off x="1187450" y="188913"/>
            <a:ext cx="7215188"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85750" y="2214563"/>
            <a:ext cx="3000375" cy="1357312"/>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3357563" y="3143250"/>
            <a:ext cx="2571750" cy="2286000"/>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Овал 5"/>
          <p:cNvSpPr/>
          <p:nvPr/>
        </p:nvSpPr>
        <p:spPr>
          <a:xfrm>
            <a:off x="3429000" y="3214688"/>
            <a:ext cx="2428875" cy="21431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3188" name="TextBox 5"/>
          <p:cNvSpPr txBox="1">
            <a:spLocks noChangeArrowheads="1"/>
          </p:cNvSpPr>
          <p:nvPr/>
        </p:nvSpPr>
        <p:spPr bwMode="auto">
          <a:xfrm>
            <a:off x="3643313" y="3429000"/>
            <a:ext cx="1928812" cy="1754188"/>
          </a:xfrm>
          <a:prstGeom prst="rect">
            <a:avLst/>
          </a:prstGeom>
          <a:noFill/>
          <a:ln w="9525">
            <a:noFill/>
            <a:miter lim="800000"/>
            <a:headEnd/>
            <a:tailEnd/>
          </a:ln>
        </p:spPr>
        <p:txBody>
          <a:bodyPr>
            <a:spAutoFit/>
          </a:bodyPr>
          <a:lstStyle/>
          <a:p>
            <a:pPr algn="ctr"/>
            <a:r>
              <a:rPr lang="ru-RU" b="1">
                <a:cs typeface="Times New Roman" pitchFamily="18" charset="0"/>
              </a:rPr>
              <a:t>недопущение нарушений </a:t>
            </a:r>
          </a:p>
          <a:p>
            <a:pPr algn="ctr"/>
            <a:r>
              <a:rPr lang="ru-RU" b="1">
                <a:cs typeface="Times New Roman" pitchFamily="18" charset="0"/>
              </a:rPr>
              <a:t>в деятельности органов Федерального казначейства</a:t>
            </a:r>
          </a:p>
        </p:txBody>
      </p:sp>
      <p:sp>
        <p:nvSpPr>
          <p:cNvPr id="8" name="Стрелка вправо 7"/>
          <p:cNvSpPr/>
          <p:nvPr/>
        </p:nvSpPr>
        <p:spPr>
          <a:xfrm rot="10800000">
            <a:off x="5929313" y="2286000"/>
            <a:ext cx="3000375" cy="135731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3190" name="TextBox 11"/>
          <p:cNvSpPr txBox="1">
            <a:spLocks noChangeArrowheads="1"/>
          </p:cNvSpPr>
          <p:nvPr/>
        </p:nvSpPr>
        <p:spPr bwMode="auto">
          <a:xfrm>
            <a:off x="6143625" y="2643188"/>
            <a:ext cx="2857500" cy="579437"/>
          </a:xfrm>
          <a:prstGeom prst="rect">
            <a:avLst/>
          </a:prstGeom>
          <a:noFill/>
          <a:ln w="9525">
            <a:noFill/>
            <a:miter lim="800000"/>
            <a:headEnd/>
            <a:tailEnd/>
          </a:ln>
        </p:spPr>
        <p:txBody>
          <a:bodyPr>
            <a:spAutoFit/>
          </a:bodyPr>
          <a:lstStyle/>
          <a:p>
            <a:pPr algn="ctr">
              <a:lnSpc>
                <a:spcPct val="75000"/>
              </a:lnSpc>
            </a:pPr>
            <a:r>
              <a:rPr lang="ru-RU" sz="1400" b="1">
                <a:cs typeface="Times New Roman" pitchFamily="18" charset="0"/>
              </a:rPr>
              <a:t>внедрен Стандарт внутреннего контроля Федерального казначейства</a:t>
            </a:r>
          </a:p>
        </p:txBody>
      </p:sp>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a:p>
        </p:txBody>
      </p:sp>
      <p:sp>
        <p:nvSpPr>
          <p:cNvPr id="93192" name="TextBox 13"/>
          <p:cNvSpPr txBox="1">
            <a:spLocks noChangeArrowheads="1"/>
          </p:cNvSpPr>
          <p:nvPr/>
        </p:nvSpPr>
        <p:spPr bwMode="auto">
          <a:xfrm>
            <a:off x="285750" y="1143000"/>
            <a:ext cx="8858250" cy="584200"/>
          </a:xfrm>
          <a:prstGeom prst="rect">
            <a:avLst/>
          </a:prstGeom>
          <a:noFill/>
          <a:ln w="9525">
            <a:noFill/>
            <a:miter lim="800000"/>
            <a:headEnd/>
            <a:tailEnd/>
          </a:ln>
        </p:spPr>
        <p:txBody>
          <a:bodyPr>
            <a:spAutoFit/>
          </a:bodyPr>
          <a:lstStyle/>
          <a:p>
            <a:pPr>
              <a:lnSpc>
                <a:spcPct val="80000"/>
              </a:lnSpc>
            </a:pPr>
            <a:endParaRPr lang="ru-RU" sz="2000" b="1">
              <a:solidFill>
                <a:schemeClr val="bg1"/>
              </a:solidFill>
              <a:cs typeface="Times New Roman" pitchFamily="18" charset="0"/>
            </a:endParaRPr>
          </a:p>
          <a:p>
            <a:pPr algn="ctr">
              <a:lnSpc>
                <a:spcPct val="80000"/>
              </a:lnSpc>
            </a:pPr>
            <a:r>
              <a:rPr lang="ru-RU" sz="2000" b="1">
                <a:solidFill>
                  <a:schemeClr val="bg1"/>
                </a:solidFill>
                <a:cs typeface="Times New Roman" pitchFamily="18" charset="0"/>
              </a:rPr>
              <a:t>Переход от последующего к предварительному контролю</a:t>
            </a:r>
          </a:p>
        </p:txBody>
      </p:sp>
      <p:sp>
        <p:nvSpPr>
          <p:cNvPr id="25" name="Стрелка вправо 24"/>
          <p:cNvSpPr/>
          <p:nvPr/>
        </p:nvSpPr>
        <p:spPr>
          <a:xfrm rot="10800000">
            <a:off x="5929313" y="3714750"/>
            <a:ext cx="3000375" cy="135731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3194" name="TextBox 11"/>
          <p:cNvSpPr txBox="1">
            <a:spLocks noChangeArrowheads="1"/>
          </p:cNvSpPr>
          <p:nvPr/>
        </p:nvSpPr>
        <p:spPr bwMode="auto">
          <a:xfrm>
            <a:off x="6072188" y="4071938"/>
            <a:ext cx="2857500" cy="579437"/>
          </a:xfrm>
          <a:prstGeom prst="rect">
            <a:avLst/>
          </a:prstGeom>
          <a:noFill/>
          <a:ln w="9525">
            <a:noFill/>
            <a:miter lim="800000"/>
            <a:headEnd/>
            <a:tailEnd/>
          </a:ln>
        </p:spPr>
        <p:txBody>
          <a:bodyPr>
            <a:spAutoFit/>
          </a:bodyPr>
          <a:lstStyle/>
          <a:p>
            <a:pPr algn="ctr">
              <a:lnSpc>
                <a:spcPct val="75000"/>
              </a:lnSpc>
            </a:pPr>
            <a:r>
              <a:rPr lang="ru-RU" sz="1400" b="1">
                <a:cs typeface="Times New Roman" pitchFamily="18" charset="0"/>
              </a:rPr>
              <a:t>разработаны технологии последующего оперативного контроля</a:t>
            </a:r>
          </a:p>
        </p:txBody>
      </p:sp>
      <p:sp>
        <p:nvSpPr>
          <p:cNvPr id="16" name="TextBox 15"/>
          <p:cNvSpPr txBox="1"/>
          <p:nvPr/>
        </p:nvSpPr>
        <p:spPr>
          <a:xfrm>
            <a:off x="0" y="2071688"/>
            <a:ext cx="2786063" cy="314325"/>
          </a:xfrm>
          <a:prstGeom prst="rect">
            <a:avLst/>
          </a:prstGeom>
          <a:noFill/>
        </p:spPr>
        <p:txBody>
          <a:bodyPr>
            <a:spAutoFit/>
          </a:bodyPr>
          <a:lstStyle/>
          <a:p>
            <a:pPr algn="ctr">
              <a:lnSpc>
                <a:spcPct val="90000"/>
              </a:lnSpc>
              <a:defRPr/>
            </a:pPr>
            <a:r>
              <a:rPr lang="ru-RU" b="1" spc="-100" dirty="0">
                <a:cs typeface="Times New Roman" pitchFamily="18" charset="0"/>
              </a:rPr>
              <a:t>НАСТОЯЩЕЕ</a:t>
            </a:r>
          </a:p>
        </p:txBody>
      </p:sp>
      <p:sp>
        <p:nvSpPr>
          <p:cNvPr id="17" name="TextBox 16"/>
          <p:cNvSpPr txBox="1"/>
          <p:nvPr/>
        </p:nvSpPr>
        <p:spPr>
          <a:xfrm>
            <a:off x="6215063" y="2071688"/>
            <a:ext cx="2786062" cy="314325"/>
          </a:xfrm>
          <a:prstGeom prst="rect">
            <a:avLst/>
          </a:prstGeom>
          <a:noFill/>
        </p:spPr>
        <p:txBody>
          <a:bodyPr>
            <a:spAutoFit/>
          </a:bodyPr>
          <a:lstStyle/>
          <a:p>
            <a:pPr algn="ctr">
              <a:lnSpc>
                <a:spcPct val="90000"/>
              </a:lnSpc>
              <a:defRPr/>
            </a:pPr>
            <a:r>
              <a:rPr lang="ru-RU" b="1" spc="-100" dirty="0">
                <a:cs typeface="Times New Roman" pitchFamily="18" charset="0"/>
              </a:rPr>
              <a:t>БУДУЩЕЕ</a:t>
            </a:r>
          </a:p>
        </p:txBody>
      </p:sp>
      <p:sp>
        <p:nvSpPr>
          <p:cNvPr id="18" name="Стрелка вправо 17"/>
          <p:cNvSpPr/>
          <p:nvPr/>
        </p:nvSpPr>
        <p:spPr>
          <a:xfrm>
            <a:off x="285750" y="3714750"/>
            <a:ext cx="3000375" cy="135731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трелка вправо 19"/>
          <p:cNvSpPr/>
          <p:nvPr/>
        </p:nvSpPr>
        <p:spPr>
          <a:xfrm>
            <a:off x="285750" y="5143500"/>
            <a:ext cx="3000375" cy="135731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Стрелка вправо 29"/>
          <p:cNvSpPr/>
          <p:nvPr/>
        </p:nvSpPr>
        <p:spPr>
          <a:xfrm rot="10800000">
            <a:off x="5857875" y="5143500"/>
            <a:ext cx="3071813" cy="135731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3200" name="TextBox 11"/>
          <p:cNvSpPr txBox="1">
            <a:spLocks noChangeArrowheads="1"/>
          </p:cNvSpPr>
          <p:nvPr/>
        </p:nvSpPr>
        <p:spPr bwMode="auto">
          <a:xfrm>
            <a:off x="6000750" y="5429250"/>
            <a:ext cx="2857500" cy="739775"/>
          </a:xfrm>
          <a:prstGeom prst="rect">
            <a:avLst/>
          </a:prstGeom>
          <a:noFill/>
          <a:ln w="9525">
            <a:noFill/>
            <a:miter lim="800000"/>
            <a:headEnd/>
            <a:tailEnd/>
          </a:ln>
        </p:spPr>
        <p:txBody>
          <a:bodyPr>
            <a:spAutoFit/>
          </a:bodyPr>
          <a:lstStyle/>
          <a:p>
            <a:pPr algn="ctr">
              <a:lnSpc>
                <a:spcPct val="75000"/>
              </a:lnSpc>
            </a:pPr>
            <a:r>
              <a:rPr lang="ru-RU" sz="1400" b="1">
                <a:cs typeface="Times New Roman" pitchFamily="18" charset="0"/>
              </a:rPr>
              <a:t>разработаны рекомендации по осуществлению предварительного контроля по отдельным направлениям</a:t>
            </a:r>
          </a:p>
        </p:txBody>
      </p:sp>
      <p:sp>
        <p:nvSpPr>
          <p:cNvPr id="93201" name="TextBox 18"/>
          <p:cNvSpPr txBox="1">
            <a:spLocks noChangeArrowheads="1"/>
          </p:cNvSpPr>
          <p:nvPr/>
        </p:nvSpPr>
        <p:spPr bwMode="auto">
          <a:xfrm>
            <a:off x="1187450" y="188913"/>
            <a:ext cx="7215188"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
        <p:nvSpPr>
          <p:cNvPr id="24" name="TextBox 11"/>
          <p:cNvSpPr txBox="1">
            <a:spLocks noChangeArrowheads="1"/>
          </p:cNvSpPr>
          <p:nvPr/>
        </p:nvSpPr>
        <p:spPr bwMode="auto">
          <a:xfrm>
            <a:off x="357188" y="2643188"/>
            <a:ext cx="2857500" cy="469900"/>
          </a:xfrm>
          <a:prstGeom prst="rect">
            <a:avLst/>
          </a:prstGeom>
          <a:noFill/>
          <a:ln w="9525">
            <a:noFill/>
            <a:miter lim="800000"/>
            <a:headEnd/>
            <a:tailEnd/>
          </a:ln>
        </p:spPr>
        <p:txBody>
          <a:bodyPr>
            <a:spAutoFit/>
          </a:bodyPr>
          <a:lstStyle/>
          <a:p>
            <a:pPr>
              <a:lnSpc>
                <a:spcPct val="75000"/>
              </a:lnSpc>
              <a:defRPr/>
            </a:pPr>
            <a:r>
              <a:rPr lang="ru-RU" b="1" dirty="0">
                <a:latin typeface="+mn-lt"/>
                <a:cs typeface="Times New Roman" pitchFamily="18" charset="0"/>
              </a:rPr>
              <a:t>осуществление последующего контроля</a:t>
            </a:r>
          </a:p>
        </p:txBody>
      </p:sp>
      <p:sp>
        <p:nvSpPr>
          <p:cNvPr id="28" name="TextBox 11"/>
          <p:cNvSpPr txBox="1">
            <a:spLocks noChangeArrowheads="1"/>
          </p:cNvSpPr>
          <p:nvPr/>
        </p:nvSpPr>
        <p:spPr bwMode="auto">
          <a:xfrm>
            <a:off x="285750" y="4143375"/>
            <a:ext cx="2857500" cy="469900"/>
          </a:xfrm>
          <a:prstGeom prst="rect">
            <a:avLst/>
          </a:prstGeom>
          <a:noFill/>
          <a:ln w="9525">
            <a:noFill/>
            <a:miter lim="800000"/>
            <a:headEnd/>
            <a:tailEnd/>
          </a:ln>
        </p:spPr>
        <p:txBody>
          <a:bodyPr>
            <a:spAutoFit/>
          </a:bodyPr>
          <a:lstStyle/>
          <a:p>
            <a:pPr>
              <a:lnSpc>
                <a:spcPct val="75000"/>
              </a:lnSpc>
              <a:defRPr/>
            </a:pPr>
            <a:r>
              <a:rPr lang="ru-RU" b="1" dirty="0">
                <a:latin typeface="+mn-lt"/>
                <a:cs typeface="Times New Roman" pitchFamily="18" charset="0"/>
              </a:rPr>
              <a:t>внедрены элементы внутреннего контроля</a:t>
            </a:r>
          </a:p>
        </p:txBody>
      </p:sp>
      <p:sp>
        <p:nvSpPr>
          <p:cNvPr id="29" name="TextBox 11"/>
          <p:cNvSpPr txBox="1">
            <a:spLocks noChangeArrowheads="1"/>
          </p:cNvSpPr>
          <p:nvPr/>
        </p:nvSpPr>
        <p:spPr bwMode="auto">
          <a:xfrm>
            <a:off x="357188" y="5500688"/>
            <a:ext cx="2857500" cy="654050"/>
          </a:xfrm>
          <a:prstGeom prst="rect">
            <a:avLst/>
          </a:prstGeom>
          <a:noFill/>
          <a:ln w="9525">
            <a:noFill/>
            <a:miter lim="800000"/>
            <a:headEnd/>
            <a:tailEnd/>
          </a:ln>
        </p:spPr>
        <p:txBody>
          <a:bodyPr>
            <a:spAutoFit/>
          </a:bodyPr>
          <a:lstStyle/>
          <a:p>
            <a:pPr>
              <a:lnSpc>
                <a:spcPct val="75000"/>
              </a:lnSpc>
              <a:defRPr/>
            </a:pPr>
            <a:r>
              <a:rPr lang="ru-RU" b="1" dirty="0">
                <a:latin typeface="+mn-lt"/>
                <a:cs typeface="Times New Roman" pitchFamily="18" charset="0"/>
              </a:rPr>
              <a:t>эксперимент по осуществлению оперативного контроля в МОУ ФК</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r>
              <a:rPr lang="ru-RU" sz="2000" b="1" dirty="0">
                <a:cs typeface="Times New Roman" pitchFamily="18" charset="0"/>
              </a:rPr>
              <a:t>Краткие итоги контрольно-аудиторской деятельности </a:t>
            </a:r>
          </a:p>
          <a:p>
            <a:pPr algn="ctr">
              <a:defRPr/>
            </a:pPr>
            <a:r>
              <a:rPr lang="ru-RU" sz="2000" b="1" dirty="0">
                <a:cs typeface="Times New Roman" pitchFamily="18" charset="0"/>
              </a:rPr>
              <a:t>Федерального казначейства в 2013 году </a:t>
            </a:r>
          </a:p>
        </p:txBody>
      </p:sp>
      <p:graphicFrame>
        <p:nvGraphicFramePr>
          <p:cNvPr id="4" name="Таблица 3"/>
          <p:cNvGraphicFramePr>
            <a:graphicFrameLocks noGrp="1"/>
          </p:cNvGraphicFramePr>
          <p:nvPr/>
        </p:nvGraphicFramePr>
        <p:xfrm>
          <a:off x="1071563" y="2000250"/>
          <a:ext cx="6757987" cy="4427538"/>
        </p:xfrm>
        <a:graphic>
          <a:graphicData uri="http://schemas.openxmlformats.org/drawingml/2006/table">
            <a:tbl>
              <a:tblPr/>
              <a:tblGrid>
                <a:gridCol w="581025"/>
                <a:gridCol w="3249612"/>
                <a:gridCol w="996950"/>
                <a:gridCol w="996950"/>
                <a:gridCol w="933450"/>
              </a:tblGrid>
              <a:tr h="2857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 п/п</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Наименование субъектов и объектов контроля</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2013 год</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04933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количество проверок, шт.</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количество </a:t>
                      </a:r>
                      <a:r>
                        <a:rPr kumimoji="0" lang="ru-RU" sz="1100" b="1" i="0" u="none" strike="noStrike" cap="none" normalizeH="0" baseline="0" smtClean="0">
                          <a:ln>
                            <a:noFill/>
                          </a:ln>
                          <a:solidFill>
                            <a:schemeClr val="tx1"/>
                          </a:solidFill>
                          <a:effectLst/>
                          <a:latin typeface="Calibri" pitchFamily="34" charset="0"/>
                          <a:cs typeface="Times New Roman" pitchFamily="18" charset="0"/>
                        </a:rPr>
                        <a:t>выявленных </a:t>
                      </a:r>
                      <a:r>
                        <a:rPr kumimoji="0" lang="ru-RU" sz="1200" b="1" i="0" u="none" strike="noStrike" cap="none" normalizeH="0" baseline="0" smtClean="0">
                          <a:ln>
                            <a:noFill/>
                          </a:ln>
                          <a:solidFill>
                            <a:schemeClr val="tx1"/>
                          </a:solidFill>
                          <a:effectLst/>
                          <a:latin typeface="Calibri" pitchFamily="34" charset="0"/>
                          <a:cs typeface="Times New Roman" pitchFamily="18" charset="0"/>
                        </a:rPr>
                        <a:t>нарушений, шт.</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удельный вес </a:t>
                      </a:r>
                      <a:br>
                        <a:rPr kumimoji="0" lang="ru-RU" sz="1200" b="1" i="0" u="none" strike="noStrike" cap="none" normalizeH="0" baseline="0" smtClean="0">
                          <a:ln>
                            <a:noFill/>
                          </a:ln>
                          <a:solidFill>
                            <a:schemeClr val="tx1"/>
                          </a:solidFill>
                          <a:effectLst/>
                          <a:latin typeface="Calibri" pitchFamily="34" charset="0"/>
                          <a:cs typeface="Times New Roman" pitchFamily="18" charset="0"/>
                        </a:rPr>
                      </a:br>
                      <a:r>
                        <a:rPr kumimoji="0" lang="ru-RU" sz="1200" b="1" i="0" u="none" strike="noStrike" cap="none" normalizeH="0" baseline="0" smtClean="0">
                          <a:ln>
                            <a:noFill/>
                          </a:ln>
                          <a:solidFill>
                            <a:schemeClr val="tx1"/>
                          </a:solidFill>
                          <a:effectLst/>
                          <a:latin typeface="Calibri" pitchFamily="34" charset="0"/>
                          <a:cs typeface="Times New Roman" pitchFamily="18" charset="0"/>
                        </a:rPr>
                        <a:t>от общего количества нарушений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в %</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1</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Управление внутреннего контроля (аудита) и оценки эффективности деятельности Федерального казначейства, всего, </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в том числе:</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37</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1 278</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7,38</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 </a:t>
                      </a:r>
                    </a:p>
                  </a:txBody>
                  <a:tcPr marL="67473" marR="6747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Times New Roman" pitchFamily="18" charset="0"/>
                        </a:rPr>
                        <a:t>– управления центрального аппарата Федерального казначейства</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9</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123</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0,71</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036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Times New Roman" pitchFamily="18" charset="0"/>
                        </a:rPr>
                        <a:t>– территориальные органы Федерального казначейства</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28</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1155</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6,67</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2</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Территориальные органы Федерального казначейства, всего</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Times New Roman" pitchFamily="18" charset="0"/>
                        </a:rPr>
                        <a:t>структурные подразделения и территориально обособленные отделы территориальных органов Федерального казначейства</a:t>
                      </a: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2 962</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Calibri" pitchFamily="34" charset="0"/>
                          <a:cs typeface="Times New Roman" pitchFamily="18" charset="0"/>
                        </a:rPr>
                        <a:t>1</a:t>
                      </a:r>
                      <a:r>
                        <a:rPr kumimoji="0" lang="ru-RU" sz="1200" b="1" i="1" u="none" strike="noStrike" cap="none" normalizeH="0" baseline="0" smtClean="0">
                          <a:ln>
                            <a:noFill/>
                          </a:ln>
                          <a:solidFill>
                            <a:schemeClr val="tx1"/>
                          </a:solidFill>
                          <a:effectLst/>
                          <a:latin typeface="Calibri" pitchFamily="34" charset="0"/>
                          <a:cs typeface="Times New Roman" pitchFamily="18" charset="0"/>
                        </a:rPr>
                        <a:t>6</a:t>
                      </a:r>
                      <a:r>
                        <a:rPr kumimoji="0" lang="en-US" sz="1200" b="1" i="1" u="none" strike="noStrike" cap="none" normalizeH="0" baseline="0" smtClean="0">
                          <a:ln>
                            <a:noFill/>
                          </a:ln>
                          <a:solidFill>
                            <a:schemeClr val="tx1"/>
                          </a:solidFill>
                          <a:effectLst/>
                          <a:latin typeface="Calibri" pitchFamily="34" charset="0"/>
                          <a:cs typeface="Times New Roman" pitchFamily="18" charset="0"/>
                        </a:rPr>
                        <a:t> </a:t>
                      </a:r>
                      <a:r>
                        <a:rPr kumimoji="0" lang="ru-RU" sz="1200" b="1" i="1" u="none" strike="noStrike" cap="none" normalizeH="0" baseline="0" smtClean="0">
                          <a:ln>
                            <a:noFill/>
                          </a:ln>
                          <a:solidFill>
                            <a:schemeClr val="tx1"/>
                          </a:solidFill>
                          <a:effectLst/>
                          <a:latin typeface="Calibri" pitchFamily="34" charset="0"/>
                          <a:cs typeface="Times New Roman" pitchFamily="18" charset="0"/>
                        </a:rPr>
                        <a:t>049</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Calibri" pitchFamily="34" charset="0"/>
                          <a:cs typeface="Times New Roman" pitchFamily="18" charset="0"/>
                        </a:rPr>
                        <a:t>92,62</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gridSpan="2">
                  <a:txBody>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Итого:</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Times New Roman" pitchFamily="18" charset="0"/>
                        </a:rPr>
                        <a:t>2 </a:t>
                      </a:r>
                      <a:r>
                        <a:rPr kumimoji="0" lang="ru-RU" sz="1200" b="1" i="0" u="none" strike="noStrike" cap="none" normalizeH="0" baseline="0" smtClean="0">
                          <a:ln>
                            <a:noFill/>
                          </a:ln>
                          <a:solidFill>
                            <a:schemeClr val="tx1"/>
                          </a:solidFill>
                          <a:effectLst/>
                          <a:latin typeface="Calibri" pitchFamily="34" charset="0"/>
                          <a:cs typeface="Times New Roman" pitchFamily="18" charset="0"/>
                        </a:rPr>
                        <a:t>999</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17 327</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100,00</a:t>
                      </a:r>
                      <a:endParaRPr kumimoji="0" lang="ru-RU" sz="1200" b="0" i="0" u="none" strike="noStrike" cap="none" normalizeH="0" baseline="0" smtClean="0">
                        <a:ln>
                          <a:noFill/>
                        </a:ln>
                        <a:solidFill>
                          <a:schemeClr val="tx1"/>
                        </a:solidFill>
                        <a:effectLst/>
                        <a:latin typeface="Calibri" pitchFamily="34" charset="0"/>
                        <a:cs typeface="Times New Roman" pitchFamily="18" charset="0"/>
                      </a:endParaRPr>
                    </a:p>
                  </a:txBody>
                  <a:tcPr marL="67473" marR="674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53" name="TextBox 18"/>
          <p:cNvSpPr txBox="1">
            <a:spLocks noChangeArrowheads="1"/>
          </p:cNvSpPr>
          <p:nvPr/>
        </p:nvSpPr>
        <p:spPr bwMode="auto">
          <a:xfrm>
            <a:off x="1187450" y="188913"/>
            <a:ext cx="7215188"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r>
              <a:rPr lang="ru-RU" sz="2000" b="1" dirty="0">
                <a:cs typeface="Times New Roman" pitchFamily="18" charset="0"/>
              </a:rPr>
              <a:t>Краткие итоги контрольно-аудиторской деятельности </a:t>
            </a:r>
          </a:p>
          <a:p>
            <a:pPr algn="ctr">
              <a:defRPr/>
            </a:pPr>
            <a:r>
              <a:rPr lang="ru-RU" sz="2000" b="1" dirty="0">
                <a:cs typeface="Times New Roman" pitchFamily="18" charset="0"/>
              </a:rPr>
              <a:t>Федерального казначейства в 2013 году </a:t>
            </a:r>
          </a:p>
        </p:txBody>
      </p:sp>
      <p:sp>
        <p:nvSpPr>
          <p:cNvPr id="95234" name="Rectangle 2"/>
          <p:cNvSpPr>
            <a:spLocks noChangeArrowheads="1"/>
          </p:cNvSpPr>
          <p:nvPr/>
        </p:nvSpPr>
        <p:spPr bwMode="auto">
          <a:xfrm>
            <a:off x="0" y="2000250"/>
            <a:ext cx="9144000" cy="584200"/>
          </a:xfrm>
          <a:prstGeom prst="rect">
            <a:avLst/>
          </a:prstGeom>
          <a:noFill/>
          <a:ln w="9525">
            <a:noFill/>
            <a:miter lim="800000"/>
            <a:headEnd/>
            <a:tailEnd/>
          </a:ln>
        </p:spPr>
        <p:txBody>
          <a:bodyPr anchor="ctr">
            <a:spAutoFit/>
          </a:bodyPr>
          <a:lstStyle/>
          <a:p>
            <a:pPr indent="85725" algn="ctr"/>
            <a:r>
              <a:rPr lang="ru-RU">
                <a:latin typeface="Calibri" pitchFamily="34" charset="0"/>
                <a:cs typeface="Times New Roman" pitchFamily="18" charset="0"/>
              </a:rPr>
              <a:t>Структура выявленных УВК(А)иОЭД нарушений по результатам проведенных проверок </a:t>
            </a:r>
          </a:p>
          <a:p>
            <a:pPr indent="85725" algn="ctr"/>
            <a:r>
              <a:rPr lang="ru-RU">
                <a:latin typeface="Calibri" pitchFamily="34" charset="0"/>
                <a:cs typeface="Times New Roman" pitchFamily="18" charset="0"/>
              </a:rPr>
              <a:t>(наиболее рискоемкие направления деятельности ТОФК)</a:t>
            </a:r>
          </a:p>
        </p:txBody>
      </p:sp>
      <p:pic>
        <p:nvPicPr>
          <p:cNvPr id="95235" name="Picture 3"/>
          <p:cNvPicPr>
            <a:picLocks noChangeAspect="1" noChangeArrowheads="1"/>
          </p:cNvPicPr>
          <p:nvPr/>
        </p:nvPicPr>
        <p:blipFill>
          <a:blip r:embed="rId2"/>
          <a:srcRect/>
          <a:stretch>
            <a:fillRect/>
          </a:stretch>
        </p:blipFill>
        <p:spPr bwMode="auto">
          <a:xfrm>
            <a:off x="1214438" y="2643188"/>
            <a:ext cx="6608762" cy="3714750"/>
          </a:xfrm>
          <a:prstGeom prst="rect">
            <a:avLst/>
          </a:prstGeom>
          <a:noFill/>
          <a:ln w="9525">
            <a:noFill/>
            <a:miter lim="800000"/>
            <a:headEnd/>
            <a:tailEnd/>
          </a:ln>
        </p:spPr>
      </p:pic>
      <p:sp>
        <p:nvSpPr>
          <p:cNvPr id="95236" name="TextBox 18"/>
          <p:cNvSpPr txBox="1">
            <a:spLocks noChangeArrowheads="1"/>
          </p:cNvSpPr>
          <p:nvPr/>
        </p:nvSpPr>
        <p:spPr bwMode="auto">
          <a:xfrm>
            <a:off x="1187450" y="260350"/>
            <a:ext cx="7215188" cy="677863"/>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14313" y="1071563"/>
            <a:ext cx="8715375" cy="857250"/>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r>
              <a:rPr lang="ru-RU" sz="2000" b="1" dirty="0">
                <a:cs typeface="Times New Roman" pitchFamily="18" charset="0"/>
              </a:rPr>
              <a:t>Краткие итоги контрольно-аудиторской деятельности </a:t>
            </a:r>
          </a:p>
          <a:p>
            <a:pPr algn="ctr">
              <a:defRPr/>
            </a:pPr>
            <a:r>
              <a:rPr lang="ru-RU" sz="2000" b="1" dirty="0">
                <a:cs typeface="Times New Roman" pitchFamily="18" charset="0"/>
              </a:rPr>
              <a:t>Федерального казначейства в 2013 году </a:t>
            </a:r>
          </a:p>
        </p:txBody>
      </p:sp>
      <p:sp>
        <p:nvSpPr>
          <p:cNvPr id="96258" name="Rectangle 2"/>
          <p:cNvSpPr>
            <a:spLocks noChangeArrowheads="1"/>
          </p:cNvSpPr>
          <p:nvPr/>
        </p:nvSpPr>
        <p:spPr bwMode="auto">
          <a:xfrm>
            <a:off x="0" y="2000250"/>
            <a:ext cx="9144000" cy="923925"/>
          </a:xfrm>
          <a:prstGeom prst="rect">
            <a:avLst/>
          </a:prstGeom>
          <a:noFill/>
          <a:ln w="9525">
            <a:noFill/>
            <a:miter lim="800000"/>
            <a:headEnd/>
            <a:tailEnd/>
          </a:ln>
        </p:spPr>
        <p:txBody>
          <a:bodyPr anchor="ctr">
            <a:spAutoFit/>
          </a:bodyPr>
          <a:lstStyle/>
          <a:p>
            <a:pPr indent="85725" algn="ctr"/>
            <a:r>
              <a:rPr lang="ru-RU">
                <a:latin typeface="Calibri" pitchFamily="34" charset="0"/>
                <a:cs typeface="Times New Roman" pitchFamily="18" charset="0"/>
              </a:rPr>
              <a:t>Структура выявленных нарушений по результатам проверок ОВКиА </a:t>
            </a:r>
          </a:p>
          <a:p>
            <a:pPr indent="85725" algn="ctr"/>
            <a:r>
              <a:rPr lang="ru-RU">
                <a:latin typeface="Calibri" pitchFamily="34" charset="0"/>
                <a:cs typeface="Times New Roman" pitchFamily="18" charset="0"/>
              </a:rPr>
              <a:t>структурных подразделений и территориальных отделов ТОФК </a:t>
            </a:r>
          </a:p>
          <a:p>
            <a:pPr indent="85725" algn="ctr"/>
            <a:r>
              <a:rPr lang="ru-RU">
                <a:latin typeface="Calibri" pitchFamily="34" charset="0"/>
                <a:cs typeface="Times New Roman" pitchFamily="18" charset="0"/>
              </a:rPr>
              <a:t>(наиболее рискоемкие направления деятельности ТОФК)</a:t>
            </a:r>
          </a:p>
        </p:txBody>
      </p:sp>
      <p:pic>
        <p:nvPicPr>
          <p:cNvPr id="96259" name="Picture 2"/>
          <p:cNvPicPr>
            <a:picLocks noChangeAspect="1" noChangeArrowheads="1"/>
          </p:cNvPicPr>
          <p:nvPr/>
        </p:nvPicPr>
        <p:blipFill>
          <a:blip r:embed="rId2"/>
          <a:srcRect/>
          <a:stretch>
            <a:fillRect/>
          </a:stretch>
        </p:blipFill>
        <p:spPr bwMode="auto">
          <a:xfrm>
            <a:off x="1285875" y="3000375"/>
            <a:ext cx="6643688" cy="3429000"/>
          </a:xfrm>
          <a:prstGeom prst="rect">
            <a:avLst/>
          </a:prstGeom>
          <a:noFill/>
          <a:ln w="9525">
            <a:noFill/>
            <a:miter lim="800000"/>
            <a:headEnd/>
            <a:tailEnd/>
          </a:ln>
        </p:spPr>
      </p:pic>
      <p:sp>
        <p:nvSpPr>
          <p:cNvPr id="96260" name="TextBox 18"/>
          <p:cNvSpPr txBox="1">
            <a:spLocks noChangeArrowheads="1"/>
          </p:cNvSpPr>
          <p:nvPr/>
        </p:nvSpPr>
        <p:spPr bwMode="auto">
          <a:xfrm>
            <a:off x="1187450" y="188913"/>
            <a:ext cx="7215188" cy="677862"/>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ОСОБЕННОСТИ РЕАЛИЗАЦИИ В ФЕДЕРАЛЬНОМ КАЗНАЧЕЙСТВЕ ПОЛНОМОЧИЙ ПО ВНУТРЕННЕМУ КОНТРОЛЮ </a:t>
            </a:r>
          </a:p>
          <a:p>
            <a:pPr algn="ctr">
              <a:lnSpc>
                <a:spcPct val="80000"/>
              </a:lnSpc>
            </a:pPr>
            <a:r>
              <a:rPr lang="ru-RU" b="1">
                <a:solidFill>
                  <a:srgbClr val="00349E"/>
                </a:solidFill>
                <a:cs typeface="Times New Roman" pitchFamily="18" charset="0"/>
              </a:rPr>
              <a:t>И ВНУТРЕННЕМУ АУДИТУ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1476375" y="115888"/>
            <a:ext cx="6624638" cy="792162"/>
          </a:xfrm>
        </p:spPr>
        <p:txBody>
          <a:bodyPr lIns="90000" tIns="46800" rIns="90000" bIns="46800"/>
          <a:lstStyle/>
          <a:p>
            <a:pPr algn="ctr" defTabSz="449263">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sz="1600" smtClean="0">
                <a:solidFill>
                  <a:srgbClr val="00349E"/>
                </a:solidFill>
                <a:latin typeface="Times New Roman" pitchFamily="18" charset="0"/>
                <a:cs typeface="Times New Roman" pitchFamily="18" charset="0"/>
              </a:rPr>
              <a:t>ПРАКТИКА УПРАВЛЕНИЯ РЕАЛИЗАЦИЕЙ ГОСУДАРСТВЕННЫХ ПРОГРАММ РОССИЙСКОЙ ФЕДЕРАЦИИ В ФЕДЕРАЛЬНОМ КАЗНАЧЕЙСТВЕ</a:t>
            </a:r>
          </a:p>
        </p:txBody>
      </p:sp>
      <p:sp>
        <p:nvSpPr>
          <p:cNvPr id="97282" name="Line 4"/>
          <p:cNvSpPr>
            <a:spLocks noChangeShapeType="1"/>
          </p:cNvSpPr>
          <p:nvPr/>
        </p:nvSpPr>
        <p:spPr bwMode="auto">
          <a:xfrm flipV="1">
            <a:off x="539750" y="2374900"/>
            <a:ext cx="1588" cy="4108450"/>
          </a:xfrm>
          <a:prstGeom prst="line">
            <a:avLst/>
          </a:prstGeom>
          <a:noFill/>
          <a:ln w="38160">
            <a:solidFill>
              <a:srgbClr val="000000"/>
            </a:solidFill>
            <a:miter lim="800000"/>
            <a:headEnd/>
            <a:tailEnd type="triangle" w="med" len="med"/>
          </a:ln>
        </p:spPr>
        <p:txBody>
          <a:bodyPr/>
          <a:lstStyle/>
          <a:p>
            <a:endParaRPr lang="ru-RU"/>
          </a:p>
        </p:txBody>
      </p:sp>
      <p:sp>
        <p:nvSpPr>
          <p:cNvPr id="97283" name="Line 5"/>
          <p:cNvSpPr>
            <a:spLocks noChangeShapeType="1"/>
          </p:cNvSpPr>
          <p:nvPr/>
        </p:nvSpPr>
        <p:spPr bwMode="auto">
          <a:xfrm>
            <a:off x="8532813" y="2451100"/>
            <a:ext cx="1587" cy="4032250"/>
          </a:xfrm>
          <a:prstGeom prst="line">
            <a:avLst/>
          </a:prstGeom>
          <a:noFill/>
          <a:ln w="38160">
            <a:solidFill>
              <a:srgbClr val="000000"/>
            </a:solidFill>
            <a:miter lim="800000"/>
            <a:headEnd/>
            <a:tailEnd type="triangle" w="med" len="med"/>
          </a:ln>
        </p:spPr>
        <p:txBody>
          <a:bodyPr/>
          <a:lstStyle/>
          <a:p>
            <a:endParaRPr lang="ru-RU"/>
          </a:p>
        </p:txBody>
      </p:sp>
      <p:sp>
        <p:nvSpPr>
          <p:cNvPr id="67589" name="Text Box 6"/>
          <p:cNvSpPr txBox="1">
            <a:spLocks noChangeArrowheads="1"/>
          </p:cNvSpPr>
          <p:nvPr/>
        </p:nvSpPr>
        <p:spPr bwMode="auto">
          <a:xfrm>
            <a:off x="179388" y="1593850"/>
            <a:ext cx="1728787" cy="649288"/>
          </a:xfrm>
          <a:prstGeom prst="rect">
            <a:avLst/>
          </a:prstGeom>
          <a:noFill/>
          <a:ln w="9525">
            <a:noFill/>
            <a:round/>
            <a:headEnd/>
            <a:tailEnd/>
          </a:ln>
        </p:spPr>
        <p:txBody>
          <a:bodyPr lIns="90000" tIns="46800" rIns="90000" bIns="46800">
            <a:spAutoFit/>
          </a:bodyPr>
          <a:lstStyle/>
          <a:p>
            <a:pPr defTabSz="449263">
              <a:spcBef>
                <a:spcPts val="10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a:solidFill>
                  <a:srgbClr val="000000"/>
                </a:solidFill>
                <a:latin typeface="+mn-lt"/>
                <a:ea typeface="Arial Unicode MS" pitchFamily="34" charset="-128"/>
                <a:cs typeface="Arial Unicode MS" pitchFamily="34" charset="-128"/>
              </a:rPr>
              <a:t>Планы сотрудников</a:t>
            </a:r>
          </a:p>
        </p:txBody>
      </p:sp>
      <p:sp>
        <p:nvSpPr>
          <p:cNvPr id="67590" name="Text Box 7"/>
          <p:cNvSpPr txBox="1">
            <a:spLocks noChangeArrowheads="1"/>
          </p:cNvSpPr>
          <p:nvPr/>
        </p:nvSpPr>
        <p:spPr bwMode="auto">
          <a:xfrm>
            <a:off x="7308850" y="1443038"/>
            <a:ext cx="1655763" cy="925512"/>
          </a:xfrm>
          <a:prstGeom prst="rect">
            <a:avLst/>
          </a:prstGeom>
          <a:noFill/>
          <a:ln w="9525">
            <a:noFill/>
            <a:round/>
            <a:headEnd/>
            <a:tailEnd/>
          </a:ln>
        </p:spPr>
        <p:txBody>
          <a:bodyPr lIns="90000" tIns="46800" rIns="90000" bIns="46800">
            <a:spAutoFit/>
          </a:bodyPr>
          <a:lstStyle/>
          <a:p>
            <a:pPr algn="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a:solidFill>
                  <a:srgbClr val="000000"/>
                </a:solidFill>
                <a:latin typeface="+mn-lt"/>
                <a:ea typeface="Arial Unicode MS" pitchFamily="34" charset="-128"/>
                <a:cs typeface="Arial Unicode MS" pitchFamily="34" charset="-128"/>
              </a:rPr>
              <a:t>Планы </a:t>
            </a:r>
            <a:br>
              <a:rPr lang="ru-RU">
                <a:solidFill>
                  <a:srgbClr val="000000"/>
                </a:solidFill>
                <a:latin typeface="+mn-lt"/>
                <a:ea typeface="Arial Unicode MS" pitchFamily="34" charset="-128"/>
                <a:cs typeface="Arial Unicode MS" pitchFamily="34" charset="-128"/>
              </a:rPr>
            </a:br>
            <a:r>
              <a:rPr lang="ru-RU">
                <a:solidFill>
                  <a:srgbClr val="000000"/>
                </a:solidFill>
                <a:latin typeface="+mn-lt"/>
                <a:ea typeface="Arial Unicode MS" pitchFamily="34" charset="-128"/>
                <a:cs typeface="Arial Unicode MS" pitchFamily="34" charset="-128"/>
              </a:rPr>
              <a:t>Казначейства России</a:t>
            </a:r>
          </a:p>
        </p:txBody>
      </p:sp>
      <p:grpSp>
        <p:nvGrpSpPr>
          <p:cNvPr id="97286" name="Group 29"/>
          <p:cNvGrpSpPr>
            <a:grpSpLocks/>
          </p:cNvGrpSpPr>
          <p:nvPr/>
        </p:nvGrpSpPr>
        <p:grpSpPr bwMode="auto">
          <a:xfrm>
            <a:off x="684213" y="1611313"/>
            <a:ext cx="6118225" cy="4833937"/>
            <a:chOff x="431" y="905"/>
            <a:chExt cx="3854" cy="3045"/>
          </a:xfrm>
        </p:grpSpPr>
        <p:sp>
          <p:nvSpPr>
            <p:cNvPr id="47114" name="Rectangle 9"/>
            <p:cNvSpPr>
              <a:spLocks noChangeArrowheads="1"/>
            </p:cNvSpPr>
            <p:nvPr/>
          </p:nvSpPr>
          <p:spPr bwMode="auto">
            <a:xfrm>
              <a:off x="1621" y="905"/>
              <a:ext cx="1474" cy="408"/>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Государственные программы</a:t>
              </a:r>
            </a:p>
            <a:p>
              <a:pPr algn="ctr">
                <a:defRPr/>
              </a:pPr>
              <a:r>
                <a:rPr lang="ru-RU" sz="1200" b="1">
                  <a:solidFill>
                    <a:prstClr val="black"/>
                  </a:solidFill>
                  <a:latin typeface="+mn-lt"/>
                  <a:ea typeface="Arial Unicode MS" pitchFamily="34" charset="-128"/>
                  <a:cs typeface="Arial Unicode MS" pitchFamily="34" charset="-128"/>
                </a:rPr>
                <a:t>Российской Федерации</a:t>
              </a:r>
              <a:endParaRPr lang="en-US" sz="1200" b="1">
                <a:solidFill>
                  <a:prstClr val="black"/>
                </a:solidFill>
                <a:latin typeface="+mn-lt"/>
                <a:ea typeface="Arial Unicode MS" pitchFamily="34" charset="-128"/>
                <a:cs typeface="Arial Unicode MS" pitchFamily="34" charset="-128"/>
              </a:endParaRPr>
            </a:p>
            <a:p>
              <a:pPr algn="ctr">
                <a:defRPr/>
              </a:pPr>
              <a:r>
                <a:rPr lang="en-US"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a:t>
              </a:r>
              <a:r>
                <a:rPr lang="en-US" sz="1200" b="1" i="1">
                  <a:solidFill>
                    <a:prstClr val="black"/>
                  </a:solidFill>
                  <a:latin typeface="+mn-lt"/>
                  <a:ea typeface="Arial Unicode MS" pitchFamily="34" charset="-128"/>
                  <a:cs typeface="Arial Unicode MS" pitchFamily="34" charset="-128"/>
                </a:rPr>
                <a:t>8</a:t>
              </a:r>
              <a:r>
                <a:rPr lang="ru-RU" sz="1200" b="1" i="1">
                  <a:solidFill>
                    <a:prstClr val="black"/>
                  </a:solidFill>
                  <a:latin typeface="+mn-lt"/>
                  <a:ea typeface="Arial Unicode MS" pitchFamily="34" charset="-128"/>
                  <a:cs typeface="Arial Unicode MS" pitchFamily="34" charset="-128"/>
                </a:rPr>
                <a:t> лет</a:t>
              </a:r>
              <a:r>
                <a:rPr lang="en-US" sz="1200" b="1">
                  <a:solidFill>
                    <a:prstClr val="black"/>
                  </a:solidFill>
                  <a:latin typeface="+mn-lt"/>
                  <a:ea typeface="Arial Unicode MS" pitchFamily="34" charset="-128"/>
                  <a:cs typeface="Arial Unicode MS" pitchFamily="34" charset="-128"/>
                </a:rPr>
                <a:t>)</a:t>
              </a:r>
              <a:endParaRPr lang="ru-RU" sz="1200" b="1">
                <a:solidFill>
                  <a:prstClr val="black"/>
                </a:solidFill>
                <a:latin typeface="+mn-lt"/>
                <a:ea typeface="Arial Unicode MS" pitchFamily="34" charset="-128"/>
                <a:cs typeface="Arial Unicode MS" pitchFamily="34" charset="-128"/>
              </a:endParaRPr>
            </a:p>
          </p:txBody>
        </p:sp>
        <p:sp>
          <p:nvSpPr>
            <p:cNvPr id="47115" name="Rectangle 10"/>
            <p:cNvSpPr>
              <a:spLocks noChangeArrowheads="1"/>
            </p:cNvSpPr>
            <p:nvPr/>
          </p:nvSpPr>
          <p:spPr bwMode="auto">
            <a:xfrm>
              <a:off x="1451" y="1298"/>
              <a:ext cx="1814" cy="385"/>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План деятельности</a:t>
              </a:r>
            </a:p>
            <a:p>
              <a:pPr algn="ctr">
                <a:defRPr/>
              </a:pPr>
              <a:r>
                <a:rPr lang="ru-RU" sz="1200" b="1">
                  <a:solidFill>
                    <a:prstClr val="black"/>
                  </a:solidFill>
                  <a:latin typeface="+mn-lt"/>
                  <a:ea typeface="Arial Unicode MS" pitchFamily="34" charset="-128"/>
                  <a:cs typeface="Arial Unicode MS" pitchFamily="34" charset="-128"/>
                </a:rPr>
                <a:t>Федерального казначейства</a:t>
              </a:r>
            </a:p>
            <a:p>
              <a:pPr algn="ctr">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1 год</a:t>
              </a:r>
              <a:r>
                <a:rPr lang="ru-RU" sz="1200" b="1">
                  <a:solidFill>
                    <a:prstClr val="black"/>
                  </a:solidFill>
                  <a:latin typeface="+mn-lt"/>
                  <a:ea typeface="Arial Unicode MS" pitchFamily="34" charset="-128"/>
                  <a:cs typeface="Arial Unicode MS" pitchFamily="34" charset="-128"/>
                </a:rPr>
                <a:t>)</a:t>
              </a:r>
            </a:p>
          </p:txBody>
        </p:sp>
        <p:sp>
          <p:nvSpPr>
            <p:cNvPr id="47116" name="Rectangle 11"/>
            <p:cNvSpPr>
              <a:spLocks noChangeArrowheads="1"/>
            </p:cNvSpPr>
            <p:nvPr/>
          </p:nvSpPr>
          <p:spPr bwMode="auto">
            <a:xfrm>
              <a:off x="1281" y="1683"/>
              <a:ext cx="2154" cy="453"/>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000" b="1">
                  <a:solidFill>
                    <a:prstClr val="black"/>
                  </a:solidFill>
                  <a:latin typeface="+mn-lt"/>
                  <a:ea typeface="Arial Unicode MS" pitchFamily="34" charset="-128"/>
                  <a:cs typeface="Arial Unicode MS" pitchFamily="34" charset="-128"/>
                </a:rPr>
                <a:t>Доклад о результатах и основных</a:t>
              </a:r>
            </a:p>
            <a:p>
              <a:pPr algn="ctr">
                <a:defRPr/>
              </a:pPr>
              <a:r>
                <a:rPr lang="ru-RU" sz="1000" b="1">
                  <a:solidFill>
                    <a:prstClr val="black"/>
                  </a:solidFill>
                  <a:latin typeface="+mn-lt"/>
                  <a:ea typeface="Arial Unicode MS" pitchFamily="34" charset="-128"/>
                  <a:cs typeface="Arial Unicode MS" pitchFamily="34" charset="-128"/>
                </a:rPr>
                <a:t>направлениях деятельности ФК </a:t>
              </a:r>
            </a:p>
            <a:p>
              <a:pPr algn="ctr">
                <a:defRPr/>
              </a:pPr>
              <a:r>
                <a:rPr lang="ru-RU" sz="1000" b="1">
                  <a:solidFill>
                    <a:prstClr val="black"/>
                  </a:solidFill>
                  <a:latin typeface="+mn-lt"/>
                  <a:ea typeface="Arial Unicode MS" pitchFamily="34" charset="-128"/>
                  <a:cs typeface="Arial Unicode MS" pitchFamily="34" charset="-128"/>
                </a:rPr>
                <a:t>на среднесрочную перспективу</a:t>
              </a:r>
            </a:p>
            <a:p>
              <a:pPr algn="ctr">
                <a:buClr>
                  <a:srgbClr val="000000"/>
                </a:buClr>
                <a:buSzPct val="100000"/>
                <a:buFont typeface="Times New Roman" pitchFamily="18" charset="0"/>
                <a:buNone/>
                <a:defRPr/>
              </a:pPr>
              <a:r>
                <a:rPr lang="ru-RU" sz="1200" b="1" i="1">
                  <a:solidFill>
                    <a:prstClr val="black"/>
                  </a:solidFill>
                  <a:latin typeface="+mn-lt"/>
                  <a:ea typeface="Arial Unicode MS" pitchFamily="34" charset="-128"/>
                  <a:cs typeface="Arial Unicode MS" pitchFamily="34" charset="-128"/>
                </a:rPr>
                <a:t>(горизонт планирования – 3 года)</a:t>
              </a:r>
              <a:endParaRPr lang="ru-RU" sz="1000" b="1">
                <a:solidFill>
                  <a:prstClr val="black"/>
                </a:solidFill>
                <a:latin typeface="+mn-lt"/>
                <a:ea typeface="Arial Unicode MS" pitchFamily="34" charset="-128"/>
                <a:cs typeface="Arial Unicode MS" pitchFamily="34" charset="-128"/>
              </a:endParaRPr>
            </a:p>
          </p:txBody>
        </p:sp>
        <p:sp>
          <p:nvSpPr>
            <p:cNvPr id="47117" name="Rectangle 12"/>
            <p:cNvSpPr>
              <a:spLocks noChangeArrowheads="1"/>
            </p:cNvSpPr>
            <p:nvPr/>
          </p:nvSpPr>
          <p:spPr bwMode="auto">
            <a:xfrm>
              <a:off x="1111" y="2136"/>
              <a:ext cx="2494" cy="408"/>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Стратегическая карта </a:t>
              </a:r>
            </a:p>
            <a:p>
              <a:pPr algn="ctr">
                <a:defRPr/>
              </a:pPr>
              <a:r>
                <a:rPr lang="ru-RU" sz="1200" b="1">
                  <a:solidFill>
                    <a:prstClr val="black"/>
                  </a:solidFill>
                  <a:latin typeface="+mn-lt"/>
                  <a:ea typeface="Arial Unicode MS" pitchFamily="34" charset="-128"/>
                  <a:cs typeface="Arial Unicode MS" pitchFamily="34" charset="-128"/>
                </a:rPr>
                <a:t>Казначейства России</a:t>
              </a:r>
            </a:p>
            <a:p>
              <a:pPr algn="ctr">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a:t>
              </a:r>
              <a:r>
                <a:rPr lang="en-US" sz="1200" b="1" i="1">
                  <a:solidFill>
                    <a:prstClr val="black"/>
                  </a:solidFill>
                  <a:latin typeface="+mn-lt"/>
                  <a:ea typeface="Arial Unicode MS" pitchFamily="34" charset="-128"/>
                  <a:cs typeface="Arial Unicode MS" pitchFamily="34" charset="-128"/>
                </a:rPr>
                <a:t>5</a:t>
              </a:r>
              <a:r>
                <a:rPr lang="ru-RU" sz="1200" b="1" i="1">
                  <a:solidFill>
                    <a:prstClr val="black"/>
                  </a:solidFill>
                  <a:latin typeface="+mn-lt"/>
                  <a:ea typeface="Arial Unicode MS" pitchFamily="34" charset="-128"/>
                  <a:cs typeface="Arial Unicode MS" pitchFamily="34" charset="-128"/>
                </a:rPr>
                <a:t> лет</a:t>
              </a:r>
              <a:r>
                <a:rPr lang="ru-RU" sz="1200" b="1">
                  <a:solidFill>
                    <a:prstClr val="black"/>
                  </a:solidFill>
                  <a:latin typeface="+mn-lt"/>
                  <a:ea typeface="Arial Unicode MS" pitchFamily="34" charset="-128"/>
                  <a:cs typeface="Arial Unicode MS" pitchFamily="34" charset="-128"/>
                </a:rPr>
                <a:t>)</a:t>
              </a:r>
            </a:p>
          </p:txBody>
        </p:sp>
        <p:sp>
          <p:nvSpPr>
            <p:cNvPr id="47118" name="Rectangle 13"/>
            <p:cNvSpPr>
              <a:spLocks noChangeArrowheads="1"/>
            </p:cNvSpPr>
            <p:nvPr/>
          </p:nvSpPr>
          <p:spPr bwMode="auto">
            <a:xfrm>
              <a:off x="941" y="2545"/>
              <a:ext cx="2834" cy="386"/>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Основные мероприятия Стратегической карты</a:t>
              </a:r>
            </a:p>
            <a:p>
              <a:pPr algn="ctr">
                <a:defRPr/>
              </a:pPr>
              <a:r>
                <a:rPr lang="ru-RU" sz="1200" b="1">
                  <a:solidFill>
                    <a:prstClr val="black"/>
                  </a:solidFill>
                  <a:latin typeface="+mn-lt"/>
                  <a:ea typeface="Arial Unicode MS" pitchFamily="34" charset="-128"/>
                  <a:cs typeface="Arial Unicode MS" pitchFamily="34" charset="-128"/>
                </a:rPr>
                <a:t>Казначейства России и планы их выполнения</a:t>
              </a:r>
              <a:endParaRPr lang="ru-RU">
                <a:solidFill>
                  <a:prstClr val="black"/>
                </a:solidFill>
                <a:latin typeface="+mn-lt"/>
                <a:ea typeface="Arial Unicode MS" pitchFamily="34" charset="-128"/>
                <a:cs typeface="Arial Unicode MS" pitchFamily="34" charset="-128"/>
              </a:endParaRPr>
            </a:p>
            <a:p>
              <a:pPr algn="ctr">
                <a:buClr>
                  <a:srgbClr val="000000"/>
                </a:buClr>
                <a:buSzPct val="100000"/>
                <a:buFont typeface="Times New Roman" pitchFamily="18" charset="0"/>
                <a:buNone/>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1 год</a:t>
              </a:r>
              <a:r>
                <a:rPr lang="ru-RU" sz="1200" b="1">
                  <a:solidFill>
                    <a:prstClr val="black"/>
                  </a:solidFill>
                  <a:latin typeface="+mn-lt"/>
                  <a:ea typeface="Arial Unicode MS" pitchFamily="34" charset="-128"/>
                  <a:cs typeface="Arial Unicode MS" pitchFamily="34" charset="-128"/>
                </a:rPr>
                <a:t>)</a:t>
              </a:r>
              <a:endParaRPr lang="ru-RU">
                <a:solidFill>
                  <a:prstClr val="black"/>
                </a:solidFill>
                <a:latin typeface="+mn-lt"/>
                <a:ea typeface="Arial Unicode MS" pitchFamily="34" charset="-128"/>
                <a:cs typeface="Arial Unicode MS" pitchFamily="34" charset="-128"/>
              </a:endParaRPr>
            </a:p>
          </p:txBody>
        </p:sp>
        <p:sp>
          <p:nvSpPr>
            <p:cNvPr id="47119" name="Rectangle 14"/>
            <p:cNvSpPr>
              <a:spLocks noChangeArrowheads="1"/>
            </p:cNvSpPr>
            <p:nvPr/>
          </p:nvSpPr>
          <p:spPr bwMode="auto">
            <a:xfrm>
              <a:off x="771" y="2930"/>
              <a:ext cx="3174" cy="340"/>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Планы деятельности управлений</a:t>
              </a:r>
            </a:p>
            <a:p>
              <a:pPr algn="ctr">
                <a:buClr>
                  <a:srgbClr val="000000"/>
                </a:buClr>
                <a:buSzPct val="100000"/>
                <a:buFont typeface="Times New Roman" pitchFamily="18" charset="0"/>
                <a:buNone/>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1 год</a:t>
              </a:r>
              <a:r>
                <a:rPr lang="ru-RU" sz="1200" b="1">
                  <a:solidFill>
                    <a:prstClr val="black"/>
                  </a:solidFill>
                  <a:latin typeface="+mn-lt"/>
                  <a:ea typeface="Arial Unicode MS" pitchFamily="34" charset="-128"/>
                  <a:cs typeface="Arial Unicode MS" pitchFamily="34" charset="-128"/>
                </a:rPr>
                <a:t>)</a:t>
              </a:r>
            </a:p>
          </p:txBody>
        </p:sp>
        <p:sp>
          <p:nvSpPr>
            <p:cNvPr id="47120" name="Rectangle 15"/>
            <p:cNvSpPr>
              <a:spLocks noChangeArrowheads="1"/>
            </p:cNvSpPr>
            <p:nvPr/>
          </p:nvSpPr>
          <p:spPr bwMode="auto">
            <a:xfrm>
              <a:off x="601" y="3270"/>
              <a:ext cx="3514" cy="340"/>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Планы деятельности отделов</a:t>
              </a:r>
            </a:p>
            <a:p>
              <a:pPr algn="ctr">
                <a:buClr>
                  <a:srgbClr val="000000"/>
                </a:buClr>
                <a:buSzPct val="100000"/>
                <a:buFont typeface="Times New Roman" pitchFamily="18" charset="0"/>
                <a:buNone/>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1 год</a:t>
              </a:r>
              <a:r>
                <a:rPr lang="ru-RU" sz="1200" b="1">
                  <a:solidFill>
                    <a:prstClr val="black"/>
                  </a:solidFill>
                  <a:latin typeface="+mn-lt"/>
                  <a:ea typeface="Arial Unicode MS" pitchFamily="34" charset="-128"/>
                  <a:cs typeface="Arial Unicode MS" pitchFamily="34" charset="-128"/>
                </a:rPr>
                <a:t>)</a:t>
              </a:r>
            </a:p>
          </p:txBody>
        </p:sp>
        <p:sp>
          <p:nvSpPr>
            <p:cNvPr id="47121" name="Rectangle 16"/>
            <p:cNvSpPr>
              <a:spLocks noChangeArrowheads="1"/>
            </p:cNvSpPr>
            <p:nvPr/>
          </p:nvSpPr>
          <p:spPr bwMode="auto">
            <a:xfrm>
              <a:off x="431" y="3610"/>
              <a:ext cx="3854" cy="340"/>
            </a:xfrm>
            <a:prstGeom prst="rect">
              <a:avLst/>
            </a:prstGeom>
            <a:gradFill rotWithShape="1">
              <a:gsLst>
                <a:gs pos="0">
                  <a:srgbClr val="B8E2FE">
                    <a:gamma/>
                    <a:shade val="73333"/>
                    <a:invGamma/>
                  </a:srgbClr>
                </a:gs>
                <a:gs pos="50000">
                  <a:srgbClr val="B8E2FE">
                    <a:alpha val="48000"/>
                  </a:srgbClr>
                </a:gs>
                <a:gs pos="100000">
                  <a:srgbClr val="B8E2FE">
                    <a:gamma/>
                    <a:shade val="73333"/>
                    <a:invGamma/>
                  </a:srgbClr>
                </a:gs>
              </a:gsLst>
              <a:lin ang="5400000" scaled="1"/>
            </a:gradFill>
            <a:ln w="9525">
              <a:solidFill>
                <a:schemeClr val="tx1"/>
              </a:solidFill>
              <a:miter lim="800000"/>
              <a:headEnd/>
              <a:tailEnd/>
            </a:ln>
          </p:spPr>
          <p:txBody>
            <a:bodyPr wrap="none" anchor="ctr"/>
            <a:lstStyle/>
            <a:p>
              <a:pPr algn="ctr">
                <a:defRPr/>
              </a:pPr>
              <a:r>
                <a:rPr lang="ru-RU" sz="1200" b="1">
                  <a:solidFill>
                    <a:prstClr val="black"/>
                  </a:solidFill>
                  <a:latin typeface="+mn-lt"/>
                  <a:ea typeface="Arial Unicode MS" pitchFamily="34" charset="-128"/>
                  <a:cs typeface="Arial Unicode MS" pitchFamily="34" charset="-128"/>
                </a:rPr>
                <a:t>Планы деятельности сотрудников</a:t>
              </a:r>
            </a:p>
            <a:p>
              <a:pPr algn="ctr">
                <a:buClr>
                  <a:srgbClr val="000000"/>
                </a:buClr>
                <a:buSzPct val="100000"/>
                <a:buFont typeface="Times New Roman" pitchFamily="18" charset="0"/>
                <a:buNone/>
                <a:defRPr/>
              </a:pPr>
              <a:r>
                <a:rPr lang="ru-RU" sz="1200" b="1">
                  <a:solidFill>
                    <a:prstClr val="black"/>
                  </a:solidFill>
                  <a:latin typeface="+mn-lt"/>
                  <a:ea typeface="Arial Unicode MS" pitchFamily="34" charset="-128"/>
                  <a:cs typeface="Arial Unicode MS" pitchFamily="34" charset="-128"/>
                </a:rPr>
                <a:t>(</a:t>
              </a:r>
              <a:r>
                <a:rPr lang="ru-RU" sz="1200" b="1" i="1">
                  <a:solidFill>
                    <a:prstClr val="black"/>
                  </a:solidFill>
                  <a:latin typeface="+mn-lt"/>
                  <a:ea typeface="Arial Unicode MS" pitchFamily="34" charset="-128"/>
                  <a:cs typeface="Arial Unicode MS" pitchFamily="34" charset="-128"/>
                </a:rPr>
                <a:t>горизонт планирования – 1 год)</a:t>
              </a:r>
              <a:endParaRPr lang="ru-RU" sz="1200" b="1">
                <a:solidFill>
                  <a:prstClr val="black"/>
                </a:solidFill>
                <a:latin typeface="+mn-lt"/>
                <a:ea typeface="Arial Unicode MS" pitchFamily="34" charset="-128"/>
                <a:cs typeface="Arial Unicode MS" pitchFamily="34" charset="-128"/>
              </a:endParaRPr>
            </a:p>
          </p:txBody>
        </p:sp>
      </p:grpSp>
      <p:sp>
        <p:nvSpPr>
          <p:cNvPr id="67616" name="Oval 8"/>
          <p:cNvSpPr>
            <a:spLocks noChangeArrowheads="1"/>
          </p:cNvSpPr>
          <p:nvPr/>
        </p:nvSpPr>
        <p:spPr bwMode="auto">
          <a:xfrm>
            <a:off x="4859338" y="1684338"/>
            <a:ext cx="2233612" cy="504825"/>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defRPr/>
            </a:pPr>
            <a:r>
              <a:rPr lang="ru-RU" sz="900" b="1" i="1">
                <a:solidFill>
                  <a:srgbClr val="000000"/>
                </a:solidFill>
                <a:latin typeface="+mn-lt"/>
                <a:ea typeface="Arial Unicode MS" pitchFamily="34" charset="-128"/>
                <a:cs typeface="Arial Unicode MS" pitchFamily="34" charset="-128"/>
              </a:rPr>
              <a:t>Председатель Правительства</a:t>
            </a:r>
          </a:p>
          <a:p>
            <a:pPr algn="ctr">
              <a:buClr>
                <a:srgbClr val="000000"/>
              </a:buClr>
              <a:buSzPct val="100000"/>
              <a:buFont typeface="Times New Roman" pitchFamily="18" charset="0"/>
              <a:buNone/>
              <a:defRPr/>
            </a:pPr>
            <a:r>
              <a:rPr lang="ru-RU" sz="900" b="1" i="1">
                <a:solidFill>
                  <a:srgbClr val="000000"/>
                </a:solidFill>
                <a:latin typeface="+mn-lt"/>
                <a:ea typeface="Arial Unicode MS" pitchFamily="34" charset="-128"/>
                <a:cs typeface="Arial Unicode MS" pitchFamily="34" charset="-128"/>
              </a:rPr>
              <a:t>Российской Федерации</a:t>
            </a:r>
          </a:p>
        </p:txBody>
      </p:sp>
      <p:sp>
        <p:nvSpPr>
          <p:cNvPr id="97288" name="Oval 8"/>
          <p:cNvSpPr>
            <a:spLocks noChangeArrowheads="1"/>
          </p:cNvSpPr>
          <p:nvPr/>
        </p:nvSpPr>
        <p:spPr bwMode="auto">
          <a:xfrm>
            <a:off x="5867400" y="5980113"/>
            <a:ext cx="2520950" cy="287337"/>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Начальники отделов ЦА ФК, УФК и МОУ ФК</a:t>
            </a:r>
          </a:p>
        </p:txBody>
      </p:sp>
      <p:sp>
        <p:nvSpPr>
          <p:cNvPr id="97289" name="Oval 8"/>
          <p:cNvSpPr>
            <a:spLocks noChangeArrowheads="1"/>
          </p:cNvSpPr>
          <p:nvPr/>
        </p:nvSpPr>
        <p:spPr bwMode="auto">
          <a:xfrm>
            <a:off x="5435600" y="5402263"/>
            <a:ext cx="2951163" cy="433387"/>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Заместители начальников управлений ЦА ФК,</a:t>
            </a:r>
          </a:p>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заместители руководителей УФК и МОУ ФК</a:t>
            </a:r>
          </a:p>
        </p:txBody>
      </p:sp>
      <p:sp>
        <p:nvSpPr>
          <p:cNvPr id="97290" name="Oval 8"/>
          <p:cNvSpPr>
            <a:spLocks noChangeArrowheads="1"/>
          </p:cNvSpPr>
          <p:nvPr/>
        </p:nvSpPr>
        <p:spPr bwMode="auto">
          <a:xfrm>
            <a:off x="5724525" y="4860925"/>
            <a:ext cx="2303463" cy="431800"/>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Начальники управлений ЦА ФК,</a:t>
            </a:r>
          </a:p>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руководители УФК и МОУ ФК</a:t>
            </a:r>
          </a:p>
        </p:txBody>
      </p:sp>
      <p:sp>
        <p:nvSpPr>
          <p:cNvPr id="97291" name="Oval 8"/>
          <p:cNvSpPr>
            <a:spLocks noChangeArrowheads="1"/>
          </p:cNvSpPr>
          <p:nvPr/>
        </p:nvSpPr>
        <p:spPr bwMode="auto">
          <a:xfrm>
            <a:off x="5435600" y="4179888"/>
            <a:ext cx="3054350" cy="576262"/>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Заместители руководителя Федерального</a:t>
            </a:r>
          </a:p>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казначейства, начальник Юридического управления</a:t>
            </a:r>
          </a:p>
        </p:txBody>
      </p:sp>
      <p:sp>
        <p:nvSpPr>
          <p:cNvPr id="97292" name="Oval 8"/>
          <p:cNvSpPr>
            <a:spLocks noChangeArrowheads="1"/>
          </p:cNvSpPr>
          <p:nvPr/>
        </p:nvSpPr>
        <p:spPr bwMode="auto">
          <a:xfrm>
            <a:off x="5148263" y="3748088"/>
            <a:ext cx="2736850" cy="287337"/>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Руководитель Федерального казначейства</a:t>
            </a:r>
          </a:p>
        </p:txBody>
      </p:sp>
      <p:sp>
        <p:nvSpPr>
          <p:cNvPr id="97293" name="Oval 8"/>
          <p:cNvSpPr>
            <a:spLocks noChangeArrowheads="1"/>
          </p:cNvSpPr>
          <p:nvPr/>
        </p:nvSpPr>
        <p:spPr bwMode="auto">
          <a:xfrm>
            <a:off x="4932363" y="2403475"/>
            <a:ext cx="2952750" cy="287338"/>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Министр финансов Российской Федерации</a:t>
            </a:r>
          </a:p>
        </p:txBody>
      </p:sp>
      <p:sp>
        <p:nvSpPr>
          <p:cNvPr id="97294" name="Oval 8"/>
          <p:cNvSpPr>
            <a:spLocks noChangeArrowheads="1"/>
          </p:cNvSpPr>
          <p:nvPr/>
        </p:nvSpPr>
        <p:spPr bwMode="auto">
          <a:xfrm>
            <a:off x="5076825" y="3098800"/>
            <a:ext cx="2808288" cy="287338"/>
          </a:xfrm>
          <a:prstGeom prst="ellipse">
            <a:avLst/>
          </a:prstGeom>
          <a:solidFill>
            <a:srgbClr val="CCFFCC"/>
          </a:solidFill>
          <a:ln w="9525">
            <a:solidFill>
              <a:schemeClr val="tx1"/>
            </a:solidFill>
            <a:round/>
            <a:headEnd/>
            <a:tailEnd/>
          </a:ln>
        </p:spPr>
        <p:txBody>
          <a:bodyPr wrap="none" anchor="ctr"/>
          <a:lstStyle/>
          <a:p>
            <a:pPr algn="ctr">
              <a:buClr>
                <a:srgbClr val="000000"/>
              </a:buClr>
              <a:buSzPct val="100000"/>
              <a:buFont typeface="Times New Roman" pitchFamily="18" charset="0"/>
              <a:buNone/>
            </a:pPr>
            <a:r>
              <a:rPr lang="ru-RU" sz="900" b="1" i="1">
                <a:solidFill>
                  <a:srgbClr val="000000"/>
                </a:solidFill>
                <a:ea typeface="Arial Unicode MS" pitchFamily="34" charset="-128"/>
                <a:cs typeface="Arial Unicode MS" pitchFamily="34" charset="-128"/>
              </a:rPr>
              <a:t>Руководитель Федерального казначейства</a:t>
            </a:r>
          </a:p>
        </p:txBody>
      </p:sp>
      <p:sp>
        <p:nvSpPr>
          <p:cNvPr id="67626" name="Rectangle 2"/>
          <p:cNvSpPr>
            <a:spLocks noChangeArrowheads="1"/>
          </p:cNvSpPr>
          <p:nvPr/>
        </p:nvSpPr>
        <p:spPr bwMode="auto">
          <a:xfrm>
            <a:off x="1403350" y="1157288"/>
            <a:ext cx="5761038" cy="255587"/>
          </a:xfrm>
          <a:prstGeom prst="rect">
            <a:avLst/>
          </a:prstGeom>
          <a:noFill/>
          <a:ln w="9525">
            <a:noFill/>
            <a:miter lim="800000"/>
            <a:headEnd/>
            <a:tailEnd/>
          </a:ln>
        </p:spPr>
        <p:txBody>
          <a:bodyPr lIns="90000" tIns="46800" rIns="90000" bIns="46800" anchor="ct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a:latin typeface="+mn-lt"/>
              </a:rPr>
              <a:t>Система планирования в Казначействе России</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3" name="Rectangle 63"/>
          <p:cNvSpPr>
            <a:spLocks noChangeArrowheads="1"/>
          </p:cNvSpPr>
          <p:nvPr/>
        </p:nvSpPr>
        <p:spPr bwMode="auto">
          <a:xfrm>
            <a:off x="468313" y="2205038"/>
            <a:ext cx="2519362" cy="3887787"/>
          </a:xfrm>
          <a:prstGeom prst="rect">
            <a:avLst/>
          </a:prstGeom>
          <a:solidFill>
            <a:srgbClr val="CCFFFF"/>
          </a:solidFill>
          <a:ln w="9525" algn="ctr">
            <a:solidFill>
              <a:schemeClr val="tx1"/>
            </a:solidFill>
            <a:miter lim="800000"/>
            <a:headEnd/>
            <a:tailEnd/>
          </a:ln>
          <a:effectLst/>
        </p:spPr>
        <p:txBody>
          <a:bodyPr wrap="none" anchor="ctr"/>
          <a:lstStyle/>
          <a:p>
            <a:pPr>
              <a:defRPr/>
            </a:pPr>
            <a:endParaRPr lang="ru-RU">
              <a:latin typeface="+mn-lt"/>
            </a:endParaRPr>
          </a:p>
        </p:txBody>
      </p:sp>
      <p:sp>
        <p:nvSpPr>
          <p:cNvPr id="99330" name="Rectangle 44"/>
          <p:cNvSpPr>
            <a:spLocks noChangeArrowheads="1"/>
          </p:cNvSpPr>
          <p:nvPr/>
        </p:nvSpPr>
        <p:spPr bwMode="auto">
          <a:xfrm>
            <a:off x="6948488" y="2205038"/>
            <a:ext cx="1800225" cy="3887787"/>
          </a:xfrm>
          <a:prstGeom prst="rect">
            <a:avLst/>
          </a:prstGeom>
          <a:solidFill>
            <a:srgbClr val="CCFFFF"/>
          </a:solidFill>
          <a:ln w="9525" algn="ctr">
            <a:solidFill>
              <a:schemeClr val="tx1"/>
            </a:solidFill>
            <a:miter lim="800000"/>
            <a:headEnd/>
            <a:tailEnd/>
          </a:ln>
        </p:spPr>
        <p:txBody>
          <a:bodyPr wrap="none" anchor="ctr"/>
          <a:lstStyle/>
          <a:p>
            <a:endParaRPr lang="ru-RU"/>
          </a:p>
        </p:txBody>
      </p:sp>
      <p:sp>
        <p:nvSpPr>
          <p:cNvPr id="8" name="Стрелка вправо 7"/>
          <p:cNvSpPr>
            <a:spLocks noChangeArrowheads="1"/>
          </p:cNvSpPr>
          <p:nvPr/>
        </p:nvSpPr>
        <p:spPr bwMode="auto">
          <a:xfrm>
            <a:off x="3059113" y="2060575"/>
            <a:ext cx="3960812" cy="1357313"/>
          </a:xfrm>
          <a:prstGeom prst="rightArrow">
            <a:avLst>
              <a:gd name="adj1" fmla="val 50000"/>
              <a:gd name="adj2" fmla="val 66009"/>
            </a:avLst>
          </a:prstGeom>
          <a:solidFill>
            <a:srgbClr val="CCFFCC"/>
          </a:solidFill>
          <a:ln w="6350" algn="ctr">
            <a:solidFill>
              <a:schemeClr val="tx1"/>
            </a:solidFill>
            <a:miter lim="800000"/>
            <a:headEnd/>
            <a:tailEnd/>
          </a:ln>
        </p:spPr>
        <p:txBody>
          <a:bodyPr anchor="ctr"/>
          <a:lstStyle/>
          <a:p>
            <a:pPr algn="ctr">
              <a:defRPr/>
            </a:pPr>
            <a:endParaRPr lang="ru-RU">
              <a:solidFill>
                <a:schemeClr val="lt1"/>
              </a:solidFill>
              <a:latin typeface="+mn-lt"/>
            </a:endParaRPr>
          </a:p>
        </p:txBody>
      </p:sp>
      <p:sp>
        <p:nvSpPr>
          <p:cNvPr id="71720" name="Rectangle 2"/>
          <p:cNvSpPr>
            <a:spLocks noChangeArrowheads="1"/>
          </p:cNvSpPr>
          <p:nvPr/>
        </p:nvSpPr>
        <p:spPr bwMode="auto">
          <a:xfrm>
            <a:off x="179388" y="1052513"/>
            <a:ext cx="8785225" cy="903287"/>
          </a:xfrm>
          <a:prstGeom prst="rect">
            <a:avLst/>
          </a:prstGeom>
          <a:noFill/>
          <a:ln w="9525">
            <a:noFill/>
            <a:miter lim="800000"/>
            <a:headEnd/>
            <a:tailEnd/>
          </a:ln>
        </p:spPr>
        <p:txBody>
          <a:bodyPr lIns="90000" tIns="46800" rIns="90000" bIns="46800" anchor="ct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a:latin typeface="+mn-lt"/>
              </a:rPr>
              <a:t>Взаимодействие с ответственными исполнителями</a:t>
            </a:r>
            <a:br>
              <a:rPr lang="ru-RU" b="1" dirty="0">
                <a:latin typeface="+mn-lt"/>
              </a:rPr>
            </a:br>
            <a:r>
              <a:rPr lang="ru-RU" b="1" dirty="0">
                <a:latin typeface="+mn-lt"/>
              </a:rPr>
              <a:t>государственных программ Российской Федерации, в реализации которых принимает участие Федеральное казначейство</a:t>
            </a:r>
          </a:p>
        </p:txBody>
      </p:sp>
      <p:sp>
        <p:nvSpPr>
          <p:cNvPr id="71726" name="Text Box 46"/>
          <p:cNvSpPr txBox="1">
            <a:spLocks noChangeArrowheads="1"/>
          </p:cNvSpPr>
          <p:nvPr/>
        </p:nvSpPr>
        <p:spPr bwMode="auto">
          <a:xfrm>
            <a:off x="473075" y="3895725"/>
            <a:ext cx="2538413" cy="401638"/>
          </a:xfrm>
          <a:prstGeom prst="rect">
            <a:avLst/>
          </a:prstGeom>
          <a:noFill/>
          <a:ln w="9525">
            <a:noFill/>
            <a:round/>
            <a:headEnd/>
            <a:tailEnd/>
          </a:ln>
          <a:effectLst/>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a:latin typeface="+mn-lt"/>
              </a:rPr>
              <a:t>Минрегион России</a:t>
            </a:r>
          </a:p>
        </p:txBody>
      </p:sp>
      <p:sp>
        <p:nvSpPr>
          <p:cNvPr id="71728" name="Text Box 48"/>
          <p:cNvSpPr txBox="1">
            <a:spLocks noChangeArrowheads="1"/>
          </p:cNvSpPr>
          <p:nvPr/>
        </p:nvSpPr>
        <p:spPr bwMode="auto">
          <a:xfrm>
            <a:off x="473075" y="2536825"/>
            <a:ext cx="2538413" cy="401638"/>
          </a:xfrm>
          <a:prstGeom prst="rect">
            <a:avLst/>
          </a:prstGeom>
          <a:noFill/>
          <a:ln w="9525">
            <a:noFill/>
            <a:round/>
            <a:headEnd/>
            <a:tailEnd/>
          </a:ln>
          <a:effectLst/>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a:latin typeface="+mn-lt"/>
              </a:rPr>
              <a:t>Минфин России</a:t>
            </a:r>
          </a:p>
        </p:txBody>
      </p:sp>
      <p:sp>
        <p:nvSpPr>
          <p:cNvPr id="71729" name="Text Box 49"/>
          <p:cNvSpPr txBox="1">
            <a:spLocks noChangeArrowheads="1"/>
          </p:cNvSpPr>
          <p:nvPr/>
        </p:nvSpPr>
        <p:spPr bwMode="auto">
          <a:xfrm>
            <a:off x="468313" y="5200650"/>
            <a:ext cx="2538412" cy="401638"/>
          </a:xfrm>
          <a:prstGeom prst="rect">
            <a:avLst/>
          </a:prstGeom>
          <a:noFill/>
          <a:ln w="9525">
            <a:noFill/>
            <a:round/>
            <a:headEnd/>
            <a:tailEnd/>
          </a:ln>
          <a:effectLst/>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a:latin typeface="+mn-lt"/>
              </a:rPr>
              <a:t>Минобороны России</a:t>
            </a:r>
          </a:p>
        </p:txBody>
      </p:sp>
      <p:sp>
        <p:nvSpPr>
          <p:cNvPr id="71730" name="Text Box 50"/>
          <p:cNvSpPr txBox="1">
            <a:spLocks noChangeArrowheads="1"/>
          </p:cNvSpPr>
          <p:nvPr/>
        </p:nvSpPr>
        <p:spPr bwMode="auto">
          <a:xfrm>
            <a:off x="6958013" y="3716338"/>
            <a:ext cx="1781175" cy="709612"/>
          </a:xfrm>
          <a:prstGeom prst="rect">
            <a:avLst/>
          </a:prstGeom>
          <a:noFill/>
          <a:ln w="9525">
            <a:noFill/>
            <a:round/>
            <a:headEnd/>
            <a:tailEnd/>
          </a:ln>
          <a:effectLst/>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dirty="0">
                <a:latin typeface="+mn-lt"/>
              </a:rPr>
              <a:t>Федеральное казначейство</a:t>
            </a:r>
          </a:p>
        </p:txBody>
      </p:sp>
      <p:sp>
        <p:nvSpPr>
          <p:cNvPr id="2" name="Стрелка вправо 7"/>
          <p:cNvSpPr>
            <a:spLocks noChangeArrowheads="1"/>
          </p:cNvSpPr>
          <p:nvPr/>
        </p:nvSpPr>
        <p:spPr bwMode="auto">
          <a:xfrm rot="10800000">
            <a:off x="2916238" y="3141663"/>
            <a:ext cx="3960812" cy="3455987"/>
          </a:xfrm>
          <a:prstGeom prst="rightArrow">
            <a:avLst>
              <a:gd name="adj1" fmla="val 50000"/>
              <a:gd name="adj2" fmla="val 25925"/>
            </a:avLst>
          </a:prstGeom>
          <a:solidFill>
            <a:srgbClr val="CCFFCC"/>
          </a:solidFill>
          <a:ln w="6350" algn="ctr">
            <a:solidFill>
              <a:schemeClr val="tx1"/>
            </a:solidFill>
            <a:miter lim="800000"/>
            <a:headEnd/>
            <a:tailEnd/>
          </a:ln>
        </p:spPr>
        <p:txBody>
          <a:bodyPr rot="10800000" anchor="ctr"/>
          <a:lstStyle/>
          <a:p>
            <a:pPr algn="ctr">
              <a:defRPr/>
            </a:pPr>
            <a:endParaRPr lang="ru-RU">
              <a:solidFill>
                <a:schemeClr val="lt1"/>
              </a:solidFill>
              <a:latin typeface="+mn-lt"/>
            </a:endParaRPr>
          </a:p>
        </p:txBody>
      </p:sp>
      <p:sp>
        <p:nvSpPr>
          <p:cNvPr id="71732" name="TextBox 11"/>
          <p:cNvSpPr txBox="1">
            <a:spLocks noChangeArrowheads="1"/>
          </p:cNvSpPr>
          <p:nvPr/>
        </p:nvSpPr>
        <p:spPr bwMode="auto">
          <a:xfrm>
            <a:off x="3286125" y="4143375"/>
            <a:ext cx="3571875" cy="1524000"/>
          </a:xfrm>
          <a:prstGeom prst="rect">
            <a:avLst/>
          </a:prstGeom>
          <a:noFill/>
          <a:ln w="9525">
            <a:noFill/>
            <a:miter lim="800000"/>
            <a:headEnd/>
            <a:tailEnd/>
          </a:ln>
        </p:spPr>
        <p:txBody>
          <a:bodyPr>
            <a:spAutoFit/>
          </a:bodyPr>
          <a:lstStyle/>
          <a:p>
            <a:pPr algn="ctr">
              <a:lnSpc>
                <a:spcPct val="75000"/>
              </a:lnSpc>
              <a:defRPr/>
            </a:pPr>
            <a:r>
              <a:rPr lang="ru-RU" sz="1550" b="1" dirty="0">
                <a:latin typeface="+mn-lt"/>
                <a:cs typeface="Times New Roman" pitchFamily="18" charset="0"/>
              </a:rPr>
              <a:t>Предложения и замечания по проектам государственных программ Российской Федерации,</a:t>
            </a:r>
          </a:p>
          <a:p>
            <a:pPr algn="ctr">
              <a:lnSpc>
                <a:spcPct val="75000"/>
              </a:lnSpc>
              <a:defRPr/>
            </a:pPr>
            <a:r>
              <a:rPr lang="ru-RU" sz="1550" b="1" dirty="0">
                <a:latin typeface="+mn-lt"/>
                <a:cs typeface="Times New Roman" pitchFamily="18" charset="0"/>
              </a:rPr>
              <a:t>а также по доработке </a:t>
            </a:r>
            <a:r>
              <a:rPr lang="ru-RU" sz="1550" b="1" dirty="0">
                <a:latin typeface="+mn-lt"/>
              </a:rPr>
              <a:t>государственных программ Российской Федерации, необходимая отчетность, статистические данные и др.</a:t>
            </a:r>
          </a:p>
        </p:txBody>
      </p:sp>
      <p:sp>
        <p:nvSpPr>
          <p:cNvPr id="71739" name="TextBox 11"/>
          <p:cNvSpPr txBox="1">
            <a:spLocks noChangeArrowheads="1"/>
          </p:cNvSpPr>
          <p:nvPr/>
        </p:nvSpPr>
        <p:spPr bwMode="auto">
          <a:xfrm>
            <a:off x="3203575" y="2492375"/>
            <a:ext cx="2857500" cy="469900"/>
          </a:xfrm>
          <a:prstGeom prst="rect">
            <a:avLst/>
          </a:prstGeom>
          <a:noFill/>
          <a:ln w="9525">
            <a:noFill/>
            <a:miter lim="800000"/>
            <a:headEnd/>
            <a:tailEnd/>
          </a:ln>
        </p:spPr>
        <p:txBody>
          <a:bodyPr>
            <a:spAutoFit/>
          </a:bodyPr>
          <a:lstStyle/>
          <a:p>
            <a:pPr algn="ctr">
              <a:lnSpc>
                <a:spcPct val="75000"/>
              </a:lnSpc>
              <a:defRPr/>
            </a:pPr>
            <a:r>
              <a:rPr lang="ru-RU" b="1" dirty="0">
                <a:latin typeface="+mn-lt"/>
                <a:cs typeface="Times New Roman" pitchFamily="18" charset="0"/>
              </a:rPr>
              <a:t>Запросы информации и предложений/замечаний</a:t>
            </a:r>
          </a:p>
        </p:txBody>
      </p:sp>
      <p:sp>
        <p:nvSpPr>
          <p:cNvPr id="99340" name="Rectangle 2"/>
          <p:cNvSpPr txBox="1">
            <a:spLocks noChangeArrowheads="1"/>
          </p:cNvSpPr>
          <p:nvPr/>
        </p:nvSpPr>
        <p:spPr bwMode="auto">
          <a:xfrm>
            <a:off x="1547813" y="188913"/>
            <a:ext cx="6624637" cy="792162"/>
          </a:xfrm>
          <a:prstGeom prst="rect">
            <a:avLst/>
          </a:prstGeom>
          <a:noFill/>
          <a:ln w="9525">
            <a:noFill/>
            <a:miter lim="800000"/>
            <a:headEnd/>
            <a:tailEnd/>
          </a:ln>
        </p:spPr>
        <p:txBody>
          <a:bodyPr lIns="90000" tIns="46800" rIns="90000" bIns="46800" anchor="ctr"/>
          <a:lstStyle/>
          <a:p>
            <a:pPr algn="ctr" defTabSz="449263" eaLnBrk="0" hangingPunct="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349E"/>
                </a:solidFill>
                <a:cs typeface="Times New Roman" pitchFamily="18" charset="0"/>
              </a:rPr>
              <a:t>ПРАКТИКА УПРАВЛЕНИЯ РЕАЛИЗАЦИЕЙ ГОСУДАРСТВЕННЫХ ПРОГРАММ РОССИЙСКОЙ ФЕДЕРАЦИИ В ФЕДЕРАЛЬНОМ КАЗНАЧЕЙСТВЕ</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7" name="Group 27"/>
          <p:cNvGraphicFramePr>
            <a:graphicFrameLocks noGrp="1"/>
          </p:cNvGraphicFramePr>
          <p:nvPr>
            <p:ph/>
          </p:nvPr>
        </p:nvGraphicFramePr>
        <p:xfrm>
          <a:off x="214313" y="1165225"/>
          <a:ext cx="8823325" cy="5432425"/>
        </p:xfrm>
        <a:graphic>
          <a:graphicData uri="http://schemas.openxmlformats.org/drawingml/2006/table">
            <a:tbl>
              <a:tblPr/>
              <a:tblGrid>
                <a:gridCol w="1362075"/>
                <a:gridCol w="1579562"/>
                <a:gridCol w="5881688"/>
              </a:tblGrid>
              <a:tr h="769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11890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 Кассовое обслуживание исполнения бюджетов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Обеспечение с 1 января 2015 года операций по счету 40116 с использованием пластиковых карт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Утвержден приказ Федерального казначейства об утверждении правил обеспечения органами Федерального казначейства наличными денежными средствами …, лицевые счета которым открыты в органах Федерального казначейства, финансовых органах субъектов Российской Федерации (муниципальных образований).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Достигнуто соотношение выплат со счетов № 40116 как  с использованием банковских карт, так и с использованием денежных чеков - 50/50.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Повышение качества кассового обслуживания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Утвержден приказ Федерального казначейства "О порядке учета территориальными органами Федерального казначейства операций со средствами неучастников бюджетного процесса".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 Разработан реквизитный состав электронной формы (формуляра) отдельных платежных и иных документов, в том числе, универсального документа-основания</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 Стандартизированы варианты кассового обслуживания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Кассовое обслуживание ГВФ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 Реализован механизм направления инкассовых поручений Пенсионного фонда в Банк России.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 Обеспечена реализация механизма управления средствами на единых счетах бюджетов ГВФ РФ.</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rgbClr val="151515"/>
                          </a:solidFill>
                          <a:effectLst/>
                          <a:latin typeface="Times New Roman" pitchFamily="18" charset="0"/>
                          <a:cs typeface="Times New Roman" pitchFamily="18" charset="0"/>
                        </a:rPr>
                        <a:t> Усовершенствованы отчетные формы документов по кассовому обслуживанию исполнения бюджетов ГВФ РФ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 Учет бюджетных обязательств, санкционирова-ние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Совершенствова-ние процедур учета БО и санкционирования</a:t>
                      </a:r>
                    </a:p>
                    <a:p>
                      <a:pPr marL="0" marR="0" lvl="0" indent="0" algn="l" defTabSz="914400" rtl="0" eaLnBrk="1" fontAlgn="base" latinLnBrk="0" hangingPunct="1">
                        <a:lnSpc>
                          <a:spcPct val="100000"/>
                        </a:lnSpc>
                        <a:spcBef>
                          <a:spcPct val="0"/>
                        </a:spcBef>
                        <a:spcAft>
                          <a:spcPct val="0"/>
                        </a:spcAft>
                        <a:buClrTx/>
                        <a:buSzTx/>
                        <a:buFontTx/>
                        <a:buBlip>
                          <a:blip r:embed="rId2"/>
                        </a:buBlip>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Обеспечена транзакционность и юридическая значимость электронного документооборота в рамках подтверждения возникновения денежного обязательства получателя бюджетных средств.</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Обеспечена транзакционность и юридическая значимость электронного документооборота в рамках процесса заключения соглашения.</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Совершенствование контроля, осуществляемого органами Федерального казначейства, за исполнением  отдельных государственных контрактов Российской Федерации.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5" name="Rectangle 5"/>
          <p:cNvSpPr>
            <a:spLocks noChangeArrowheads="1"/>
          </p:cNvSpPr>
          <p:nvPr/>
        </p:nvSpPr>
        <p:spPr bwMode="auto">
          <a:xfrm>
            <a:off x="1116013" y="360363"/>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МЕТОДОЛОГИЧЕСКИЕ ЗАДАЧИ НА 2014 ГОД</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Прямоугольник 62"/>
          <p:cNvSpPr/>
          <p:nvPr/>
        </p:nvSpPr>
        <p:spPr>
          <a:xfrm>
            <a:off x="214313" y="1071563"/>
            <a:ext cx="8715375" cy="1000125"/>
          </a:xfrm>
          <a:prstGeom prst="rect">
            <a:avLst/>
          </a:prstGeom>
          <a:solidFill>
            <a:schemeClr val="accent6">
              <a:lumMod val="75000"/>
              <a:alpha val="93000"/>
            </a:schemeClr>
          </a:solidFill>
          <a:ln>
            <a:noFill/>
          </a:ln>
        </p:spPr>
        <p:style>
          <a:lnRef idx="2">
            <a:schemeClr val="dk1">
              <a:shade val="50000"/>
            </a:schemeClr>
          </a:lnRef>
          <a:fillRef idx="1003">
            <a:schemeClr val="lt2"/>
          </a:fillRef>
          <a:effectRef idx="0">
            <a:schemeClr val="dk1"/>
          </a:effectRef>
          <a:fontRef idx="minor">
            <a:schemeClr val="lt1"/>
          </a:fontRef>
        </p:style>
        <p:txBody>
          <a:bodyPr anchor="ctr"/>
          <a:lstStyle/>
          <a:p>
            <a:pPr algn="ctr">
              <a:defRPr/>
            </a:pPr>
            <a:endParaRPr lang="ru-RU" dirty="0">
              <a:latin typeface="Times New Roman" pitchFamily="18" charset="0"/>
              <a:cs typeface="Times New Roman" pitchFamily="18" charset="0"/>
            </a:endParaRPr>
          </a:p>
        </p:txBody>
      </p:sp>
      <p:sp>
        <p:nvSpPr>
          <p:cNvPr id="64" name="Прямоугольник 63"/>
          <p:cNvSpPr/>
          <p:nvPr/>
        </p:nvSpPr>
        <p:spPr>
          <a:xfrm>
            <a:off x="357188" y="1071563"/>
            <a:ext cx="8643937" cy="1016000"/>
          </a:xfrm>
          <a:prstGeom prst="rect">
            <a:avLst/>
          </a:prstGeom>
        </p:spPr>
        <p:txBody>
          <a:bodyPr>
            <a:spAutoFit/>
          </a:bodyPr>
          <a:lstStyle/>
          <a:p>
            <a:pPr algn="ctr">
              <a:defRPr/>
            </a:pPr>
            <a:r>
              <a:rPr lang="ru-RU" sz="2000" b="1" dirty="0">
                <a:solidFill>
                  <a:schemeClr val="bg1"/>
                </a:solidFill>
                <a:latin typeface="+mn-lt"/>
                <a:cs typeface="Times New Roman" pitchFamily="18" charset="0"/>
              </a:rPr>
              <a:t>Основные подходы к управлению реализацией Государственных программ Российской Федерации в Федеральном казначействе </a:t>
            </a:r>
          </a:p>
          <a:p>
            <a:pPr algn="ctr">
              <a:defRPr/>
            </a:pPr>
            <a:r>
              <a:rPr lang="ru-RU" sz="2000" b="1" dirty="0">
                <a:solidFill>
                  <a:schemeClr val="bg1"/>
                </a:solidFill>
                <a:latin typeface="+mn-lt"/>
                <a:cs typeface="Times New Roman" pitchFamily="18" charset="0"/>
              </a:rPr>
              <a:t>(как будет)</a:t>
            </a:r>
          </a:p>
        </p:txBody>
      </p:sp>
      <p:cxnSp>
        <p:nvCxnSpPr>
          <p:cNvPr id="66" name="Прямая соединительная линия 65"/>
          <p:cNvCxnSpPr/>
          <p:nvPr/>
        </p:nvCxnSpPr>
        <p:spPr>
          <a:xfrm rot="16200000" flipH="1">
            <a:off x="1597819" y="3902869"/>
            <a:ext cx="2992438" cy="44450"/>
          </a:xfrm>
          <a:prstGeom prst="line">
            <a:avLst/>
          </a:prstGeom>
          <a:ln w="349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380" name="Номер слайда 1"/>
          <p:cNvSpPr txBox="1">
            <a:spLocks noGrp="1"/>
          </p:cNvSpPr>
          <p:nvPr/>
        </p:nvSpPr>
        <p:spPr bwMode="auto">
          <a:xfrm>
            <a:off x="6767513" y="7642225"/>
            <a:ext cx="1320800" cy="206375"/>
          </a:xfrm>
          <a:prstGeom prst="rect">
            <a:avLst/>
          </a:prstGeom>
          <a:noFill/>
          <a:ln w="9525">
            <a:noFill/>
            <a:miter lim="800000"/>
            <a:headEnd/>
            <a:tailEnd/>
          </a:ln>
        </p:spPr>
        <p:txBody>
          <a:bodyPr anchor="ctr"/>
          <a:lstStyle/>
          <a:p>
            <a:pPr algn="r"/>
            <a:r>
              <a:rPr lang="ru-RU" sz="1200">
                <a:solidFill>
                  <a:srgbClr val="898989"/>
                </a:solidFill>
                <a:cs typeface="Times New Roman" pitchFamily="18" charset="0"/>
              </a:rPr>
              <a:t>9</a:t>
            </a:r>
          </a:p>
        </p:txBody>
      </p:sp>
      <p:graphicFrame>
        <p:nvGraphicFramePr>
          <p:cNvPr id="68" name="Схема 67"/>
          <p:cNvGraphicFramePr/>
          <p:nvPr/>
        </p:nvGraphicFramePr>
        <p:xfrm>
          <a:off x="357150" y="2500306"/>
          <a:ext cx="2071710" cy="315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 name="Oval 8"/>
          <p:cNvSpPr>
            <a:spLocks noChangeArrowheads="1"/>
          </p:cNvSpPr>
          <p:nvPr/>
        </p:nvSpPr>
        <p:spPr bwMode="auto">
          <a:xfrm>
            <a:off x="1285875" y="2786063"/>
            <a:ext cx="1714500" cy="428625"/>
          </a:xfrm>
          <a:prstGeom prst="ellipse">
            <a:avLst/>
          </a:prstGeom>
          <a:solidFill>
            <a:srgbClr val="CCFFFF"/>
          </a:solidFill>
          <a:ln w="9525">
            <a:solidFill>
              <a:schemeClr val="tx1"/>
            </a:solidFill>
            <a:round/>
            <a:headEnd/>
            <a:tailEnd/>
          </a:ln>
        </p:spPr>
        <p:txBody>
          <a:bodyPr wrap="none" anchor="ctr"/>
          <a:lstStyle/>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Государственные программы</a:t>
            </a:r>
          </a:p>
        </p:txBody>
      </p:sp>
      <p:sp>
        <p:nvSpPr>
          <p:cNvPr id="70" name="Oval 8"/>
          <p:cNvSpPr>
            <a:spLocks noChangeArrowheads="1"/>
          </p:cNvSpPr>
          <p:nvPr/>
        </p:nvSpPr>
        <p:spPr bwMode="auto">
          <a:xfrm>
            <a:off x="1071563" y="3500438"/>
            <a:ext cx="1928812" cy="428625"/>
          </a:xfrm>
          <a:prstGeom prst="ellipse">
            <a:avLst/>
          </a:prstGeom>
          <a:solidFill>
            <a:srgbClr val="CCFFFF"/>
          </a:solidFill>
          <a:ln w="9525">
            <a:solidFill>
              <a:schemeClr val="tx1"/>
            </a:solidFill>
            <a:round/>
            <a:headEnd/>
            <a:tailEnd/>
          </a:ln>
        </p:spPr>
        <p:txBody>
          <a:bodyPr wrap="none" anchor="ctr"/>
          <a:lstStyle/>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План деятельности </a:t>
            </a:r>
          </a:p>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Казначейства России</a:t>
            </a:r>
          </a:p>
        </p:txBody>
      </p:sp>
      <p:sp>
        <p:nvSpPr>
          <p:cNvPr id="71" name="Oval 8"/>
          <p:cNvSpPr>
            <a:spLocks noChangeArrowheads="1"/>
          </p:cNvSpPr>
          <p:nvPr/>
        </p:nvSpPr>
        <p:spPr bwMode="auto">
          <a:xfrm>
            <a:off x="785813" y="4214813"/>
            <a:ext cx="2214562" cy="500062"/>
          </a:xfrm>
          <a:prstGeom prst="ellipse">
            <a:avLst/>
          </a:prstGeom>
          <a:solidFill>
            <a:srgbClr val="CCFFFF"/>
          </a:solidFill>
          <a:ln w="9525">
            <a:solidFill>
              <a:schemeClr val="tx1"/>
            </a:solidFill>
            <a:round/>
            <a:headEnd/>
            <a:tailEnd/>
          </a:ln>
        </p:spPr>
        <p:txBody>
          <a:bodyPr wrap="none" anchor="ctr"/>
          <a:lstStyle/>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Стратегическая карта </a:t>
            </a:r>
          </a:p>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Казначейства России </a:t>
            </a:r>
          </a:p>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и планы  по ее реализации</a:t>
            </a:r>
          </a:p>
        </p:txBody>
      </p:sp>
      <p:sp>
        <p:nvSpPr>
          <p:cNvPr id="72" name="Oval 8"/>
          <p:cNvSpPr>
            <a:spLocks noChangeArrowheads="1"/>
          </p:cNvSpPr>
          <p:nvPr/>
        </p:nvSpPr>
        <p:spPr bwMode="auto">
          <a:xfrm>
            <a:off x="642938" y="5072063"/>
            <a:ext cx="2193925" cy="428625"/>
          </a:xfrm>
          <a:prstGeom prst="ellipse">
            <a:avLst/>
          </a:prstGeom>
          <a:solidFill>
            <a:srgbClr val="CCFFFF"/>
          </a:solidFill>
          <a:ln w="9525">
            <a:solidFill>
              <a:schemeClr val="tx1"/>
            </a:solidFill>
            <a:round/>
            <a:headEnd/>
            <a:tailEnd/>
          </a:ln>
        </p:spPr>
        <p:txBody>
          <a:bodyPr wrap="none" anchor="ctr"/>
          <a:lstStyle/>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Планы деятельности </a:t>
            </a:r>
          </a:p>
          <a:p>
            <a:pPr algn="ctr">
              <a:buClr>
                <a:srgbClr val="000000"/>
              </a:buClr>
              <a:buSzPct val="100000"/>
              <a:buFont typeface="Times New Roman" pitchFamily="18" charset="0"/>
              <a:buNone/>
              <a:defRPr/>
            </a:pPr>
            <a:r>
              <a:rPr lang="ru-RU" sz="1000" b="1" dirty="0">
                <a:solidFill>
                  <a:srgbClr val="000000"/>
                </a:solidFill>
                <a:latin typeface="+mn-lt"/>
                <a:ea typeface="Arial Unicode MS" pitchFamily="34" charset="-128"/>
                <a:cs typeface="Arial Unicode MS" pitchFamily="34" charset="-128"/>
              </a:rPr>
              <a:t>структурных подразделений</a:t>
            </a:r>
          </a:p>
        </p:txBody>
      </p:sp>
      <p:graphicFrame>
        <p:nvGraphicFramePr>
          <p:cNvPr id="73" name="Схема 72"/>
          <p:cNvGraphicFramePr/>
          <p:nvPr/>
        </p:nvGraphicFramePr>
        <p:xfrm>
          <a:off x="3571868" y="2928934"/>
          <a:ext cx="2643206" cy="27861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4" name="Прямая соединительная линия 73"/>
          <p:cNvCxnSpPr/>
          <p:nvPr/>
        </p:nvCxnSpPr>
        <p:spPr>
          <a:xfrm rot="16200000" flipH="1">
            <a:off x="5241131" y="3902869"/>
            <a:ext cx="2992438" cy="44450"/>
          </a:xfrm>
          <a:prstGeom prst="line">
            <a:avLst/>
          </a:prstGeom>
          <a:ln w="349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2"/>
          <p:cNvSpPr txBox="1">
            <a:spLocks/>
          </p:cNvSpPr>
          <p:nvPr/>
        </p:nvSpPr>
        <p:spPr bwMode="auto">
          <a:xfrm>
            <a:off x="214313" y="2071688"/>
            <a:ext cx="2714625" cy="357187"/>
          </a:xfrm>
          <a:prstGeom prst="rect">
            <a:avLst/>
          </a:prstGeom>
          <a:noFill/>
          <a:ln w="9525">
            <a:noFill/>
            <a:miter lim="800000"/>
            <a:headEnd/>
            <a:tailEnd/>
          </a:ln>
        </p:spPr>
        <p:txBody>
          <a:bodyPr/>
          <a:lstStyle/>
          <a:p>
            <a:pPr algn="ctr" eaLnBrk="0" hangingPunct="0">
              <a:defRPr/>
            </a:pPr>
            <a:r>
              <a:rPr lang="ru-RU" sz="1400" dirty="0">
                <a:solidFill>
                  <a:srgbClr val="162387"/>
                </a:solidFill>
                <a:latin typeface="+mn-lt"/>
              </a:rPr>
              <a:t>СИСТЕМА ПЛАНИРОВАНИЯ</a:t>
            </a:r>
          </a:p>
        </p:txBody>
      </p:sp>
      <p:sp>
        <p:nvSpPr>
          <p:cNvPr id="76" name="Rectangle 2"/>
          <p:cNvSpPr txBox="1">
            <a:spLocks/>
          </p:cNvSpPr>
          <p:nvPr/>
        </p:nvSpPr>
        <p:spPr bwMode="auto">
          <a:xfrm>
            <a:off x="3500438" y="2143125"/>
            <a:ext cx="2714625" cy="285750"/>
          </a:xfrm>
          <a:prstGeom prst="rect">
            <a:avLst/>
          </a:prstGeom>
          <a:noFill/>
          <a:ln w="9525">
            <a:noFill/>
            <a:miter lim="800000"/>
            <a:headEnd/>
            <a:tailEnd/>
          </a:ln>
        </p:spPr>
        <p:txBody>
          <a:bodyPr/>
          <a:lstStyle/>
          <a:p>
            <a:pPr algn="ctr" eaLnBrk="0" hangingPunct="0">
              <a:defRPr/>
            </a:pPr>
            <a:r>
              <a:rPr lang="ru-RU" sz="1400" dirty="0">
                <a:solidFill>
                  <a:srgbClr val="162387"/>
                </a:solidFill>
                <a:latin typeface="+mn-lt"/>
              </a:rPr>
              <a:t>СИСТЕМА УПРАВЛЕНИЯ</a:t>
            </a:r>
          </a:p>
        </p:txBody>
      </p:sp>
      <p:sp>
        <p:nvSpPr>
          <p:cNvPr id="77" name="Rectangle 2"/>
          <p:cNvSpPr txBox="1">
            <a:spLocks/>
          </p:cNvSpPr>
          <p:nvPr/>
        </p:nvSpPr>
        <p:spPr bwMode="auto">
          <a:xfrm>
            <a:off x="6643688" y="2071688"/>
            <a:ext cx="2643187" cy="285750"/>
          </a:xfrm>
          <a:prstGeom prst="rect">
            <a:avLst/>
          </a:prstGeom>
          <a:noFill/>
          <a:ln w="9525">
            <a:noFill/>
            <a:miter lim="800000"/>
            <a:headEnd/>
            <a:tailEnd/>
          </a:ln>
        </p:spPr>
        <p:txBody>
          <a:bodyPr/>
          <a:lstStyle/>
          <a:p>
            <a:pPr algn="ctr" eaLnBrk="0" hangingPunct="0">
              <a:defRPr/>
            </a:pPr>
            <a:r>
              <a:rPr lang="ru-RU" sz="1400" dirty="0">
                <a:solidFill>
                  <a:srgbClr val="162387"/>
                </a:solidFill>
                <a:latin typeface="+mn-lt"/>
              </a:rPr>
              <a:t>СИСТЕМА МОНИТОРИНГА (ПОСЛЕДУЮЩИЙ КОНТРОЛЬ)</a:t>
            </a:r>
          </a:p>
        </p:txBody>
      </p:sp>
      <p:sp>
        <p:nvSpPr>
          <p:cNvPr id="78" name="AutoShape 21"/>
          <p:cNvSpPr>
            <a:spLocks noChangeArrowheads="1"/>
          </p:cNvSpPr>
          <p:nvPr/>
        </p:nvSpPr>
        <p:spPr bwMode="auto">
          <a:xfrm>
            <a:off x="2928938" y="3286125"/>
            <a:ext cx="534987" cy="203200"/>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solidFill>
                <a:srgbClr val="162387"/>
              </a:solidFill>
              <a:cs typeface="Times New Roman" pitchFamily="18" charset="0"/>
            </a:endParaRPr>
          </a:p>
        </p:txBody>
      </p:sp>
      <p:sp>
        <p:nvSpPr>
          <p:cNvPr id="79" name="AutoShape 21"/>
          <p:cNvSpPr>
            <a:spLocks noChangeArrowheads="1"/>
          </p:cNvSpPr>
          <p:nvPr/>
        </p:nvSpPr>
        <p:spPr bwMode="auto">
          <a:xfrm>
            <a:off x="2928938" y="4786313"/>
            <a:ext cx="579437" cy="203200"/>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solidFill>
                <a:srgbClr val="162387"/>
              </a:solidFill>
              <a:cs typeface="Times New Roman" pitchFamily="18" charset="0"/>
            </a:endParaRPr>
          </a:p>
        </p:txBody>
      </p:sp>
      <p:sp>
        <p:nvSpPr>
          <p:cNvPr id="80" name="AutoShape 21"/>
          <p:cNvSpPr>
            <a:spLocks noChangeArrowheads="1"/>
          </p:cNvSpPr>
          <p:nvPr/>
        </p:nvSpPr>
        <p:spPr bwMode="auto">
          <a:xfrm rot="10800000">
            <a:off x="6215063" y="3286125"/>
            <a:ext cx="619125" cy="203200"/>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solidFill>
                <a:srgbClr val="162387"/>
              </a:solidFill>
              <a:cs typeface="Times New Roman" pitchFamily="18" charset="0"/>
            </a:endParaRPr>
          </a:p>
        </p:txBody>
      </p:sp>
      <p:sp>
        <p:nvSpPr>
          <p:cNvPr id="81" name="AutoShape 21"/>
          <p:cNvSpPr>
            <a:spLocks noChangeArrowheads="1"/>
          </p:cNvSpPr>
          <p:nvPr/>
        </p:nvSpPr>
        <p:spPr bwMode="auto">
          <a:xfrm rot="10800000">
            <a:off x="6286500" y="4786313"/>
            <a:ext cx="619125" cy="203200"/>
          </a:xfrm>
          <a:prstGeom prst="rightArrow">
            <a:avLst>
              <a:gd name="adj1" fmla="val 50000"/>
              <a:gd name="adj2" fmla="val 75221"/>
            </a:avLst>
          </a:prstGeom>
          <a:solidFill>
            <a:schemeClr val="accent6">
              <a:lumMod val="75000"/>
            </a:schemeClr>
          </a:solidFill>
          <a:ln w="9525" algn="ctr">
            <a:solidFill>
              <a:srgbClr val="EAEAEA"/>
            </a:solidFill>
            <a:miter lim="800000"/>
            <a:headEnd/>
            <a:tailEnd/>
          </a:ln>
          <a:effectLst/>
        </p:spPr>
        <p:txBody>
          <a:bodyPr wrap="none" lIns="90000" tIns="46800" rIns="90000" bIns="46800" anchor="ctr"/>
          <a:lstStyle/>
          <a:p>
            <a:pPr>
              <a:defRPr/>
            </a:pPr>
            <a:endParaRPr lang="ru-RU">
              <a:solidFill>
                <a:srgbClr val="162387"/>
              </a:solidFill>
              <a:cs typeface="Times New Roman" pitchFamily="18" charset="0"/>
            </a:endParaRPr>
          </a:p>
        </p:txBody>
      </p:sp>
      <p:sp>
        <p:nvSpPr>
          <p:cNvPr id="82" name="Rectangle 2"/>
          <p:cNvSpPr txBox="1">
            <a:spLocks/>
          </p:cNvSpPr>
          <p:nvPr/>
        </p:nvSpPr>
        <p:spPr bwMode="auto">
          <a:xfrm>
            <a:off x="3286125" y="2428875"/>
            <a:ext cx="3071813" cy="285750"/>
          </a:xfrm>
          <a:prstGeom prst="rect">
            <a:avLst/>
          </a:prstGeom>
          <a:noFill/>
          <a:ln w="9525">
            <a:noFill/>
            <a:miter lim="800000"/>
            <a:headEnd/>
            <a:tailEnd/>
          </a:ln>
        </p:spPr>
        <p:txBody>
          <a:bodyPr/>
          <a:lstStyle/>
          <a:p>
            <a:pPr algn="ctr" eaLnBrk="0" hangingPunct="0">
              <a:defRPr/>
            </a:pPr>
            <a:r>
              <a:rPr lang="ru-RU" sz="1400" b="1" dirty="0">
                <a:solidFill>
                  <a:srgbClr val="162387"/>
                </a:solidFill>
                <a:latin typeface="+mn-lt"/>
              </a:rPr>
              <a:t>цели государственных программ (планов)</a:t>
            </a:r>
          </a:p>
        </p:txBody>
      </p:sp>
      <p:sp>
        <p:nvSpPr>
          <p:cNvPr id="83" name="Rectangle 2"/>
          <p:cNvSpPr txBox="1">
            <a:spLocks/>
          </p:cNvSpPr>
          <p:nvPr/>
        </p:nvSpPr>
        <p:spPr bwMode="auto">
          <a:xfrm>
            <a:off x="3500438" y="5786438"/>
            <a:ext cx="2928937" cy="285750"/>
          </a:xfrm>
          <a:prstGeom prst="rect">
            <a:avLst/>
          </a:prstGeom>
          <a:noFill/>
          <a:ln w="9525">
            <a:noFill/>
            <a:miter lim="800000"/>
            <a:headEnd/>
            <a:tailEnd/>
          </a:ln>
        </p:spPr>
        <p:txBody>
          <a:bodyPr/>
          <a:lstStyle/>
          <a:p>
            <a:pPr algn="ctr" eaLnBrk="0" hangingPunct="0">
              <a:defRPr/>
            </a:pPr>
            <a:r>
              <a:rPr lang="ru-RU" sz="1300" b="1" dirty="0">
                <a:solidFill>
                  <a:srgbClr val="162387"/>
                </a:solidFill>
                <a:latin typeface="+mn-lt"/>
              </a:rPr>
              <a:t>результаты  реализации государственных программ (планов)</a:t>
            </a:r>
          </a:p>
        </p:txBody>
      </p:sp>
      <p:graphicFrame>
        <p:nvGraphicFramePr>
          <p:cNvPr id="84" name="Схема 83"/>
          <p:cNvGraphicFramePr/>
          <p:nvPr/>
        </p:nvGraphicFramePr>
        <p:xfrm>
          <a:off x="6929454" y="3214686"/>
          <a:ext cx="2071678" cy="17859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5" name="Номер слайда 21"/>
          <p:cNvSpPr>
            <a:spLocks noGrp="1"/>
          </p:cNvSpPr>
          <p:nvPr>
            <p:ph type="sldNum" sz="quarter" idx="12"/>
          </p:nvPr>
        </p:nvSpPr>
        <p:spPr>
          <a:xfrm>
            <a:off x="6767513" y="7642225"/>
            <a:ext cx="1320800" cy="206375"/>
          </a:xfrm>
        </p:spPr>
        <p:txBody>
          <a:bodyPr/>
          <a:lstStyle/>
          <a:p>
            <a:pPr>
              <a:defRPr/>
            </a:pPr>
            <a:fld id="{0A7B8C64-EC81-456C-827F-C9BE1FA6006E}" type="slidenum">
              <a:rPr lang="ru-RU" smtClean="0"/>
              <a:pPr>
                <a:defRPr/>
              </a:pPr>
              <a:t>60</a:t>
            </a:fld>
            <a:endParaRPr lang="ru-RU"/>
          </a:p>
        </p:txBody>
      </p:sp>
      <p:sp>
        <p:nvSpPr>
          <p:cNvPr id="101399" name="TextBox 5"/>
          <p:cNvSpPr txBox="1">
            <a:spLocks noChangeArrowheads="1"/>
          </p:cNvSpPr>
          <p:nvPr/>
        </p:nvSpPr>
        <p:spPr bwMode="auto">
          <a:xfrm>
            <a:off x="827088" y="115888"/>
            <a:ext cx="7858125" cy="830262"/>
          </a:xfrm>
          <a:prstGeom prst="rect">
            <a:avLst/>
          </a:prstGeom>
          <a:noFill/>
          <a:ln w="9525">
            <a:noFill/>
            <a:miter lim="800000"/>
            <a:headEnd/>
            <a:tailEnd/>
          </a:ln>
        </p:spPr>
        <p:txBody>
          <a:bodyPr>
            <a:spAutoFit/>
          </a:bodyPr>
          <a:lstStyle/>
          <a:p>
            <a:pPr algn="ctr">
              <a:lnSpc>
                <a:spcPct val="80000"/>
              </a:lnSpc>
            </a:pPr>
            <a:r>
              <a:rPr lang="ru-RU" sz="1500" b="1">
                <a:solidFill>
                  <a:srgbClr val="00349E"/>
                </a:solidFill>
                <a:cs typeface="Times New Roman" pitchFamily="18" charset="0"/>
              </a:rPr>
              <a:t>ОСУЩЕСТВЛЕНИЕ ПОЛНОМОЧИЙ ПО ВНУТРЕННЕМУ КОНТРОЛЮ И ВНУТРЕННЕМУ АУДИТУ РАЗРАБОТКИ И РЕАЛИЗАЦИИ В ФЕДЕРАЛЬНОМ КАЗНАЧЕЙСТВЕ МЕРОПРИЯТИЙ ГОСУДАРСТВЕННЫХ ПРОГРАММ РФ, ИСПОЛНИТЕЛЕМ КОТОРЫХ ЯВЛЯЕТСЯ КАЗНАЧЕСЙСТВО РОССИИ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500" y="0"/>
            <a:ext cx="8229600" cy="928688"/>
          </a:xfrm>
          <a:prstGeom prst="rect">
            <a:avLst/>
          </a:prstGeom>
        </p:spPr>
        <p:txBody>
          <a:bodyPr/>
          <a:lstStyle/>
          <a:p>
            <a:pPr marL="762000" indent="-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b="1" dirty="0">
                <a:solidFill>
                  <a:srgbClr val="00449E"/>
                </a:solidFill>
                <a:latin typeface="+mj-lt"/>
                <a:ea typeface="+mj-ea"/>
                <a:cs typeface="+mj-cs"/>
              </a:rPr>
              <a:t/>
            </a:r>
            <a:br>
              <a:rPr lang="ru-RU" b="1" dirty="0">
                <a:solidFill>
                  <a:srgbClr val="00449E"/>
                </a:solidFill>
                <a:latin typeface="+mj-lt"/>
                <a:ea typeface="+mj-ea"/>
                <a:cs typeface="+mj-cs"/>
              </a:rPr>
            </a:br>
            <a:endParaRPr lang="ru-RU" sz="2700" b="1" dirty="0">
              <a:solidFill>
                <a:srgbClr val="00349E"/>
              </a:solidFill>
              <a:cs typeface="Times New Roman" pitchFamily="18" charset="0"/>
            </a:endParaRPr>
          </a:p>
          <a:p>
            <a:pPr marL="762000" indent="-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2000" b="1" u="sng" dirty="0">
              <a:solidFill>
                <a:srgbClr val="00449E"/>
              </a:solidFill>
              <a:latin typeface="+mj-lt"/>
              <a:ea typeface="+mj-ea"/>
              <a:cs typeface="+mj-cs"/>
            </a:endParaRPr>
          </a:p>
        </p:txBody>
      </p:sp>
      <p:grpSp>
        <p:nvGrpSpPr>
          <p:cNvPr id="102402" name="Group 4"/>
          <p:cNvGrpSpPr>
            <a:grpSpLocks/>
          </p:cNvGrpSpPr>
          <p:nvPr/>
        </p:nvGrpSpPr>
        <p:grpSpPr bwMode="auto">
          <a:xfrm>
            <a:off x="323850" y="2133600"/>
            <a:ext cx="2571750" cy="4230688"/>
            <a:chOff x="166" y="981"/>
            <a:chExt cx="5472" cy="2945"/>
          </a:xfrm>
        </p:grpSpPr>
        <p:sp>
          <p:nvSpPr>
            <p:cNvPr id="4" name="AutoShape 5"/>
            <p:cNvSpPr>
              <a:spLocks noChangeArrowheads="1"/>
            </p:cNvSpPr>
            <p:nvPr/>
          </p:nvSpPr>
          <p:spPr bwMode="auto">
            <a:xfrm flipV="1">
              <a:off x="2219" y="981"/>
              <a:ext cx="1366" cy="736"/>
            </a:xfrm>
            <a:custGeom>
              <a:avLst/>
              <a:gdLst>
                <a:gd name="T0" fmla="*/ 1024 w 21600"/>
                <a:gd name="T1" fmla="*/ 368 h 21600"/>
                <a:gd name="T2" fmla="*/ 683 w 21600"/>
                <a:gd name="T3" fmla="*/ 736 h 21600"/>
                <a:gd name="T4" fmla="*/ 342 w 21600"/>
                <a:gd name="T5" fmla="*/ 368 h 21600"/>
                <a:gd name="T6" fmla="*/ 683 w 21600"/>
                <a:gd name="T7" fmla="*/ 0 h 21600"/>
                <a:gd name="T8" fmla="*/ 0 60000 65536"/>
                <a:gd name="T9" fmla="*/ 0 60000 65536"/>
                <a:gd name="T10" fmla="*/ 0 60000 65536"/>
                <a:gd name="T11" fmla="*/ 0 60000 65536"/>
                <a:gd name="T12" fmla="*/ 7195 w 21600"/>
                <a:gd name="T13" fmla="*/ 7190 h 21600"/>
                <a:gd name="T14" fmla="*/ 14405 w 21600"/>
                <a:gd name="T15" fmla="*/ 1441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CCFFFF"/>
            </a:solidFill>
            <a:ln w="4699">
              <a:solidFill>
                <a:srgbClr val="000000"/>
              </a:solidFill>
              <a:miter lim="800000"/>
              <a:headEnd/>
              <a:tailEnd/>
            </a:ln>
            <a:scene3d>
              <a:camera prst="orthographicFront"/>
              <a:lightRig rig="threePt" dir="t"/>
            </a:scene3d>
            <a:sp3d>
              <a:bevelT/>
            </a:sp3d>
          </p:spPr>
          <p:txBody>
            <a:bodyPr rot="10800000" wrap="none" lIns="0" tIns="0" rIns="0" bIns="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a:solidFill>
                  <a:srgbClr val="000000"/>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300">
                <a:solidFill>
                  <a:srgbClr val="000000"/>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a:solidFill>
                    <a:srgbClr val="000000"/>
                  </a:solidFill>
                  <a:latin typeface="Calibri" pitchFamily="34" charset="0"/>
                </a:rPr>
                <a:t>ОЦЕНКА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a:solidFill>
                    <a:srgbClr val="000000"/>
                  </a:solidFill>
                  <a:latin typeface="Calibri" pitchFamily="34" charset="0"/>
                </a:rPr>
                <a:t>ДЕЯТЕЛЬНОСТИ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a:solidFill>
                    <a:srgbClr val="000000"/>
                  </a:solidFill>
                  <a:latin typeface="Calibri" pitchFamily="34" charset="0"/>
                </a:rPr>
                <a:t>ФК</a:t>
              </a:r>
            </a:p>
          </p:txBody>
        </p:sp>
        <p:sp>
          <p:nvSpPr>
            <p:cNvPr id="5" name="AutoShape 6"/>
            <p:cNvSpPr>
              <a:spLocks noChangeArrowheads="1"/>
            </p:cNvSpPr>
            <p:nvPr/>
          </p:nvSpPr>
          <p:spPr bwMode="auto">
            <a:xfrm flipV="1">
              <a:off x="1535" y="1718"/>
              <a:ext cx="2735" cy="737"/>
            </a:xfrm>
            <a:custGeom>
              <a:avLst/>
              <a:gdLst>
                <a:gd name="T0" fmla="*/ 2393 w 21600"/>
                <a:gd name="T1" fmla="*/ 369 h 21600"/>
                <a:gd name="T2" fmla="*/ 1368 w 21600"/>
                <a:gd name="T3" fmla="*/ 737 h 21600"/>
                <a:gd name="T4" fmla="*/ 342 w 21600"/>
                <a:gd name="T5" fmla="*/ 369 h 21600"/>
                <a:gd name="T6" fmla="*/ 1368 w 21600"/>
                <a:gd name="T7" fmla="*/ 0 h 21600"/>
                <a:gd name="T8" fmla="*/ 0 60000 65536"/>
                <a:gd name="T9" fmla="*/ 0 60000 65536"/>
                <a:gd name="T10" fmla="*/ 0 60000 65536"/>
                <a:gd name="T11" fmla="*/ 0 60000 65536"/>
                <a:gd name="T12" fmla="*/ 4502 w 21600"/>
                <a:gd name="T13" fmla="*/ 4513 h 21600"/>
                <a:gd name="T14" fmla="*/ 17098 w 21600"/>
                <a:gd name="T15" fmla="*/ 1708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FFFF"/>
            </a:solidFill>
            <a:ln w="4699">
              <a:solidFill>
                <a:srgbClr val="000000"/>
              </a:solidFill>
              <a:miter lim="800000"/>
              <a:headEnd/>
              <a:tailEnd/>
            </a:ln>
            <a:scene3d>
              <a:camera prst="orthographicFront"/>
              <a:lightRig rig="threePt" dir="t"/>
            </a:scene3d>
            <a:sp3d>
              <a:bevelT/>
            </a:sp3d>
          </p:spPr>
          <p:txBody>
            <a:bodyPr rot="10800000" wrap="none"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ОЦЕНКА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ДЕЯТЕЛЬНОСТИ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ОРГАНА ФК</a:t>
              </a:r>
            </a:p>
          </p:txBody>
        </p:sp>
        <p:sp>
          <p:nvSpPr>
            <p:cNvPr id="6" name="AutoShape 7"/>
            <p:cNvSpPr>
              <a:spLocks noChangeArrowheads="1"/>
            </p:cNvSpPr>
            <p:nvPr/>
          </p:nvSpPr>
          <p:spPr bwMode="auto">
            <a:xfrm flipV="1">
              <a:off x="850" y="2454"/>
              <a:ext cx="4104" cy="736"/>
            </a:xfrm>
            <a:custGeom>
              <a:avLst/>
              <a:gdLst>
                <a:gd name="T0" fmla="*/ 3762 w 21600"/>
                <a:gd name="T1" fmla="*/ 368 h 21600"/>
                <a:gd name="T2" fmla="*/ 2052 w 21600"/>
                <a:gd name="T3" fmla="*/ 736 h 21600"/>
                <a:gd name="T4" fmla="*/ 342 w 21600"/>
                <a:gd name="T5" fmla="*/ 368 h 21600"/>
                <a:gd name="T6" fmla="*/ 2052 w 21600"/>
                <a:gd name="T7" fmla="*/ 0 h 21600"/>
                <a:gd name="T8" fmla="*/ 0 60000 65536"/>
                <a:gd name="T9" fmla="*/ 0 60000 65536"/>
                <a:gd name="T10" fmla="*/ 0 60000 65536"/>
                <a:gd name="T11" fmla="*/ 0 60000 65536"/>
                <a:gd name="T12" fmla="*/ 3600 w 21600"/>
                <a:gd name="T13" fmla="*/ 3610 h 21600"/>
                <a:gd name="T14" fmla="*/ 18000 w 21600"/>
                <a:gd name="T15" fmla="*/ 1799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CCFFFF"/>
            </a:solidFill>
            <a:ln w="4699">
              <a:solidFill>
                <a:srgbClr val="000000"/>
              </a:solidFill>
              <a:miter lim="800000"/>
              <a:headEnd/>
              <a:tailEnd/>
            </a:ln>
            <a:scene3d>
              <a:camera prst="orthographicFront"/>
              <a:lightRig rig="threePt" dir="t"/>
            </a:scene3d>
            <a:sp3d>
              <a:bevelT/>
            </a:sp3d>
          </p:spPr>
          <p:txBody>
            <a:bodyPr rot="10800000" wrap="none"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ОЦЕНКА</a:t>
              </a:r>
              <a:br>
                <a:rPr lang="ru-RU" sz="1300" b="1" dirty="0">
                  <a:solidFill>
                    <a:srgbClr val="000000"/>
                  </a:solidFill>
                  <a:latin typeface="+mn-lt"/>
                </a:rPr>
              </a:br>
              <a:r>
                <a:rPr lang="ru-RU" sz="1300" b="1" dirty="0">
                  <a:solidFill>
                    <a:srgbClr val="000000"/>
                  </a:solidFill>
                  <a:latin typeface="+mn-lt"/>
                </a:rPr>
                <a:t>ДЕЯТЕЛЬНОСТИ</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 СТРУКТУРНОГО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ПОДРАЗДЕЛЕНИЯ ФК</a:t>
              </a:r>
            </a:p>
          </p:txBody>
        </p:sp>
        <p:sp>
          <p:nvSpPr>
            <p:cNvPr id="7" name="AutoShape 8"/>
            <p:cNvSpPr>
              <a:spLocks noChangeArrowheads="1"/>
            </p:cNvSpPr>
            <p:nvPr/>
          </p:nvSpPr>
          <p:spPr bwMode="auto">
            <a:xfrm flipV="1">
              <a:off x="166" y="3190"/>
              <a:ext cx="5472" cy="736"/>
            </a:xfrm>
            <a:custGeom>
              <a:avLst/>
              <a:gdLst>
                <a:gd name="T0" fmla="*/ 5130 w 21600"/>
                <a:gd name="T1" fmla="*/ 368 h 21600"/>
                <a:gd name="T2" fmla="*/ 2736 w 21600"/>
                <a:gd name="T3" fmla="*/ 736 h 21600"/>
                <a:gd name="T4" fmla="*/ 342 w 21600"/>
                <a:gd name="T5" fmla="*/ 368 h 21600"/>
                <a:gd name="T6" fmla="*/ 2736 w 21600"/>
                <a:gd name="T7" fmla="*/ 0 h 21600"/>
                <a:gd name="T8" fmla="*/ 0 60000 65536"/>
                <a:gd name="T9" fmla="*/ 0 60000 65536"/>
                <a:gd name="T10" fmla="*/ 0 60000 65536"/>
                <a:gd name="T11" fmla="*/ 0 60000 65536"/>
                <a:gd name="T12" fmla="*/ 3150 w 21600"/>
                <a:gd name="T13" fmla="*/ 3140 h 21600"/>
                <a:gd name="T14" fmla="*/ 18450 w 21600"/>
                <a:gd name="T15" fmla="*/ 1846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CCFFFF"/>
            </a:solidFill>
            <a:ln w="4699">
              <a:solidFill>
                <a:srgbClr val="000000"/>
              </a:solidFill>
              <a:miter lim="800000"/>
              <a:headEnd/>
              <a:tailEnd/>
            </a:ln>
            <a:scene3d>
              <a:camera prst="orthographicFront"/>
              <a:lightRig rig="threePt" dir="t"/>
            </a:scene3d>
            <a:sp3d>
              <a:bevelT/>
            </a:sp3d>
          </p:spPr>
          <p:txBody>
            <a:bodyPr rot="10800000" wrap="none"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ОЦЕНКА ДЕЯТЕЛЬНОСТИ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300" b="1" dirty="0">
                  <a:solidFill>
                    <a:srgbClr val="000000"/>
                  </a:solidFill>
                  <a:latin typeface="+mn-lt"/>
                </a:rPr>
                <a:t>СОТРУДНИКА ФК</a:t>
              </a:r>
            </a:p>
          </p:txBody>
        </p:sp>
      </p:grpSp>
      <p:sp>
        <p:nvSpPr>
          <p:cNvPr id="102403" name="Text Box 13"/>
          <p:cNvSpPr txBox="1">
            <a:spLocks noChangeArrowheads="1"/>
          </p:cNvSpPr>
          <p:nvPr/>
        </p:nvSpPr>
        <p:spPr bwMode="auto">
          <a:xfrm>
            <a:off x="3643313" y="2428875"/>
            <a:ext cx="5329237" cy="581025"/>
          </a:xfrm>
          <a:prstGeom prst="rect">
            <a:avLst/>
          </a:prstGeom>
          <a:noFill/>
          <a:ln w="9525">
            <a:noFill/>
            <a:round/>
            <a:headEnd/>
            <a:tailEnd/>
          </a:ln>
        </p:spPr>
        <p:txBody>
          <a:bodyPr lIns="90000" tIns="46800" rIns="90000" bIns="46800">
            <a:spAutoFit/>
          </a:bodyPr>
          <a:lstStyle/>
          <a:p>
            <a:pP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rPr>
              <a:t>Внешняя оценка деятельности Казначейства России со стороны власти, клиентов и общества</a:t>
            </a:r>
          </a:p>
        </p:txBody>
      </p:sp>
      <p:sp>
        <p:nvSpPr>
          <p:cNvPr id="102404" name="Text Box 14"/>
          <p:cNvSpPr txBox="1">
            <a:spLocks noChangeArrowheads="1"/>
          </p:cNvSpPr>
          <p:nvPr/>
        </p:nvSpPr>
        <p:spPr bwMode="auto">
          <a:xfrm>
            <a:off x="3643313" y="3357563"/>
            <a:ext cx="5500687" cy="825500"/>
          </a:xfrm>
          <a:prstGeom prst="rect">
            <a:avLst/>
          </a:prstGeom>
          <a:noFill/>
          <a:ln w="9525">
            <a:noFill/>
            <a:round/>
            <a:headEnd/>
            <a:tailEnd/>
          </a:ln>
        </p:spPr>
        <p:txBody>
          <a:bodyPr lIns="90000" tIns="46800" rIns="90000" bIns="46800">
            <a:spAutoFit/>
          </a:bodyPr>
          <a:lstStyle/>
          <a:p>
            <a:pP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rPr>
              <a:t>Оценка результативности деятельности ТОФК  </a:t>
            </a:r>
            <a:br>
              <a:rPr lang="ru-RU">
                <a:solidFill>
                  <a:srgbClr val="000000"/>
                </a:solidFill>
              </a:rPr>
            </a:br>
            <a:r>
              <a:rPr lang="ru-RU">
                <a:solidFill>
                  <a:srgbClr val="000000"/>
                </a:solidFill>
              </a:rPr>
              <a:t>Оценка эффективности взаимодействия ТОФК с ЦАФК</a:t>
            </a:r>
            <a:br>
              <a:rPr lang="ru-RU">
                <a:solidFill>
                  <a:srgbClr val="000000"/>
                </a:solidFill>
              </a:rPr>
            </a:br>
            <a:r>
              <a:rPr lang="ru-RU">
                <a:solidFill>
                  <a:srgbClr val="000000"/>
                </a:solidFill>
              </a:rPr>
              <a:t>Внешняя оценка деятельности ТОФК</a:t>
            </a:r>
          </a:p>
        </p:txBody>
      </p:sp>
      <p:sp>
        <p:nvSpPr>
          <p:cNvPr id="102405" name="Text Box 15"/>
          <p:cNvSpPr txBox="1">
            <a:spLocks noChangeArrowheads="1"/>
          </p:cNvSpPr>
          <p:nvPr/>
        </p:nvSpPr>
        <p:spPr bwMode="auto">
          <a:xfrm>
            <a:off x="3643313" y="4500563"/>
            <a:ext cx="5257800" cy="581025"/>
          </a:xfrm>
          <a:prstGeom prst="rect">
            <a:avLst/>
          </a:prstGeom>
          <a:noFill/>
          <a:ln w="9525">
            <a:noFill/>
            <a:round/>
            <a:headEnd/>
            <a:tailEnd/>
          </a:ln>
        </p:spPr>
        <p:txBody>
          <a:bodyPr lIns="90000" tIns="46800" rIns="90000" bIns="46800">
            <a:spAutoFit/>
          </a:bodyPr>
          <a:lstStyle/>
          <a:p>
            <a:pP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rPr>
              <a:t>Оценка результативности деятельности отделов управлений ЦАФК и отделов ТОФК</a:t>
            </a:r>
          </a:p>
        </p:txBody>
      </p:sp>
      <p:sp>
        <p:nvSpPr>
          <p:cNvPr id="102406" name="Text Box 16"/>
          <p:cNvSpPr txBox="1">
            <a:spLocks noChangeArrowheads="1"/>
          </p:cNvSpPr>
          <p:nvPr/>
        </p:nvSpPr>
        <p:spPr bwMode="auto">
          <a:xfrm>
            <a:off x="3643313" y="5500688"/>
            <a:ext cx="5040312" cy="581025"/>
          </a:xfrm>
          <a:prstGeom prst="rect">
            <a:avLst/>
          </a:prstGeom>
          <a:noFill/>
          <a:ln w="9525">
            <a:noFill/>
            <a:round/>
            <a:headEnd/>
            <a:tailEnd/>
          </a:ln>
        </p:spPr>
        <p:txBody>
          <a:bodyPr lIns="90000" tIns="46800" rIns="90000" bIns="46800">
            <a:spAutoFit/>
          </a:bodyPr>
          <a:lstStyle/>
          <a:p>
            <a:pP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rPr>
              <a:t>Оценка результативности деятельности сотрудников ЦАФК и ТОФК</a:t>
            </a:r>
          </a:p>
        </p:txBody>
      </p:sp>
      <p:sp>
        <p:nvSpPr>
          <p:cNvPr id="102407" name="Line 18"/>
          <p:cNvSpPr>
            <a:spLocks noChangeShapeType="1"/>
          </p:cNvSpPr>
          <p:nvPr/>
        </p:nvSpPr>
        <p:spPr bwMode="auto">
          <a:xfrm>
            <a:off x="2857500" y="2643188"/>
            <a:ext cx="576263" cy="0"/>
          </a:xfrm>
          <a:prstGeom prst="line">
            <a:avLst/>
          </a:prstGeom>
          <a:noFill/>
          <a:ln w="38100">
            <a:solidFill>
              <a:schemeClr val="tx1"/>
            </a:solidFill>
            <a:round/>
            <a:headEnd/>
            <a:tailEnd type="triangle" w="med" len="med"/>
          </a:ln>
        </p:spPr>
        <p:txBody>
          <a:bodyPr/>
          <a:lstStyle/>
          <a:p>
            <a:endParaRPr lang="ru-RU"/>
          </a:p>
        </p:txBody>
      </p:sp>
      <p:sp>
        <p:nvSpPr>
          <p:cNvPr id="102408" name="Line 19"/>
          <p:cNvSpPr>
            <a:spLocks noChangeShapeType="1"/>
          </p:cNvSpPr>
          <p:nvPr/>
        </p:nvSpPr>
        <p:spPr bwMode="auto">
          <a:xfrm>
            <a:off x="2857500" y="3714750"/>
            <a:ext cx="576263" cy="0"/>
          </a:xfrm>
          <a:prstGeom prst="line">
            <a:avLst/>
          </a:prstGeom>
          <a:noFill/>
          <a:ln w="38100">
            <a:solidFill>
              <a:schemeClr val="tx1"/>
            </a:solidFill>
            <a:round/>
            <a:headEnd/>
            <a:tailEnd type="triangle" w="med" len="med"/>
          </a:ln>
        </p:spPr>
        <p:txBody>
          <a:bodyPr/>
          <a:lstStyle/>
          <a:p>
            <a:endParaRPr lang="ru-RU"/>
          </a:p>
        </p:txBody>
      </p:sp>
      <p:sp>
        <p:nvSpPr>
          <p:cNvPr id="102409" name="Line 19"/>
          <p:cNvSpPr>
            <a:spLocks noChangeShapeType="1"/>
          </p:cNvSpPr>
          <p:nvPr/>
        </p:nvSpPr>
        <p:spPr bwMode="auto">
          <a:xfrm>
            <a:off x="2857500" y="4714875"/>
            <a:ext cx="576263" cy="0"/>
          </a:xfrm>
          <a:prstGeom prst="line">
            <a:avLst/>
          </a:prstGeom>
          <a:noFill/>
          <a:ln w="38100">
            <a:solidFill>
              <a:schemeClr val="tx1"/>
            </a:solidFill>
            <a:round/>
            <a:headEnd/>
            <a:tailEnd type="triangle" w="med" len="med"/>
          </a:ln>
        </p:spPr>
        <p:txBody>
          <a:bodyPr/>
          <a:lstStyle/>
          <a:p>
            <a:endParaRPr lang="ru-RU"/>
          </a:p>
        </p:txBody>
      </p:sp>
      <p:sp>
        <p:nvSpPr>
          <p:cNvPr id="102410" name="Line 19"/>
          <p:cNvSpPr>
            <a:spLocks noChangeShapeType="1"/>
          </p:cNvSpPr>
          <p:nvPr/>
        </p:nvSpPr>
        <p:spPr bwMode="auto">
          <a:xfrm>
            <a:off x="2857500" y="5786438"/>
            <a:ext cx="576263" cy="0"/>
          </a:xfrm>
          <a:prstGeom prst="line">
            <a:avLst/>
          </a:prstGeom>
          <a:noFill/>
          <a:ln w="38100">
            <a:solidFill>
              <a:schemeClr val="tx1"/>
            </a:solidFill>
            <a:round/>
            <a:headEnd/>
            <a:tailEnd type="triangle" w="med" len="med"/>
          </a:ln>
        </p:spPr>
        <p:txBody>
          <a:bodyPr/>
          <a:lstStyle/>
          <a:p>
            <a:endParaRPr lang="ru-RU"/>
          </a:p>
        </p:txBody>
      </p:sp>
      <p:sp>
        <p:nvSpPr>
          <p:cNvPr id="102411" name="Прямоугольник 15"/>
          <p:cNvSpPr>
            <a:spLocks noChangeArrowheads="1"/>
          </p:cNvSpPr>
          <p:nvPr/>
        </p:nvSpPr>
        <p:spPr bwMode="auto">
          <a:xfrm>
            <a:off x="1428750" y="214313"/>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
        <p:nvSpPr>
          <p:cNvPr id="17" name="Прямоугольник 16"/>
          <p:cNvSpPr/>
          <p:nvPr/>
        </p:nvSpPr>
        <p:spPr>
          <a:xfrm>
            <a:off x="428596" y="1214423"/>
            <a:ext cx="8429684" cy="785817"/>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cs typeface="Times New Roman" pitchFamily="18" charset="0"/>
              </a:rPr>
              <a:t>Система оценки результативности деятельности </a:t>
            </a:r>
          </a:p>
          <a:p>
            <a:pPr algn="ctr">
              <a:defRPr/>
            </a:pPr>
            <a:r>
              <a:rPr lang="ru-RU" sz="2000" b="1" dirty="0">
                <a:solidFill>
                  <a:schemeClr val="bg1"/>
                </a:solidFill>
                <a:cs typeface="Times New Roman" pitchFamily="18" charset="0"/>
              </a:rPr>
              <a:t>Федерального казначейства</a:t>
            </a:r>
            <a:endParaRPr lang="ru-RU" sz="20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214438" y="2357438"/>
            <a:ext cx="7572375" cy="714375"/>
          </a:xfrm>
          <a:prstGeom prst="rect">
            <a:avLst/>
          </a:prstGeom>
          <a:solidFill>
            <a:srgbClr val="D9E6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357158" y="2357430"/>
            <a:ext cx="785812" cy="714375"/>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1</a:t>
            </a:r>
          </a:p>
        </p:txBody>
      </p:sp>
      <p:sp>
        <p:nvSpPr>
          <p:cNvPr id="26" name="Прямоугольник 25"/>
          <p:cNvSpPr/>
          <p:nvPr/>
        </p:nvSpPr>
        <p:spPr>
          <a:xfrm>
            <a:off x="1214438" y="3143250"/>
            <a:ext cx="7572375" cy="714375"/>
          </a:xfrm>
          <a:prstGeom prst="rect">
            <a:avLst/>
          </a:prstGeom>
          <a:solidFill>
            <a:srgbClr val="D9E6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357158" y="3143248"/>
            <a:ext cx="785812" cy="714375"/>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2</a:t>
            </a:r>
          </a:p>
        </p:txBody>
      </p:sp>
      <p:sp>
        <p:nvSpPr>
          <p:cNvPr id="103433" name="TextBox 27"/>
          <p:cNvSpPr txBox="1">
            <a:spLocks noChangeArrowheads="1"/>
          </p:cNvSpPr>
          <p:nvPr/>
        </p:nvSpPr>
        <p:spPr bwMode="auto">
          <a:xfrm>
            <a:off x="1214438" y="3286125"/>
            <a:ext cx="7572375" cy="338138"/>
          </a:xfrm>
          <a:prstGeom prst="rect">
            <a:avLst/>
          </a:prstGeom>
          <a:noFill/>
          <a:ln w="9525">
            <a:noFill/>
            <a:miter lim="800000"/>
            <a:headEnd/>
            <a:tailEnd/>
          </a:ln>
        </p:spPr>
        <p:txBody>
          <a:bodyPr>
            <a:spAutoFit/>
          </a:bodyPr>
          <a:lstStyle/>
          <a:p>
            <a:r>
              <a:rPr lang="ru-RU">
                <a:cs typeface="Times New Roman" pitchFamily="18" charset="0"/>
              </a:rPr>
              <a:t>Внедрена система оценки результативности деятельности ТОФК</a:t>
            </a:r>
          </a:p>
        </p:txBody>
      </p:sp>
      <p:sp>
        <p:nvSpPr>
          <p:cNvPr id="29" name="Прямоугольник 28"/>
          <p:cNvSpPr/>
          <p:nvPr/>
        </p:nvSpPr>
        <p:spPr>
          <a:xfrm>
            <a:off x="1214438" y="3929063"/>
            <a:ext cx="7572375" cy="714375"/>
          </a:xfrm>
          <a:prstGeom prst="rect">
            <a:avLst/>
          </a:prstGeom>
          <a:solidFill>
            <a:srgbClr val="D9E6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Прямоугольник 29"/>
          <p:cNvSpPr/>
          <p:nvPr/>
        </p:nvSpPr>
        <p:spPr>
          <a:xfrm>
            <a:off x="357158" y="3929066"/>
            <a:ext cx="785812" cy="714375"/>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3</a:t>
            </a:r>
          </a:p>
        </p:txBody>
      </p:sp>
      <p:sp>
        <p:nvSpPr>
          <p:cNvPr id="103438" name="TextBox 30"/>
          <p:cNvSpPr txBox="1">
            <a:spLocks noChangeArrowheads="1"/>
          </p:cNvSpPr>
          <p:nvPr/>
        </p:nvSpPr>
        <p:spPr bwMode="auto">
          <a:xfrm>
            <a:off x="1214438" y="2357438"/>
            <a:ext cx="7572375" cy="677862"/>
          </a:xfrm>
          <a:prstGeom prst="rect">
            <a:avLst/>
          </a:prstGeom>
          <a:noFill/>
          <a:ln w="9525">
            <a:noFill/>
            <a:miter lim="800000"/>
            <a:headEnd/>
            <a:tailEnd/>
          </a:ln>
        </p:spPr>
        <p:txBody>
          <a:bodyPr>
            <a:spAutoFit/>
          </a:bodyPr>
          <a:lstStyle/>
          <a:p>
            <a:pPr>
              <a:lnSpc>
                <a:spcPct val="80000"/>
              </a:lnSpc>
            </a:pPr>
            <a:r>
              <a:rPr lang="ru-RU">
                <a:cs typeface="Times New Roman" pitchFamily="18" charset="0"/>
              </a:rPr>
              <a:t>Введены в действие порядки определения и оценки результативности деятельности  федеральных государственных гражданских служащих </a:t>
            </a:r>
            <a:br>
              <a:rPr lang="ru-RU">
                <a:cs typeface="Times New Roman" pitchFamily="18" charset="0"/>
              </a:rPr>
            </a:br>
            <a:r>
              <a:rPr lang="ru-RU">
                <a:cs typeface="Times New Roman" pitchFamily="18" charset="0"/>
              </a:rPr>
              <a:t>и отделов ЦАФК и ТОФК </a:t>
            </a:r>
          </a:p>
        </p:txBody>
      </p:sp>
      <p:sp>
        <p:nvSpPr>
          <p:cNvPr id="32" name="Прямоугольник 31"/>
          <p:cNvSpPr/>
          <p:nvPr/>
        </p:nvSpPr>
        <p:spPr>
          <a:xfrm>
            <a:off x="1214438" y="4714875"/>
            <a:ext cx="7572375" cy="714375"/>
          </a:xfrm>
          <a:prstGeom prst="rect">
            <a:avLst/>
          </a:prstGeom>
          <a:solidFill>
            <a:srgbClr val="D9E6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Прямоугольник 32"/>
          <p:cNvSpPr/>
          <p:nvPr/>
        </p:nvSpPr>
        <p:spPr>
          <a:xfrm>
            <a:off x="357158" y="4714884"/>
            <a:ext cx="785812" cy="714375"/>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4</a:t>
            </a:r>
          </a:p>
        </p:txBody>
      </p:sp>
      <p:sp>
        <p:nvSpPr>
          <p:cNvPr id="17" name="Прямоугольник 16"/>
          <p:cNvSpPr/>
          <p:nvPr/>
        </p:nvSpPr>
        <p:spPr>
          <a:xfrm>
            <a:off x="357158" y="5500702"/>
            <a:ext cx="785812" cy="714375"/>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5</a:t>
            </a:r>
          </a:p>
        </p:txBody>
      </p:sp>
      <p:sp>
        <p:nvSpPr>
          <p:cNvPr id="18" name="Прямоугольник 17"/>
          <p:cNvSpPr/>
          <p:nvPr/>
        </p:nvSpPr>
        <p:spPr>
          <a:xfrm>
            <a:off x="1214438" y="5500688"/>
            <a:ext cx="7572375" cy="714375"/>
          </a:xfrm>
          <a:prstGeom prst="rect">
            <a:avLst/>
          </a:prstGeom>
          <a:solidFill>
            <a:srgbClr val="D9E6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357158" y="1285860"/>
            <a:ext cx="8429684" cy="785817"/>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cs typeface="Times New Roman" pitchFamily="18" charset="0"/>
              </a:rPr>
              <a:t>Система оценки результативности деятельности </a:t>
            </a:r>
          </a:p>
          <a:p>
            <a:pPr algn="ctr">
              <a:defRPr/>
            </a:pPr>
            <a:r>
              <a:rPr lang="ru-RU" sz="2000" b="1" dirty="0">
                <a:solidFill>
                  <a:schemeClr val="bg1"/>
                </a:solidFill>
                <a:cs typeface="Times New Roman" pitchFamily="18" charset="0"/>
              </a:rPr>
              <a:t>Федерального казначейства</a:t>
            </a:r>
            <a:endParaRPr lang="ru-RU" sz="2000" b="1" dirty="0"/>
          </a:p>
        </p:txBody>
      </p:sp>
      <p:sp>
        <p:nvSpPr>
          <p:cNvPr id="103450" name="TextBox 33"/>
          <p:cNvSpPr txBox="1">
            <a:spLocks noChangeArrowheads="1"/>
          </p:cNvSpPr>
          <p:nvPr/>
        </p:nvSpPr>
        <p:spPr bwMode="auto">
          <a:xfrm>
            <a:off x="1214438" y="5500688"/>
            <a:ext cx="7572375" cy="581025"/>
          </a:xfrm>
          <a:prstGeom prst="rect">
            <a:avLst/>
          </a:prstGeom>
          <a:noFill/>
          <a:ln w="9525">
            <a:noFill/>
            <a:miter lim="800000"/>
            <a:headEnd/>
            <a:tailEnd/>
          </a:ln>
        </p:spPr>
        <p:txBody>
          <a:bodyPr>
            <a:spAutoFit/>
          </a:bodyPr>
          <a:lstStyle/>
          <a:p>
            <a:r>
              <a:rPr lang="ru-RU">
                <a:cs typeface="Times New Roman" pitchFamily="18" charset="0"/>
              </a:rPr>
              <a:t>Разработан проект порядка оценки профессиональной служебной деятельности руководителей ТОФК</a:t>
            </a:r>
          </a:p>
        </p:txBody>
      </p:sp>
      <p:sp>
        <p:nvSpPr>
          <p:cNvPr id="103451" name="TextBox 24"/>
          <p:cNvSpPr txBox="1">
            <a:spLocks noChangeArrowheads="1"/>
          </p:cNvSpPr>
          <p:nvPr/>
        </p:nvSpPr>
        <p:spPr bwMode="auto">
          <a:xfrm>
            <a:off x="1214438" y="3929063"/>
            <a:ext cx="7572375" cy="581025"/>
          </a:xfrm>
          <a:prstGeom prst="rect">
            <a:avLst/>
          </a:prstGeom>
          <a:noFill/>
          <a:ln w="9525">
            <a:noFill/>
            <a:miter lim="800000"/>
            <a:headEnd/>
            <a:tailEnd/>
          </a:ln>
        </p:spPr>
        <p:txBody>
          <a:bodyPr>
            <a:spAutoFit/>
          </a:bodyPr>
          <a:lstStyle/>
          <a:p>
            <a:r>
              <a:rPr lang="ru-RU">
                <a:cs typeface="Times New Roman" pitchFamily="18" charset="0"/>
              </a:rPr>
              <a:t>Внедрена система внешней оценки деятельности Федерального казначейства в ЦАФК и ТОФК</a:t>
            </a:r>
          </a:p>
        </p:txBody>
      </p:sp>
      <p:sp>
        <p:nvSpPr>
          <p:cNvPr id="103452" name="Прямоугольник 27"/>
          <p:cNvSpPr>
            <a:spLocks noChangeArrowheads="1"/>
          </p:cNvSpPr>
          <p:nvPr/>
        </p:nvSpPr>
        <p:spPr bwMode="auto">
          <a:xfrm>
            <a:off x="1214438" y="4714875"/>
            <a:ext cx="7572375" cy="581025"/>
          </a:xfrm>
          <a:prstGeom prst="rect">
            <a:avLst/>
          </a:prstGeom>
          <a:noFill/>
          <a:ln w="9525">
            <a:noFill/>
            <a:miter lim="800000"/>
            <a:headEnd/>
            <a:tailEnd/>
          </a:ln>
        </p:spPr>
        <p:txBody>
          <a:bodyPr>
            <a:spAutoFit/>
          </a:bodyPr>
          <a:lstStyle/>
          <a:p>
            <a:r>
              <a:rPr lang="ru-RU">
                <a:cs typeface="Times New Roman" pitchFamily="18" charset="0"/>
              </a:rPr>
              <a:t>Разработана и одобрена Коллегией Федерального казначейства Концепция оценки эффективности деятельности Федерального казначейства</a:t>
            </a:r>
            <a:endParaRPr lang="ru-RU"/>
          </a:p>
        </p:txBody>
      </p:sp>
      <p:sp>
        <p:nvSpPr>
          <p:cNvPr id="103453" name="Прямоугольник 15"/>
          <p:cNvSpPr>
            <a:spLocks noChangeArrowheads="1"/>
          </p:cNvSpPr>
          <p:nvPr/>
        </p:nvSpPr>
        <p:spPr bwMode="auto">
          <a:xfrm>
            <a:off x="1428750" y="255588"/>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9"/>
          <p:cNvSpPr>
            <a:spLocks noChangeArrowheads="1"/>
          </p:cNvSpPr>
          <p:nvPr/>
        </p:nvSpPr>
        <p:spPr bwMode="auto">
          <a:xfrm>
            <a:off x="214313" y="5572125"/>
            <a:ext cx="8713787" cy="642938"/>
          </a:xfrm>
          <a:prstGeom prst="rect">
            <a:avLst/>
          </a:prstGeom>
          <a:solidFill>
            <a:srgbClr val="CCFFFF"/>
          </a:solidFill>
          <a:ln w="9525" algn="ctr">
            <a:solidFill>
              <a:schemeClr val="tx1"/>
            </a:solidFill>
            <a:miter lim="800000"/>
            <a:headEnd/>
            <a:tailEnd/>
          </a:ln>
        </p:spPr>
        <p:txBody>
          <a:bodyPr wrap="none" anchor="ctr"/>
          <a:lstStyle/>
          <a:p>
            <a:endParaRPr lang="ru-RU"/>
          </a:p>
        </p:txBody>
      </p:sp>
      <p:sp>
        <p:nvSpPr>
          <p:cNvPr id="104450" name="Rectangle 18"/>
          <p:cNvSpPr>
            <a:spLocks noChangeArrowheads="1"/>
          </p:cNvSpPr>
          <p:nvPr/>
        </p:nvSpPr>
        <p:spPr bwMode="auto">
          <a:xfrm>
            <a:off x="142875" y="4357688"/>
            <a:ext cx="8713788" cy="865187"/>
          </a:xfrm>
          <a:prstGeom prst="rect">
            <a:avLst/>
          </a:prstGeom>
          <a:solidFill>
            <a:srgbClr val="CCFFFF"/>
          </a:solidFill>
          <a:ln w="9525" algn="ctr">
            <a:solidFill>
              <a:schemeClr val="tx1"/>
            </a:solidFill>
            <a:miter lim="800000"/>
            <a:headEnd/>
            <a:tailEnd/>
          </a:ln>
        </p:spPr>
        <p:txBody>
          <a:bodyPr wrap="none" anchor="ctr"/>
          <a:lstStyle/>
          <a:p>
            <a:endParaRPr lang="ru-RU"/>
          </a:p>
        </p:txBody>
      </p:sp>
      <p:sp>
        <p:nvSpPr>
          <p:cNvPr id="104451" name="TextBox 5"/>
          <p:cNvSpPr txBox="1">
            <a:spLocks noChangeArrowheads="1"/>
          </p:cNvSpPr>
          <p:nvPr/>
        </p:nvSpPr>
        <p:spPr bwMode="auto">
          <a:xfrm>
            <a:off x="214313" y="2357438"/>
            <a:ext cx="8715375" cy="527050"/>
          </a:xfrm>
          <a:prstGeom prst="rect">
            <a:avLst/>
          </a:prstGeom>
          <a:noFill/>
          <a:ln w="9525">
            <a:solidFill>
              <a:srgbClr val="045962"/>
            </a:solidFill>
            <a:miter lim="800000"/>
            <a:headEnd/>
            <a:tailEnd/>
          </a:ln>
        </p:spPr>
        <p:txBody>
          <a:bodyPr>
            <a:spAutoFit/>
          </a:bodyPr>
          <a:lstStyle/>
          <a:p>
            <a:pPr algn="ctr"/>
            <a:r>
              <a:rPr lang="ru-RU" sz="1400" b="1">
                <a:latin typeface="Arial" charset="0"/>
                <a:cs typeface="Times New Roman" pitchFamily="18" charset="0"/>
              </a:rPr>
              <a:t>Концепция оценки эффективности </a:t>
            </a:r>
            <a:r>
              <a:rPr lang="ru-RU" sz="1400" b="1">
                <a:cs typeface="Times New Roman" pitchFamily="18" charset="0"/>
              </a:rPr>
              <a:t>деятельности Федерального казначейства о</a:t>
            </a:r>
            <a:r>
              <a:rPr lang="ru-RU" sz="1400" b="1"/>
              <a:t>добрена решением Коллегии Федерального казначейства от 27 ноября 2013 г. № 28/2</a:t>
            </a:r>
          </a:p>
        </p:txBody>
      </p:sp>
      <p:sp>
        <p:nvSpPr>
          <p:cNvPr id="104452" name="Rectangle 12"/>
          <p:cNvSpPr>
            <a:spLocks noChangeArrowheads="1"/>
          </p:cNvSpPr>
          <p:nvPr/>
        </p:nvSpPr>
        <p:spPr bwMode="auto">
          <a:xfrm>
            <a:off x="142875" y="3143250"/>
            <a:ext cx="8713788" cy="785813"/>
          </a:xfrm>
          <a:prstGeom prst="rect">
            <a:avLst/>
          </a:prstGeom>
          <a:solidFill>
            <a:srgbClr val="CCFFFF"/>
          </a:solidFill>
          <a:ln w="9525" algn="ctr">
            <a:solidFill>
              <a:schemeClr val="tx1"/>
            </a:solidFill>
            <a:miter lim="800000"/>
            <a:headEnd/>
            <a:tailEnd/>
          </a:ln>
        </p:spPr>
        <p:txBody>
          <a:bodyPr wrap="none" anchor="ctr"/>
          <a:lstStyle/>
          <a:p>
            <a:endParaRPr lang="ru-RU"/>
          </a:p>
        </p:txBody>
      </p:sp>
      <p:sp>
        <p:nvSpPr>
          <p:cNvPr id="104453" name="Text Box 13"/>
          <p:cNvSpPr txBox="1">
            <a:spLocks noChangeArrowheads="1"/>
          </p:cNvSpPr>
          <p:nvPr/>
        </p:nvSpPr>
        <p:spPr bwMode="auto">
          <a:xfrm>
            <a:off x="214313" y="3214688"/>
            <a:ext cx="8786812" cy="517525"/>
          </a:xfrm>
          <a:prstGeom prst="rect">
            <a:avLst/>
          </a:prstGeom>
          <a:noFill/>
          <a:ln w="9525">
            <a:noFill/>
            <a:round/>
            <a:headEnd/>
            <a:tailEnd/>
          </a:ln>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t>Применение информационных систем, позволяющих обеспечить минимально возможный промежуток времени между получением информации и принятием управленческого решения</a:t>
            </a:r>
          </a:p>
        </p:txBody>
      </p:sp>
      <p:sp>
        <p:nvSpPr>
          <p:cNvPr id="104454" name="Text Box 15"/>
          <p:cNvSpPr txBox="1">
            <a:spLocks noChangeArrowheads="1"/>
          </p:cNvSpPr>
          <p:nvPr/>
        </p:nvSpPr>
        <p:spPr bwMode="auto">
          <a:xfrm>
            <a:off x="214313" y="4500563"/>
            <a:ext cx="8785225" cy="517525"/>
          </a:xfrm>
          <a:prstGeom prst="rect">
            <a:avLst/>
          </a:prstGeom>
          <a:noFill/>
          <a:ln w="9525">
            <a:noFill/>
            <a:round/>
            <a:headEnd/>
            <a:tailEnd/>
          </a:ln>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t>Постоянное применение механизмов внутреннего контроля и аудита </a:t>
            </a:r>
            <a:br>
              <a:rPr lang="ru-RU" sz="1400" b="1"/>
            </a:br>
            <a:r>
              <a:rPr lang="ru-RU" sz="1400" b="1"/>
              <a:t>в процессе оценки эффективности деятельности</a:t>
            </a:r>
          </a:p>
        </p:txBody>
      </p:sp>
      <p:sp>
        <p:nvSpPr>
          <p:cNvPr id="104455" name="Text Box 17"/>
          <p:cNvSpPr txBox="1">
            <a:spLocks noChangeArrowheads="1"/>
          </p:cNvSpPr>
          <p:nvPr/>
        </p:nvSpPr>
        <p:spPr bwMode="auto">
          <a:xfrm>
            <a:off x="214313" y="5572125"/>
            <a:ext cx="8785225" cy="517525"/>
          </a:xfrm>
          <a:prstGeom prst="rect">
            <a:avLst/>
          </a:prstGeom>
          <a:noFill/>
          <a:ln w="9525">
            <a:noFill/>
            <a:round/>
            <a:headEnd/>
            <a:tailEnd/>
          </a:ln>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t>Приведение мотивации гражданских служащих Федерального казначейства </a:t>
            </a:r>
            <a:br>
              <a:rPr lang="ru-RU" sz="1400" b="1"/>
            </a:br>
            <a:r>
              <a:rPr lang="ru-RU" sz="1400" b="1"/>
              <a:t>в прямую зависимость от результатов оценки эффективности их деятельности</a:t>
            </a:r>
          </a:p>
        </p:txBody>
      </p:sp>
      <p:sp>
        <p:nvSpPr>
          <p:cNvPr id="11" name="Прямоугольник 10"/>
          <p:cNvSpPr/>
          <p:nvPr/>
        </p:nvSpPr>
        <p:spPr>
          <a:xfrm>
            <a:off x="214282" y="1285860"/>
            <a:ext cx="8715436" cy="785817"/>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cs typeface="Times New Roman" pitchFamily="18" charset="0"/>
              </a:rPr>
              <a:t>Перспективы развития системы оценки эффективности деятельности Федерального казначейства</a:t>
            </a:r>
            <a:endParaRPr lang="ru-RU" sz="2000" b="1" dirty="0"/>
          </a:p>
        </p:txBody>
      </p:sp>
      <p:sp>
        <p:nvSpPr>
          <p:cNvPr id="104459" name="Прямоугольник 15"/>
          <p:cNvSpPr>
            <a:spLocks noChangeArrowheads="1"/>
          </p:cNvSpPr>
          <p:nvPr/>
        </p:nvSpPr>
        <p:spPr bwMode="auto">
          <a:xfrm>
            <a:off x="1403350" y="188913"/>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214438" y="2357438"/>
            <a:ext cx="7572375" cy="571500"/>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357158" y="2357430"/>
            <a:ext cx="642942" cy="571504"/>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1</a:t>
            </a:r>
          </a:p>
        </p:txBody>
      </p:sp>
      <p:sp>
        <p:nvSpPr>
          <p:cNvPr id="26" name="Прямоугольник 25"/>
          <p:cNvSpPr/>
          <p:nvPr/>
        </p:nvSpPr>
        <p:spPr>
          <a:xfrm>
            <a:off x="1214438" y="3000375"/>
            <a:ext cx="7572375" cy="571500"/>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357158" y="3000372"/>
            <a:ext cx="642942" cy="571503"/>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2</a:t>
            </a:r>
          </a:p>
        </p:txBody>
      </p:sp>
      <p:sp>
        <p:nvSpPr>
          <p:cNvPr id="105481" name="TextBox 27"/>
          <p:cNvSpPr txBox="1">
            <a:spLocks noChangeArrowheads="1"/>
          </p:cNvSpPr>
          <p:nvPr/>
        </p:nvSpPr>
        <p:spPr bwMode="auto">
          <a:xfrm>
            <a:off x="1214438" y="3000375"/>
            <a:ext cx="7643812" cy="517525"/>
          </a:xfrm>
          <a:prstGeom prst="rect">
            <a:avLst/>
          </a:prstGeom>
          <a:noFill/>
          <a:ln w="9525">
            <a:noFill/>
            <a:miter lim="800000"/>
            <a:headEnd/>
            <a:tailEnd/>
          </a:ln>
        </p:spPr>
        <p:txBody>
          <a:bodyPr>
            <a:spAutoFit/>
          </a:bodyPr>
          <a:lstStyle/>
          <a:p>
            <a:r>
              <a:rPr lang="ru-RU" sz="1400" b="1"/>
              <a:t>Внедрение системы оценки результативности деятельности руководителей территориальных органов Федерального казначейства</a:t>
            </a:r>
            <a:endParaRPr lang="ru-RU" sz="1400" b="1">
              <a:cs typeface="Times New Roman" pitchFamily="18" charset="0"/>
            </a:endParaRPr>
          </a:p>
        </p:txBody>
      </p:sp>
      <p:sp>
        <p:nvSpPr>
          <p:cNvPr id="29" name="Прямоугольник 28"/>
          <p:cNvSpPr/>
          <p:nvPr/>
        </p:nvSpPr>
        <p:spPr>
          <a:xfrm>
            <a:off x="1214438" y="3643313"/>
            <a:ext cx="7572375" cy="571500"/>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Прямоугольник 29"/>
          <p:cNvSpPr/>
          <p:nvPr/>
        </p:nvSpPr>
        <p:spPr>
          <a:xfrm>
            <a:off x="357158" y="3643314"/>
            <a:ext cx="642942" cy="571504"/>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3</a:t>
            </a:r>
          </a:p>
        </p:txBody>
      </p:sp>
      <p:sp>
        <p:nvSpPr>
          <p:cNvPr id="105486" name="TextBox 30"/>
          <p:cNvSpPr txBox="1">
            <a:spLocks noChangeArrowheads="1"/>
          </p:cNvSpPr>
          <p:nvPr/>
        </p:nvSpPr>
        <p:spPr bwMode="auto">
          <a:xfrm>
            <a:off x="1214438" y="2357438"/>
            <a:ext cx="7572375" cy="431800"/>
          </a:xfrm>
          <a:prstGeom prst="rect">
            <a:avLst/>
          </a:prstGeom>
          <a:noFill/>
          <a:ln w="9525">
            <a:noFill/>
            <a:miter lim="800000"/>
            <a:headEnd/>
            <a:tailEnd/>
          </a:ln>
        </p:spPr>
        <p:txBody>
          <a:bodyPr>
            <a:spAutoFit/>
          </a:bodyPr>
          <a:lstStyle/>
          <a:p>
            <a:pPr>
              <a:lnSpc>
                <a:spcPct val="80000"/>
              </a:lnSpc>
            </a:pPr>
            <a:r>
              <a:rPr lang="ru-RU" sz="1400" b="1"/>
              <a:t>Автоматизация проведения оценки результативности деятельности сотрудников, структурных подразделений и территориальных органов Федерального казначейства</a:t>
            </a:r>
            <a:endParaRPr lang="ru-RU" sz="1400" b="1">
              <a:cs typeface="Times New Roman" pitchFamily="18" charset="0"/>
            </a:endParaRPr>
          </a:p>
        </p:txBody>
      </p:sp>
      <p:sp>
        <p:nvSpPr>
          <p:cNvPr id="32" name="Прямоугольник 31"/>
          <p:cNvSpPr/>
          <p:nvPr/>
        </p:nvSpPr>
        <p:spPr>
          <a:xfrm>
            <a:off x="1214438" y="4286250"/>
            <a:ext cx="7572375" cy="571500"/>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Прямоугольник 32"/>
          <p:cNvSpPr/>
          <p:nvPr/>
        </p:nvSpPr>
        <p:spPr>
          <a:xfrm>
            <a:off x="357158" y="4286256"/>
            <a:ext cx="642942" cy="571504"/>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4</a:t>
            </a:r>
          </a:p>
        </p:txBody>
      </p:sp>
      <p:sp>
        <p:nvSpPr>
          <p:cNvPr id="17" name="Прямоугольник 16"/>
          <p:cNvSpPr/>
          <p:nvPr/>
        </p:nvSpPr>
        <p:spPr>
          <a:xfrm>
            <a:off x="357158" y="4929198"/>
            <a:ext cx="642942" cy="64294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5</a:t>
            </a:r>
          </a:p>
        </p:txBody>
      </p:sp>
      <p:sp>
        <p:nvSpPr>
          <p:cNvPr id="18" name="Прямоугольник 17"/>
          <p:cNvSpPr/>
          <p:nvPr/>
        </p:nvSpPr>
        <p:spPr>
          <a:xfrm>
            <a:off x="1214438" y="4929188"/>
            <a:ext cx="7572375" cy="642937"/>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357158" y="1285860"/>
            <a:ext cx="8429684" cy="785817"/>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cs typeface="Times New Roman" pitchFamily="18" charset="0"/>
              </a:rPr>
              <a:t>Перспективы развития системы оценки эффективности деятельности Федерального казначейства</a:t>
            </a:r>
            <a:endParaRPr lang="ru-RU" sz="2000" b="1" dirty="0"/>
          </a:p>
        </p:txBody>
      </p:sp>
      <p:sp>
        <p:nvSpPr>
          <p:cNvPr id="105498" name="TextBox 33"/>
          <p:cNvSpPr txBox="1">
            <a:spLocks noChangeArrowheads="1"/>
          </p:cNvSpPr>
          <p:nvPr/>
        </p:nvSpPr>
        <p:spPr bwMode="auto">
          <a:xfrm>
            <a:off x="1214438" y="4929188"/>
            <a:ext cx="7572375" cy="601662"/>
          </a:xfrm>
          <a:prstGeom prst="rect">
            <a:avLst/>
          </a:prstGeom>
          <a:noFill/>
          <a:ln w="9525">
            <a:noFill/>
            <a:miter lim="800000"/>
            <a:headEnd/>
            <a:tailEnd/>
          </a:ln>
        </p:spPr>
        <p:txBody>
          <a:bodyPr>
            <a:spAutoFit/>
          </a:bodyPr>
          <a:lstStyle/>
          <a:p>
            <a:pPr>
              <a:lnSpc>
                <a:spcPct val="80000"/>
              </a:lnSpc>
            </a:pPr>
            <a:r>
              <a:rPr lang="ru-RU" sz="1400" b="1"/>
              <a:t>Разработка системы оценки эффективности деятельности Федерального казначейства </a:t>
            </a:r>
            <a:br>
              <a:rPr lang="ru-RU" sz="1400" b="1"/>
            </a:br>
            <a:r>
              <a:rPr lang="ru-RU" sz="1400" b="1"/>
              <a:t>для информирования вышестоящих федеральных государственных органов исполнительной власти</a:t>
            </a:r>
            <a:endParaRPr lang="ru-RU" sz="1400" b="1">
              <a:cs typeface="Arial" charset="0"/>
            </a:endParaRPr>
          </a:p>
        </p:txBody>
      </p:sp>
      <p:sp>
        <p:nvSpPr>
          <p:cNvPr id="105499" name="TextBox 24"/>
          <p:cNvSpPr txBox="1">
            <a:spLocks noChangeArrowheads="1"/>
          </p:cNvSpPr>
          <p:nvPr/>
        </p:nvSpPr>
        <p:spPr bwMode="auto">
          <a:xfrm>
            <a:off x="1214438" y="3643313"/>
            <a:ext cx="7572375" cy="517525"/>
          </a:xfrm>
          <a:prstGeom prst="rect">
            <a:avLst/>
          </a:prstGeom>
          <a:noFill/>
          <a:ln w="9525">
            <a:noFill/>
            <a:miter lim="800000"/>
            <a:headEnd/>
            <a:tailEnd/>
          </a:ln>
        </p:spPr>
        <p:txBody>
          <a:bodyPr>
            <a:spAutoFit/>
          </a:bodyPr>
          <a:lstStyle/>
          <a:p>
            <a:r>
              <a:rPr lang="ru-RU" sz="1400" b="1"/>
              <a:t>Разработка порядков по моральному и материальному стимулированию гражданских служащих по результатам их деятельности</a:t>
            </a:r>
          </a:p>
        </p:txBody>
      </p:sp>
      <p:sp>
        <p:nvSpPr>
          <p:cNvPr id="105500" name="Прямоугольник 27"/>
          <p:cNvSpPr>
            <a:spLocks noChangeArrowheads="1"/>
          </p:cNvSpPr>
          <p:nvPr/>
        </p:nvSpPr>
        <p:spPr bwMode="auto">
          <a:xfrm>
            <a:off x="1214438" y="4286250"/>
            <a:ext cx="7572375" cy="517525"/>
          </a:xfrm>
          <a:prstGeom prst="rect">
            <a:avLst/>
          </a:prstGeom>
          <a:noFill/>
          <a:ln w="9525">
            <a:noFill/>
            <a:miter lim="800000"/>
            <a:headEnd/>
            <a:tailEnd/>
          </a:ln>
        </p:spPr>
        <p:txBody>
          <a:bodyPr>
            <a:spAutoFit/>
          </a:bodyPr>
          <a:lstStyle/>
          <a:p>
            <a:r>
              <a:rPr lang="ru-RU" sz="1400" b="1"/>
              <a:t>Разработка системы оценки эффективности деятельности Федерального казначейства </a:t>
            </a:r>
            <a:br>
              <a:rPr lang="ru-RU" sz="1400" b="1"/>
            </a:br>
            <a:r>
              <a:rPr lang="ru-RU" sz="1400" b="1"/>
              <a:t>для информирования общества и граждан</a:t>
            </a:r>
          </a:p>
        </p:txBody>
      </p:sp>
      <p:sp>
        <p:nvSpPr>
          <p:cNvPr id="20" name="Прямоугольник 19"/>
          <p:cNvSpPr/>
          <p:nvPr/>
        </p:nvSpPr>
        <p:spPr>
          <a:xfrm>
            <a:off x="357158" y="5643578"/>
            <a:ext cx="642942" cy="64294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cs typeface="Times New Roman" pitchFamily="18" charset="0"/>
              </a:rPr>
              <a:t>6</a:t>
            </a:r>
          </a:p>
        </p:txBody>
      </p:sp>
      <p:sp>
        <p:nvSpPr>
          <p:cNvPr id="21" name="Прямоугольник 20"/>
          <p:cNvSpPr/>
          <p:nvPr/>
        </p:nvSpPr>
        <p:spPr>
          <a:xfrm>
            <a:off x="1214438" y="5643563"/>
            <a:ext cx="7572375" cy="642937"/>
          </a:xfrm>
          <a:prstGeom prst="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5505" name="Прямоугольник 21"/>
          <p:cNvSpPr>
            <a:spLocks noChangeArrowheads="1"/>
          </p:cNvSpPr>
          <p:nvPr/>
        </p:nvSpPr>
        <p:spPr bwMode="auto">
          <a:xfrm>
            <a:off x="1187450" y="5661025"/>
            <a:ext cx="7500938" cy="488950"/>
          </a:xfrm>
          <a:prstGeom prst="rect">
            <a:avLst/>
          </a:prstGeom>
          <a:noFill/>
          <a:ln w="9525">
            <a:noFill/>
            <a:miter lim="800000"/>
            <a:headEnd/>
            <a:tailEnd/>
          </a:ln>
        </p:spPr>
        <p:txBody>
          <a:bodyPr>
            <a:spAutoFit/>
          </a:bodyPr>
          <a:lstStyle/>
          <a:p>
            <a:r>
              <a:rPr lang="ru-RU" sz="1300" b="1">
                <a:cs typeface="Arial" charset="0"/>
              </a:rPr>
              <a:t>Разработка системы оценки эффективности деятельности Федерального казначейства для информирования руководства Федерального казначейства  </a:t>
            </a:r>
            <a:endParaRPr lang="ru-RU" sz="1300" b="1"/>
          </a:p>
        </p:txBody>
      </p:sp>
      <p:sp>
        <p:nvSpPr>
          <p:cNvPr id="105506" name="Прямоугольник 15"/>
          <p:cNvSpPr>
            <a:spLocks noChangeArrowheads="1"/>
          </p:cNvSpPr>
          <p:nvPr/>
        </p:nvSpPr>
        <p:spPr bwMode="auto">
          <a:xfrm>
            <a:off x="1428750" y="214313"/>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357158" y="1285860"/>
            <a:ext cx="8429684" cy="928694"/>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bg1"/>
                </a:solidFill>
                <a:cs typeface="Times New Roman" pitchFamily="18" charset="0"/>
              </a:rPr>
              <a:t>Внешняя оценка деятельности </a:t>
            </a:r>
          </a:p>
          <a:p>
            <a:pPr algn="ctr">
              <a:defRPr/>
            </a:pPr>
            <a:r>
              <a:rPr lang="ru-RU" sz="2000" dirty="0">
                <a:solidFill>
                  <a:schemeClr val="bg1"/>
                </a:solidFill>
                <a:cs typeface="Times New Roman" pitchFamily="18" charset="0"/>
              </a:rPr>
              <a:t>управлений Федерального казначейства по субъектам </a:t>
            </a:r>
            <a:br>
              <a:rPr lang="ru-RU" sz="2000" dirty="0">
                <a:solidFill>
                  <a:schemeClr val="bg1"/>
                </a:solidFill>
                <a:cs typeface="Times New Roman" pitchFamily="18" charset="0"/>
              </a:rPr>
            </a:br>
            <a:r>
              <a:rPr lang="ru-RU" sz="2000" dirty="0">
                <a:solidFill>
                  <a:schemeClr val="bg1"/>
                </a:solidFill>
                <a:cs typeface="Times New Roman" pitchFamily="18" charset="0"/>
              </a:rPr>
              <a:t>Российской Федерации за 2013 год</a:t>
            </a:r>
            <a:endParaRPr lang="ru-RU" sz="2000" dirty="0"/>
          </a:p>
        </p:txBody>
      </p:sp>
      <p:sp>
        <p:nvSpPr>
          <p:cNvPr id="20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2"/>
          <p:cNvGraphicFramePr>
            <a:graphicFrameLocks noChangeAspect="1"/>
          </p:cNvGraphicFramePr>
          <p:nvPr/>
        </p:nvGraphicFramePr>
        <p:xfrm>
          <a:off x="642938" y="2286000"/>
          <a:ext cx="7715250" cy="4165600"/>
        </p:xfrm>
        <a:graphic>
          <a:graphicData uri="http://schemas.openxmlformats.org/presentationml/2006/ole">
            <p:oleObj spid="_x0000_s2050" name="Точечный рисунок" r:id="rId3" imgW="7733333" imgH="4791744" progId="PBrush">
              <p:embed/>
            </p:oleObj>
          </a:graphicData>
        </a:graphic>
      </p:graphicFrame>
      <p:sp>
        <p:nvSpPr>
          <p:cNvPr id="9" name="Прямоугольник 8"/>
          <p:cNvSpPr/>
          <p:nvPr/>
        </p:nvSpPr>
        <p:spPr>
          <a:xfrm>
            <a:off x="4857750" y="6143625"/>
            <a:ext cx="3643313" cy="276225"/>
          </a:xfrm>
          <a:prstGeom prst="rect">
            <a:avLst/>
          </a:prstGeom>
        </p:spPr>
        <p:txBody>
          <a:bodyPr wrap="none">
            <a:spAutoFit/>
          </a:bodyPr>
          <a:lstStyle/>
          <a:p>
            <a:pPr>
              <a:defRPr/>
            </a:pPr>
            <a:r>
              <a:rPr lang="ru-RU" sz="1200" dirty="0">
                <a:solidFill>
                  <a:schemeClr val="accent6">
                    <a:lumMod val="50000"/>
                  </a:schemeClr>
                </a:solidFill>
              </a:rPr>
              <a:t>Данные представлены на 12 февраля 2014 года</a:t>
            </a:r>
          </a:p>
        </p:txBody>
      </p:sp>
      <p:sp>
        <p:nvSpPr>
          <p:cNvPr id="2057" name="Прямоугольник 15"/>
          <p:cNvSpPr>
            <a:spLocks noChangeArrowheads="1"/>
          </p:cNvSpPr>
          <p:nvPr/>
        </p:nvSpPr>
        <p:spPr bwMode="auto">
          <a:xfrm>
            <a:off x="1428750" y="214313"/>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357158" y="1285860"/>
            <a:ext cx="8429684" cy="785817"/>
          </a:xfrm>
          <a:prstGeom prst="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cs typeface="Times New Roman" pitchFamily="18" charset="0"/>
              </a:rPr>
              <a:t>Итоги внешней оценки деятельности </a:t>
            </a:r>
          </a:p>
          <a:p>
            <a:pPr algn="ctr">
              <a:defRPr/>
            </a:pPr>
            <a:r>
              <a:rPr lang="ru-RU" sz="2000" b="1" dirty="0">
                <a:solidFill>
                  <a:schemeClr val="bg1"/>
                </a:solidFill>
                <a:cs typeface="Times New Roman" pitchFamily="18" charset="0"/>
              </a:rPr>
              <a:t>органов Федерального казначейства </a:t>
            </a:r>
            <a:endParaRPr lang="ru-RU" sz="2000" b="1" dirty="0"/>
          </a:p>
        </p:txBody>
      </p:sp>
      <p:graphicFrame>
        <p:nvGraphicFramePr>
          <p:cNvPr id="120834" name="Содержимое 5"/>
          <p:cNvGraphicFramePr>
            <a:graphicFrameLocks noGrp="1"/>
          </p:cNvGraphicFramePr>
          <p:nvPr>
            <p:ph idx="1"/>
          </p:nvPr>
        </p:nvGraphicFramePr>
        <p:xfrm>
          <a:off x="92075" y="2163763"/>
          <a:ext cx="7602538" cy="4316412"/>
        </p:xfrm>
        <a:graphic>
          <a:graphicData uri="http://schemas.openxmlformats.org/presentationml/2006/ole">
            <p:oleObj spid="_x0000_s120834" r:id="rId3" imgW="7602371" imgH="4316342" progId="Excel.Sheet.8">
              <p:embed/>
            </p:oleObj>
          </a:graphicData>
        </a:graphic>
      </p:graphicFrame>
      <p:sp>
        <p:nvSpPr>
          <p:cNvPr id="120838" name="Прямоугольник 6"/>
          <p:cNvSpPr>
            <a:spLocks noChangeArrowheads="1"/>
          </p:cNvSpPr>
          <p:nvPr/>
        </p:nvSpPr>
        <p:spPr bwMode="auto">
          <a:xfrm>
            <a:off x="7072313" y="2643188"/>
            <a:ext cx="1785937" cy="1938337"/>
          </a:xfrm>
          <a:prstGeom prst="rect">
            <a:avLst/>
          </a:prstGeom>
          <a:blipFill dpi="0" rotWithShape="1">
            <a:blip r:embed="rId4"/>
            <a:srcRect/>
            <a:tile tx="0" ty="0" sx="100000" sy="100000" flip="none" algn="tl"/>
          </a:blipFill>
          <a:ln w="9525">
            <a:solidFill>
              <a:srgbClr val="6699FF"/>
            </a:solidFill>
            <a:miter lim="800000"/>
            <a:headEnd/>
            <a:tailEnd/>
          </a:ln>
        </p:spPr>
        <p:txBody>
          <a:bodyPr>
            <a:spAutoFit/>
          </a:bodyPr>
          <a:lstStyle/>
          <a:p>
            <a:pPr>
              <a:lnSpc>
                <a:spcPct val="150000"/>
              </a:lnSpc>
            </a:pPr>
            <a:r>
              <a:rPr lang="ru-RU" sz="1000" b="1"/>
              <a:t>На 26 февраля 2014 года получено ответов </a:t>
            </a:r>
            <a:br>
              <a:rPr lang="ru-RU" sz="1000" b="1"/>
            </a:br>
            <a:r>
              <a:rPr lang="ru-RU" sz="1000" b="1"/>
              <a:t>от 81 % респондентов </a:t>
            </a:r>
          </a:p>
          <a:p>
            <a:pPr>
              <a:lnSpc>
                <a:spcPct val="150000"/>
              </a:lnSpc>
            </a:pPr>
            <a:r>
              <a:rPr lang="ru-RU" sz="1000" b="1"/>
              <a:t>по оценке </a:t>
            </a:r>
            <a:br>
              <a:rPr lang="ru-RU" sz="1000" b="1"/>
            </a:br>
            <a:r>
              <a:rPr lang="ru-RU" sz="1000" b="1"/>
              <a:t>деятельности УФК </a:t>
            </a:r>
            <a:br>
              <a:rPr lang="ru-RU" sz="1000" b="1"/>
            </a:br>
            <a:r>
              <a:rPr lang="ru-RU" sz="1000" b="1"/>
              <a:t>и от 60 % респондентов по оценке деятельности МОУ ФК</a:t>
            </a:r>
          </a:p>
        </p:txBody>
      </p:sp>
      <p:sp>
        <p:nvSpPr>
          <p:cNvPr id="120839" name="Прямоугольник 15"/>
          <p:cNvSpPr>
            <a:spLocks noChangeArrowheads="1"/>
          </p:cNvSpPr>
          <p:nvPr/>
        </p:nvSpPr>
        <p:spPr bwMode="auto">
          <a:xfrm>
            <a:off x="1428750" y="214313"/>
            <a:ext cx="6643688" cy="58102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СИСТЕМА ОЦЕНКИ ЭФФЕКТИВНОСТИ ДЕЯТЕЛЬНОСТИ КАЗНАЧЕЙСТВА РОССИИ </a:t>
            </a:r>
            <a:endParaRPr lang="ru-RU">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a:grpSpLocks/>
          </p:cNvGrpSpPr>
          <p:nvPr/>
        </p:nvGrpSpPr>
        <p:grpSpPr bwMode="auto">
          <a:xfrm>
            <a:off x="500002" y="1071546"/>
            <a:ext cx="8643998" cy="1285883"/>
            <a:chOff x="0" y="0"/>
            <a:chExt cx="8229599" cy="1216800"/>
          </a:xfrm>
          <a:solidFill>
            <a:schemeClr val="accent6">
              <a:lumMod val="75000"/>
            </a:schemeClr>
          </a:solidFill>
        </p:grpSpPr>
        <p:sp>
          <p:nvSpPr>
            <p:cNvPr id="5" name="Скругленный прямоугольник 4"/>
            <p:cNvSpPr/>
            <p:nvPr/>
          </p:nvSpPr>
          <p:spPr>
            <a:xfrm>
              <a:off x="0" y="0"/>
              <a:ext cx="8229599" cy="12168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68013" y="135200"/>
              <a:ext cx="8092439" cy="1022052"/>
            </a:xfrm>
            <a:prstGeom prst="rect">
              <a:avLst/>
            </a:prstGeom>
            <a:grpFill/>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ru-RU" sz="2000" b="1" dirty="0">
                  <a:latin typeface="Times New Roman" pitchFamily="18" charset="0"/>
                  <a:cs typeface="Times New Roman" pitchFamily="18" charset="0"/>
                </a:rPr>
                <a:t>Регламентация системы «Открытое правительство»:</a:t>
              </a:r>
            </a:p>
            <a:p>
              <a:pPr marL="342900" indent="-342900" defTabSz="1244600">
                <a:lnSpc>
                  <a:spcPct val="90000"/>
                </a:lnSpc>
                <a:spcAft>
                  <a:spcPct val="35000"/>
                </a:spcAft>
                <a:buFontTx/>
                <a:buAutoNum type="arabicPeriod"/>
                <a:defRPr/>
              </a:pPr>
              <a:r>
                <a:rPr lang="ru-RU" sz="1300" dirty="0">
                  <a:latin typeface="Times New Roman" pitchFamily="18" charset="0"/>
                  <a:cs typeface="Times New Roman" pitchFamily="18" charset="0"/>
                </a:rPr>
                <a:t>Концепция открытости  ФОИВ (30.01.2014 № 93-р).</a:t>
              </a:r>
            </a:p>
            <a:p>
              <a:pPr marL="342900" indent="-342900" defTabSz="1244600">
                <a:lnSpc>
                  <a:spcPct val="90000"/>
                </a:lnSpc>
                <a:spcAft>
                  <a:spcPct val="35000"/>
                </a:spcAft>
                <a:buFontTx/>
                <a:buAutoNum type="arabicPeriod"/>
                <a:defRPr/>
              </a:pPr>
              <a:r>
                <a:rPr lang="ru-RU" sz="1300" dirty="0">
                  <a:latin typeface="Times New Roman" pitchFamily="18" charset="0"/>
                  <a:cs typeface="Times New Roman" pitchFamily="18" charset="0"/>
                </a:rPr>
                <a:t>Методические рекомендации по реализации принципов открытости  в ФОИВ (26.12.2013 № АМ-П36-89пр).</a:t>
              </a:r>
            </a:p>
            <a:p>
              <a:pPr marL="342900" indent="-342900" defTabSz="1244600">
                <a:lnSpc>
                  <a:spcPct val="90000"/>
                </a:lnSpc>
                <a:spcAft>
                  <a:spcPct val="35000"/>
                </a:spcAft>
                <a:buFontTx/>
                <a:buAutoNum type="arabicPeriod"/>
                <a:defRPr/>
              </a:pPr>
              <a:r>
                <a:rPr lang="ru-RU" sz="1300" dirty="0">
                  <a:latin typeface="Times New Roman" pitchFamily="18" charset="0"/>
                  <a:cs typeface="Times New Roman" pitchFamily="18" charset="0"/>
                </a:rPr>
                <a:t>Методика мониторинга и оценки открытости ФОИВ (26.12.2013 № АМ-П36-89пр).</a:t>
              </a:r>
            </a:p>
          </p:txBody>
        </p:sp>
      </p:grpSp>
      <p:sp>
        <p:nvSpPr>
          <p:cNvPr id="121858" name="TextBox 5"/>
          <p:cNvSpPr txBox="1">
            <a:spLocks noChangeArrowheads="1"/>
          </p:cNvSpPr>
          <p:nvPr/>
        </p:nvSpPr>
        <p:spPr bwMode="auto">
          <a:xfrm>
            <a:off x="928688" y="285750"/>
            <a:ext cx="7215187" cy="482600"/>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РЕАЛИЗАЦИЯ СИСТЕМЫ «ОТКРЫТОЕ ПРАВИТЕЛЬСТВО»</a:t>
            </a:r>
          </a:p>
          <a:p>
            <a:pPr algn="ctr">
              <a:lnSpc>
                <a:spcPct val="80000"/>
              </a:lnSpc>
            </a:pPr>
            <a:r>
              <a:rPr lang="ru-RU" b="1">
                <a:solidFill>
                  <a:srgbClr val="00349E"/>
                </a:solidFill>
                <a:cs typeface="Times New Roman" pitchFamily="18" charset="0"/>
              </a:rPr>
              <a:t>В ФЕДЕРАЛЬНОМ КАЗНАЧЕЙСТВЕ</a:t>
            </a:r>
          </a:p>
        </p:txBody>
      </p:sp>
      <p:sp>
        <p:nvSpPr>
          <p:cNvPr id="9" name="TextBox 5"/>
          <p:cNvSpPr txBox="1">
            <a:spLocks noChangeArrowheads="1"/>
          </p:cNvSpPr>
          <p:nvPr/>
        </p:nvSpPr>
        <p:spPr bwMode="auto">
          <a:xfrm>
            <a:off x="1285875" y="2357438"/>
            <a:ext cx="7215188" cy="369887"/>
          </a:xfrm>
          <a:prstGeom prst="rect">
            <a:avLst/>
          </a:prstGeom>
          <a:noFill/>
          <a:ln w="9525">
            <a:noFill/>
            <a:miter lim="800000"/>
            <a:headEnd/>
            <a:tailEnd/>
          </a:ln>
        </p:spPr>
        <p:txBody>
          <a:bodyPr>
            <a:spAutoFit/>
          </a:bodyPr>
          <a:lstStyle/>
          <a:p>
            <a:pPr algn="ctr">
              <a:defRPr/>
            </a:pPr>
            <a:r>
              <a:rPr lang="ru-RU" sz="1800" b="1" dirty="0">
                <a:solidFill>
                  <a:schemeClr val="accent6">
                    <a:lumMod val="75000"/>
                  </a:schemeClr>
                </a:solidFill>
                <a:latin typeface="+mn-lt"/>
                <a:cs typeface="Times New Roman" pitchFamily="18" charset="0"/>
              </a:rPr>
              <a:t>ОСНОВНЫЕ ЦЕЛИ РЕАЛИЗАЦИИ КОНЦЕПЦИИ</a:t>
            </a:r>
          </a:p>
        </p:txBody>
      </p:sp>
      <p:sp>
        <p:nvSpPr>
          <p:cNvPr id="10" name="Скругленный прямоугольник 9"/>
          <p:cNvSpPr/>
          <p:nvPr/>
        </p:nvSpPr>
        <p:spPr>
          <a:xfrm>
            <a:off x="571500" y="2714625"/>
            <a:ext cx="8501063" cy="50006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70000"/>
              </a:lnSpc>
              <a:defRPr/>
            </a:pPr>
            <a:r>
              <a:rPr lang="ru-RU" sz="1800" dirty="0">
                <a:solidFill>
                  <a:srgbClr val="000000"/>
                </a:solidFill>
                <a:latin typeface="Times New Roman" pitchFamily="18" charset="0"/>
                <a:cs typeface="Times New Roman" pitchFamily="18" charset="0"/>
              </a:rPr>
              <a:t>1. Повышение </a:t>
            </a:r>
            <a:r>
              <a:rPr lang="ru-RU" sz="1800" b="1" dirty="0">
                <a:solidFill>
                  <a:srgbClr val="000000"/>
                </a:solidFill>
                <a:latin typeface="Times New Roman" pitchFamily="18" charset="0"/>
                <a:cs typeface="Times New Roman" pitchFamily="18" charset="0"/>
              </a:rPr>
              <a:t>прозрачности</a:t>
            </a:r>
            <a:r>
              <a:rPr lang="ru-RU" sz="1800" dirty="0">
                <a:solidFill>
                  <a:srgbClr val="000000"/>
                </a:solidFill>
                <a:latin typeface="Times New Roman" pitchFamily="18" charset="0"/>
                <a:cs typeface="Times New Roman" pitchFamily="18" charset="0"/>
              </a:rPr>
              <a:t> и </a:t>
            </a:r>
            <a:r>
              <a:rPr lang="ru-RU" sz="1800" b="1" dirty="0">
                <a:solidFill>
                  <a:srgbClr val="000000"/>
                </a:solidFill>
                <a:latin typeface="Times New Roman" pitchFamily="18" charset="0"/>
                <a:cs typeface="Times New Roman" pitchFamily="18" charset="0"/>
              </a:rPr>
              <a:t>подотчетности</a:t>
            </a:r>
            <a:r>
              <a:rPr lang="ru-RU" sz="1800" dirty="0">
                <a:solidFill>
                  <a:srgbClr val="000000"/>
                </a:solidFill>
                <a:latin typeface="Times New Roman" pitchFamily="18" charset="0"/>
                <a:cs typeface="Times New Roman" pitchFamily="18" charset="0"/>
              </a:rPr>
              <a:t> госуправления и </a:t>
            </a:r>
            <a:r>
              <a:rPr lang="ru-RU" sz="1800" b="1" dirty="0">
                <a:solidFill>
                  <a:srgbClr val="000000"/>
                </a:solidFill>
                <a:latin typeface="Times New Roman" pitchFamily="18" charset="0"/>
                <a:cs typeface="Times New Roman" pitchFamily="18" charset="0"/>
              </a:rPr>
              <a:t>удовлетворенности граждан</a:t>
            </a:r>
            <a:r>
              <a:rPr lang="ru-RU" sz="1800" dirty="0">
                <a:solidFill>
                  <a:srgbClr val="000000"/>
                </a:solidFill>
                <a:latin typeface="Times New Roman" pitchFamily="18" charset="0"/>
                <a:cs typeface="Times New Roman" pitchFamily="18" charset="0"/>
              </a:rPr>
              <a:t> качеством госуправления</a:t>
            </a:r>
          </a:p>
        </p:txBody>
      </p:sp>
      <p:sp>
        <p:nvSpPr>
          <p:cNvPr id="11" name="Скругленный прямоугольник 10"/>
          <p:cNvSpPr/>
          <p:nvPr/>
        </p:nvSpPr>
        <p:spPr>
          <a:xfrm>
            <a:off x="571500" y="3286125"/>
            <a:ext cx="8501063" cy="50006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87425">
              <a:lnSpc>
                <a:spcPct val="70000"/>
              </a:lnSpc>
              <a:defRPr/>
            </a:pPr>
            <a:r>
              <a:rPr lang="ru-RU" sz="1800" dirty="0">
                <a:solidFill>
                  <a:srgbClr val="000000"/>
                </a:solidFill>
                <a:latin typeface="Times New Roman" pitchFamily="18" charset="0"/>
                <a:cs typeface="Times New Roman" pitchFamily="18" charset="0"/>
              </a:rPr>
              <a:t>2. Расширение возможностей непосредственного </a:t>
            </a:r>
            <a:r>
              <a:rPr lang="ru-RU" sz="1800" b="1" dirty="0">
                <a:solidFill>
                  <a:srgbClr val="000000"/>
                </a:solidFill>
                <a:latin typeface="Times New Roman" pitchFamily="18" charset="0"/>
                <a:cs typeface="Times New Roman" pitchFamily="18" charset="0"/>
              </a:rPr>
              <a:t>участия гражданского общества</a:t>
            </a:r>
            <a:r>
              <a:rPr lang="ru-RU" sz="1800" dirty="0">
                <a:solidFill>
                  <a:srgbClr val="000000"/>
                </a:solidFill>
                <a:latin typeface="Times New Roman" pitchFamily="18" charset="0"/>
                <a:cs typeface="Times New Roman" pitchFamily="18" charset="0"/>
              </a:rPr>
              <a:t> в процессах разработки и экспертизы решений, принимаемых ФОИВ</a:t>
            </a:r>
          </a:p>
        </p:txBody>
      </p:sp>
      <p:sp>
        <p:nvSpPr>
          <p:cNvPr id="12" name="Скругленный прямоугольник 11"/>
          <p:cNvSpPr/>
          <p:nvPr/>
        </p:nvSpPr>
        <p:spPr>
          <a:xfrm>
            <a:off x="571500" y="3857625"/>
            <a:ext cx="8501063" cy="50006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3400" indent="-533400">
              <a:lnSpc>
                <a:spcPct val="70000"/>
              </a:lnSpc>
              <a:tabLst>
                <a:tab pos="628650" algn="l"/>
              </a:tabLst>
              <a:defRPr/>
            </a:pPr>
            <a:r>
              <a:rPr lang="ru-RU" sz="1800" dirty="0">
                <a:solidFill>
                  <a:srgbClr val="000000"/>
                </a:solidFill>
                <a:latin typeface="Times New Roman" pitchFamily="18" charset="0"/>
                <a:cs typeface="Times New Roman" pitchFamily="18" charset="0"/>
              </a:rPr>
              <a:t>3. Качественные изменения уровня </a:t>
            </a:r>
            <a:r>
              <a:rPr lang="ru-RU" sz="1800" b="1" dirty="0">
                <a:solidFill>
                  <a:srgbClr val="000000"/>
                </a:solidFill>
                <a:latin typeface="Times New Roman" pitchFamily="18" charset="0"/>
                <a:cs typeface="Times New Roman" pitchFamily="18" charset="0"/>
              </a:rPr>
              <a:t>информационной открытости </a:t>
            </a:r>
            <a:r>
              <a:rPr lang="ru-RU" sz="1800" dirty="0">
                <a:solidFill>
                  <a:srgbClr val="000000"/>
                </a:solidFill>
                <a:latin typeface="Times New Roman" pitchFamily="18" charset="0"/>
                <a:cs typeface="Times New Roman" pitchFamily="18" charset="0"/>
              </a:rPr>
              <a:t>ФОИВ</a:t>
            </a:r>
          </a:p>
        </p:txBody>
      </p:sp>
      <p:sp>
        <p:nvSpPr>
          <p:cNvPr id="13" name="Скругленный прямоугольник 12"/>
          <p:cNvSpPr/>
          <p:nvPr/>
        </p:nvSpPr>
        <p:spPr>
          <a:xfrm>
            <a:off x="571500" y="4429125"/>
            <a:ext cx="8501063" cy="50006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457200">
              <a:lnSpc>
                <a:spcPct val="70000"/>
              </a:lnSpc>
              <a:defRPr/>
            </a:pPr>
            <a:r>
              <a:rPr lang="ru-RU" sz="1800" dirty="0">
                <a:solidFill>
                  <a:srgbClr val="000000"/>
                </a:solidFill>
                <a:latin typeface="Times New Roman" pitchFamily="18" charset="0"/>
                <a:cs typeface="Times New Roman" pitchFamily="18" charset="0"/>
              </a:rPr>
              <a:t>4. Развитие механизмов </a:t>
            </a:r>
            <a:r>
              <a:rPr lang="ru-RU" sz="1800" b="1" dirty="0">
                <a:solidFill>
                  <a:srgbClr val="000000"/>
                </a:solidFill>
                <a:latin typeface="Times New Roman" pitchFamily="18" charset="0"/>
                <a:cs typeface="Times New Roman" pitchFamily="18" charset="0"/>
              </a:rPr>
              <a:t>общественного контроля </a:t>
            </a:r>
            <a:r>
              <a:rPr lang="ru-RU" sz="1800" dirty="0">
                <a:solidFill>
                  <a:srgbClr val="000000"/>
                </a:solidFill>
                <a:latin typeface="Times New Roman" pitchFamily="18" charset="0"/>
                <a:cs typeface="Times New Roman" pitchFamily="18" charset="0"/>
              </a:rPr>
              <a:t>за деятельностью ФОИВ</a:t>
            </a:r>
          </a:p>
        </p:txBody>
      </p:sp>
      <p:sp>
        <p:nvSpPr>
          <p:cNvPr id="14" name="TextBox 5"/>
          <p:cNvSpPr txBox="1">
            <a:spLocks noChangeArrowheads="1"/>
          </p:cNvSpPr>
          <p:nvPr/>
        </p:nvSpPr>
        <p:spPr bwMode="auto">
          <a:xfrm>
            <a:off x="1214438" y="4929188"/>
            <a:ext cx="7215187" cy="369887"/>
          </a:xfrm>
          <a:prstGeom prst="rect">
            <a:avLst/>
          </a:prstGeom>
          <a:noFill/>
          <a:ln w="9525">
            <a:noFill/>
            <a:miter lim="800000"/>
            <a:headEnd/>
            <a:tailEnd/>
          </a:ln>
        </p:spPr>
        <p:txBody>
          <a:bodyPr>
            <a:spAutoFit/>
          </a:bodyPr>
          <a:lstStyle/>
          <a:p>
            <a:pPr algn="ctr">
              <a:defRPr/>
            </a:pPr>
            <a:r>
              <a:rPr lang="ru-RU" sz="1800" b="1" dirty="0">
                <a:solidFill>
                  <a:schemeClr val="accent6">
                    <a:lumMod val="75000"/>
                  </a:schemeClr>
                </a:solidFill>
                <a:cs typeface="Times New Roman" pitchFamily="18" charset="0"/>
              </a:rPr>
              <a:t>ОСНОВНЫЕ ПРИНЦИПЫ РЕАЛИЗАЦИИ КОНЦЕПЦИИ</a:t>
            </a:r>
          </a:p>
        </p:txBody>
      </p:sp>
      <p:sp>
        <p:nvSpPr>
          <p:cNvPr id="15" name="Скругленный прямоугольник 14"/>
          <p:cNvSpPr/>
          <p:nvPr/>
        </p:nvSpPr>
        <p:spPr>
          <a:xfrm>
            <a:off x="571500" y="5286375"/>
            <a:ext cx="4143375" cy="4286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457200">
              <a:lnSpc>
                <a:spcPct val="70000"/>
              </a:lnSpc>
              <a:defRPr/>
            </a:pPr>
            <a:r>
              <a:rPr lang="ru-RU" sz="1800" dirty="0">
                <a:solidFill>
                  <a:srgbClr val="000000"/>
                </a:solidFill>
                <a:latin typeface="Times New Roman" pitchFamily="18" charset="0"/>
                <a:cs typeface="Times New Roman" pitchFamily="18" charset="0"/>
              </a:rPr>
              <a:t>- информационная открытость</a:t>
            </a:r>
          </a:p>
        </p:txBody>
      </p:sp>
      <p:sp>
        <p:nvSpPr>
          <p:cNvPr id="16" name="Скругленный прямоугольник 15"/>
          <p:cNvSpPr/>
          <p:nvPr/>
        </p:nvSpPr>
        <p:spPr>
          <a:xfrm>
            <a:off x="571500" y="5857875"/>
            <a:ext cx="4143375" cy="4286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457200">
              <a:lnSpc>
                <a:spcPct val="70000"/>
              </a:lnSpc>
              <a:defRPr/>
            </a:pPr>
            <a:r>
              <a:rPr lang="ru-RU" sz="1800" dirty="0">
                <a:solidFill>
                  <a:srgbClr val="000000"/>
                </a:solidFill>
                <a:latin typeface="Times New Roman" pitchFamily="18" charset="0"/>
                <a:cs typeface="Times New Roman" pitchFamily="18" charset="0"/>
              </a:rPr>
              <a:t>- понятность</a:t>
            </a:r>
          </a:p>
        </p:txBody>
      </p:sp>
      <p:sp>
        <p:nvSpPr>
          <p:cNvPr id="17" name="Скругленный прямоугольник 16"/>
          <p:cNvSpPr/>
          <p:nvPr/>
        </p:nvSpPr>
        <p:spPr>
          <a:xfrm>
            <a:off x="4572000" y="5286375"/>
            <a:ext cx="4214813" cy="4286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70000"/>
              </a:lnSpc>
              <a:defRPr/>
            </a:pPr>
            <a:r>
              <a:rPr lang="ru-RU" sz="1800" dirty="0">
                <a:solidFill>
                  <a:srgbClr val="000000"/>
                </a:solidFill>
                <a:latin typeface="Times New Roman" pitchFamily="18" charset="0"/>
                <a:cs typeface="Times New Roman" pitchFamily="18" charset="0"/>
              </a:rPr>
              <a:t>- вовлеченность гражданского общества</a:t>
            </a:r>
          </a:p>
        </p:txBody>
      </p:sp>
      <p:sp>
        <p:nvSpPr>
          <p:cNvPr id="18" name="Скругленный прямоугольник 17"/>
          <p:cNvSpPr/>
          <p:nvPr/>
        </p:nvSpPr>
        <p:spPr>
          <a:xfrm>
            <a:off x="4572000" y="5857875"/>
            <a:ext cx="4214813" cy="4286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70000"/>
              </a:lnSpc>
              <a:defRPr/>
            </a:pPr>
            <a:r>
              <a:rPr lang="ru-RU" sz="1800" dirty="0">
                <a:solidFill>
                  <a:srgbClr val="000000"/>
                </a:solidFill>
                <a:latin typeface="Times New Roman" pitchFamily="18" charset="0"/>
                <a:cs typeface="Times New Roman" pitchFamily="18" charset="0"/>
              </a:rPr>
              <a:t>- подотчетность</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bwMode="auto">
          <a:xfrm>
            <a:off x="214313" y="1000125"/>
            <a:ext cx="8643937" cy="642938"/>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Прямоугольник 18"/>
          <p:cNvSpPr/>
          <p:nvPr/>
        </p:nvSpPr>
        <p:spPr>
          <a:xfrm>
            <a:off x="285750" y="1071563"/>
            <a:ext cx="850106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a:solidFill>
                  <a:srgbClr val="FFFFFF"/>
                </a:solidFill>
                <a:latin typeface="Times New Roman" pitchFamily="18" charset="0"/>
                <a:cs typeface="Times New Roman" pitchFamily="18" charset="0"/>
              </a:rPr>
              <a:t>Реализация механизмов Концепции открытости в Федеральном казначействе</a:t>
            </a:r>
          </a:p>
        </p:txBody>
      </p:sp>
      <p:sp>
        <p:nvSpPr>
          <p:cNvPr id="21" name="TextBox 5"/>
          <p:cNvSpPr txBox="1">
            <a:spLocks noChangeArrowheads="1"/>
          </p:cNvSpPr>
          <p:nvPr/>
        </p:nvSpPr>
        <p:spPr bwMode="auto">
          <a:xfrm>
            <a:off x="285750" y="1643063"/>
            <a:ext cx="8501063" cy="549275"/>
          </a:xfrm>
          <a:prstGeom prst="rect">
            <a:avLst/>
          </a:prstGeom>
          <a:solidFill>
            <a:schemeClr val="accent6">
              <a:lumMod val="20000"/>
              <a:lumOff val="80000"/>
            </a:schemeClr>
          </a:solidFill>
          <a:ln w="9525">
            <a:noFill/>
            <a:miter lim="800000"/>
            <a:headEnd/>
            <a:tailEnd/>
          </a:ln>
        </p:spPr>
        <p:txBody>
          <a:bodyPr>
            <a:spAutoFit/>
          </a:bodyPr>
          <a:lstStyle/>
          <a:p>
            <a:pPr algn="ctr">
              <a:defRPr/>
            </a:pPr>
            <a:r>
              <a:rPr lang="ru-RU" sz="1500" b="1">
                <a:solidFill>
                  <a:srgbClr val="002776"/>
                </a:solidFill>
                <a:cs typeface="Times New Roman" pitchFamily="18" charset="0"/>
              </a:rPr>
              <a:t>приказ Федерального казначейства от 30.01.2014 № 12 </a:t>
            </a:r>
          </a:p>
          <a:p>
            <a:pPr algn="ctr">
              <a:defRPr/>
            </a:pPr>
            <a:r>
              <a:rPr lang="ru-RU" sz="1500" b="1">
                <a:solidFill>
                  <a:srgbClr val="002776"/>
                </a:solidFill>
                <a:cs typeface="Times New Roman" pitchFamily="18" charset="0"/>
              </a:rPr>
              <a:t>«О проведении обследования уровня открытости Федерального казначейства»</a:t>
            </a:r>
          </a:p>
        </p:txBody>
      </p:sp>
      <p:graphicFrame>
        <p:nvGraphicFramePr>
          <p:cNvPr id="22" name="Таблица 21"/>
          <p:cNvGraphicFramePr>
            <a:graphicFrameLocks noGrp="1"/>
          </p:cNvGraphicFramePr>
          <p:nvPr/>
        </p:nvGraphicFramePr>
        <p:xfrm>
          <a:off x="285750" y="2143125"/>
          <a:ext cx="8501063" cy="3794125"/>
        </p:xfrm>
        <a:graphic>
          <a:graphicData uri="http://schemas.openxmlformats.org/drawingml/2006/table">
            <a:tbl>
              <a:tblPr firstRow="1" bandRow="1">
                <a:tableStyleId>{5C22544A-7EE6-4342-B048-85BDC9FD1C3A}</a:tableStyleId>
              </a:tblPr>
              <a:tblGrid>
                <a:gridCol w="697362"/>
                <a:gridCol w="6168931"/>
                <a:gridCol w="1634830"/>
              </a:tblGrid>
              <a:tr h="428628">
                <a:tc>
                  <a:txBody>
                    <a:bodyPr/>
                    <a:lstStyle/>
                    <a:p>
                      <a:pPr algn="ctr"/>
                      <a:r>
                        <a:rPr lang="ru-RU" sz="1200" dirty="0" smtClean="0">
                          <a:solidFill>
                            <a:schemeClr val="accent5">
                              <a:lumMod val="50000"/>
                            </a:schemeClr>
                          </a:solidFill>
                          <a:latin typeface="+mn-lt"/>
                          <a:cs typeface="Times New Roman" pitchFamily="18" charset="0"/>
                        </a:rPr>
                        <a:t>№ п/</a:t>
                      </a:r>
                      <a:r>
                        <a:rPr lang="ru-RU" sz="1200" dirty="0" err="1" smtClean="0">
                          <a:solidFill>
                            <a:schemeClr val="accent5">
                              <a:lumMod val="50000"/>
                            </a:schemeClr>
                          </a:solidFill>
                          <a:latin typeface="+mn-lt"/>
                          <a:cs typeface="Times New Roman" pitchFamily="18" charset="0"/>
                        </a:rPr>
                        <a:t>п</a:t>
                      </a:r>
                      <a:endParaRPr lang="ru-RU" sz="1200" dirty="0">
                        <a:solidFill>
                          <a:schemeClr val="accent5">
                            <a:lumMod val="50000"/>
                          </a:schemeClr>
                        </a:solidFill>
                        <a:latin typeface="+mn-lt"/>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mn-lt"/>
                          <a:cs typeface="Times New Roman" pitchFamily="18" charset="0"/>
                        </a:rPr>
                        <a:t>Механизмы Концепции открытости</a:t>
                      </a:r>
                      <a:endParaRPr lang="ru-RU" sz="1200" dirty="0">
                        <a:solidFill>
                          <a:schemeClr val="accent5">
                            <a:lumMod val="50000"/>
                          </a:schemeClr>
                        </a:solidFill>
                        <a:latin typeface="+mn-lt"/>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mn-lt"/>
                          <a:cs typeface="Times New Roman" pitchFamily="18" charset="0"/>
                        </a:rPr>
                        <a:t>Уровень реализации в ФК, %</a:t>
                      </a:r>
                      <a:endParaRPr lang="ru-RU" sz="1200" dirty="0">
                        <a:solidFill>
                          <a:schemeClr val="accent5">
                            <a:lumMod val="50000"/>
                          </a:schemeClr>
                        </a:solidFill>
                        <a:latin typeface="+mn-lt"/>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1</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Реализация принципа информационной открытости</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 55,2</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2</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Обеспечение работы с открытыми данными</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26,6</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494358">
                <a:tc>
                  <a:txBody>
                    <a:bodyPr/>
                    <a:lstStyle/>
                    <a:p>
                      <a:pPr algn="ctr"/>
                      <a:r>
                        <a:rPr lang="ru-RU" sz="1200" dirty="0" smtClean="0">
                          <a:solidFill>
                            <a:schemeClr val="accent5">
                              <a:lumMod val="50000"/>
                            </a:schemeClr>
                          </a:solidFill>
                          <a:latin typeface="Times New Roman" pitchFamily="18" charset="0"/>
                          <a:cs typeface="Times New Roman" pitchFamily="18" charset="0"/>
                        </a:rPr>
                        <a:t>3</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Обеспечение понятности нормативно-правового регулирования, государственных политик</a:t>
                      </a:r>
                      <a:r>
                        <a:rPr lang="ru-RU" sz="1200" baseline="0" dirty="0" smtClean="0">
                          <a:solidFill>
                            <a:schemeClr val="accent5">
                              <a:lumMod val="50000"/>
                            </a:schemeClr>
                          </a:solidFill>
                          <a:latin typeface="Times New Roman" pitchFamily="18" charset="0"/>
                          <a:cs typeface="Times New Roman" pitchFamily="18" charset="0"/>
                        </a:rPr>
                        <a:t> </a:t>
                      </a:r>
                      <a:r>
                        <a:rPr lang="ru-RU" sz="1200" dirty="0" smtClean="0">
                          <a:solidFill>
                            <a:schemeClr val="accent5">
                              <a:lumMod val="50000"/>
                            </a:schemeClr>
                          </a:solidFill>
                          <a:latin typeface="Times New Roman" pitchFamily="18" charset="0"/>
                          <a:cs typeface="Times New Roman" pitchFamily="18" charset="0"/>
                        </a:rPr>
                        <a:t>и программ, разрабатываемых (реализуемых) ФОИВ</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58,0</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465783">
                <a:tc>
                  <a:txBody>
                    <a:bodyPr/>
                    <a:lstStyle/>
                    <a:p>
                      <a:pPr algn="ctr"/>
                      <a:r>
                        <a:rPr lang="ru-RU" sz="1200" dirty="0" smtClean="0">
                          <a:solidFill>
                            <a:schemeClr val="accent5">
                              <a:lumMod val="50000"/>
                            </a:schemeClr>
                          </a:solidFill>
                          <a:latin typeface="Times New Roman" pitchFamily="18" charset="0"/>
                          <a:cs typeface="Times New Roman" pitchFamily="18" charset="0"/>
                        </a:rPr>
                        <a:t>4</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Принятие</a:t>
                      </a:r>
                      <a:r>
                        <a:rPr lang="ru-RU" sz="1200" baseline="0" dirty="0" smtClean="0">
                          <a:solidFill>
                            <a:schemeClr val="accent5">
                              <a:lumMod val="50000"/>
                            </a:schemeClr>
                          </a:solidFill>
                          <a:latin typeface="Times New Roman" pitchFamily="18" charset="0"/>
                          <a:cs typeface="Times New Roman" pitchFamily="18" charset="0"/>
                        </a:rPr>
                        <a:t> планов деятельности ФОИВ на период 2013-2018 гг. и годовой публичной декларации целей и задач; их общественное обсуждение и экспертное сопровождение</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78,0</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5</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Формирование отчетности</a:t>
                      </a:r>
                      <a:r>
                        <a:rPr lang="ru-RU" sz="1200" baseline="0" dirty="0" smtClean="0">
                          <a:solidFill>
                            <a:schemeClr val="accent5">
                              <a:lumMod val="50000"/>
                            </a:schemeClr>
                          </a:solidFill>
                          <a:latin typeface="Times New Roman" pitchFamily="18" charset="0"/>
                          <a:cs typeface="Times New Roman" pitchFamily="18" charset="0"/>
                        </a:rPr>
                        <a:t> ФОИВ</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30,8</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6</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Информирование о работе с обращениями</a:t>
                      </a:r>
                      <a:r>
                        <a:rPr lang="ru-RU" sz="1200" baseline="0" dirty="0" smtClean="0">
                          <a:solidFill>
                            <a:schemeClr val="accent5">
                              <a:lumMod val="50000"/>
                            </a:schemeClr>
                          </a:solidFill>
                          <a:latin typeface="Times New Roman" pitchFamily="18" charset="0"/>
                          <a:cs typeface="Times New Roman" pitchFamily="18" charset="0"/>
                        </a:rPr>
                        <a:t> граждан и организаций</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31,6</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7</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Организация работы с референтными группами ФОИВ</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53,2</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8</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Взаимодействие ФОИВ с общественным советом</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4,0</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257177">
                <a:tc>
                  <a:txBody>
                    <a:bodyPr/>
                    <a:lstStyle/>
                    <a:p>
                      <a:pPr algn="ctr"/>
                      <a:r>
                        <a:rPr lang="ru-RU" sz="1200" dirty="0" smtClean="0">
                          <a:solidFill>
                            <a:schemeClr val="accent5">
                              <a:lumMod val="50000"/>
                            </a:schemeClr>
                          </a:solidFill>
                          <a:latin typeface="Times New Roman" pitchFamily="18" charset="0"/>
                          <a:cs typeface="Times New Roman" pitchFamily="18" charset="0"/>
                        </a:rPr>
                        <a:t>9</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Работа пресс-службы ФОИВ</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66,1</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r h="428628">
                <a:tc>
                  <a:txBody>
                    <a:bodyPr/>
                    <a:lstStyle/>
                    <a:p>
                      <a:pPr algn="ctr"/>
                      <a:r>
                        <a:rPr lang="ru-RU" sz="1200" dirty="0" smtClean="0">
                          <a:solidFill>
                            <a:schemeClr val="accent5">
                              <a:lumMod val="50000"/>
                            </a:schemeClr>
                          </a:solidFill>
                          <a:latin typeface="Times New Roman" pitchFamily="18" charset="0"/>
                          <a:cs typeface="Times New Roman" pitchFamily="18" charset="0"/>
                        </a:rPr>
                        <a:t>10</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r>
                        <a:rPr lang="ru-RU" sz="1200" dirty="0" smtClean="0">
                          <a:solidFill>
                            <a:schemeClr val="accent5">
                              <a:lumMod val="50000"/>
                            </a:schemeClr>
                          </a:solidFill>
                          <a:latin typeface="Times New Roman" pitchFamily="18" charset="0"/>
                          <a:cs typeface="Times New Roman" pitchFamily="18" charset="0"/>
                        </a:rPr>
                        <a:t>Независимая антикоррупционная</a:t>
                      </a:r>
                      <a:r>
                        <a:rPr lang="ru-RU" sz="1200" baseline="0" dirty="0" smtClean="0">
                          <a:solidFill>
                            <a:schemeClr val="accent5">
                              <a:lumMod val="50000"/>
                            </a:schemeClr>
                          </a:solidFill>
                          <a:latin typeface="Times New Roman" pitchFamily="18" charset="0"/>
                          <a:cs typeface="Times New Roman" pitchFamily="18" charset="0"/>
                        </a:rPr>
                        <a:t> экспертиза и общественный мониторинг правоприменения</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c>
                  <a:txBody>
                    <a:bodyPr/>
                    <a:lstStyle/>
                    <a:p>
                      <a:pPr algn="ctr"/>
                      <a:r>
                        <a:rPr lang="ru-RU" sz="1200" dirty="0" smtClean="0">
                          <a:solidFill>
                            <a:schemeClr val="accent5">
                              <a:lumMod val="50000"/>
                            </a:schemeClr>
                          </a:solidFill>
                          <a:latin typeface="Times New Roman" pitchFamily="18" charset="0"/>
                          <a:cs typeface="Times New Roman" pitchFamily="18" charset="0"/>
                        </a:rPr>
                        <a:t>92,0</a:t>
                      </a:r>
                      <a:endParaRPr lang="ru-RU" sz="1200" dirty="0">
                        <a:solidFill>
                          <a:schemeClr val="accent5">
                            <a:lumMod val="50000"/>
                          </a:schemeClr>
                        </a:solidFill>
                        <a:latin typeface="Times New Roman" pitchFamily="18" charset="0"/>
                        <a:cs typeface="Times New Roman" pitchFamily="18" charset="0"/>
                      </a:endParaRPr>
                    </a:p>
                  </a:txBody>
                  <a:tcPr>
                    <a:solidFill>
                      <a:srgbClr val="DDDDDD"/>
                    </a:solidFill>
                  </a:tcPr>
                </a:tc>
              </a:tr>
            </a:tbl>
          </a:graphicData>
        </a:graphic>
      </p:graphicFrame>
      <p:sp>
        <p:nvSpPr>
          <p:cNvPr id="23" name="TextBox 5"/>
          <p:cNvSpPr txBox="1">
            <a:spLocks noChangeArrowheads="1"/>
          </p:cNvSpPr>
          <p:nvPr/>
        </p:nvSpPr>
        <p:spPr bwMode="auto">
          <a:xfrm>
            <a:off x="285750" y="5934075"/>
            <a:ext cx="8501063" cy="549275"/>
          </a:xfrm>
          <a:prstGeom prst="rect">
            <a:avLst/>
          </a:prstGeom>
          <a:solidFill>
            <a:schemeClr val="accent6">
              <a:lumMod val="20000"/>
              <a:lumOff val="80000"/>
            </a:schemeClr>
          </a:solidFill>
          <a:ln w="9525">
            <a:noFill/>
            <a:miter lim="800000"/>
            <a:headEnd/>
            <a:tailEnd/>
          </a:ln>
        </p:spPr>
        <p:txBody>
          <a:bodyPr>
            <a:spAutoFit/>
          </a:bodyPr>
          <a:lstStyle/>
          <a:p>
            <a:pPr algn="ctr">
              <a:defRPr/>
            </a:pPr>
            <a:r>
              <a:rPr lang="ru-RU" sz="1500" b="1">
                <a:solidFill>
                  <a:srgbClr val="002776"/>
                </a:solidFill>
                <a:cs typeface="Times New Roman" pitchFamily="18" charset="0"/>
              </a:rPr>
              <a:t>План Федерального казначейства по реализации Концепции открытости ФОИВ </a:t>
            </a:r>
          </a:p>
          <a:p>
            <a:pPr algn="ctr">
              <a:defRPr/>
            </a:pPr>
            <a:r>
              <a:rPr lang="ru-RU" sz="1500" b="1">
                <a:solidFill>
                  <a:srgbClr val="002776"/>
                </a:solidFill>
                <a:cs typeface="Times New Roman" pitchFamily="18" charset="0"/>
              </a:rPr>
              <a:t>на 2014 год с учетом «горизонта планирования» до 2018 года от 10.02.2014</a:t>
            </a:r>
          </a:p>
        </p:txBody>
      </p:sp>
      <p:sp>
        <p:nvSpPr>
          <p:cNvPr id="122935" name="TextBox 5"/>
          <p:cNvSpPr txBox="1">
            <a:spLocks noChangeArrowheads="1"/>
          </p:cNvSpPr>
          <p:nvPr/>
        </p:nvSpPr>
        <p:spPr bwMode="auto">
          <a:xfrm>
            <a:off x="928688" y="285750"/>
            <a:ext cx="7215187" cy="482600"/>
          </a:xfrm>
          <a:prstGeom prst="rect">
            <a:avLst/>
          </a:prstGeom>
          <a:noFill/>
          <a:ln w="9525">
            <a:noFill/>
            <a:miter lim="800000"/>
            <a:headEnd/>
            <a:tailEnd/>
          </a:ln>
        </p:spPr>
        <p:txBody>
          <a:bodyPr>
            <a:spAutoFit/>
          </a:bodyPr>
          <a:lstStyle/>
          <a:p>
            <a:pPr algn="ctr">
              <a:lnSpc>
                <a:spcPct val="80000"/>
              </a:lnSpc>
            </a:pPr>
            <a:r>
              <a:rPr lang="ru-RU" b="1">
                <a:solidFill>
                  <a:srgbClr val="00349E"/>
                </a:solidFill>
                <a:cs typeface="Times New Roman" pitchFamily="18" charset="0"/>
              </a:rPr>
              <a:t>РЕАЛИЗАЦИЯ СИСТЕМЫ «ОТКРЫТОЕ ПРАВИТЕЛЬСТВО»</a:t>
            </a:r>
          </a:p>
          <a:p>
            <a:pPr algn="ctr">
              <a:lnSpc>
                <a:spcPct val="80000"/>
              </a:lnSpc>
            </a:pPr>
            <a:r>
              <a:rPr lang="ru-RU" b="1">
                <a:solidFill>
                  <a:srgbClr val="00349E"/>
                </a:solidFill>
                <a:cs typeface="Times New Roman" pitchFamily="18" charset="0"/>
              </a:rPr>
              <a:t>В ФЕДЕРАЛЬНОМ КАЗНАЧЕЙСТВЕ</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p:cNvSpPr>
          <p:nvPr/>
        </p:nvSpPr>
        <p:spPr bwMode="auto">
          <a:xfrm>
            <a:off x="539750" y="3068638"/>
            <a:ext cx="8104188" cy="477837"/>
          </a:xfrm>
          <a:prstGeom prst="rect">
            <a:avLst/>
          </a:prstGeom>
          <a:noFill/>
          <a:ln w="9525">
            <a:noFill/>
            <a:round/>
            <a:headEnd/>
            <a:tailEnd/>
          </a:ln>
        </p:spPr>
        <p:txBody>
          <a:bodyPr lIns="90000" tIns="45000" rIns="90000" bIns="45000">
            <a:spAutoFit/>
          </a:bodyPr>
          <a:lstStyle/>
          <a:p>
            <a:pPr algn="ctr" defTabSz="449263">
              <a:lnSpc>
                <a:spcPct val="8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000" b="1">
                <a:solidFill>
                  <a:srgbClr val="000099"/>
                </a:solidFill>
                <a:ea typeface="Arial Unicode MS" pitchFamily="34" charset="-128"/>
                <a:cs typeface="Arial Unicode MS" pitchFamily="34" charset="-128"/>
              </a:rPr>
              <a:t>БЛАГОДАРЮ ЗА ВНИМАНИЕ!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1" name="Group 21"/>
          <p:cNvGraphicFramePr>
            <a:graphicFrameLocks noGrp="1"/>
          </p:cNvGraphicFramePr>
          <p:nvPr>
            <p:ph/>
          </p:nvPr>
        </p:nvGraphicFramePr>
        <p:xfrm>
          <a:off x="107950" y="1125538"/>
          <a:ext cx="8929688" cy="5340350"/>
        </p:xfrm>
        <a:graphic>
          <a:graphicData uri="http://schemas.openxmlformats.org/drawingml/2006/table">
            <a:tbl>
              <a:tblPr/>
              <a:tblGrid>
                <a:gridCol w="1439863"/>
                <a:gridCol w="1584325"/>
                <a:gridCol w="5905500"/>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Направление деятельности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Задачи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Ожидаемый результат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D0FF"/>
                    </a:solidFill>
                  </a:tcPr>
                </a:tc>
              </a:tr>
              <a:tr h="2381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Calibri" pitchFamily="34" charset="0"/>
                          <a:cs typeface="Times New Roman" pitchFamily="18" charset="0"/>
                        </a:rPr>
                        <a:t>3. Федеральная контрактная система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Разработка и внедрение механизма синхронизации процессов ведения реестра контрактов, реестра банковских гарантий, реестра соглашений, учета  БО</a:t>
                      </a:r>
                      <a:endParaRPr kumimoji="0" lang="ru-RU" sz="1200" b="1" i="0" u="none" strike="noStrike" cap="none" normalizeH="0" baseline="0" smtClean="0">
                        <a:ln>
                          <a:noFill/>
                        </a:ln>
                        <a:solidFill>
                          <a:srgbClr val="151515"/>
                        </a:solidFill>
                        <a:effectLst/>
                        <a:latin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 Разработаны предложения по контролю за наличием банковской гарантии и денежных средств на счетах во временном распоряжении и  не превышением размера авансового платежа над размером обеспечения контракта.</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 Разработаны и направлены в Минфин России предложения о порядке ведения реестров государственных контрактов с 01.07.2014.</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 Разработан и утвержден приказ Федерального казначейства о порядке ведения реестра государственных контрактов, содержащих сведения, составляющие государственную тайну с 01.07.2014.</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000000"/>
                          </a:solidFill>
                          <a:effectLst/>
                          <a:latin typeface="Calibri" pitchFamily="34" charset="0"/>
                          <a:cs typeface="Times New Roman" pitchFamily="18" charset="0"/>
                        </a:rPr>
                        <a:t> Разработан механизм, предусматривающий однократность введения  информации и документов, необходимых для регистрации государственных контрактов, соглашений о предоставлении федеральному учреждению субсидии на финансовое обеспечение выполнения им государственного задания, учета бюджетных обязательств.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4. Оптимизация функциональной деятельности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cs typeface="Times New Roman" pitchFamily="18" charset="0"/>
                        </a:rPr>
                        <a:t>Разработка перспективной организационно-функциональной модели Федерального казначейства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Calibri" pitchFamily="34" charset="0"/>
                          <a:cs typeface="Times New Roman" pitchFamily="18" charset="0"/>
                        </a:rPr>
                        <a:t> Проведена классификация функций центрального аппарата Федерального казначейства.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Calibri" pitchFamily="34" charset="0"/>
                          <a:cs typeface="Times New Roman" pitchFamily="18" charset="0"/>
                        </a:rPr>
                        <a:t> Подготовлены предложения по делегированию отдельных функций и полномочий Федерального казначейства специализированным территориальным органам Федерального казначейства (подведомственным учреждениям).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Calibri" pitchFamily="34" charset="0"/>
                          <a:cs typeface="Times New Roman" pitchFamily="18" charset="0"/>
                        </a:rPr>
                        <a:t> Подготовлены предложения по централизации и передаче отдельных функций ТОФК специализированным территориальным органам Федерального казначейства (учреждениям, находящимся в ведении Федерального казначейства).</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200" b="0" i="0" u="none" strike="noStrike" cap="none" normalizeH="0" baseline="0" smtClean="0">
                          <a:ln>
                            <a:noFill/>
                          </a:ln>
                          <a:solidFill>
                            <a:srgbClr val="151515"/>
                          </a:solidFill>
                          <a:effectLst/>
                          <a:latin typeface="Calibri" pitchFamily="34" charset="0"/>
                          <a:cs typeface="Times New Roman" pitchFamily="18" charset="0"/>
                        </a:rPr>
                        <a:t> Разработана перспективная организационно-функциональная модель Федерального казначейства  в условиях делегирования и централизации отдельных функций и полномочий Федерального казначейства, ТОФК.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5"/>
          <p:cNvSpPr>
            <a:spLocks noChangeArrowheads="1"/>
          </p:cNvSpPr>
          <p:nvPr/>
        </p:nvSpPr>
        <p:spPr bwMode="auto">
          <a:xfrm>
            <a:off x="1116013" y="333375"/>
            <a:ext cx="7245350" cy="336550"/>
          </a:xfrm>
          <a:prstGeom prst="rect">
            <a:avLst/>
          </a:prstGeom>
          <a:noFill/>
          <a:ln w="9525">
            <a:noFill/>
            <a:miter lim="800000"/>
            <a:headEnd/>
            <a:tailEnd/>
          </a:ln>
        </p:spPr>
        <p:txBody>
          <a:bodyPr anchor="ctr">
            <a:spAutoFit/>
          </a:bodyPr>
          <a:lstStyle/>
          <a:p>
            <a:pPr algn="ctr"/>
            <a:r>
              <a:rPr lang="ru-RU" b="1">
                <a:solidFill>
                  <a:srgbClr val="00349E"/>
                </a:solidFill>
                <a:cs typeface="Times New Roman" pitchFamily="18" charset="0"/>
              </a:rPr>
              <a:t>МЕТОДОЛОГИЧЕСКИЕ ЗАДАЧИ НА 2014 ГОД (продолжение)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Documents and Settings\2741\Рабочий стол\Слайды Артюхину\Шапка 1.jpg"/>
          <p:cNvPicPr>
            <a:picLocks noChangeAspect="1" noChangeArrowheads="1"/>
          </p:cNvPicPr>
          <p:nvPr/>
        </p:nvPicPr>
        <p:blipFill>
          <a:blip r:embed="rId3"/>
          <a:srcRect/>
          <a:stretch>
            <a:fillRect/>
          </a:stretch>
        </p:blipFill>
        <p:spPr bwMode="auto">
          <a:xfrm>
            <a:off x="0" y="0"/>
            <a:ext cx="9144000" cy="1023938"/>
          </a:xfrm>
          <a:prstGeom prst="rect">
            <a:avLst/>
          </a:prstGeom>
          <a:noFill/>
          <a:ln w="9525">
            <a:noFill/>
            <a:miter lim="800000"/>
            <a:headEnd/>
            <a:tailEnd/>
          </a:ln>
        </p:spPr>
      </p:pic>
      <p:pic>
        <p:nvPicPr>
          <p:cNvPr id="27650" name="Picture 2"/>
          <p:cNvPicPr>
            <a:picLocks noChangeAspect="1" noChangeArrowheads="1"/>
          </p:cNvPicPr>
          <p:nvPr/>
        </p:nvPicPr>
        <p:blipFill>
          <a:blip r:embed="rId4"/>
          <a:srcRect/>
          <a:stretch>
            <a:fillRect/>
          </a:stretch>
        </p:blipFill>
        <p:spPr bwMode="auto">
          <a:xfrm>
            <a:off x="0" y="6553200"/>
            <a:ext cx="9144000" cy="304800"/>
          </a:xfrm>
          <a:prstGeom prst="rect">
            <a:avLst/>
          </a:prstGeom>
          <a:noFill/>
          <a:ln w="9525">
            <a:noFill/>
            <a:miter lim="800000"/>
            <a:headEnd/>
            <a:tailEnd/>
          </a:ln>
        </p:spPr>
      </p:pic>
      <p:sp>
        <p:nvSpPr>
          <p:cNvPr id="27651" name="Номер слайда 16"/>
          <p:cNvSpPr txBox="1">
            <a:spLocks noGrp="1"/>
          </p:cNvSpPr>
          <p:nvPr/>
        </p:nvSpPr>
        <p:spPr bwMode="auto">
          <a:xfrm>
            <a:off x="7010400" y="6492875"/>
            <a:ext cx="2133600" cy="365125"/>
          </a:xfrm>
          <a:prstGeom prst="rect">
            <a:avLst/>
          </a:prstGeom>
          <a:noFill/>
          <a:ln w="9525">
            <a:noFill/>
            <a:miter lim="800000"/>
            <a:headEnd/>
            <a:tailEnd/>
          </a:ln>
        </p:spPr>
        <p:txBody>
          <a:bodyPr anchor="ctr"/>
          <a:lstStyle/>
          <a:p>
            <a:pPr algn="r"/>
            <a:endParaRPr lang="ru-RU" sz="1200">
              <a:latin typeface="Calibri" pitchFamily="34" charset="0"/>
            </a:endParaRPr>
          </a:p>
        </p:txBody>
      </p:sp>
      <p:sp>
        <p:nvSpPr>
          <p:cNvPr id="27652" name="AutoShape 13"/>
          <p:cNvSpPr>
            <a:spLocks noChangeArrowheads="1"/>
          </p:cNvSpPr>
          <p:nvPr/>
        </p:nvSpPr>
        <p:spPr bwMode="auto">
          <a:xfrm>
            <a:off x="6084888" y="1196975"/>
            <a:ext cx="2879725" cy="1727200"/>
          </a:xfrm>
          <a:prstGeom prst="foldedCorner">
            <a:avLst>
              <a:gd name="adj" fmla="val 12500"/>
            </a:avLst>
          </a:prstGeom>
          <a:solidFill>
            <a:srgbClr val="FCDD20">
              <a:alpha val="36862"/>
            </a:srgbClr>
          </a:solidFill>
          <a:ln w="28575">
            <a:solidFill>
              <a:srgbClr val="E08306"/>
            </a:solidFill>
            <a:round/>
            <a:headEnd/>
            <a:tailEnd/>
          </a:ln>
          <a:effectLst>
            <a:prstShdw prst="shdw13" dist="53882" dir="13500000">
              <a:schemeClr val="bg2">
                <a:alpha val="50000"/>
              </a:schemeClr>
            </a:prstShdw>
          </a:effectLst>
        </p:spPr>
        <p:txBody>
          <a:bodyPr wrap="none" anchor="ctr"/>
          <a:lstStyle/>
          <a:p>
            <a:pPr algn="ctr"/>
            <a:endParaRPr lang="ru-RU" b="1">
              <a:latin typeface="Calibri" pitchFamily="34" charset="0"/>
            </a:endParaRPr>
          </a:p>
        </p:txBody>
      </p:sp>
      <p:sp>
        <p:nvSpPr>
          <p:cNvPr id="63518" name="AutoShape 30"/>
          <p:cNvSpPr>
            <a:spLocks noChangeArrowheads="1"/>
          </p:cNvSpPr>
          <p:nvPr/>
        </p:nvSpPr>
        <p:spPr bwMode="auto">
          <a:xfrm>
            <a:off x="2700338" y="3787775"/>
            <a:ext cx="3240087" cy="2305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29AFE">
              <a:alpha val="60000"/>
            </a:srgbClr>
          </a:solidFill>
          <a:ln w="9525">
            <a:solidFill>
              <a:srgbClr val="5978FD"/>
            </a:solid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txBody>
          <a:bodyPr anchor="ctr"/>
          <a:lstStyle/>
          <a:p>
            <a:pPr algn="ctr" fontAlgn="auto">
              <a:spcBef>
                <a:spcPts val="0"/>
              </a:spcBef>
              <a:spcAft>
                <a:spcPts val="0"/>
              </a:spcAft>
              <a:defRPr/>
            </a:pPr>
            <a:endParaRPr lang="ru-RU" sz="1200" dirty="0">
              <a:solidFill>
                <a:schemeClr val="tx2">
                  <a:lumMod val="50000"/>
                </a:schemeClr>
              </a:solidFill>
              <a:cs typeface="Times New Roman" pitchFamily="18" charset="0"/>
            </a:endParaRPr>
          </a:p>
          <a:p>
            <a:pPr algn="ctr" fontAlgn="auto">
              <a:spcBef>
                <a:spcPts val="0"/>
              </a:spcBef>
              <a:spcAft>
                <a:spcPts val="0"/>
              </a:spcAft>
              <a:defRPr/>
            </a:pPr>
            <a:r>
              <a:rPr lang="ru-RU" sz="1400" b="1" dirty="0">
                <a:solidFill>
                  <a:srgbClr val="162387"/>
                </a:solidFill>
                <a:effectLst>
                  <a:outerShdw blurRad="38100" dist="38100" dir="2700000" algn="tl">
                    <a:srgbClr val="C0C0C0"/>
                  </a:outerShdw>
                </a:effectLst>
                <a:ea typeface="+mj-ea"/>
                <a:cs typeface="+mj-cs"/>
              </a:rPr>
              <a:t>Государственные внебюджетные фонды Российской Федерации</a:t>
            </a:r>
          </a:p>
          <a:p>
            <a:pPr algn="ctr" fontAlgn="auto">
              <a:spcBef>
                <a:spcPts val="0"/>
              </a:spcBef>
              <a:spcAft>
                <a:spcPts val="0"/>
              </a:spcAft>
              <a:defRPr/>
            </a:pPr>
            <a:r>
              <a:rPr lang="ru-RU" sz="1400" b="1" dirty="0">
                <a:solidFill>
                  <a:srgbClr val="C00000"/>
                </a:solidFill>
                <a:effectLst>
                  <a:outerShdw blurRad="38100" dist="38100" dir="2700000" algn="tl">
                    <a:srgbClr val="C0C0C0"/>
                  </a:outerShdw>
                </a:effectLst>
                <a:ea typeface="+mj-ea"/>
                <a:cs typeface="+mj-cs"/>
              </a:rPr>
              <a:t>с 1 января 2014 г.</a:t>
            </a:r>
          </a:p>
          <a:p>
            <a:pPr algn="ctr" fontAlgn="auto">
              <a:spcBef>
                <a:spcPts val="0"/>
              </a:spcBef>
              <a:spcAft>
                <a:spcPts val="0"/>
              </a:spcAft>
              <a:defRPr/>
            </a:pPr>
            <a:endParaRPr lang="ru-RU" sz="1200" dirty="0">
              <a:solidFill>
                <a:schemeClr val="tx2">
                  <a:lumMod val="50000"/>
                </a:schemeClr>
              </a:solidFill>
              <a:cs typeface="Times New Roman" pitchFamily="18" charset="0"/>
            </a:endParaRPr>
          </a:p>
        </p:txBody>
      </p:sp>
      <p:sp>
        <p:nvSpPr>
          <p:cNvPr id="63519" name="AutoShape 31"/>
          <p:cNvSpPr>
            <a:spLocks noChangeArrowheads="1"/>
          </p:cNvSpPr>
          <p:nvPr/>
        </p:nvSpPr>
        <p:spPr bwMode="auto">
          <a:xfrm>
            <a:off x="2699792" y="1268760"/>
            <a:ext cx="3240087" cy="208823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2EB4B">
              <a:alpha val="53000"/>
            </a:srgbClr>
          </a:solidFill>
          <a:ln w="9525">
            <a:solidFill>
              <a:srgbClr val="0F6F6F"/>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fontAlgn="auto">
              <a:spcBef>
                <a:spcPts val="0"/>
              </a:spcBef>
              <a:spcAft>
                <a:spcPts val="0"/>
              </a:spcAft>
              <a:defRPr/>
            </a:pPr>
            <a:endParaRPr lang="ru-RU" sz="1200" dirty="0">
              <a:solidFill>
                <a:schemeClr val="bg2">
                  <a:lumMod val="25000"/>
                </a:schemeClr>
              </a:solidFill>
              <a:latin typeface="+mn-lt"/>
            </a:endParaRPr>
          </a:p>
          <a:p>
            <a:pPr fontAlgn="auto">
              <a:spcBef>
                <a:spcPts val="0"/>
              </a:spcBef>
              <a:spcAft>
                <a:spcPts val="0"/>
              </a:spcAft>
              <a:defRPr/>
            </a:pPr>
            <a:endParaRPr lang="ru-RU" sz="1200" dirty="0">
              <a:solidFill>
                <a:schemeClr val="bg2">
                  <a:lumMod val="25000"/>
                </a:schemeClr>
              </a:solidFill>
              <a:latin typeface="+mn-lt"/>
            </a:endParaRPr>
          </a:p>
          <a:p>
            <a:pPr algn="ctr" fontAlgn="auto">
              <a:spcBef>
                <a:spcPts val="0"/>
              </a:spcBef>
              <a:spcAft>
                <a:spcPts val="0"/>
              </a:spcAft>
              <a:defRPr/>
            </a:pPr>
            <a:r>
              <a:rPr lang="ru-RU" sz="1400" b="1" dirty="0">
                <a:solidFill>
                  <a:schemeClr val="bg2">
                    <a:lumMod val="25000"/>
                  </a:schemeClr>
                </a:solidFill>
                <a:effectLst>
                  <a:outerShdw blurRad="38100" dist="38100" dir="2700000" algn="tl">
                    <a:srgbClr val="C0C0C0"/>
                  </a:outerShdw>
                </a:effectLst>
                <a:ea typeface="+mj-ea"/>
                <a:cs typeface="+mj-cs"/>
              </a:rPr>
              <a:t>Территориальные государственные внебюджетные фонды</a:t>
            </a:r>
          </a:p>
          <a:p>
            <a:pPr fontAlgn="auto">
              <a:spcBef>
                <a:spcPts val="0"/>
              </a:spcBef>
              <a:spcAft>
                <a:spcPts val="0"/>
              </a:spcAft>
              <a:defRPr/>
            </a:pPr>
            <a:endParaRPr lang="ru-RU" sz="1200" dirty="0">
              <a:solidFill>
                <a:schemeClr val="bg2">
                  <a:lumMod val="25000"/>
                </a:schemeClr>
              </a:solidFill>
              <a:latin typeface="+mn-lt"/>
            </a:endParaRPr>
          </a:p>
          <a:p>
            <a:pPr algn="ctr" fontAlgn="auto">
              <a:spcBef>
                <a:spcPts val="0"/>
              </a:spcBef>
              <a:spcAft>
                <a:spcPts val="0"/>
              </a:spcAft>
              <a:defRPr/>
            </a:pPr>
            <a:endParaRPr lang="ru-RU" sz="1200" dirty="0">
              <a:solidFill>
                <a:schemeClr val="bg2">
                  <a:lumMod val="25000"/>
                </a:schemeClr>
              </a:solidFill>
              <a:latin typeface="+mn-lt"/>
            </a:endParaRPr>
          </a:p>
        </p:txBody>
      </p:sp>
      <p:sp>
        <p:nvSpPr>
          <p:cNvPr id="27659" name="AutoShape 32"/>
          <p:cNvSpPr>
            <a:spLocks noChangeArrowheads="1"/>
          </p:cNvSpPr>
          <p:nvPr/>
        </p:nvSpPr>
        <p:spPr bwMode="auto">
          <a:xfrm>
            <a:off x="179388" y="1074738"/>
            <a:ext cx="2447925" cy="2462212"/>
          </a:xfrm>
          <a:prstGeom prst="foldedCorner">
            <a:avLst>
              <a:gd name="adj" fmla="val 12500"/>
            </a:avLst>
          </a:prstGeom>
          <a:noFill/>
          <a:ln w="34925">
            <a:solidFill>
              <a:srgbClr val="008A3E"/>
            </a:solidFill>
            <a:round/>
            <a:headEnd/>
            <a:tailEnd/>
          </a:ln>
          <a:effectLst>
            <a:prstShdw prst="shdw13" dist="53882" dir="13500000">
              <a:schemeClr val="bg2">
                <a:alpha val="50000"/>
              </a:schemeClr>
            </a:prstShdw>
          </a:effectLst>
        </p:spPr>
        <p:txBody>
          <a:bodyPr anchor="ctr">
            <a:spAutoFit/>
          </a:bodyPr>
          <a:lstStyle/>
          <a:p>
            <a:pPr algn="ctr">
              <a:spcBef>
                <a:spcPct val="50000"/>
              </a:spcBef>
            </a:pPr>
            <a:r>
              <a:rPr lang="ru-RU" sz="1000" b="1">
                <a:solidFill>
                  <a:srgbClr val="008A3E"/>
                </a:solidFill>
              </a:rPr>
              <a:t>Порядок кассового обслуживания </a:t>
            </a:r>
            <a:r>
              <a:rPr lang="ru-RU" sz="1000"/>
              <a:t>исполнения бюджетов территориальных государственных внебюджетных фондов, утвержденный приказом ФК </a:t>
            </a:r>
          </a:p>
          <a:p>
            <a:pPr algn="ctr">
              <a:spcBef>
                <a:spcPct val="50000"/>
              </a:spcBef>
            </a:pPr>
            <a:r>
              <a:rPr lang="ru-RU" sz="1000" b="1">
                <a:solidFill>
                  <a:srgbClr val="C00000"/>
                </a:solidFill>
              </a:rPr>
              <a:t>от 17 июня 2013 г. № 6н</a:t>
            </a:r>
          </a:p>
          <a:p>
            <a:pPr algn="ctr"/>
            <a:r>
              <a:rPr lang="ru-RU" sz="1000" b="1">
                <a:solidFill>
                  <a:srgbClr val="008A3E"/>
                </a:solidFill>
              </a:rPr>
              <a:t>Порядок открытия и ведения лицевых счетов </a:t>
            </a:r>
            <a:r>
              <a:rPr lang="ru-RU" sz="1000"/>
              <a:t>территориальными органами Федерального казначейства, утвержденный приказом ФК </a:t>
            </a:r>
          </a:p>
          <a:p>
            <a:pPr algn="ctr"/>
            <a:endParaRPr lang="ru-RU" sz="1000"/>
          </a:p>
          <a:p>
            <a:pPr algn="ctr"/>
            <a:r>
              <a:rPr lang="ru-RU" sz="1000" b="1">
                <a:solidFill>
                  <a:srgbClr val="C00000"/>
                </a:solidFill>
              </a:rPr>
              <a:t>от 28 декабря 2012 г. № 24н</a:t>
            </a:r>
          </a:p>
        </p:txBody>
      </p:sp>
      <p:sp>
        <p:nvSpPr>
          <p:cNvPr id="27660" name="AutoShape 34"/>
          <p:cNvSpPr>
            <a:spLocks noChangeArrowheads="1"/>
          </p:cNvSpPr>
          <p:nvPr/>
        </p:nvSpPr>
        <p:spPr bwMode="auto">
          <a:xfrm>
            <a:off x="214313" y="3714750"/>
            <a:ext cx="2447925" cy="2765425"/>
          </a:xfrm>
          <a:prstGeom prst="foldedCorner">
            <a:avLst>
              <a:gd name="adj" fmla="val 12500"/>
            </a:avLst>
          </a:prstGeom>
          <a:noFill/>
          <a:ln w="34925">
            <a:solidFill>
              <a:srgbClr val="0226BE"/>
            </a:solidFill>
            <a:round/>
            <a:headEnd/>
            <a:tailEnd/>
          </a:ln>
          <a:effectLst>
            <a:prstShdw prst="shdw13" dist="53882" dir="13500000">
              <a:schemeClr val="bg2">
                <a:alpha val="50000"/>
              </a:schemeClr>
            </a:prstShdw>
          </a:effectLst>
        </p:spPr>
        <p:txBody>
          <a:bodyPr anchor="ctr">
            <a:spAutoFit/>
          </a:bodyPr>
          <a:lstStyle/>
          <a:p>
            <a:pPr algn="ctr">
              <a:spcBef>
                <a:spcPct val="50000"/>
              </a:spcBef>
            </a:pPr>
            <a:r>
              <a:rPr lang="ru-RU" sz="1000" b="1">
                <a:solidFill>
                  <a:srgbClr val="0226BE"/>
                </a:solidFill>
              </a:rPr>
              <a:t>Порядок кассового обслуживания</a:t>
            </a:r>
            <a:r>
              <a:rPr lang="ru-RU" sz="1000" b="1"/>
              <a:t> </a:t>
            </a:r>
            <a:r>
              <a:rPr lang="ru-RU" sz="1000"/>
              <a:t>исполнения бюджетов государственных внебюджетных фондов Российской Федерации, утвержденный приказом ФК </a:t>
            </a:r>
          </a:p>
          <a:p>
            <a:pPr algn="ctr">
              <a:spcBef>
                <a:spcPct val="50000"/>
              </a:spcBef>
            </a:pPr>
            <a:r>
              <a:rPr lang="ru-RU" sz="1000" b="1">
                <a:solidFill>
                  <a:srgbClr val="FF0000"/>
                </a:solidFill>
              </a:rPr>
              <a:t>от 23 августа 2013 г. № 12н</a:t>
            </a:r>
          </a:p>
          <a:p>
            <a:pPr algn="ctr"/>
            <a:endParaRPr lang="ru-RU" sz="1000" b="1">
              <a:solidFill>
                <a:srgbClr val="FF0000"/>
              </a:solidFill>
            </a:endParaRPr>
          </a:p>
          <a:p>
            <a:pPr algn="ctr"/>
            <a:r>
              <a:rPr lang="ru-RU" sz="1000" b="1">
                <a:solidFill>
                  <a:srgbClr val="0226BE"/>
                </a:solidFill>
              </a:rPr>
              <a:t>Порядок открытия и ведения лицевых счетов </a:t>
            </a:r>
            <a:r>
              <a:rPr lang="ru-RU" sz="1000"/>
              <a:t>территориальными органами Федерального казначейства, утвержденный приказом ФК </a:t>
            </a:r>
          </a:p>
          <a:p>
            <a:pPr algn="ctr"/>
            <a:endParaRPr lang="ru-RU" sz="1000" b="1">
              <a:solidFill>
                <a:srgbClr val="FF0000"/>
              </a:solidFill>
            </a:endParaRPr>
          </a:p>
          <a:p>
            <a:pPr algn="ctr"/>
            <a:r>
              <a:rPr lang="ru-RU" sz="1000" b="1">
                <a:solidFill>
                  <a:srgbClr val="FF0000"/>
                </a:solidFill>
              </a:rPr>
              <a:t>от 28 декабря 2012 г. № 24н</a:t>
            </a:r>
          </a:p>
        </p:txBody>
      </p:sp>
      <p:sp>
        <p:nvSpPr>
          <p:cNvPr id="12" name="AutoShape 13"/>
          <p:cNvSpPr>
            <a:spLocks noChangeArrowheads="1"/>
          </p:cNvSpPr>
          <p:nvPr/>
        </p:nvSpPr>
        <p:spPr bwMode="auto">
          <a:xfrm>
            <a:off x="6072198" y="3212976"/>
            <a:ext cx="2879725" cy="3287858"/>
          </a:xfrm>
          <a:prstGeom prst="foldedCorner">
            <a:avLst>
              <a:gd name="adj" fmla="val 12500"/>
            </a:avLst>
          </a:prstGeom>
          <a:solidFill>
            <a:srgbClr val="FCDD20">
              <a:alpha val="37000"/>
            </a:srgbClr>
          </a:solidFill>
          <a:ln w="28575">
            <a:solidFill>
              <a:srgbClr val="E08306"/>
            </a:solidFill>
            <a:prstDash val="solid"/>
            <a:round/>
            <a:headEnd/>
            <a:tailEnd/>
          </a:ln>
          <a:effectLst>
            <a:prstShdw prst="shdw13" dist="53882" dir="13500000">
              <a:schemeClr val="bg2">
                <a:alpha val="50000"/>
              </a:schemeClr>
            </a:prstShdw>
          </a:effectLst>
          <a:scene3d>
            <a:camera prst="orthographicFront"/>
            <a:lightRig rig="threePt" dir="t"/>
          </a:scene3d>
          <a:sp3d prstMaterial="dkEdge"/>
        </p:spPr>
        <p:txBody>
          <a:bodyPr wrap="none" anchor="ctr"/>
          <a:lstStyle/>
          <a:p>
            <a:pPr algn="ctr">
              <a:defRPr/>
            </a:pPr>
            <a:endParaRPr lang="ru-RU" b="1" dirty="0">
              <a:latin typeface="Calibri" pitchFamily="34" charset="0"/>
            </a:endParaRPr>
          </a:p>
        </p:txBody>
      </p:sp>
      <p:sp>
        <p:nvSpPr>
          <p:cNvPr id="27664" name="TextBox 13"/>
          <p:cNvSpPr txBox="1">
            <a:spLocks noChangeArrowheads="1"/>
          </p:cNvSpPr>
          <p:nvPr/>
        </p:nvSpPr>
        <p:spPr bwMode="auto">
          <a:xfrm>
            <a:off x="6227763" y="1412875"/>
            <a:ext cx="2643187" cy="1323975"/>
          </a:xfrm>
          <a:prstGeom prst="rect">
            <a:avLst/>
          </a:prstGeom>
          <a:noFill/>
          <a:ln w="9525">
            <a:noFill/>
            <a:miter lim="800000"/>
            <a:headEnd/>
            <a:tailEnd/>
          </a:ln>
        </p:spPr>
        <p:txBody>
          <a:bodyPr>
            <a:spAutoFit/>
          </a:bodyPr>
          <a:lstStyle/>
          <a:p>
            <a:r>
              <a:rPr lang="ru-RU" b="1"/>
              <a:t>Переведены:</a:t>
            </a:r>
          </a:p>
          <a:p>
            <a:r>
              <a:rPr lang="ru-RU" sz="1200" b="1">
                <a:solidFill>
                  <a:srgbClr val="C00000"/>
                </a:solidFill>
              </a:rPr>
              <a:t>со 2 сентября 2013 г. –</a:t>
            </a:r>
          </a:p>
          <a:p>
            <a:r>
              <a:rPr lang="ru-RU" sz="1400" b="1"/>
              <a:t>22 субъекта РФ</a:t>
            </a:r>
          </a:p>
          <a:p>
            <a:endParaRPr lang="ru-RU" sz="1200"/>
          </a:p>
          <a:p>
            <a:r>
              <a:rPr lang="ru-RU" sz="1200" b="1">
                <a:solidFill>
                  <a:srgbClr val="C00000"/>
                </a:solidFill>
              </a:rPr>
              <a:t>с 1 октября 2013 г. –</a:t>
            </a:r>
            <a:endParaRPr lang="ru-RU" sz="1200"/>
          </a:p>
          <a:p>
            <a:r>
              <a:rPr lang="ru-RU" sz="1400" b="1"/>
              <a:t>61 субъект РФ</a:t>
            </a:r>
          </a:p>
        </p:txBody>
      </p:sp>
      <p:sp>
        <p:nvSpPr>
          <p:cNvPr id="27665" name="TextBox 16"/>
          <p:cNvSpPr txBox="1">
            <a:spLocks noChangeArrowheads="1"/>
          </p:cNvSpPr>
          <p:nvPr/>
        </p:nvSpPr>
        <p:spPr bwMode="auto">
          <a:xfrm>
            <a:off x="6084888" y="3284538"/>
            <a:ext cx="2857500" cy="3078162"/>
          </a:xfrm>
          <a:prstGeom prst="rect">
            <a:avLst/>
          </a:prstGeom>
          <a:noFill/>
          <a:ln w="9525">
            <a:noFill/>
            <a:miter lim="800000"/>
            <a:headEnd/>
            <a:tailEnd/>
          </a:ln>
        </p:spPr>
        <p:txBody>
          <a:bodyPr>
            <a:spAutoFit/>
          </a:bodyPr>
          <a:lstStyle/>
          <a:p>
            <a:pPr>
              <a:spcBef>
                <a:spcPts val="1800"/>
              </a:spcBef>
            </a:pPr>
            <a:r>
              <a:rPr lang="ru-RU" sz="1400" b="1" u="sng"/>
              <a:t>Выполненные мероприятия:</a:t>
            </a:r>
          </a:p>
          <a:p>
            <a:endParaRPr lang="ru-RU" sz="1200" b="1" u="sng"/>
          </a:p>
          <a:p>
            <a:pPr>
              <a:buFont typeface="Wingdings" pitchFamily="2" charset="2"/>
              <a:buChar char="§"/>
            </a:pPr>
            <a:r>
              <a:rPr lang="ru-RU" sz="1200"/>
              <a:t> проведен эксперимент по кассовому обслуживанию исполнения бюджетов ГВФ РФ на базе 8 «пилотных» регионов РФ; </a:t>
            </a:r>
          </a:p>
          <a:p>
            <a:endParaRPr lang="ru-RU" sz="1200"/>
          </a:p>
          <a:p>
            <a:pPr>
              <a:buFont typeface="Wingdings" pitchFamily="2" charset="2"/>
              <a:buChar char="§"/>
            </a:pPr>
            <a:r>
              <a:rPr lang="ru-RU" sz="1200"/>
              <a:t> ППО «АС ФК» готово к работе;</a:t>
            </a:r>
          </a:p>
          <a:p>
            <a:endParaRPr lang="ru-RU" sz="1200"/>
          </a:p>
          <a:p>
            <a:pPr>
              <a:buFont typeface="Wingdings" pitchFamily="2" charset="2"/>
              <a:buChar char="§"/>
            </a:pPr>
            <a:r>
              <a:rPr lang="ru-RU" sz="1200"/>
              <a:t> ППО «СУФД» участникам бюджетного процесса ГВФ РФ установлено;</a:t>
            </a:r>
          </a:p>
          <a:p>
            <a:endParaRPr lang="ru-RU" sz="1200"/>
          </a:p>
          <a:p>
            <a:pPr>
              <a:buFont typeface="Wingdings" pitchFamily="2" charset="2"/>
              <a:buChar char="§"/>
            </a:pPr>
            <a:r>
              <a:rPr lang="ru-RU" sz="1200"/>
              <a:t> участники бюджетного процесса ГВФ РФ к  кассовому обслуживанию исполнения бюджетов ГВФ РФ готовы</a:t>
            </a:r>
            <a:endParaRPr lang="ru-RU" sz="1200" b="1" u="sng"/>
          </a:p>
          <a:p>
            <a:endParaRPr lang="ru-RU" sz="1200" b="1" u="sng"/>
          </a:p>
        </p:txBody>
      </p:sp>
      <p:sp>
        <p:nvSpPr>
          <p:cNvPr id="27666" name="TextBox 18"/>
          <p:cNvSpPr txBox="1">
            <a:spLocks noChangeArrowheads="1"/>
          </p:cNvSpPr>
          <p:nvPr/>
        </p:nvSpPr>
        <p:spPr bwMode="auto">
          <a:xfrm>
            <a:off x="1258888" y="0"/>
            <a:ext cx="7170737" cy="1069975"/>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ПЕРЕВОД НА КАССОВОЕ ОБСЛУЖИВАНИЕ ИСПОЛНЕНИЯ БЮДЖЕТОВ ГОСУДАРСТВЕННЫХ ВНЕБЮДЖЕТНЫХ ФОНДОВ </a:t>
            </a:r>
          </a:p>
          <a:p>
            <a:pPr algn="ctr"/>
            <a:r>
              <a:rPr lang="ru-RU" b="1">
                <a:solidFill>
                  <a:srgbClr val="00349E"/>
                </a:solidFill>
                <a:cs typeface="Times New Roman" pitchFamily="18" charset="0"/>
              </a:rPr>
              <a:t>ТЕРРИТОРИАЛЬНЫМИ ОРГАНАМИ </a:t>
            </a:r>
          </a:p>
          <a:p>
            <a:pPr algn="ctr"/>
            <a:r>
              <a:rPr lang="ru-RU" b="1">
                <a:solidFill>
                  <a:srgbClr val="00349E"/>
                </a:solidFill>
                <a:cs typeface="Times New Roman" pitchFamily="18" charset="0"/>
              </a:rPr>
              <a:t>ФЕДЕРАЛЬНОГО КАЗНАЧЕЙСТВА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63"/>
          <p:cNvSpPr txBox="1">
            <a:spLocks noChangeArrowheads="1"/>
          </p:cNvSpPr>
          <p:nvPr/>
        </p:nvSpPr>
        <p:spPr bwMode="auto">
          <a:xfrm>
            <a:off x="1547813" y="404813"/>
            <a:ext cx="6048375" cy="336550"/>
          </a:xfrm>
          <a:prstGeom prst="rect">
            <a:avLst/>
          </a:prstGeom>
          <a:noFill/>
          <a:ln w="9525">
            <a:noFill/>
            <a:miter lim="800000"/>
            <a:headEnd/>
            <a:tailEnd/>
          </a:ln>
        </p:spPr>
        <p:txBody>
          <a:bodyPr>
            <a:spAutoFit/>
          </a:bodyPr>
          <a:lstStyle/>
          <a:p>
            <a:pPr algn="ctr"/>
            <a:r>
              <a:rPr lang="ru-RU" b="1">
                <a:solidFill>
                  <a:srgbClr val="00349E"/>
                </a:solidFill>
                <a:cs typeface="Times New Roman" pitchFamily="18" charset="0"/>
              </a:rPr>
              <a:t>ПЕРЕХОД С 01.01.2014 НА ОКТМО</a:t>
            </a:r>
          </a:p>
        </p:txBody>
      </p:sp>
      <p:pic>
        <p:nvPicPr>
          <p:cNvPr id="29698" name="Picture 2"/>
          <p:cNvPicPr>
            <a:picLocks noChangeAspect="1" noChangeArrowheads="1"/>
          </p:cNvPicPr>
          <p:nvPr/>
        </p:nvPicPr>
        <p:blipFill>
          <a:blip r:embed="rId3"/>
          <a:srcRect/>
          <a:stretch>
            <a:fillRect/>
          </a:stretch>
        </p:blipFill>
        <p:spPr bwMode="auto">
          <a:xfrm>
            <a:off x="0" y="6553200"/>
            <a:ext cx="9144000" cy="304800"/>
          </a:xfrm>
          <a:prstGeom prst="rect">
            <a:avLst/>
          </a:prstGeom>
          <a:noFill/>
          <a:ln w="9525">
            <a:noFill/>
            <a:miter lim="800000"/>
            <a:headEnd/>
            <a:tailEnd/>
          </a:ln>
        </p:spPr>
      </p:pic>
      <p:sp>
        <p:nvSpPr>
          <p:cNvPr id="8" name="TextBox 7"/>
          <p:cNvSpPr txBox="1"/>
          <p:nvPr/>
        </p:nvSpPr>
        <p:spPr>
          <a:xfrm>
            <a:off x="142844" y="980728"/>
            <a:ext cx="9001156" cy="523220"/>
          </a:xfrm>
          <a:prstGeom prst="rect">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300" dirty="0">
                <a:solidFill>
                  <a:schemeClr val="tx1">
                    <a:lumMod val="95000"/>
                    <a:lumOff val="5000"/>
                  </a:schemeClr>
                </a:solidFill>
                <a:latin typeface="Arial" pitchFamily="34" charset="0"/>
                <a:cs typeface="Arial" pitchFamily="34" charset="0"/>
              </a:rPr>
              <a:t>В целях подготовки к переходу с 01.01.2014 при учете поступлений в бюджетную систему РФ на применение публично правовыми образованиями ОКТМО взамен применяемых в настоящее время ОКАТО:</a:t>
            </a:r>
          </a:p>
        </p:txBody>
      </p:sp>
      <p:pic>
        <p:nvPicPr>
          <p:cNvPr id="29702" name="Picture 2"/>
          <p:cNvPicPr>
            <a:picLocks noChangeAspect="1" noChangeArrowheads="1"/>
          </p:cNvPicPr>
          <p:nvPr/>
        </p:nvPicPr>
        <p:blipFill>
          <a:blip r:embed="rId4"/>
          <a:srcRect/>
          <a:stretch>
            <a:fillRect/>
          </a:stretch>
        </p:blipFill>
        <p:spPr bwMode="auto">
          <a:xfrm>
            <a:off x="4859338" y="2276475"/>
            <a:ext cx="4176712" cy="3529013"/>
          </a:xfrm>
          <a:prstGeom prst="rect">
            <a:avLst/>
          </a:prstGeom>
          <a:noFill/>
          <a:ln w="9525">
            <a:noFill/>
            <a:miter lim="800000"/>
            <a:headEnd/>
            <a:tailEnd/>
          </a:ln>
        </p:spPr>
      </p:pic>
      <p:sp>
        <p:nvSpPr>
          <p:cNvPr id="10" name="Text Box 10"/>
          <p:cNvSpPr txBox="1">
            <a:spLocks noChangeArrowheads="1"/>
          </p:cNvSpPr>
          <p:nvPr/>
        </p:nvSpPr>
        <p:spPr bwMode="auto">
          <a:xfrm>
            <a:off x="4859338" y="1700213"/>
            <a:ext cx="4176712" cy="576262"/>
          </a:xfrm>
          <a:prstGeom prst="rect">
            <a:avLst/>
          </a:prstGeom>
          <a:noFill/>
          <a:ln w="9525">
            <a:solidFill>
              <a:srgbClr val="333333"/>
            </a:solidFill>
            <a:miter lim="800000"/>
            <a:headEnd/>
            <a:tailEnd/>
          </a:ln>
        </p:spPr>
        <p:txBody>
          <a:bodyPr lIns="91430" tIns="45714" rIns="91430" bIns="45714"/>
          <a:lstStyle/>
          <a:p>
            <a:pPr algn="ctr" defTabSz="914319">
              <a:spcBef>
                <a:spcPct val="50000"/>
              </a:spcBef>
              <a:defRPr/>
            </a:pPr>
            <a:r>
              <a:rPr lang="ru-RU" sz="1000" dirty="0">
                <a:solidFill>
                  <a:schemeClr val="tx2">
                    <a:lumMod val="75000"/>
                  </a:schemeClr>
                </a:solidFill>
                <a:cs typeface="Times New Roman" pitchFamily="18" charset="0"/>
              </a:rPr>
              <a:t>Таблица соответствия кодов ОКАТО, применяемых на территории Омской области, кодам ОКТМО и кодам ОКАТО, утвержденным приказом </a:t>
            </a:r>
            <a:r>
              <a:rPr lang="ru-RU" sz="1000" dirty="0" err="1">
                <a:solidFill>
                  <a:schemeClr val="tx2">
                    <a:lumMod val="75000"/>
                  </a:schemeClr>
                </a:solidFill>
                <a:cs typeface="Times New Roman" pitchFamily="18" charset="0"/>
              </a:rPr>
              <a:t>Росстандарта</a:t>
            </a:r>
            <a:r>
              <a:rPr lang="ru-RU" sz="1000" dirty="0">
                <a:solidFill>
                  <a:schemeClr val="tx2">
                    <a:lumMod val="75000"/>
                  </a:schemeClr>
                </a:solidFill>
                <a:cs typeface="Times New Roman" pitchFamily="18" charset="0"/>
              </a:rPr>
              <a:t> по состоянию на 1 июня 2013 года</a:t>
            </a:r>
          </a:p>
        </p:txBody>
      </p:sp>
      <p:sp>
        <p:nvSpPr>
          <p:cNvPr id="15" name="AutoShape 6"/>
          <p:cNvSpPr>
            <a:spLocks noChangeArrowheads="1"/>
          </p:cNvSpPr>
          <p:nvPr/>
        </p:nvSpPr>
        <p:spPr bwMode="auto">
          <a:xfrm>
            <a:off x="4860032" y="5823504"/>
            <a:ext cx="4067944" cy="701840"/>
          </a:xfrm>
          <a:prstGeom prst="wedgeRoundRectCallout">
            <a:avLst>
              <a:gd name="adj1" fmla="val 21011"/>
              <a:gd name="adj2" fmla="val -204959"/>
              <a:gd name="adj3" fmla="val 16667"/>
            </a:avLst>
          </a:prstGeom>
          <a:solidFill>
            <a:srgbClr val="94E179">
              <a:alpha val="48000"/>
            </a:srgbClr>
          </a:solidFill>
          <a:ln>
            <a:solidFill>
              <a:srgbClr val="94E179"/>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defTabSz="912979">
              <a:defRPr/>
            </a:pPr>
            <a:r>
              <a:rPr lang="ru-RU" sz="1400" dirty="0">
                <a:solidFill>
                  <a:schemeClr val="tx1">
                    <a:lumMod val="95000"/>
                    <a:lumOff val="5000"/>
                  </a:schemeClr>
                </a:solidFill>
                <a:latin typeface="Arial" pitchFamily="34" charset="0"/>
                <a:cs typeface="Arial" pitchFamily="34" charset="0"/>
              </a:rPr>
              <a:t>Учет поступлений с 01.01.2014 производится с использованием Таблицы соответствия кодов ОКАТО кодам ОКТМО</a:t>
            </a:r>
          </a:p>
        </p:txBody>
      </p:sp>
      <p:sp>
        <p:nvSpPr>
          <p:cNvPr id="29707" name="Rectangle 8"/>
          <p:cNvSpPr>
            <a:spLocks noChangeArrowheads="1"/>
          </p:cNvSpPr>
          <p:nvPr/>
        </p:nvSpPr>
        <p:spPr bwMode="auto">
          <a:xfrm>
            <a:off x="6084888" y="4437063"/>
            <a:ext cx="792162" cy="323850"/>
          </a:xfrm>
          <a:prstGeom prst="rect">
            <a:avLst/>
          </a:prstGeom>
          <a:noFill/>
          <a:ln w="38100" algn="ctr">
            <a:solidFill>
              <a:srgbClr val="3366FF"/>
            </a:solidFill>
            <a:miter lim="800000"/>
            <a:headEnd/>
            <a:tailEnd/>
          </a:ln>
        </p:spPr>
        <p:txBody>
          <a:bodyPr lIns="77208" tIns="38604" rIns="77208" bIns="38604" anchor="ctr">
            <a:spAutoFit/>
          </a:bodyPr>
          <a:lstStyle/>
          <a:p>
            <a:endParaRPr lang="ru-RU"/>
          </a:p>
        </p:txBody>
      </p:sp>
      <p:sp>
        <p:nvSpPr>
          <p:cNvPr id="29708" name="Rectangle 8"/>
          <p:cNvSpPr>
            <a:spLocks noChangeArrowheads="1"/>
          </p:cNvSpPr>
          <p:nvPr/>
        </p:nvSpPr>
        <p:spPr bwMode="auto">
          <a:xfrm>
            <a:off x="7451725" y="4437063"/>
            <a:ext cx="793750" cy="323850"/>
          </a:xfrm>
          <a:prstGeom prst="rect">
            <a:avLst/>
          </a:prstGeom>
          <a:noFill/>
          <a:ln w="38100" algn="ctr">
            <a:solidFill>
              <a:srgbClr val="3366FF"/>
            </a:solidFill>
            <a:miter lim="800000"/>
            <a:headEnd/>
            <a:tailEnd/>
          </a:ln>
        </p:spPr>
        <p:txBody>
          <a:bodyPr lIns="77208" tIns="38604" rIns="77208" bIns="38604" anchor="ctr">
            <a:spAutoFit/>
          </a:bodyPr>
          <a:lstStyle/>
          <a:p>
            <a:endParaRPr lang="ru-RU"/>
          </a:p>
        </p:txBody>
      </p:sp>
      <p:sp>
        <p:nvSpPr>
          <p:cNvPr id="13" name="TextBox 12"/>
          <p:cNvSpPr txBox="1"/>
          <p:nvPr/>
        </p:nvSpPr>
        <p:spPr>
          <a:xfrm>
            <a:off x="357188" y="1785938"/>
            <a:ext cx="4032250" cy="4340225"/>
          </a:xfrm>
          <a:prstGeom prst="rect">
            <a:avLst/>
          </a:prstGeom>
          <a:noFill/>
        </p:spPr>
        <p:txBody>
          <a:bodyPr>
            <a:spAutoFit/>
          </a:bodyPr>
          <a:lstStyle/>
          <a:p>
            <a:pPr indent="457200" algn="just">
              <a:buFont typeface="Wingdings" pitchFamily="2" charset="2"/>
              <a:buChar char="ü"/>
              <a:defRPr/>
            </a:pPr>
            <a:r>
              <a:rPr lang="ru-RU" sz="1200" dirty="0">
                <a:solidFill>
                  <a:schemeClr val="accent5">
                    <a:lumMod val="50000"/>
                  </a:schemeClr>
                </a:solidFill>
                <a:cs typeface="Arial" pitchFamily="34" charset="0"/>
              </a:rPr>
              <a:t> </a:t>
            </a:r>
            <a:r>
              <a:rPr lang="ru-RU" sz="1200" b="1" dirty="0">
                <a:solidFill>
                  <a:schemeClr val="accent5">
                    <a:lumMod val="50000"/>
                  </a:schemeClr>
                </a:solidFill>
                <a:cs typeface="Arial" pitchFamily="34" charset="0"/>
              </a:rPr>
              <a:t>Внесены изменения в приказы Федерального казначейства: </a:t>
            </a:r>
          </a:p>
          <a:p>
            <a:pPr indent="457200" algn="just">
              <a:defRPr/>
            </a:pPr>
            <a:r>
              <a:rPr lang="ru-RU" sz="1200" dirty="0">
                <a:solidFill>
                  <a:schemeClr val="accent5">
                    <a:lumMod val="50000"/>
                  </a:schemeClr>
                </a:solidFill>
                <a:cs typeface="Arial" pitchFamily="34" charset="0"/>
              </a:rPr>
              <a:t>от 10.10.2008 № 8н «О порядке  кассового обслуживания …»;</a:t>
            </a:r>
          </a:p>
          <a:p>
            <a:pPr indent="457200" algn="just">
              <a:defRPr/>
            </a:pPr>
            <a:r>
              <a:rPr lang="ru-RU" sz="1200" dirty="0">
                <a:solidFill>
                  <a:schemeClr val="accent5">
                    <a:lumMod val="50000"/>
                  </a:schemeClr>
                </a:solidFill>
                <a:cs typeface="Arial" pitchFamily="34" charset="0"/>
              </a:rPr>
              <a:t>от 21.06.2013 № 24н «О порядке открытия и ведения лицевых счетов …».</a:t>
            </a:r>
          </a:p>
          <a:p>
            <a:pPr indent="457200" algn="just">
              <a:buFont typeface="Wingdings" pitchFamily="2" charset="2"/>
              <a:buChar char="ü"/>
              <a:defRPr/>
            </a:pPr>
            <a:r>
              <a:rPr lang="ru-RU" sz="1200" dirty="0">
                <a:cs typeface="Arial" pitchFamily="34" charset="0"/>
              </a:rPr>
              <a:t>С учетом предложений Федерального казначейства </a:t>
            </a:r>
            <a:r>
              <a:rPr lang="ru-RU" sz="1200" b="1" dirty="0">
                <a:cs typeface="Arial" pitchFamily="34" charset="0"/>
              </a:rPr>
              <a:t>приняты приказы Минфина России:</a:t>
            </a:r>
          </a:p>
          <a:p>
            <a:pPr indent="457200" algn="just">
              <a:defRPr/>
            </a:pPr>
            <a:r>
              <a:rPr lang="ru-RU" sz="1200" dirty="0">
                <a:cs typeface="Arial" pitchFamily="34" charset="0"/>
              </a:rPr>
              <a:t>от 18.12.2013 № 125н «Об утверждении порядка учета поступлений в бюджетную систему РФ»;</a:t>
            </a:r>
          </a:p>
          <a:p>
            <a:pPr indent="457200" algn="just">
              <a:defRPr/>
            </a:pPr>
            <a:r>
              <a:rPr lang="ru-RU" sz="1200" dirty="0">
                <a:cs typeface="Arial" pitchFamily="34" charset="0"/>
              </a:rPr>
              <a:t>от 12.11.2013 № 107н «Об утверждении Правил указания информации в реквизитах распоряжений о переводе …»</a:t>
            </a:r>
          </a:p>
          <a:p>
            <a:pPr indent="457200" algn="just">
              <a:buFont typeface="Wingdings" pitchFamily="2" charset="2"/>
              <a:buChar char="ü"/>
              <a:defRPr/>
            </a:pPr>
            <a:r>
              <a:rPr lang="ru-RU" sz="1200" b="1" dirty="0">
                <a:solidFill>
                  <a:schemeClr val="accent5">
                    <a:lumMod val="50000"/>
                  </a:schemeClr>
                </a:solidFill>
                <a:cs typeface="Arial" pitchFamily="34" charset="0"/>
              </a:rPr>
              <a:t>Проработан механизм </a:t>
            </a:r>
            <a:r>
              <a:rPr lang="ru-RU" sz="1200" dirty="0">
                <a:solidFill>
                  <a:schemeClr val="accent5">
                    <a:lumMod val="50000"/>
                  </a:schemeClr>
                </a:solidFill>
                <a:cs typeface="Arial" pitchFamily="34" charset="0"/>
              </a:rPr>
              <a:t>перекодировки ОКАТО на ОКТМО совместно с Минфином, фин.органами субъектов РФ, ФНС России и Росстатом России:                             </a:t>
            </a:r>
          </a:p>
          <a:p>
            <a:pPr indent="457200" algn="just">
              <a:defRPr/>
            </a:pPr>
            <a:r>
              <a:rPr lang="ru-RU" sz="1200" dirty="0">
                <a:solidFill>
                  <a:schemeClr val="accent5">
                    <a:lumMod val="50000"/>
                  </a:schemeClr>
                </a:solidFill>
                <a:cs typeface="Arial" pitchFamily="34" charset="0"/>
              </a:rPr>
              <a:t>составлена таблица соответствия кодов ОКАТО кодам ОКТМО;</a:t>
            </a:r>
          </a:p>
          <a:p>
            <a:pPr indent="457200" algn="just">
              <a:defRPr/>
            </a:pPr>
            <a:r>
              <a:rPr lang="ru-RU" sz="1200" dirty="0">
                <a:solidFill>
                  <a:schemeClr val="accent5">
                    <a:lumMod val="50000"/>
                  </a:schemeClr>
                </a:solidFill>
                <a:cs typeface="Arial" pitchFamily="34" charset="0"/>
              </a:rPr>
              <a:t>проведена актуализация таблицы соответствия по состоянию на 01.11.2013 с учетом изменений, внесенных в течение года субъектами РФ в свое административно-территориальное деление</a:t>
            </a:r>
          </a:p>
        </p:txBody>
      </p:sp>
      <p:cxnSp>
        <p:nvCxnSpPr>
          <p:cNvPr id="17" name="Прямая со стрелкой 16"/>
          <p:cNvCxnSpPr>
            <a:stCxn id="29707" idx="3"/>
            <a:endCxn id="29708" idx="1"/>
          </p:cNvCxnSpPr>
          <p:nvPr/>
        </p:nvCxnSpPr>
        <p:spPr>
          <a:xfrm>
            <a:off x="6877050" y="4598988"/>
            <a:ext cx="574675" cy="1587"/>
          </a:xfrm>
          <a:prstGeom prst="straightConnector1">
            <a:avLst/>
          </a:prstGeom>
          <a:ln>
            <a:solidFill>
              <a:schemeClr val="accent6">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12664</TotalTime>
  <Words>8154</Words>
  <Application>Microsoft Office PowerPoint</Application>
  <PresentationFormat>Экран (4:3)</PresentationFormat>
  <Paragraphs>1407</Paragraphs>
  <Slides>69</Slides>
  <Notes>22</Notes>
  <HiddenSlides>0</HiddenSlides>
  <MMClips>0</MMClips>
  <ScaleCrop>false</ScaleCrop>
  <HeadingPairs>
    <vt:vector size="8" baseType="variant">
      <vt:variant>
        <vt:lpstr>Использованные шрифты</vt:lpstr>
      </vt:variant>
      <vt:variant>
        <vt:i4>8</vt:i4>
      </vt:variant>
      <vt:variant>
        <vt:lpstr>Шаблон оформления</vt:lpstr>
      </vt:variant>
      <vt:variant>
        <vt:i4>3</vt:i4>
      </vt:variant>
      <vt:variant>
        <vt:lpstr>Внедренные серверы OLE</vt:lpstr>
      </vt:variant>
      <vt:variant>
        <vt:i4>4</vt:i4>
      </vt:variant>
      <vt:variant>
        <vt:lpstr>Заголовки слайдов</vt:lpstr>
      </vt:variant>
      <vt:variant>
        <vt:i4>69</vt:i4>
      </vt:variant>
    </vt:vector>
  </HeadingPairs>
  <TitlesOfParts>
    <vt:vector size="84" baseType="lpstr">
      <vt:lpstr>Times New Roman</vt:lpstr>
      <vt:lpstr>Arial</vt:lpstr>
      <vt:lpstr>Calibri</vt:lpstr>
      <vt:lpstr>Arial Unicode MS</vt:lpstr>
      <vt:lpstr>Wingdings</vt:lpstr>
      <vt:lpstr>Tahoma</vt:lpstr>
      <vt:lpstr>Lucida Grande</vt:lpstr>
      <vt:lpstr>Arial Cyr</vt:lpstr>
      <vt:lpstr>Тема Office</vt:lpstr>
      <vt:lpstr>Тема Office</vt:lpstr>
      <vt:lpstr>Тема Office</vt:lpstr>
      <vt:lpstr>Диаграмма</vt:lpstr>
      <vt:lpstr>Диаграмма Microsoft Excel</vt:lpstr>
      <vt:lpstr>Точечный рисунок</vt:lpstr>
      <vt:lpstr>Лист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ПРАКТИКА УПРАВЛЕНИЯ РЕАЛИЗАЦИЕЙ ГОСУДАРСТВЕННЫХ ПРОГРАММ РОССИЙСКОЙ ФЕДЕРАЦИИ В ФЕДЕРАЛЬНОМ КАЗНАЧЕЙСТВЕ</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vvnikolaev</dc:creator>
  <cp:lastModifiedBy>1551</cp:lastModifiedBy>
  <cp:revision>655</cp:revision>
  <dcterms:created xsi:type="dcterms:W3CDTF">2012-02-14T07:53:23Z</dcterms:created>
  <dcterms:modified xsi:type="dcterms:W3CDTF">2014-03-05T05:25:17Z</dcterms:modified>
</cp:coreProperties>
</file>