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337" r:id="rId4"/>
    <p:sldId id="338" r:id="rId5"/>
    <p:sldId id="339" r:id="rId6"/>
    <p:sldId id="340" r:id="rId7"/>
    <p:sldId id="341" r:id="rId8"/>
    <p:sldId id="343" r:id="rId9"/>
    <p:sldId id="292" r:id="rId10"/>
    <p:sldId id="312" r:id="rId11"/>
    <p:sldId id="278" r:id="rId12"/>
    <p:sldId id="291" r:id="rId13"/>
    <p:sldId id="313" r:id="rId14"/>
    <p:sldId id="356" r:id="rId15"/>
    <p:sldId id="344" r:id="rId16"/>
    <p:sldId id="348" r:id="rId17"/>
    <p:sldId id="349" r:id="rId18"/>
    <p:sldId id="352" r:id="rId19"/>
    <p:sldId id="351" r:id="rId20"/>
    <p:sldId id="354" r:id="rId21"/>
    <p:sldId id="353" r:id="rId22"/>
    <p:sldId id="345" r:id="rId23"/>
    <p:sldId id="325" r:id="rId24"/>
    <p:sldId id="334" r:id="rId25"/>
    <p:sldId id="335" r:id="rId26"/>
    <p:sldId id="347" r:id="rId27"/>
  </p:sldIdLst>
  <p:sldSz cx="9144000" cy="6858000" type="screen4x3"/>
  <p:notesSz cx="6858000" cy="9144000"/>
  <p:defaultTextStyle>
    <a:defPPr>
      <a:defRPr lang="ru-RU"/>
    </a:defPPr>
    <a:lvl1pPr algn="ctr" rtl="0" fontAlgn="base">
      <a:lnSpc>
        <a:spcPct val="80000"/>
      </a:lnSpc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4DE"/>
    <a:srgbClr val="FF4747"/>
    <a:srgbClr val="E9F5DB"/>
    <a:srgbClr val="5A2781"/>
    <a:srgbClr val="D0E9B1"/>
    <a:srgbClr val="00407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0" autoAdjust="0"/>
    <p:restoredTop sz="94356" autoAdjust="0"/>
  </p:normalViewPr>
  <p:slideViewPr>
    <p:cSldViewPr>
      <p:cViewPr>
        <p:scale>
          <a:sx n="100" d="100"/>
          <a:sy n="100" d="100"/>
        </p:scale>
        <p:origin x="-29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0DAB115-BFA1-4414-9117-C4D0FAF1F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A105-BF83-46F2-9B11-8C49C527F1D9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81EB-9748-44F0-AE02-58DD387B3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B8F7-E206-4E4A-99C6-36AF29923905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4CAC-648F-4830-9879-F78486CD7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0BFB-46C4-46ED-BA47-E2E9421BAD80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9D5E-EE7E-4070-94E4-6A43A29F5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48E58-F4A4-43F0-B4B8-1FA2E00F1CAD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24CAD-394D-468F-89B5-C560D188A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81AB-8F13-46E0-8DBC-2039C1254222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D887-DACB-413B-81CA-FD537B4E0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2616-B0AB-4024-8AB4-131EED73670E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2E13-3704-4029-BFB4-2B9029E25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A842-59D2-4695-AB6E-EA614DF924D0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6450-4538-4434-B5B1-0395B9C0D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D563-75F5-4E5D-9B97-3406E4D9B06B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E048-21E7-4984-BDA3-5DB311998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19D2-7F67-4029-B234-0D4F18765D08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559B-33A5-45BC-B0A2-32270BC22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7A38-D753-4E69-9A48-DA41BB7FDB3C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68905-4506-473D-9960-5DCEEDD0C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AA43-6E1B-462F-96ED-30DB7E021A69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44714-6C7D-4D18-B783-D9E6C504E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50DC-BDAC-417C-AE51-A706508910C0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01F87-9D5E-40B5-AA00-D96B97182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5F2F0-FEDA-4D67-AC08-F93D0D765287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E264-18C1-4154-8B59-3D0CEE32C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30FA070E-B781-439A-A6C8-113D0669A5B4}" type="datetime1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23E4B314-31CF-442B-9DB1-8E919FF26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.jpe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.jpe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7250"/>
            <a:ext cx="9144000" cy="31432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4000" b="1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автоматизированного контроля функциональной деятельности </a:t>
            </a:r>
            <a:br>
              <a:rPr lang="ru-RU" sz="4000" b="1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в Федеральном казначействе</a:t>
            </a:r>
          </a:p>
        </p:txBody>
      </p:sp>
      <p:grpSp>
        <p:nvGrpSpPr>
          <p:cNvPr id="2051" name="Group 8"/>
          <p:cNvGrpSpPr>
            <a:grpSpLocks/>
          </p:cNvGrpSpPr>
          <p:nvPr/>
        </p:nvGrpSpPr>
        <p:grpSpPr bwMode="auto">
          <a:xfrm>
            <a:off x="0" y="0"/>
            <a:ext cx="9144000" cy="549275"/>
            <a:chOff x="0" y="0"/>
            <a:chExt cx="5760" cy="346"/>
          </a:xfrm>
        </p:grpSpPr>
        <p:sp>
          <p:nvSpPr>
            <p:cNvPr id="2058" name="Rectangle 9"/>
            <p:cNvSpPr>
              <a:spLocks noChangeArrowheads="1"/>
            </p:cNvSpPr>
            <p:nvPr/>
          </p:nvSpPr>
          <p:spPr bwMode="auto">
            <a:xfrm>
              <a:off x="975" y="0"/>
              <a:ext cx="4785" cy="346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31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/>
                <a:t>Межрегиональное операционное управление </a:t>
              </a:r>
            </a:p>
            <a:p>
              <a:r>
                <a:rPr lang="ru-RU"/>
                <a:t>Федерального казначейства</a:t>
              </a:r>
            </a:p>
          </p:txBody>
        </p:sp>
        <p:pic>
          <p:nvPicPr>
            <p:cNvPr id="2059" name="Picture 10" descr="Межрегиональное операционное управл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7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4265613" y="307975"/>
            <a:ext cx="180975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grpSp>
        <p:nvGrpSpPr>
          <p:cNvPr id="2053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05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/>
                <a:t>Межрегиональное операционное управление </a:t>
              </a:r>
            </a:p>
            <a:p>
              <a:r>
                <a:rPr lang="ru-RU"/>
                <a:t>Федерального казначейства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000750" y="4500563"/>
            <a:ext cx="3143250" cy="12144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kern="0" dirty="0">
                <a:solidFill>
                  <a:srgbClr val="001848"/>
                </a:solidFill>
                <a:ea typeface="+mj-ea"/>
                <a:cs typeface="Times New Roman" pitchFamily="18" charset="0"/>
              </a:rPr>
              <a:t>Руководитель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kern="0" dirty="0">
                <a:solidFill>
                  <a:srgbClr val="001848"/>
                </a:solidFill>
                <a:ea typeface="+mj-ea"/>
                <a:cs typeface="Times New Roman" pitchFamily="18" charset="0"/>
              </a:rPr>
              <a:t>Межрегионального операционного УФК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kern="0" dirty="0">
                <a:solidFill>
                  <a:srgbClr val="001848"/>
                </a:solidFill>
                <a:ea typeface="+mj-ea"/>
                <a:cs typeface="Times New Roman" pitchFamily="18" charset="0"/>
              </a:rPr>
              <a:t>Д.С. Гришин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71813" y="6072188"/>
            <a:ext cx="3143250" cy="571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kern="0" dirty="0">
                <a:solidFill>
                  <a:srgbClr val="001848"/>
                </a:solidFill>
                <a:ea typeface="+mj-ea"/>
                <a:cs typeface="Times New Roman" pitchFamily="18" charset="0"/>
              </a:rPr>
              <a:t>ЕКАТЕРИНБУРГ,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Выноска со стрелкой вниз 26"/>
          <p:cNvSpPr/>
          <p:nvPr/>
        </p:nvSpPr>
        <p:spPr bwMode="auto">
          <a:xfrm>
            <a:off x="928662" y="1571612"/>
            <a:ext cx="7358114" cy="1928826"/>
          </a:xfrm>
          <a:prstGeom prst="downArrowCallout">
            <a:avLst>
              <a:gd name="adj1" fmla="val 14841"/>
              <a:gd name="adj2" fmla="val 25000"/>
              <a:gd name="adj3" fmla="val 11939"/>
              <a:gd name="adj4" fmla="val 86020"/>
            </a:avLst>
          </a:prstGeom>
          <a:gradFill>
            <a:gsLst>
              <a:gs pos="79000">
                <a:srgbClr val="004070">
                  <a:alpha val="21000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" cap="flat" cmpd="sng" algn="ctr">
            <a:solidFill>
              <a:schemeClr val="accent4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r="10440000" sx="102000" sy="102000" algn="ctr" rotWithShape="0">
              <a:srgbClr val="004070"/>
            </a:outerShdw>
          </a:effectLst>
          <a:scene3d>
            <a:camera prst="orthographicFront"/>
            <a:lightRig rig="soft" dir="t"/>
          </a:scene3d>
          <a:sp3d extrusionH="76200" contourW="50800" prstMaterial="plastic">
            <a:bevelT prst="relaxedInset"/>
            <a:extrusionClr>
              <a:schemeClr val="accent1">
                <a:lumMod val="90000"/>
              </a:schemeClr>
            </a:extrusionClr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2">
            <a:lum bright="4000" contrast="-14000"/>
          </a:blip>
          <a:srcRect/>
          <a:stretch>
            <a:fillRect/>
          </a:stretch>
        </p:blipFill>
        <p:spPr bwMode="auto">
          <a:xfrm>
            <a:off x="6286500" y="1714500"/>
            <a:ext cx="1428750" cy="1428750"/>
          </a:xfrm>
          <a:prstGeom prst="rect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  <a:headEnd/>
            <a:tailEnd/>
          </a:ln>
          <a:effectLst>
            <a:outerShdw blurRad="279400" dist="38100" dir="12240000" sx="98000" sy="98000" algn="ctr" rotWithShape="0">
              <a:srgbClr val="000000">
                <a:alpha val="78000"/>
              </a:srgbClr>
            </a:outerShdw>
          </a:effectLst>
        </p:spPr>
      </p:pic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3">
            <a:lum bright="4000" contrast="-14000"/>
          </a:blip>
          <a:srcRect/>
          <a:stretch>
            <a:fillRect/>
          </a:stretch>
        </p:blipFill>
        <p:spPr bwMode="auto">
          <a:xfrm>
            <a:off x="5286375" y="1643063"/>
            <a:ext cx="1357313" cy="1357312"/>
          </a:xfrm>
          <a:prstGeom prst="rect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  <a:headEnd/>
            <a:tailEnd/>
          </a:ln>
          <a:effectLst>
            <a:outerShdw blurRad="279400" dist="38100" dir="12240000" sx="98000" sy="98000" algn="ctr" rotWithShape="0">
              <a:srgbClr val="000000">
                <a:alpha val="78000"/>
              </a:srgbClr>
            </a:outerShdw>
          </a:effectLst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4">
            <a:lum bright="4000" contrast="-14000"/>
          </a:blip>
          <a:srcRect/>
          <a:stretch>
            <a:fillRect/>
          </a:stretch>
        </p:blipFill>
        <p:spPr bwMode="auto">
          <a:xfrm>
            <a:off x="1000125" y="1714500"/>
            <a:ext cx="1357313" cy="1285875"/>
          </a:xfrm>
          <a:prstGeom prst="rect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  <a:headEnd/>
            <a:tailEnd/>
          </a:ln>
          <a:effectLst>
            <a:outerShdw blurRad="279400" dist="38100" dir="12240000" sx="98000" sy="98000" algn="ctr" rotWithShape="0">
              <a:srgbClr val="000000">
                <a:alpha val="78000"/>
              </a:srgbClr>
            </a:outerShdw>
          </a:effectLst>
        </p:spPr>
      </p:pic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5">
            <a:lum bright="4000" contrast="-14000"/>
          </a:blip>
          <a:srcRect/>
          <a:stretch>
            <a:fillRect/>
          </a:stretch>
        </p:blipFill>
        <p:spPr bwMode="auto">
          <a:xfrm>
            <a:off x="3143250" y="1714500"/>
            <a:ext cx="1571625" cy="1428750"/>
          </a:xfrm>
          <a:prstGeom prst="rect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  <a:headEnd/>
            <a:tailEnd/>
          </a:ln>
          <a:effectLst>
            <a:outerShdw blurRad="279400" dist="38100" dir="12240000" sx="98000" sy="98000" algn="ctr" rotWithShape="0">
              <a:srgbClr val="000000">
                <a:alpha val="78000"/>
              </a:srgbClr>
            </a:outerShdw>
          </a:effectLst>
        </p:spPr>
      </p:pic>
      <p:pic>
        <p:nvPicPr>
          <p:cNvPr id="19482" name="Picture 26"/>
          <p:cNvPicPr>
            <a:picLocks noChangeAspect="1" noChangeArrowheads="1"/>
          </p:cNvPicPr>
          <p:nvPr/>
        </p:nvPicPr>
        <p:blipFill>
          <a:blip r:embed="rId6">
            <a:lum bright="4000" contrast="-14000"/>
          </a:blip>
          <a:srcRect/>
          <a:stretch>
            <a:fillRect/>
          </a:stretch>
        </p:blipFill>
        <p:spPr bwMode="auto">
          <a:xfrm>
            <a:off x="1928813" y="1643063"/>
            <a:ext cx="1357312" cy="1500187"/>
          </a:xfrm>
          <a:prstGeom prst="rect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  <a:headEnd/>
            <a:tailEnd/>
          </a:ln>
          <a:effectLst>
            <a:outerShdw blurRad="279400" dist="38100" dir="12240000" sx="98000" sy="98000" algn="ctr" rotWithShape="0">
              <a:srgbClr val="000000">
                <a:alpha val="78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EED6EDF-10ED-4982-96EB-D8D740EBCD6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275" name="Group 39"/>
          <p:cNvGrpSpPr>
            <a:grpSpLocks/>
          </p:cNvGrpSpPr>
          <p:nvPr/>
        </p:nvGrpSpPr>
        <p:grpSpPr bwMode="auto">
          <a:xfrm>
            <a:off x="0" y="0"/>
            <a:ext cx="9144000" cy="750888"/>
            <a:chOff x="0" y="0"/>
            <a:chExt cx="5760" cy="494"/>
          </a:xfrm>
        </p:grpSpPr>
        <p:pic>
          <p:nvPicPr>
            <p:cNvPr id="1129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576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2" name="Rectangle 41"/>
            <p:cNvSpPr>
              <a:spLocks noChangeArrowheads="1"/>
            </p:cNvSpPr>
            <p:nvPr/>
          </p:nvSpPr>
          <p:spPr bwMode="auto">
            <a:xfrm>
              <a:off x="405" y="141"/>
              <a:ext cx="4582" cy="22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/>
                <a:t>2.1. Планирование ПОВАК (3)</a:t>
              </a:r>
            </a:p>
          </p:txBody>
        </p:sp>
      </p:grpSp>
      <p:sp>
        <p:nvSpPr>
          <p:cNvPr id="11276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9215438" cy="1000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300" b="1" smtClean="0">
                <a:solidFill>
                  <a:srgbClr val="002060"/>
                </a:solidFill>
              </a:rPr>
              <a:t/>
            </a:r>
            <a:br>
              <a:rPr lang="ru-RU" sz="23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Попроцессный анализ операций и контролей, осуществляемых в ходе функциональной деятельностей Федерального казначейства в ППО «АС ФК»   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8">
            <a:lum contrast="21000"/>
          </a:blip>
          <a:srcRect/>
          <a:stretch>
            <a:fillRect/>
          </a:stretch>
        </p:blipFill>
        <p:spPr bwMode="auto">
          <a:xfrm>
            <a:off x="214282" y="3500438"/>
            <a:ext cx="3214710" cy="1357322"/>
          </a:xfrm>
          <a:prstGeom prst="rect">
            <a:avLst/>
          </a:prstGeom>
          <a:gradFill>
            <a:gsLst>
              <a:gs pos="8300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8575" cap="flat" cmpd="sng" algn="ctr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342900" dist="76200" dir="17820000" sx="107000" sy="107000" algn="r" rotWithShape="0">
              <a:prstClr val="black">
                <a:alpha val="40000"/>
              </a:prstClr>
            </a:outerShdw>
          </a:effectLst>
          <a:scene3d>
            <a:camera prst="isometricOffAxis1Right">
              <a:rot lat="600000" lon="20400000" rev="0"/>
            </a:camera>
            <a:lightRig rig="flat" dir="t"/>
          </a:scene3d>
          <a:sp3d extrusionH="76200" contourW="12700" prstMaterial="softEdge">
            <a:bevelT w="107950" h="171450" prst="slope"/>
            <a:bevelB w="57150" h="146050" prst="slope"/>
            <a:extrusionClr>
              <a:srgbClr val="0070C0"/>
            </a:extrusionClr>
            <a:contourClr>
              <a:srgbClr val="00B0F0"/>
            </a:contourClr>
          </a:sp3d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9">
            <a:lum contrast="21000"/>
          </a:blip>
          <a:srcRect/>
          <a:stretch>
            <a:fillRect/>
          </a:stretch>
        </p:blipFill>
        <p:spPr bwMode="auto">
          <a:xfrm>
            <a:off x="285720" y="5143512"/>
            <a:ext cx="3000396" cy="1357322"/>
          </a:xfrm>
          <a:prstGeom prst="rect">
            <a:avLst/>
          </a:prstGeom>
          <a:gradFill>
            <a:gsLst>
              <a:gs pos="8300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8575" cap="flat" cmpd="sng" algn="ctr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342900" dist="76200" dir="17820000" sx="107000" sy="107000" algn="r" rotWithShape="0">
              <a:prstClr val="black">
                <a:alpha val="40000"/>
              </a:prstClr>
            </a:outerShdw>
          </a:effectLst>
          <a:scene3d>
            <a:camera prst="isometricOffAxis1Right">
              <a:rot lat="600000" lon="20400000" rev="0"/>
            </a:camera>
            <a:lightRig rig="flat" dir="t"/>
          </a:scene3d>
          <a:sp3d extrusionH="76200" contourW="12700" prstMaterial="softEdge">
            <a:bevelT w="107950" h="171450" prst="slope"/>
            <a:bevelB w="57150" h="146050" prst="slope"/>
            <a:extrusionClr>
              <a:srgbClr val="0070C0"/>
            </a:extrusionClr>
            <a:contourClr>
              <a:srgbClr val="00B0F0"/>
            </a:contourClr>
          </a:sp3d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10">
            <a:lum contrast="21000"/>
          </a:blip>
          <a:srcRect/>
          <a:stretch>
            <a:fillRect/>
          </a:stretch>
        </p:blipFill>
        <p:spPr bwMode="auto">
          <a:xfrm>
            <a:off x="2786050" y="5286388"/>
            <a:ext cx="3286148" cy="1357322"/>
          </a:xfrm>
          <a:prstGeom prst="rect">
            <a:avLst/>
          </a:prstGeom>
          <a:gradFill>
            <a:gsLst>
              <a:gs pos="8300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8575" cap="flat" cmpd="sng" algn="ctr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342900" dist="76200" dir="17820000" sx="107000" sy="107000" algn="r" rotWithShape="0">
              <a:prstClr val="black">
                <a:alpha val="40000"/>
              </a:prstClr>
            </a:outerShdw>
          </a:effectLst>
          <a:scene3d>
            <a:camera prst="isometricOffAxis1Right">
              <a:rot lat="600000" lon="20400000" rev="0"/>
            </a:camera>
            <a:lightRig rig="flat" dir="t"/>
          </a:scene3d>
          <a:sp3d extrusionH="76200" contourW="12700" prstMaterial="softEdge">
            <a:bevelT w="107950" h="171450" prst="slope"/>
            <a:bevelB w="57150" h="146050" prst="slope"/>
            <a:extrusionClr>
              <a:srgbClr val="0070C0"/>
            </a:extrusionClr>
            <a:contourClr>
              <a:srgbClr val="00B0F0"/>
            </a:contourClr>
          </a:sp3d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11">
            <a:lum contrast="21000"/>
          </a:blip>
          <a:srcRect/>
          <a:stretch>
            <a:fillRect/>
          </a:stretch>
        </p:blipFill>
        <p:spPr bwMode="auto">
          <a:xfrm>
            <a:off x="5429256" y="5357826"/>
            <a:ext cx="3286148" cy="1304942"/>
          </a:xfrm>
          <a:prstGeom prst="rect">
            <a:avLst/>
          </a:prstGeom>
          <a:gradFill>
            <a:gsLst>
              <a:gs pos="8300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8575" cap="flat" cmpd="sng" algn="ctr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342900" dist="76200" dir="17820000" sx="107000" sy="107000" algn="r" rotWithShape="0">
              <a:prstClr val="black">
                <a:alpha val="40000"/>
              </a:prstClr>
            </a:outerShdw>
          </a:effectLst>
          <a:scene3d>
            <a:camera prst="isometricOffAxis1Right">
              <a:rot lat="600000" lon="19800000" rev="0"/>
            </a:camera>
            <a:lightRig rig="flat" dir="t"/>
          </a:scene3d>
          <a:sp3d extrusionH="76200" contourW="12700" prstMaterial="softEdge">
            <a:bevelT w="107950" h="171450" prst="slope"/>
            <a:bevelB w="57150" h="146050" prst="slope"/>
            <a:extrusionClr>
              <a:srgbClr val="0070C0"/>
            </a:extrusionClr>
            <a:contourClr>
              <a:srgbClr val="00B0F0"/>
            </a:contourClr>
          </a:sp3d>
        </p:spPr>
      </p:pic>
      <p:sp>
        <p:nvSpPr>
          <p:cNvPr id="53" name="Равнобедренный треугольник 52"/>
          <p:cNvSpPr/>
          <p:nvPr/>
        </p:nvSpPr>
        <p:spPr bwMode="auto">
          <a:xfrm rot="5400000">
            <a:off x="2428860" y="5715016"/>
            <a:ext cx="428628" cy="142876"/>
          </a:xfrm>
          <a:prstGeom prst="triangle">
            <a:avLst>
              <a:gd name="adj" fmla="val 45937"/>
            </a:avLst>
          </a:prstGeom>
          <a:solidFill>
            <a:srgbClr val="5C0000"/>
          </a:solidFill>
          <a:ln w="19050" cap="flat" cmpd="sng" algn="ctr">
            <a:solidFill>
              <a:srgbClr val="004DE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>
              <a:rot lat="0" lon="21594000" rev="0"/>
            </a:camera>
            <a:lightRig rig="threePt" dir="t"/>
          </a:scene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 bwMode="auto">
          <a:xfrm rot="5400000">
            <a:off x="5143504" y="6000768"/>
            <a:ext cx="428628" cy="142876"/>
          </a:xfrm>
          <a:prstGeom prst="triangle">
            <a:avLst>
              <a:gd name="adj" fmla="val 45937"/>
            </a:avLst>
          </a:prstGeom>
          <a:solidFill>
            <a:srgbClr val="5C0000"/>
          </a:solidFill>
          <a:ln w="19050" cap="flat" cmpd="sng" algn="ctr">
            <a:solidFill>
              <a:srgbClr val="004DE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>
              <a:rot lat="0" lon="21594000" rev="0"/>
            </a:camera>
            <a:lightRig rig="threePt" dir="t"/>
          </a:scene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60" name="AutoShape 31"/>
          <p:cNvSpPr>
            <a:spLocks noChangeArrowheads="1"/>
          </p:cNvSpPr>
          <p:nvPr/>
        </p:nvSpPr>
        <p:spPr bwMode="auto">
          <a:xfrm>
            <a:off x="214282" y="6143644"/>
            <a:ext cx="2857552" cy="57150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algn="ctr">
            <a:solidFill>
              <a:srgbClr val="860000"/>
            </a:solidFill>
            <a:round/>
            <a:headEnd/>
            <a:tailEnd/>
          </a:ln>
          <a:effectLst>
            <a:outerShdw blurRad="317500" dist="25400" dir="7260000" sx="110000" sy="110000" algn="ctr" rotWithShape="0">
              <a:schemeClr val="bg1">
                <a:lumMod val="50000"/>
                <a:alpha val="30000"/>
              </a:schemeClr>
            </a:outerShdw>
          </a:effectLst>
          <a:scene3d>
            <a:camera prst="perspectiveFront">
              <a:rot lat="0" lon="0" rev="0"/>
            </a:camera>
            <a:lightRig rig="twoPt" dir="t"/>
          </a:scene3d>
          <a:sp3d extrusionH="76200" contourW="12700" prstMaterial="matte">
            <a:extrusionClr>
              <a:schemeClr val="accent2">
                <a:lumMod val="5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ru-RU" sz="1600" dirty="0">
                <a:solidFill>
                  <a:srgbClr val="1A0000"/>
                </a:solidFill>
              </a:rPr>
              <a:t>Анализ процессов и операций</a:t>
            </a:r>
          </a:p>
        </p:txBody>
      </p:sp>
      <p:sp>
        <p:nvSpPr>
          <p:cNvPr id="58" name="Стрелка вправо 57"/>
          <p:cNvSpPr/>
          <p:nvPr/>
        </p:nvSpPr>
        <p:spPr bwMode="auto">
          <a:xfrm rot="20132258">
            <a:off x="3124955" y="5858636"/>
            <a:ext cx="793485" cy="460499"/>
          </a:xfrm>
          <a:prstGeom prst="rightArrow">
            <a:avLst/>
          </a:prstGeom>
          <a:solidFill>
            <a:srgbClr val="004070">
              <a:alpha val="35000"/>
            </a:srgbClr>
          </a:solidFill>
          <a:ln w="31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>
              <a:rot lat="0" lon="0" rev="0"/>
            </a:camera>
            <a:lightRig rig="freezing" dir="t"/>
          </a:scene3d>
          <a:sp3d extrusionH="76200" contourW="12700" prstMaterial="dkEdge">
            <a:extrusionClr>
              <a:schemeClr val="accent2">
                <a:lumMod val="5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12">
            <a:lum contrast="21000"/>
          </a:blip>
          <a:srcRect/>
          <a:stretch>
            <a:fillRect/>
          </a:stretch>
        </p:blipFill>
        <p:spPr bwMode="auto">
          <a:xfrm>
            <a:off x="2786050" y="3643314"/>
            <a:ext cx="3095647" cy="1357322"/>
          </a:xfrm>
          <a:prstGeom prst="rect">
            <a:avLst/>
          </a:prstGeom>
          <a:gradFill>
            <a:gsLst>
              <a:gs pos="8300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8575" cap="flat" cmpd="sng" algn="ctr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342900" dist="76200" dir="17820000" sx="107000" sy="107000" algn="r" rotWithShape="0">
              <a:prstClr val="black">
                <a:alpha val="40000"/>
              </a:prstClr>
            </a:outerShdw>
          </a:effectLst>
          <a:scene3d>
            <a:camera prst="isometricOffAxis1Right">
              <a:rot lat="600000" lon="20400000" rev="0"/>
            </a:camera>
            <a:lightRig rig="flat" dir="t"/>
          </a:scene3d>
          <a:sp3d extrusionH="76200" contourW="12700" prstMaterial="softEdge">
            <a:bevelT w="107950" h="171450" prst="slope"/>
            <a:bevelB w="57150" h="146050" prst="slope"/>
            <a:extrusionClr>
              <a:srgbClr val="0070C0"/>
            </a:extrusionClr>
            <a:contourClr>
              <a:srgbClr val="00B0F0"/>
            </a:contourClr>
          </a:sp3d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13">
            <a:lum contrast="21000"/>
          </a:blip>
          <a:srcRect/>
          <a:stretch>
            <a:fillRect/>
          </a:stretch>
        </p:blipFill>
        <p:spPr bwMode="auto">
          <a:xfrm>
            <a:off x="5572132" y="3714752"/>
            <a:ext cx="3071834" cy="1428760"/>
          </a:xfrm>
          <a:prstGeom prst="rect">
            <a:avLst/>
          </a:prstGeom>
          <a:gradFill>
            <a:gsLst>
              <a:gs pos="8300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8575" cap="flat" cmpd="sng" algn="ctr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342900" dist="76200" dir="17820000" sx="107000" sy="107000" algn="r" rotWithShape="0">
              <a:prstClr val="black">
                <a:alpha val="40000"/>
              </a:prstClr>
            </a:outerShdw>
          </a:effectLst>
          <a:scene3d>
            <a:camera prst="isometricOffAxis1Right">
              <a:rot lat="600000" lon="20400000" rev="0"/>
            </a:camera>
            <a:lightRig rig="flat" dir="t"/>
          </a:scene3d>
          <a:sp3d extrusionH="76200" contourW="12700" prstMaterial="softEdge">
            <a:bevelT w="107950" h="171450" prst="slope"/>
            <a:bevelB w="57150" h="146050" prst="slope"/>
            <a:extrusionClr>
              <a:srgbClr val="0070C0"/>
            </a:extrusionClr>
            <a:contourClr>
              <a:srgbClr val="00B0F0"/>
            </a:contourClr>
          </a:sp3d>
        </p:spPr>
      </p:pic>
      <p:sp>
        <p:nvSpPr>
          <p:cNvPr id="54" name="Равнобедренный треугольник 53"/>
          <p:cNvSpPr/>
          <p:nvPr/>
        </p:nvSpPr>
        <p:spPr bwMode="auto">
          <a:xfrm rot="5554128">
            <a:off x="5295913" y="4289242"/>
            <a:ext cx="428628" cy="142876"/>
          </a:xfrm>
          <a:prstGeom prst="triangle">
            <a:avLst>
              <a:gd name="adj" fmla="val 45937"/>
            </a:avLst>
          </a:prstGeom>
          <a:solidFill>
            <a:srgbClr val="5C0000"/>
          </a:solidFill>
          <a:ln w="19050" cap="flat" cmpd="sng" algn="ctr">
            <a:solidFill>
              <a:srgbClr val="004DE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>
              <a:rot lat="0" lon="21594000" rev="0"/>
            </a:camera>
            <a:lightRig rig="threePt" dir="t"/>
          </a:scene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 bwMode="auto">
          <a:xfrm rot="5400000">
            <a:off x="2428860" y="4286256"/>
            <a:ext cx="428628" cy="142876"/>
          </a:xfrm>
          <a:prstGeom prst="triangle">
            <a:avLst>
              <a:gd name="adj" fmla="val 45937"/>
            </a:avLst>
          </a:prstGeom>
          <a:solidFill>
            <a:srgbClr val="5C0000"/>
          </a:solidFill>
          <a:ln w="19050" cap="flat" cmpd="sng" algn="ctr">
            <a:solidFill>
              <a:srgbClr val="004DE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>
              <a:rot lat="0" lon="21594000" rev="0"/>
            </a:camera>
            <a:lightRig rig="threePt" dir="t"/>
          </a:scene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auto">
          <a:xfrm>
            <a:off x="6000760" y="3000372"/>
            <a:ext cx="2928958" cy="64294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algn="ctr">
            <a:solidFill>
              <a:srgbClr val="860000"/>
            </a:solidFill>
            <a:round/>
            <a:headEnd/>
            <a:tailEnd/>
          </a:ln>
          <a:effectLst>
            <a:outerShdw blurRad="317500" dist="25400" dir="7260000" sx="110000" sy="110000" algn="ctr" rotWithShape="0">
              <a:schemeClr val="bg1">
                <a:lumMod val="50000"/>
                <a:alpha val="30000"/>
              </a:schemeClr>
            </a:outerShdw>
          </a:effectLst>
          <a:scene3d>
            <a:camera prst="perspectiveFront">
              <a:rot lat="0" lon="0" rev="0"/>
            </a:camera>
            <a:lightRig rig="twoPt" dir="t"/>
          </a:scene3d>
          <a:sp3d extrusionH="76200" contourW="12700" prstMaterial="matte">
            <a:extrusionClr>
              <a:schemeClr val="accent2">
                <a:lumMod val="5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ru-RU" sz="1600" dirty="0">
                <a:solidFill>
                  <a:srgbClr val="2A0000"/>
                </a:solidFill>
              </a:rPr>
              <a:t>Анализ контрольных процедур</a:t>
            </a:r>
          </a:p>
        </p:txBody>
      </p:sp>
      <p:sp>
        <p:nvSpPr>
          <p:cNvPr id="59" name="Стрелка вправо 58"/>
          <p:cNvSpPr/>
          <p:nvPr/>
        </p:nvSpPr>
        <p:spPr bwMode="auto">
          <a:xfrm rot="9362562" flipV="1">
            <a:off x="7132531" y="3752924"/>
            <a:ext cx="790607" cy="464252"/>
          </a:xfrm>
          <a:prstGeom prst="rightArrow">
            <a:avLst/>
          </a:prstGeom>
          <a:solidFill>
            <a:srgbClr val="004070">
              <a:alpha val="35000"/>
            </a:srgbClr>
          </a:solidFill>
          <a:ln w="31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reezing" dir="t"/>
          </a:scene3d>
          <a:sp3d extrusionH="76200" prstMaterial="dkEdge">
            <a:extrusionClr>
              <a:schemeClr val="accent2">
                <a:lumMod val="50000"/>
              </a:schemeClr>
            </a:extrusionClr>
          </a:sp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5B481B0B-9735-4DA0-A806-8950F18237F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12291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230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Rectangle 41"/>
            <p:cNvSpPr>
              <a:spLocks noChangeArrowheads="1"/>
            </p:cNvSpPr>
            <p:nvPr/>
          </p:nvSpPr>
          <p:spPr bwMode="auto">
            <a:xfrm>
              <a:off x="540" y="99"/>
              <a:ext cx="4582" cy="40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/>
                <a:t>2.2. Разработка и формирование перечня показателей ПОВАК (1)</a:t>
              </a:r>
            </a:p>
          </p:txBody>
        </p:sp>
      </p:grpSp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357298"/>
            <a:ext cx="2571768" cy="857256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50000"/>
                <a:alpha val="97000"/>
              </a:schemeClr>
            </a:solidFill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843472"/>
            <a:ext cx="3857652" cy="1800238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50000"/>
                <a:alpha val="97000"/>
              </a:schemeClr>
            </a:solidFill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929198"/>
            <a:ext cx="3857652" cy="1828762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50000"/>
                <a:alpha val="97000"/>
              </a:schemeClr>
            </a:solidFill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3" name="Скругленная прямоугольная выноска 32"/>
          <p:cNvSpPr/>
          <p:nvPr/>
        </p:nvSpPr>
        <p:spPr bwMode="auto">
          <a:xfrm>
            <a:off x="2714625" y="857250"/>
            <a:ext cx="3500438" cy="398463"/>
          </a:xfrm>
          <a:prstGeom prst="wedgeRoundRectCallout">
            <a:avLst>
              <a:gd name="adj1" fmla="val -24008"/>
              <a:gd name="adj2" fmla="val 90929"/>
              <a:gd name="adj3" fmla="val 16667"/>
            </a:avLst>
          </a:prstGeom>
          <a:solidFill>
            <a:srgbClr val="D0E9B1"/>
          </a:solidFill>
          <a:ln w="31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1. Оформление Перечня процессов и операций для ПОВАК</a:t>
            </a:r>
          </a:p>
        </p:txBody>
      </p:sp>
      <p:sp>
        <p:nvSpPr>
          <p:cNvPr id="45" name="Скругленная прямоугольная выноска 44"/>
          <p:cNvSpPr/>
          <p:nvPr/>
        </p:nvSpPr>
        <p:spPr bwMode="auto">
          <a:xfrm>
            <a:off x="4786313" y="4214813"/>
            <a:ext cx="4071937" cy="500062"/>
          </a:xfrm>
          <a:prstGeom prst="wedgeRoundRectCallout">
            <a:avLst>
              <a:gd name="adj1" fmla="val -24008"/>
              <a:gd name="adj2" fmla="val 90929"/>
              <a:gd name="adj3" fmla="val 16667"/>
            </a:avLst>
          </a:prstGeom>
          <a:solidFill>
            <a:srgbClr val="D0E9B1"/>
          </a:solidFill>
          <a:ln w="31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3.2. Формирование перечня Показателей ПОВАК для руководства МОУ ФК</a:t>
            </a:r>
          </a:p>
        </p:txBody>
      </p:sp>
      <p:sp>
        <p:nvSpPr>
          <p:cNvPr id="30" name="Скругленная прямоугольная выноска 29"/>
          <p:cNvSpPr/>
          <p:nvPr/>
        </p:nvSpPr>
        <p:spPr bwMode="auto">
          <a:xfrm>
            <a:off x="285750" y="4214813"/>
            <a:ext cx="4143375" cy="642937"/>
          </a:xfrm>
          <a:prstGeom prst="wedgeRoundRectCallout">
            <a:avLst>
              <a:gd name="adj1" fmla="val -24008"/>
              <a:gd name="adj2" fmla="val 90929"/>
              <a:gd name="adj3" fmla="val 16667"/>
            </a:avLst>
          </a:prstGeom>
          <a:solidFill>
            <a:srgbClr val="D0E9B1"/>
          </a:solidFill>
          <a:ln w="31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3.1. Формирование  Карт внутреннего контроля  с показателями ПОВАК для начальников функциональных отделов МОУ ФК</a:t>
            </a:r>
          </a:p>
        </p:txBody>
      </p:sp>
      <p:sp>
        <p:nvSpPr>
          <p:cNvPr id="12298" name="Стрелка вниз 30"/>
          <p:cNvSpPr>
            <a:spLocks noChangeArrowheads="1"/>
          </p:cNvSpPr>
          <p:nvPr/>
        </p:nvSpPr>
        <p:spPr bwMode="auto">
          <a:xfrm>
            <a:off x="2214563" y="1000125"/>
            <a:ext cx="500062" cy="3143250"/>
          </a:xfrm>
          <a:prstGeom prst="downArrow">
            <a:avLst>
              <a:gd name="adj1" fmla="val 50000"/>
              <a:gd name="adj2" fmla="val 49995"/>
            </a:avLst>
          </a:prstGeom>
          <a:solidFill>
            <a:srgbClr val="333399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12299" name="Стрелка вниз 31"/>
          <p:cNvSpPr>
            <a:spLocks noChangeArrowheads="1"/>
          </p:cNvSpPr>
          <p:nvPr/>
        </p:nvSpPr>
        <p:spPr bwMode="auto">
          <a:xfrm>
            <a:off x="6215063" y="1000125"/>
            <a:ext cx="500062" cy="3143250"/>
          </a:xfrm>
          <a:prstGeom prst="downArrow">
            <a:avLst>
              <a:gd name="adj1" fmla="val 50000"/>
              <a:gd name="adj2" fmla="val 49995"/>
            </a:avLst>
          </a:prstGeom>
          <a:solidFill>
            <a:srgbClr val="333399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5400000">
            <a:off x="3042408" y="5601534"/>
            <a:ext cx="701731" cy="1500199"/>
          </a:xfrm>
          <a:prstGeom prst="rect">
            <a:avLst/>
          </a:prstGeom>
          <a:solidFill>
            <a:srgbClr val="00B0F0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400" dirty="0"/>
              <a:t>7 карт внутреннего контроля</a:t>
            </a:r>
          </a:p>
        </p:txBody>
      </p:sp>
      <p:sp>
        <p:nvSpPr>
          <p:cNvPr id="19" name="TextBox 18"/>
          <p:cNvSpPr txBox="1"/>
          <p:nvPr/>
        </p:nvSpPr>
        <p:spPr>
          <a:xfrm rot="5400000">
            <a:off x="7343428" y="5372481"/>
            <a:ext cx="529376" cy="1500199"/>
          </a:xfrm>
          <a:prstGeom prst="rect">
            <a:avLst/>
          </a:prstGeom>
          <a:solidFill>
            <a:srgbClr val="00B0F0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400" dirty="0"/>
              <a:t>27 показателей ПОВАК</a:t>
            </a:r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2786063"/>
            <a:ext cx="2571750" cy="1357312"/>
          </a:xfrm>
          <a:prstGeom prst="rect">
            <a:avLst/>
          </a:prstGeom>
          <a:noFill/>
          <a:ln w="3175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29" name="Скругленная прямоугольная выноска 28"/>
          <p:cNvSpPr/>
          <p:nvPr/>
        </p:nvSpPr>
        <p:spPr bwMode="auto">
          <a:xfrm>
            <a:off x="2714625" y="2316163"/>
            <a:ext cx="3500438" cy="398462"/>
          </a:xfrm>
          <a:prstGeom prst="wedgeRoundRectCallout">
            <a:avLst>
              <a:gd name="adj1" fmla="val -24008"/>
              <a:gd name="adj2" fmla="val 90929"/>
              <a:gd name="adj3" fmla="val 16667"/>
            </a:avLst>
          </a:prstGeom>
          <a:solidFill>
            <a:srgbClr val="D0E9B1"/>
          </a:solidFill>
          <a:ln w="31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2. Разработка  показателей ПОВАК и технологии их оценки в ППО «АС ФК»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Стрелка углом 74"/>
          <p:cNvSpPr/>
          <p:nvPr/>
        </p:nvSpPr>
        <p:spPr bwMode="auto">
          <a:xfrm flipV="1">
            <a:off x="1214438" y="2000250"/>
            <a:ext cx="4429125" cy="3714750"/>
          </a:xfrm>
          <a:prstGeom prst="bentArrow">
            <a:avLst>
              <a:gd name="adj1" fmla="val 12948"/>
              <a:gd name="adj2" fmla="val 10466"/>
              <a:gd name="adj3" fmla="val 16870"/>
              <a:gd name="adj4" fmla="val 43750"/>
            </a:avLst>
          </a:prstGeom>
          <a:solidFill>
            <a:srgbClr val="FF00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57" name="Блок-схема: альтернативный процесс 64"/>
          <p:cNvSpPr>
            <a:spLocks noChangeArrowheads="1"/>
          </p:cNvSpPr>
          <p:nvPr/>
        </p:nvSpPr>
        <p:spPr bwMode="auto">
          <a:xfrm>
            <a:off x="0" y="4572008"/>
            <a:ext cx="4500562" cy="1714512"/>
          </a:xfrm>
          <a:prstGeom prst="flowChartAlternateProcess">
            <a:avLst/>
          </a:prstGeom>
          <a:solidFill>
            <a:srgbClr val="005EA4">
              <a:alpha val="22000"/>
            </a:srgbClr>
          </a:solidFill>
          <a:ln w="317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blurRad="127000" dir="6840000" algn="ctr">
              <a:srgbClr val="000000">
                <a:alpha val="6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/>
          <a:lstStyle/>
          <a:p>
            <a:pPr>
              <a:defRPr/>
            </a:pPr>
            <a:endParaRPr lang="ru-RU" sz="1100" dirty="0"/>
          </a:p>
        </p:txBody>
      </p:sp>
      <p:pic>
        <p:nvPicPr>
          <p:cNvPr id="2258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1000132" cy="57150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323DBFC5-425D-4E28-8DF2-23A8FE3C402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13320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337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2" name="Rectangle 41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2.3. Осуществление, оформление </a:t>
              </a:r>
            </a:p>
            <a:p>
              <a:r>
                <a:rPr lang="ru-RU">
                  <a:cs typeface="Times New Roman" pitchFamily="18" charset="0"/>
                </a:rPr>
                <a:t>и рассмотрение результатов ПОВАК (1)</a:t>
              </a:r>
              <a:endParaRPr lang="ru-RU"/>
            </a:p>
          </p:txBody>
        </p:sp>
      </p:grpSp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357688"/>
            <a:ext cx="1285875" cy="785812"/>
          </a:xfrm>
          <a:prstGeom prst="rect">
            <a:avLst/>
          </a:prstGeom>
          <a:noFill/>
          <a:ln w="317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322" name="Заголовок 13"/>
          <p:cNvSpPr>
            <a:spLocks noGrp="1"/>
          </p:cNvSpPr>
          <p:nvPr>
            <p:ph type="title"/>
          </p:nvPr>
        </p:nvSpPr>
        <p:spPr>
          <a:xfrm>
            <a:off x="428625" y="857250"/>
            <a:ext cx="7500938" cy="642938"/>
          </a:xfrm>
        </p:spPr>
        <p:txBody>
          <a:bodyPr/>
          <a:lstStyle/>
          <a:p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ПОВАК</a:t>
            </a:r>
            <a:b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МОУ ФК </a:t>
            </a:r>
            <a:endParaRPr lang="ru-RU" sz="1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857250"/>
            <a:ext cx="1214438" cy="500063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6143636" y="4929198"/>
            <a:ext cx="1857388" cy="357190"/>
          </a:xfrm>
          <a:prstGeom prst="rect">
            <a:avLst/>
          </a:prstGeom>
          <a:solidFill>
            <a:schemeClr val="bg2">
              <a:lumMod val="20000"/>
              <a:lumOff val="80000"/>
              <a:alpha val="91000"/>
            </a:scheme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200" dirty="0"/>
              <a:t>Руководитель МОУ ФК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85720" y="1214422"/>
            <a:ext cx="2143140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2222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100" dirty="0"/>
              <a:t>Отдел внутреннего </a:t>
            </a:r>
          </a:p>
          <a:p>
            <a:pPr>
              <a:defRPr/>
            </a:pPr>
            <a:r>
              <a:rPr lang="ru-RU" sz="1100" dirty="0"/>
              <a:t>контроля и аудита МОУ ФК</a:t>
            </a:r>
          </a:p>
        </p:txBody>
      </p:sp>
      <p:sp>
        <p:nvSpPr>
          <p:cNvPr id="51" name="Штриховая стрелка вправо 50"/>
          <p:cNvSpPr/>
          <p:nvPr/>
        </p:nvSpPr>
        <p:spPr bwMode="auto">
          <a:xfrm rot="5400000">
            <a:off x="3484563" y="5516563"/>
            <a:ext cx="277812" cy="246062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pic>
        <p:nvPicPr>
          <p:cNvPr id="22587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643446"/>
            <a:ext cx="1143008" cy="73818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0" name="Блок-схема: альтернативный процесс 64"/>
          <p:cNvSpPr>
            <a:spLocks noChangeArrowheads="1"/>
          </p:cNvSpPr>
          <p:nvPr/>
        </p:nvSpPr>
        <p:spPr bwMode="auto">
          <a:xfrm>
            <a:off x="0" y="1928802"/>
            <a:ext cx="9144000" cy="2000264"/>
          </a:xfrm>
          <a:prstGeom prst="flowChartAlternateProcess">
            <a:avLst/>
          </a:prstGeom>
          <a:solidFill>
            <a:srgbClr val="005EA4">
              <a:alpha val="27000"/>
            </a:srgbClr>
          </a:solidFill>
          <a:ln w="3175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>
            <a:outerShdw blurRad="673100" dist="393700" dir="12600000" sx="112000" sy="112000" algn="ctr">
              <a:schemeClr val="tx1">
                <a:lumMod val="75000"/>
                <a:lumOff val="25000"/>
                <a:alpha val="17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19050" prstMaterial="softEdge">
            <a:bevelT w="190500" h="38100"/>
            <a:extrusionClr>
              <a:schemeClr val="bg2">
                <a:lumMod val="20000"/>
                <a:lumOff val="80000"/>
              </a:schemeClr>
            </a:extrusionClr>
            <a:contourClr>
              <a:schemeClr val="tx1">
                <a:lumMod val="75000"/>
                <a:lumOff val="25000"/>
              </a:schemeClr>
            </a:contourClr>
          </a:sp3d>
        </p:spPr>
        <p:txBody>
          <a:bodyPr lIns="90000" tIns="46800" rIns="90000" bIns="46800"/>
          <a:lstStyle/>
          <a:p>
            <a:pPr>
              <a:defRPr/>
            </a:pPr>
            <a:endParaRPr lang="ru-RU" sz="1100" dirty="0"/>
          </a:p>
        </p:txBody>
      </p:sp>
      <p:pic>
        <p:nvPicPr>
          <p:cNvPr id="62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2214563"/>
            <a:ext cx="4429125" cy="1643062"/>
          </a:xfrm>
          <a:prstGeom prst="rect">
            <a:avLst/>
          </a:prstGeom>
          <a:noFill/>
          <a:ln w="3175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63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428868"/>
            <a:ext cx="1571625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786058"/>
            <a:ext cx="1857375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5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7" y="3214686"/>
            <a:ext cx="1571636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9" name="Picture 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2428868"/>
            <a:ext cx="1500198" cy="78581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6" name="Picture 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2786058"/>
            <a:ext cx="1714512" cy="64294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7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71670" y="3214686"/>
            <a:ext cx="1785938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33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50" y="928688"/>
            <a:ext cx="785813" cy="428625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pic>
        <p:nvPicPr>
          <p:cNvPr id="13339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00" y="928688"/>
            <a:ext cx="857250" cy="428625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pic>
        <p:nvPicPr>
          <p:cNvPr id="13340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928688"/>
            <a:ext cx="857250" cy="428625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5357818" y="1285860"/>
            <a:ext cx="3643338" cy="2857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2222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200" dirty="0"/>
              <a:t>Начальники функциональных отделов МОУ ФК</a:t>
            </a:r>
          </a:p>
        </p:txBody>
      </p:sp>
      <p:pic>
        <p:nvPicPr>
          <p:cNvPr id="112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2428868"/>
            <a:ext cx="1571625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86380" y="2786058"/>
            <a:ext cx="1571636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4" name="Picture 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2428868"/>
            <a:ext cx="1643074" cy="78581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5" name="Picture 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206" y="2714620"/>
            <a:ext cx="1714512" cy="78581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6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86446" y="3143248"/>
            <a:ext cx="1500198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7" name="Picture 2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29520" y="3143248"/>
            <a:ext cx="1571636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348" name="Заголовок 13"/>
          <p:cNvSpPr txBox="1">
            <a:spLocks/>
          </p:cNvSpPr>
          <p:nvPr/>
        </p:nvSpPr>
        <p:spPr bwMode="auto">
          <a:xfrm>
            <a:off x="3786188" y="1857375"/>
            <a:ext cx="1571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/>
              <a:t>ППО «АС ФК»</a:t>
            </a:r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928662" y="1571612"/>
            <a:ext cx="2286016" cy="428628"/>
          </a:xfrm>
          <a:prstGeom prst="rect">
            <a:avLst/>
          </a:prstGeom>
          <a:solidFill>
            <a:schemeClr val="accent1">
              <a:alpha val="42000"/>
            </a:scheme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200" kern="0" dirty="0"/>
              <a:t>ПОВАК в соответствии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200" kern="0" dirty="0"/>
              <a:t>с ПЕРЕЧНЕМ ПОКАЗАТЕЛЕЙ</a:t>
            </a: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5786446" y="1571612"/>
            <a:ext cx="2214578" cy="357190"/>
          </a:xfrm>
          <a:prstGeom prst="rect">
            <a:avLst/>
          </a:prstGeom>
          <a:solidFill>
            <a:schemeClr val="accent1">
              <a:alpha val="42000"/>
            </a:scheme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200" kern="0" dirty="0"/>
              <a:t>ПОВАК в соответствии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200" kern="0" dirty="0"/>
              <a:t>с КАРТАМИ ВК</a:t>
            </a:r>
          </a:p>
        </p:txBody>
      </p:sp>
      <p:pic>
        <p:nvPicPr>
          <p:cNvPr id="22582" name="Picture 2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00364" y="5000636"/>
            <a:ext cx="1143008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81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14678" y="5429264"/>
            <a:ext cx="1143008" cy="71438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6" name="Заголовок 13"/>
          <p:cNvSpPr txBox="1">
            <a:spLocks/>
          </p:cNvSpPr>
          <p:nvPr/>
        </p:nvSpPr>
        <p:spPr bwMode="auto">
          <a:xfrm>
            <a:off x="1143000" y="4572000"/>
            <a:ext cx="1785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ППО АСД «</a:t>
            </a:r>
            <a:r>
              <a:rPr lang="en-US" sz="1200" kern="0" dirty="0" err="1">
                <a:latin typeface="+mj-lt"/>
                <a:ea typeface="+mj-ea"/>
                <a:cs typeface="+mj-cs"/>
              </a:rPr>
              <a:t>LanDocs</a:t>
            </a:r>
            <a:r>
              <a:rPr lang="ru-RU" sz="1200" kern="0" dirty="0"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13354" name="Picture 1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929313" y="5286375"/>
            <a:ext cx="1162050" cy="785813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pic>
        <p:nvPicPr>
          <p:cNvPr id="1335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286375"/>
            <a:ext cx="1143000" cy="730250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sp>
        <p:nvSpPr>
          <p:cNvPr id="173" name="Rectangle 15"/>
          <p:cNvSpPr>
            <a:spLocks noChangeArrowheads="1"/>
          </p:cNvSpPr>
          <p:nvPr/>
        </p:nvSpPr>
        <p:spPr bwMode="auto">
          <a:xfrm>
            <a:off x="5715008" y="5929330"/>
            <a:ext cx="2857520" cy="500066"/>
          </a:xfrm>
          <a:prstGeom prst="rect">
            <a:avLst/>
          </a:prstGeom>
          <a:solidFill>
            <a:schemeClr val="bg2">
              <a:lumMod val="20000"/>
              <a:lumOff val="80000"/>
              <a:alpha val="77000"/>
            </a:scheme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200" dirty="0"/>
              <a:t>Заместители руководителя МОУ ФК, </a:t>
            </a:r>
          </a:p>
          <a:p>
            <a:pPr>
              <a:defRPr/>
            </a:pPr>
            <a:r>
              <a:rPr lang="ru-RU" sz="1200" dirty="0"/>
              <a:t>курирующие функциональные отделы</a:t>
            </a:r>
          </a:p>
        </p:txBody>
      </p:sp>
      <p:pic>
        <p:nvPicPr>
          <p:cNvPr id="22584" name="Picture 3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5143512"/>
            <a:ext cx="1000132" cy="57150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5720" y="5643578"/>
            <a:ext cx="1071570" cy="57150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86" name="Picture 3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00166" y="5000636"/>
            <a:ext cx="1143008" cy="85725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3360" name="Прямая со стрелкой 71"/>
          <p:cNvCxnSpPr>
            <a:cxnSpLocks noChangeShapeType="1"/>
          </p:cNvCxnSpPr>
          <p:nvPr/>
        </p:nvCxnSpPr>
        <p:spPr bwMode="auto">
          <a:xfrm flipV="1">
            <a:off x="2500313" y="5214938"/>
            <a:ext cx="642937" cy="28575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61" name="Прямая со стрелкой 91"/>
          <p:cNvCxnSpPr>
            <a:cxnSpLocks noChangeShapeType="1"/>
          </p:cNvCxnSpPr>
          <p:nvPr/>
        </p:nvCxnSpPr>
        <p:spPr bwMode="auto">
          <a:xfrm>
            <a:off x="928688" y="5286375"/>
            <a:ext cx="642937" cy="214313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2714612" y="2500306"/>
            <a:ext cx="714380" cy="285752"/>
          </a:xfrm>
          <a:prstGeom prst="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2222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200" dirty="0"/>
              <a:t>Т-(</a:t>
            </a:r>
            <a:r>
              <a:rPr lang="en-US" sz="1200" dirty="0"/>
              <a:t>n+1</a:t>
            </a:r>
            <a:r>
              <a:rPr lang="ru-RU" sz="1200" dirty="0"/>
              <a:t>)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5715008" y="2428868"/>
            <a:ext cx="642942" cy="285752"/>
          </a:xfrm>
          <a:prstGeom prst="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2222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200" dirty="0"/>
              <a:t>Т-</a:t>
            </a:r>
            <a:r>
              <a:rPr lang="en-US" sz="1200" dirty="0"/>
              <a:t>n</a:t>
            </a:r>
            <a:endParaRPr lang="ru-RU" sz="1200" dirty="0"/>
          </a:p>
        </p:txBody>
      </p:sp>
      <p:sp>
        <p:nvSpPr>
          <p:cNvPr id="192" name="Штриховая стрелка вправо 191"/>
          <p:cNvSpPr/>
          <p:nvPr/>
        </p:nvSpPr>
        <p:spPr bwMode="auto">
          <a:xfrm rot="5400000">
            <a:off x="5730875" y="1984376"/>
            <a:ext cx="428625" cy="317500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191" name="Штриховая стрелка вправо 190"/>
          <p:cNvSpPr/>
          <p:nvPr/>
        </p:nvSpPr>
        <p:spPr bwMode="auto">
          <a:xfrm rot="5400000">
            <a:off x="2805906" y="2059782"/>
            <a:ext cx="420687" cy="317500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78" name="Rectangle 15"/>
          <p:cNvSpPr>
            <a:spLocks noChangeArrowheads="1"/>
          </p:cNvSpPr>
          <p:nvPr/>
        </p:nvSpPr>
        <p:spPr bwMode="auto">
          <a:xfrm>
            <a:off x="5572132" y="3357562"/>
            <a:ext cx="3286148" cy="500066"/>
          </a:xfrm>
          <a:prstGeom prst="rect">
            <a:avLst/>
          </a:prstGeom>
          <a:solidFill>
            <a:srgbClr val="FF0000">
              <a:alpha val="15000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41300" dist="177800" dir="5280000" sx="91000" sy="91000" algn="ctr" rotWithShape="0">
              <a:schemeClr val="accent1">
                <a:lumMod val="10000"/>
                <a:alpha val="28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400" kern="0" dirty="0"/>
              <a:t>Мониторинг возможных нарушений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400" kern="0" dirty="0"/>
              <a:t>и их немедленное устранение</a:t>
            </a: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2143108" y="4000504"/>
            <a:ext cx="2786082" cy="500066"/>
          </a:xfrm>
          <a:prstGeom prst="rect">
            <a:avLst/>
          </a:prstGeom>
          <a:solidFill>
            <a:srgbClr val="FF0000">
              <a:alpha val="15000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41300" dist="177800" dir="5280000" sx="91000" sy="91000" algn="ctr" rotWithShape="0">
              <a:schemeClr val="accent1">
                <a:lumMod val="10000"/>
                <a:alpha val="28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400" kern="0" dirty="0"/>
              <a:t>Информирование о выявленных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400" kern="0" dirty="0"/>
              <a:t> нарушениях руководства</a:t>
            </a:r>
          </a:p>
        </p:txBody>
      </p:sp>
      <p:sp>
        <p:nvSpPr>
          <p:cNvPr id="13368" name="Стрелка вверх 69"/>
          <p:cNvSpPr>
            <a:spLocks noChangeArrowheads="1"/>
          </p:cNvSpPr>
          <p:nvPr/>
        </p:nvSpPr>
        <p:spPr bwMode="auto">
          <a:xfrm flipV="1">
            <a:off x="8072438" y="1571625"/>
            <a:ext cx="857250" cy="17859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>
              <a:alpha val="58823"/>
            </a:srgbClr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857224" y="2428868"/>
            <a:ext cx="1143008" cy="428628"/>
          </a:xfrm>
          <a:prstGeom prst="rect">
            <a:avLst/>
          </a:prstGeom>
          <a:solidFill>
            <a:srgbClr val="FF0000">
              <a:alpha val="68000"/>
            </a:srgb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2222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400" dirty="0"/>
              <a:t>2 часа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929586" y="2428868"/>
            <a:ext cx="1143008" cy="428628"/>
          </a:xfrm>
          <a:prstGeom prst="rect">
            <a:avLst/>
          </a:prstGeom>
          <a:solidFill>
            <a:srgbClr val="00B050">
              <a:alpha val="68000"/>
            </a:srgb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2222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400" dirty="0"/>
              <a:t>15-20  минут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643563"/>
            <a:ext cx="1285875" cy="642937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1285875"/>
            <a:ext cx="1143000" cy="1000125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pic>
        <p:nvPicPr>
          <p:cNvPr id="1434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5643563"/>
            <a:ext cx="1285875" cy="642937"/>
          </a:xfrm>
          <a:prstGeom prst="rect">
            <a:avLst/>
          </a:prstGeom>
          <a:noFill/>
          <a:ln w="3175" algn="ctr">
            <a:solidFill>
              <a:srgbClr val="005EA4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FAEDA4FB-447F-420D-81AA-65F83C75336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pSp>
        <p:nvGrpSpPr>
          <p:cNvPr id="14342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437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6" name="Rectangle 41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2.3. Осуществление, оформление </a:t>
              </a:r>
            </a:p>
            <a:p>
              <a:r>
                <a:rPr lang="ru-RU">
                  <a:cs typeface="Times New Roman" pitchFamily="18" charset="0"/>
                </a:rPr>
                <a:t>и рассмотрение результатов ПОВАК (2)</a:t>
              </a:r>
              <a:endParaRPr lang="ru-RU"/>
            </a:p>
          </p:txBody>
        </p:sp>
      </p:grpSp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0"/>
            <a:ext cx="1928812" cy="1357313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sp>
        <p:nvSpPr>
          <p:cNvPr id="14344" name="Заголовок 13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642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2850"/>
                </a:solidFill>
                <a:latin typeface="Times New Roman" pitchFamily="18" charset="0"/>
                <a:cs typeface="Times New Roman" pitchFamily="18" charset="0"/>
              </a:rPr>
              <a:t>Рассмотрение результатов ПОВАК</a:t>
            </a:r>
          </a:p>
        </p:txBody>
      </p:sp>
      <p:pic>
        <p:nvPicPr>
          <p:cNvPr id="1434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662613"/>
            <a:ext cx="1785938" cy="1123950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pic>
        <p:nvPicPr>
          <p:cNvPr id="1434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6072188"/>
            <a:ext cx="1357313" cy="642937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pic>
        <p:nvPicPr>
          <p:cNvPr id="1434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285875"/>
            <a:ext cx="1143000" cy="1000125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pic>
        <p:nvPicPr>
          <p:cNvPr id="14348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1785938"/>
            <a:ext cx="1500187" cy="1071562"/>
          </a:xfrm>
          <a:prstGeom prst="rect">
            <a:avLst/>
          </a:prstGeom>
          <a:noFill/>
          <a:ln w="3175" algn="ctr">
            <a:solidFill>
              <a:srgbClr val="004070"/>
            </a:solidFill>
            <a:miter lim="800000"/>
            <a:headEnd/>
            <a:tailEnd/>
          </a:ln>
        </p:spPr>
      </p:pic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285720" y="2571744"/>
            <a:ext cx="2500330" cy="428628"/>
          </a:xfrm>
          <a:prstGeom prst="rect">
            <a:avLst/>
          </a:prstGeom>
          <a:solidFill>
            <a:srgbClr val="FFE38B">
              <a:alpha val="91000"/>
            </a:srgb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400" dirty="0"/>
              <a:t>Руководитель МОУ ФК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6000760" y="2500306"/>
            <a:ext cx="3143240" cy="571504"/>
          </a:xfrm>
          <a:prstGeom prst="rect">
            <a:avLst/>
          </a:prstGeom>
          <a:solidFill>
            <a:srgbClr val="FFE38B">
              <a:alpha val="91000"/>
            </a:srgb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400" dirty="0"/>
              <a:t>Заместители  руководителя МОУ ФК, </a:t>
            </a:r>
          </a:p>
          <a:p>
            <a:pPr>
              <a:defRPr/>
            </a:pPr>
            <a:r>
              <a:rPr lang="ru-RU" sz="1400" dirty="0"/>
              <a:t>курирующие функциональные отделы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85720" y="5214950"/>
            <a:ext cx="2500330" cy="500066"/>
          </a:xfrm>
          <a:prstGeom prst="rect">
            <a:avLst/>
          </a:prstGeom>
          <a:solidFill>
            <a:srgbClr val="FFE38B">
              <a:alpha val="91000"/>
            </a:srgb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2222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400" dirty="0"/>
              <a:t>Отдел внутреннего </a:t>
            </a:r>
          </a:p>
          <a:p>
            <a:pPr>
              <a:defRPr/>
            </a:pPr>
            <a:r>
              <a:rPr lang="ru-RU" sz="1400" dirty="0"/>
              <a:t>контроля и аудита МОУ ФК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6286512" y="5143508"/>
            <a:ext cx="2643206" cy="428632"/>
          </a:xfrm>
          <a:prstGeom prst="rect">
            <a:avLst/>
          </a:prstGeom>
          <a:solidFill>
            <a:srgbClr val="FFE38B">
              <a:alpha val="91000"/>
            </a:srgbClr>
          </a:solidFill>
          <a:ln w="19050" algn="ctr">
            <a:solidFill>
              <a:srgbClr val="CC3399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2222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400" dirty="0"/>
              <a:t>Функциональные отделы</a:t>
            </a:r>
          </a:p>
          <a:p>
            <a:pPr>
              <a:defRPr/>
            </a:pPr>
            <a:r>
              <a:rPr lang="ru-RU" sz="1400" dirty="0"/>
              <a:t>МОУ ФК</a:t>
            </a:r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214282" y="3214686"/>
            <a:ext cx="2500330" cy="1643074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19050" algn="ctr">
            <a:solidFill>
              <a:srgbClr val="003366"/>
            </a:solidFill>
            <a:miter lim="800000"/>
            <a:headEnd/>
            <a:tailEnd/>
          </a:ln>
          <a:effectLst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6350" prstMaterial="softEdge">
            <a:bevelT w="152400" h="177800" prst="relaxedInset"/>
            <a:bevelB w="196850" h="222250"/>
            <a:extrusionClr>
              <a:schemeClr val="accent1">
                <a:lumMod val="75000"/>
              </a:schemeClr>
            </a:extrusionClr>
            <a:contourClr>
              <a:schemeClr val="accent3">
                <a:lumMod val="10000"/>
              </a:schemeClr>
            </a:contourClr>
          </a:sp3d>
        </p:spPr>
        <p:txBody>
          <a:bodyPr wrap="none" lIns="90000" tIns="46800" rIns="90000" bIns="46800" anchor="ctr"/>
          <a:lstStyle/>
          <a:p>
            <a:pPr>
              <a:lnSpc>
                <a:spcPct val="70000"/>
              </a:lnSpc>
              <a:defRPr/>
            </a:pPr>
            <a:r>
              <a:rPr lang="ru-RU" sz="1200" dirty="0"/>
              <a:t>1. Направление</a:t>
            </a:r>
          </a:p>
          <a:p>
            <a:pPr>
              <a:lnSpc>
                <a:spcPct val="70000"/>
              </a:lnSpc>
              <a:defRPr/>
            </a:pPr>
            <a:r>
              <a:rPr lang="ru-RU" sz="1200" dirty="0"/>
              <a:t>информации о результатах</a:t>
            </a:r>
          </a:p>
          <a:p>
            <a:pPr>
              <a:lnSpc>
                <a:spcPct val="70000"/>
              </a:lnSpc>
              <a:defRPr/>
            </a:pPr>
            <a:r>
              <a:rPr lang="ru-RU" sz="1200" dirty="0"/>
              <a:t>руководителю МОУ ФК в </a:t>
            </a:r>
          </a:p>
          <a:p>
            <a:pPr>
              <a:lnSpc>
                <a:spcPct val="70000"/>
              </a:lnSpc>
              <a:defRPr/>
            </a:pPr>
            <a:r>
              <a:rPr lang="ru-RU" sz="1200" dirty="0"/>
              <a:t>соответствии с  Перечнем ПОВАК</a:t>
            </a:r>
          </a:p>
          <a:p>
            <a:pPr>
              <a:lnSpc>
                <a:spcPct val="70000"/>
              </a:lnSpc>
              <a:defRPr/>
            </a:pPr>
            <a:r>
              <a:rPr lang="ru-RU" sz="1200" dirty="0"/>
              <a:t>5. Аудит пояснений и принятых </a:t>
            </a:r>
          </a:p>
          <a:p>
            <a:pPr>
              <a:lnSpc>
                <a:spcPct val="70000"/>
              </a:lnSpc>
              <a:defRPr/>
            </a:pPr>
            <a:r>
              <a:rPr lang="ru-RU" sz="1200" dirty="0"/>
              <a:t>мер</a:t>
            </a:r>
          </a:p>
          <a:p>
            <a:pPr>
              <a:lnSpc>
                <a:spcPct val="70000"/>
              </a:lnSpc>
              <a:defRPr/>
            </a:pPr>
            <a:r>
              <a:rPr lang="ru-RU" sz="1200" dirty="0"/>
              <a:t>8. Контроль  эффективности </a:t>
            </a:r>
          </a:p>
          <a:p>
            <a:pPr>
              <a:lnSpc>
                <a:spcPct val="70000"/>
              </a:lnSpc>
              <a:defRPr/>
            </a:pPr>
            <a:r>
              <a:rPr lang="ru-RU" sz="1200" dirty="0"/>
              <a:t>принятых мер</a:t>
            </a:r>
          </a:p>
        </p:txBody>
      </p:sp>
      <p:sp>
        <p:nvSpPr>
          <p:cNvPr id="44" name="Штриховая стрелка вправо 43"/>
          <p:cNvSpPr/>
          <p:nvPr/>
        </p:nvSpPr>
        <p:spPr bwMode="auto">
          <a:xfrm rot="16200000">
            <a:off x="1250156" y="4750594"/>
            <a:ext cx="357188" cy="571500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47" name="Штриховая стрелка вправо 46"/>
          <p:cNvSpPr/>
          <p:nvPr/>
        </p:nvSpPr>
        <p:spPr bwMode="auto">
          <a:xfrm rot="18356479">
            <a:off x="4075113" y="3817938"/>
            <a:ext cx="2389187" cy="427037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45" name="Заголовок 13"/>
          <p:cNvSpPr txBox="1">
            <a:spLocks/>
          </p:cNvSpPr>
          <p:nvPr/>
        </p:nvSpPr>
        <p:spPr bwMode="auto">
          <a:xfrm>
            <a:off x="3571875" y="1714500"/>
            <a:ext cx="1428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>
                <a:latin typeface="+mj-lt"/>
                <a:ea typeface="+mj-ea"/>
                <a:cs typeface="+mj-cs"/>
              </a:rPr>
              <a:t>ППО «</a:t>
            </a:r>
            <a:r>
              <a:rPr lang="en-US" sz="1100" kern="0" dirty="0" err="1">
                <a:latin typeface="+mj-lt"/>
                <a:ea typeface="+mj-ea"/>
                <a:cs typeface="+mj-cs"/>
              </a:rPr>
              <a:t>LanDocs</a:t>
            </a:r>
            <a:r>
              <a:rPr lang="ru-RU" sz="1100" kern="0" dirty="0"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56" name="Штриховая стрелка вправо 55"/>
          <p:cNvSpPr/>
          <p:nvPr/>
        </p:nvSpPr>
        <p:spPr bwMode="auto">
          <a:xfrm rot="16200000">
            <a:off x="1250156" y="2821782"/>
            <a:ext cx="357187" cy="571500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2928926" y="1428736"/>
            <a:ext cx="3000396" cy="1571636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19050" algn="ctr">
            <a:solidFill>
              <a:srgbClr val="003366"/>
            </a:solidFill>
            <a:miter lim="800000"/>
            <a:headEnd/>
            <a:tailEnd/>
          </a:ln>
          <a:effectLst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6350" prstMaterial="softEdge">
            <a:bevelT w="152400" h="177800" prst="relaxedInset"/>
            <a:bevelB w="196850" h="222250"/>
            <a:extrusionClr>
              <a:schemeClr val="accent1">
                <a:lumMod val="75000"/>
              </a:schemeClr>
            </a:extrusionClr>
            <a:contourClr>
              <a:schemeClr val="accent3">
                <a:lumMod val="10000"/>
              </a:schemeClr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200" dirty="0"/>
              <a:t>2. Направление информации </a:t>
            </a:r>
          </a:p>
          <a:p>
            <a:pPr>
              <a:defRPr/>
            </a:pPr>
            <a:r>
              <a:rPr lang="ru-RU" sz="1200" dirty="0"/>
              <a:t>о результатах ПОВАК  с поручением</a:t>
            </a:r>
          </a:p>
          <a:p>
            <a:pPr>
              <a:defRPr/>
            </a:pPr>
            <a:r>
              <a:rPr lang="ru-RU" sz="1200" dirty="0"/>
              <a:t> пояснить  выявленные нарушения и </a:t>
            </a:r>
          </a:p>
          <a:p>
            <a:pPr>
              <a:defRPr/>
            </a:pPr>
            <a:r>
              <a:rPr lang="ru-RU" sz="1200" dirty="0"/>
              <a:t>дать предложения  по принятию </a:t>
            </a:r>
          </a:p>
          <a:p>
            <a:pPr>
              <a:defRPr/>
            </a:pPr>
            <a:r>
              <a:rPr lang="ru-RU" sz="1200" dirty="0"/>
              <a:t>управленческих решений</a:t>
            </a:r>
          </a:p>
          <a:p>
            <a:pPr>
              <a:defRPr/>
            </a:pPr>
            <a:r>
              <a:rPr lang="ru-RU" sz="1200" dirty="0"/>
              <a:t>6. Принятие управленческих </a:t>
            </a:r>
          </a:p>
          <a:p>
            <a:pPr>
              <a:defRPr/>
            </a:pPr>
            <a:r>
              <a:rPr lang="ru-RU" sz="1200" dirty="0"/>
              <a:t>решений</a:t>
            </a:r>
          </a:p>
        </p:txBody>
      </p:sp>
      <p:sp>
        <p:nvSpPr>
          <p:cNvPr id="43" name="Штриховая стрелка вправо 42"/>
          <p:cNvSpPr/>
          <p:nvPr/>
        </p:nvSpPr>
        <p:spPr bwMode="auto">
          <a:xfrm>
            <a:off x="2428875" y="1928813"/>
            <a:ext cx="500063" cy="428625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46" name="Штриховая стрелка вправо 45"/>
          <p:cNvSpPr/>
          <p:nvPr/>
        </p:nvSpPr>
        <p:spPr bwMode="auto">
          <a:xfrm>
            <a:off x="5929313" y="1928813"/>
            <a:ext cx="500062" cy="428625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5857884" y="3286124"/>
            <a:ext cx="3143272" cy="1428760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19050" algn="ctr">
            <a:solidFill>
              <a:srgbClr val="003366"/>
            </a:solidFill>
            <a:miter lim="800000"/>
            <a:headEnd/>
            <a:tailEnd/>
          </a:ln>
          <a:effectLst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6350" prstMaterial="softEdge">
            <a:bevelT w="152400" h="177800" prst="relaxedInset"/>
            <a:bevelB w="196850" h="222250"/>
            <a:extrusionClr>
              <a:schemeClr val="accent1">
                <a:lumMod val="75000"/>
              </a:schemeClr>
            </a:extrusionClr>
            <a:contourClr>
              <a:schemeClr val="accent3">
                <a:lumMod val="10000"/>
              </a:schemeClr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200" dirty="0"/>
              <a:t>3. Направление информации </a:t>
            </a:r>
          </a:p>
          <a:p>
            <a:pPr>
              <a:defRPr/>
            </a:pPr>
            <a:r>
              <a:rPr lang="ru-RU" sz="1200" dirty="0"/>
              <a:t>о результатах ПОВАК  с поручением </a:t>
            </a:r>
          </a:p>
          <a:p>
            <a:pPr>
              <a:defRPr/>
            </a:pPr>
            <a:r>
              <a:rPr lang="ru-RU" sz="1200" dirty="0"/>
              <a:t>пояснить  выявленные нарушения и дать </a:t>
            </a:r>
          </a:p>
          <a:p>
            <a:pPr>
              <a:defRPr/>
            </a:pPr>
            <a:r>
              <a:rPr lang="ru-RU" sz="1200" dirty="0"/>
              <a:t>предложения  по принятию  </a:t>
            </a:r>
          </a:p>
          <a:p>
            <a:pPr>
              <a:defRPr/>
            </a:pPr>
            <a:r>
              <a:rPr lang="ru-RU" sz="1200" dirty="0"/>
              <a:t>Управленческих решений</a:t>
            </a:r>
          </a:p>
          <a:p>
            <a:pPr>
              <a:defRPr/>
            </a:pPr>
            <a:r>
              <a:rPr lang="ru-RU" sz="1200" dirty="0"/>
              <a:t>7. Принятие управленческих решений</a:t>
            </a:r>
          </a:p>
        </p:txBody>
      </p:sp>
      <p:sp>
        <p:nvSpPr>
          <p:cNvPr id="50" name="Штриховая стрелка вправо 49"/>
          <p:cNvSpPr/>
          <p:nvPr/>
        </p:nvSpPr>
        <p:spPr bwMode="auto">
          <a:xfrm rot="5400000">
            <a:off x="7250906" y="2893219"/>
            <a:ext cx="357188" cy="571500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51" name="Штриховая стрелка вправо 50"/>
          <p:cNvSpPr/>
          <p:nvPr/>
        </p:nvSpPr>
        <p:spPr bwMode="auto">
          <a:xfrm rot="5400000">
            <a:off x="7250906" y="4607719"/>
            <a:ext cx="357188" cy="571500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57" name="AutoShape 13"/>
          <p:cNvSpPr>
            <a:spLocks noChangeArrowheads="1"/>
          </p:cNvSpPr>
          <p:nvPr/>
        </p:nvSpPr>
        <p:spPr bwMode="auto">
          <a:xfrm>
            <a:off x="3214678" y="5072074"/>
            <a:ext cx="2643206" cy="1428760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19050" algn="ctr">
            <a:solidFill>
              <a:srgbClr val="003366"/>
            </a:solidFill>
            <a:miter lim="800000"/>
            <a:headEnd/>
            <a:tailEnd/>
          </a:ln>
          <a:effectLst>
            <a:outerShdw blurRad="203200" dist="38100" dir="5280000" sx="91000" sy="91000" algn="ctr" rotWithShape="0">
              <a:schemeClr val="accent1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contourW="6350" prstMaterial="softEdge">
            <a:bevelT w="152400" h="177800" prst="relaxedInset"/>
            <a:bevelB w="196850" h="222250"/>
            <a:extrusionClr>
              <a:schemeClr val="accent1">
                <a:lumMod val="75000"/>
              </a:schemeClr>
            </a:extrusionClr>
            <a:contourClr>
              <a:schemeClr val="accent3">
                <a:lumMod val="10000"/>
              </a:schemeClr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200" dirty="0"/>
              <a:t>4. Пояснения</a:t>
            </a:r>
          </a:p>
          <a:p>
            <a:pPr>
              <a:defRPr/>
            </a:pPr>
            <a:r>
              <a:rPr lang="ru-RU" sz="1200" dirty="0"/>
              <a:t> выявленных нарушений и </a:t>
            </a:r>
          </a:p>
          <a:p>
            <a:pPr>
              <a:defRPr/>
            </a:pPr>
            <a:r>
              <a:rPr lang="ru-RU" sz="1200" dirty="0"/>
              <a:t>информация о принятых </a:t>
            </a:r>
          </a:p>
          <a:p>
            <a:pPr>
              <a:defRPr/>
            </a:pPr>
            <a:r>
              <a:rPr lang="ru-RU" sz="1200" dirty="0"/>
              <a:t>мерах по недопущению </a:t>
            </a:r>
          </a:p>
          <a:p>
            <a:pPr>
              <a:defRPr/>
            </a:pPr>
            <a:r>
              <a:rPr lang="ru-RU" sz="1200" dirty="0"/>
              <a:t>подобного впредь</a:t>
            </a:r>
          </a:p>
        </p:txBody>
      </p:sp>
      <p:sp>
        <p:nvSpPr>
          <p:cNvPr id="58" name="Штриховая стрелка вправо 57"/>
          <p:cNvSpPr/>
          <p:nvPr/>
        </p:nvSpPr>
        <p:spPr bwMode="auto">
          <a:xfrm rot="10800000">
            <a:off x="2428875" y="5715000"/>
            <a:ext cx="857250" cy="357188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33" name="Штриховая стрелка вправо 32"/>
          <p:cNvSpPr/>
          <p:nvPr/>
        </p:nvSpPr>
        <p:spPr bwMode="auto">
          <a:xfrm rot="10800000">
            <a:off x="5857875" y="5643563"/>
            <a:ext cx="500063" cy="357187"/>
          </a:xfrm>
          <a:prstGeom prst="stripedRightArrow">
            <a:avLst/>
          </a:prstGeom>
          <a:solidFill>
            <a:srgbClr val="92D050">
              <a:alpha val="63000"/>
            </a:srgbClr>
          </a:solidFill>
          <a:ln w="31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8801100" cy="55006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grpSp>
        <p:nvGrpSpPr>
          <p:cNvPr id="15363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537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Rectangle 41"/>
            <p:cNvSpPr>
              <a:spLocks noChangeArrowheads="1"/>
            </p:cNvSpPr>
            <p:nvPr/>
          </p:nvSpPr>
          <p:spPr bwMode="auto">
            <a:xfrm>
              <a:off x="540" y="99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2.3. Осуществление, оформление </a:t>
              </a:r>
            </a:p>
            <a:p>
              <a:r>
                <a:rPr lang="ru-RU">
                  <a:cs typeface="Times New Roman" pitchFamily="18" charset="0"/>
                </a:rPr>
                <a:t>и рассмотрение результатов ПОВАК (3)</a:t>
              </a:r>
              <a:endParaRPr lang="ru-RU"/>
            </a:p>
          </p:txBody>
        </p:sp>
      </p:grpSp>
      <p:sp>
        <p:nvSpPr>
          <p:cNvPr id="15364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5286375" y="1857375"/>
            <a:ext cx="3286125" cy="857250"/>
          </a:xfrm>
          <a:prstGeom prst="wedgeRoundRectCallout">
            <a:avLst>
              <a:gd name="adj1" fmla="val -84000"/>
              <a:gd name="adj2" fmla="val -66338"/>
              <a:gd name="adj3" fmla="val 16667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/>
            <a:r>
              <a:rPr lang="ru-RU" sz="1400"/>
              <a:t>ШАГ 2. Устанавливаем фильтр в графе «Статус» – путем копирования из таблицы ПОВАК  алгоритма всех неконечных статусов документа</a:t>
            </a:r>
          </a:p>
        </p:txBody>
      </p:sp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786063"/>
            <a:ext cx="8786812" cy="373856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24B9B57-9DAA-4970-B964-DCC30AE3DF4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5367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3286125" y="4071938"/>
            <a:ext cx="2786063" cy="500062"/>
          </a:xfrm>
          <a:prstGeom prst="wedgeRoundRectCallout">
            <a:avLst>
              <a:gd name="adj1" fmla="val -98324"/>
              <a:gd name="adj2" fmla="val -157319"/>
              <a:gd name="adj3" fmla="val 16667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/>
            <a:r>
              <a:rPr lang="ru-RU" sz="1400"/>
              <a:t>ШАГ 4. Сортируем графу        «Дата приема» по возрастанию</a:t>
            </a:r>
          </a:p>
        </p:txBody>
      </p:sp>
      <p:sp>
        <p:nvSpPr>
          <p:cNvPr id="15368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71438" y="5572125"/>
            <a:ext cx="2857500" cy="785813"/>
          </a:xfrm>
          <a:prstGeom prst="wedgeRoundRectCallout">
            <a:avLst>
              <a:gd name="adj1" fmla="val 676"/>
              <a:gd name="adj2" fmla="val -157644"/>
              <a:gd name="adj3" fmla="val 16667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/>
            <a:r>
              <a:rPr lang="ru-RU" sz="1400"/>
              <a:t>ШАГ 5. Смотрим соответствие «Даты приема» нормативным срокам на своевременность обработки заявок</a:t>
            </a:r>
          </a:p>
          <a:p>
            <a:pPr algn="l"/>
            <a:endParaRPr lang="ru-RU" sz="1400"/>
          </a:p>
        </p:txBody>
      </p:sp>
      <p:sp>
        <p:nvSpPr>
          <p:cNvPr id="1536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1143000" y="1928813"/>
            <a:ext cx="2857500" cy="785812"/>
          </a:xfrm>
          <a:prstGeom prst="wedgeRoundRectCallout">
            <a:avLst>
              <a:gd name="adj1" fmla="val -45657"/>
              <a:gd name="adj2" fmla="val -69259"/>
              <a:gd name="adj3" fmla="val 16667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/>
            <a:r>
              <a:rPr lang="ru-RU" sz="1400"/>
              <a:t>ШАГ 1. Устанавливаем фильтр в графе «Дата приема» Т-3 в соответствии с нормативными сроками</a:t>
            </a:r>
          </a:p>
        </p:txBody>
      </p:sp>
      <p:sp>
        <p:nvSpPr>
          <p:cNvPr id="15370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5786438" y="2857500"/>
            <a:ext cx="2500312" cy="500063"/>
          </a:xfrm>
          <a:prstGeom prst="wedgeRoundRectCallout">
            <a:avLst>
              <a:gd name="adj1" fmla="val -19662"/>
              <a:gd name="adj2" fmla="val -48750"/>
              <a:gd name="adj3" fmla="val 16667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400"/>
              <a:t>ШАГ 3. ФОРМИРОВАНИЕ ЗАПРОСА  </a:t>
            </a:r>
            <a:r>
              <a:rPr lang="en-US" sz="1400"/>
              <a:t>Ctrl+F11</a:t>
            </a:r>
            <a:endParaRPr lang="ru-RU" sz="1400"/>
          </a:p>
        </p:txBody>
      </p:sp>
      <p:sp>
        <p:nvSpPr>
          <p:cNvPr id="15371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6000750" y="5143500"/>
            <a:ext cx="2714625" cy="1428750"/>
          </a:xfrm>
          <a:prstGeom prst="wedgeRoundRectCallout">
            <a:avLst>
              <a:gd name="adj1" fmla="val -13329"/>
              <a:gd name="adj2" fmla="val -49509"/>
              <a:gd name="adj3" fmla="val 16667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400"/>
              <a:t>ШАГ 6. Выявленные нарушения путем экспорта в </a:t>
            </a:r>
            <a:r>
              <a:rPr lang="en-US" sz="1400"/>
              <a:t>Excel</a:t>
            </a:r>
            <a:r>
              <a:rPr lang="ru-RU" sz="1400"/>
              <a:t> переносим в соответствующую вкладку таблицы ПОВАК с отображением нарушения на главной странице ПОВАК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E352F5FD-450B-42CB-9B7F-B822A3009917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6387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Rectangle 41"/>
            <p:cNvSpPr>
              <a:spLocks noChangeArrowheads="1"/>
            </p:cNvSpPr>
            <p:nvPr/>
          </p:nvSpPr>
          <p:spPr bwMode="auto">
            <a:xfrm>
              <a:off x="540" y="99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2.3. Осуществление, оформление </a:t>
              </a:r>
            </a:p>
            <a:p>
              <a:r>
                <a:rPr lang="ru-RU">
                  <a:cs typeface="Times New Roman" pitchFamily="18" charset="0"/>
                </a:rPr>
                <a:t>и рассмотрение результатов ПОВАК (4)</a:t>
              </a:r>
              <a:endParaRPr lang="ru-RU"/>
            </a:p>
          </p:txBody>
        </p:sp>
      </p:grpSp>
      <p:pic>
        <p:nvPicPr>
          <p:cNvPr id="1638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28688"/>
            <a:ext cx="86439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4786313" y="2714625"/>
            <a:ext cx="3286125" cy="1357313"/>
          </a:xfrm>
          <a:prstGeom prst="wedgeRoundRectCallout">
            <a:avLst>
              <a:gd name="adj1" fmla="val -19648"/>
              <a:gd name="adj2" fmla="val 83662"/>
              <a:gd name="adj3" fmla="val 16667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Результаты ПОВАК в виде арх.файла направлены ОВКиА руководителю МОУ ФК и заместителям руководителя МОУ ФК посредством ППО АСД «</a:t>
            </a:r>
            <a:r>
              <a:rPr lang="en-US" sz="1600"/>
              <a:t>LanDocs</a:t>
            </a:r>
            <a:r>
              <a:rPr lang="ru-RU" sz="1600"/>
              <a:t>»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ACA5754-55A5-4648-B582-1E81C17BB6E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17411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Rectangle 41"/>
            <p:cNvSpPr>
              <a:spLocks noChangeArrowheads="1"/>
            </p:cNvSpPr>
            <p:nvPr/>
          </p:nvSpPr>
          <p:spPr bwMode="auto">
            <a:xfrm>
              <a:off x="540" y="99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2.3. Осуществление, оформление </a:t>
              </a:r>
            </a:p>
            <a:p>
              <a:r>
                <a:rPr lang="ru-RU">
                  <a:cs typeface="Times New Roman" pitchFamily="18" charset="0"/>
                </a:rPr>
                <a:t>и рассмотрение результатов ПОВАК (5)</a:t>
              </a:r>
              <a:endParaRPr lang="ru-RU"/>
            </a:p>
          </p:txBody>
        </p:sp>
      </p:grpSp>
      <p:pic>
        <p:nvPicPr>
          <p:cNvPr id="17412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28688"/>
            <a:ext cx="85725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ая выноска 6"/>
          <p:cNvSpPr>
            <a:spLocks noChangeArrowheads="1"/>
          </p:cNvSpPr>
          <p:nvPr/>
        </p:nvSpPr>
        <p:spPr bwMode="auto">
          <a:xfrm>
            <a:off x="1428750" y="2786063"/>
            <a:ext cx="5000625" cy="1214437"/>
          </a:xfrm>
          <a:prstGeom prst="wedgeRectCallout">
            <a:avLst>
              <a:gd name="adj1" fmla="val -47343"/>
              <a:gd name="adj2" fmla="val -122644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Арх.файл представляет собой результаты ПОВАК, а именно:</a:t>
            </a:r>
          </a:p>
          <a:p>
            <a:pPr algn="l"/>
            <a:r>
              <a:rPr lang="ru-RU" sz="1600"/>
              <a:t>- таблицы ПОВАК по открытой базе (файл </a:t>
            </a:r>
            <a:r>
              <a:rPr lang="en-US" sz="1600"/>
              <a:t>Excel</a:t>
            </a:r>
            <a:r>
              <a:rPr lang="ru-RU" sz="1600"/>
              <a:t>);</a:t>
            </a:r>
          </a:p>
          <a:p>
            <a:pPr algn="l"/>
            <a:r>
              <a:rPr lang="ru-RU" sz="1600"/>
              <a:t>- таблицы ПОВАК по закрытой базе (файл </a:t>
            </a:r>
            <a:r>
              <a:rPr lang="en-US" sz="1600"/>
              <a:t>Excel</a:t>
            </a:r>
            <a:r>
              <a:rPr lang="ru-RU" sz="1600"/>
              <a:t>);</a:t>
            </a:r>
          </a:p>
          <a:p>
            <a:pPr algn="l"/>
            <a:r>
              <a:rPr lang="ru-RU" sz="1600"/>
              <a:t>- диагностические отчеты (файлы </a:t>
            </a:r>
            <a:r>
              <a:rPr lang="en-US" sz="1600"/>
              <a:t>Word</a:t>
            </a:r>
            <a:r>
              <a:rPr lang="ru-RU" sz="1600"/>
              <a:t>, </a:t>
            </a:r>
            <a:r>
              <a:rPr lang="en-US" sz="1600"/>
              <a:t>pdf</a:t>
            </a:r>
            <a:r>
              <a:rPr lang="ru-RU" sz="1600"/>
              <a:t>.)</a:t>
            </a:r>
          </a:p>
          <a:p>
            <a:endParaRPr lang="ru-RU" sz="1600"/>
          </a:p>
          <a:p>
            <a:r>
              <a:rPr lang="ru-RU" sz="1600"/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2F09C2D-6E72-447A-8996-96F342A9C6B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pSp>
        <p:nvGrpSpPr>
          <p:cNvPr id="18435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844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Rectangle 41"/>
            <p:cNvSpPr>
              <a:spLocks noChangeArrowheads="1"/>
            </p:cNvSpPr>
            <p:nvPr/>
          </p:nvSpPr>
          <p:spPr bwMode="auto">
            <a:xfrm>
              <a:off x="540" y="99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2.3. Осуществление, оформление </a:t>
              </a:r>
            </a:p>
            <a:p>
              <a:r>
                <a:rPr lang="ru-RU">
                  <a:cs typeface="Times New Roman" pitchFamily="18" charset="0"/>
                </a:rPr>
                <a:t>и рассмотрение результатов ПОВАК (6)</a:t>
              </a:r>
              <a:endParaRPr lang="ru-RU"/>
            </a:p>
          </p:txBody>
        </p:sp>
      </p:grpSp>
      <p:pic>
        <p:nvPicPr>
          <p:cNvPr id="18436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28688"/>
            <a:ext cx="86439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ая выноска 7"/>
          <p:cNvSpPr>
            <a:spLocks noChangeArrowheads="1"/>
          </p:cNvSpPr>
          <p:nvPr/>
        </p:nvSpPr>
        <p:spPr bwMode="auto">
          <a:xfrm>
            <a:off x="500063" y="1357313"/>
            <a:ext cx="1357312" cy="571500"/>
          </a:xfrm>
          <a:prstGeom prst="wedgeRectCallout">
            <a:avLst>
              <a:gd name="adj1" fmla="val 250"/>
              <a:gd name="adj2" fmla="val 173583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Показатели ПОВАК </a:t>
            </a:r>
          </a:p>
          <a:p>
            <a:endParaRPr lang="ru-RU" sz="1600"/>
          </a:p>
          <a:p>
            <a:r>
              <a:rPr lang="ru-RU" sz="1600"/>
              <a:t> </a:t>
            </a:r>
          </a:p>
        </p:txBody>
      </p:sp>
      <p:sp>
        <p:nvSpPr>
          <p:cNvPr id="18438" name="Прямоугольная выноска 8"/>
          <p:cNvSpPr>
            <a:spLocks noChangeArrowheads="1"/>
          </p:cNvSpPr>
          <p:nvPr/>
        </p:nvSpPr>
        <p:spPr bwMode="auto">
          <a:xfrm>
            <a:off x="2286000" y="3500438"/>
            <a:ext cx="1857375" cy="785812"/>
          </a:xfrm>
          <a:prstGeom prst="wedgeRectCallout">
            <a:avLst>
              <a:gd name="adj1" fmla="val -86347"/>
              <a:gd name="adj2" fmla="val 129847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Выявленные нарушения за текущий день</a:t>
            </a:r>
          </a:p>
          <a:p>
            <a:endParaRPr lang="ru-RU" sz="1600"/>
          </a:p>
          <a:p>
            <a:r>
              <a:rPr lang="ru-RU" sz="1600"/>
              <a:t> </a:t>
            </a:r>
          </a:p>
        </p:txBody>
      </p:sp>
      <p:sp>
        <p:nvSpPr>
          <p:cNvPr id="18439" name="Прямоугольная выноска 9"/>
          <p:cNvSpPr>
            <a:spLocks noChangeArrowheads="1"/>
          </p:cNvSpPr>
          <p:nvPr/>
        </p:nvSpPr>
        <p:spPr bwMode="auto">
          <a:xfrm>
            <a:off x="5000625" y="5072063"/>
            <a:ext cx="2143125" cy="428625"/>
          </a:xfrm>
          <a:prstGeom prst="wedgeRectCallout">
            <a:avLst>
              <a:gd name="adj1" fmla="val -71486"/>
              <a:gd name="adj2" fmla="val 252028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Вкладки с перечнем показателей ПОВАК</a:t>
            </a:r>
          </a:p>
          <a:p>
            <a:r>
              <a:rPr lang="ru-RU" sz="1600"/>
              <a:t> </a:t>
            </a:r>
          </a:p>
        </p:txBody>
      </p:sp>
      <p:sp>
        <p:nvSpPr>
          <p:cNvPr id="18440" name="Прямоугольная выноска 10"/>
          <p:cNvSpPr>
            <a:spLocks noChangeArrowheads="1"/>
          </p:cNvSpPr>
          <p:nvPr/>
        </p:nvSpPr>
        <p:spPr bwMode="auto">
          <a:xfrm>
            <a:off x="5072063" y="1714500"/>
            <a:ext cx="2071687" cy="714375"/>
          </a:xfrm>
          <a:prstGeom prst="wedgeRectCallout">
            <a:avLst>
              <a:gd name="adj1" fmla="val -74185"/>
              <a:gd name="adj2" fmla="val 93361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Названия функциональных отделов</a:t>
            </a:r>
          </a:p>
          <a:p>
            <a:endParaRPr lang="ru-RU" sz="1600"/>
          </a:p>
          <a:p>
            <a:r>
              <a:rPr lang="ru-RU" sz="1600"/>
              <a:t> </a:t>
            </a:r>
          </a:p>
        </p:txBody>
      </p:sp>
      <p:sp>
        <p:nvSpPr>
          <p:cNvPr id="18441" name="Прямоугольная выноска 11"/>
          <p:cNvSpPr>
            <a:spLocks noChangeArrowheads="1"/>
          </p:cNvSpPr>
          <p:nvPr/>
        </p:nvSpPr>
        <p:spPr bwMode="auto">
          <a:xfrm>
            <a:off x="2286000" y="1071563"/>
            <a:ext cx="1857375" cy="785812"/>
          </a:xfrm>
          <a:prstGeom prst="wedgeRectCallout">
            <a:avLst>
              <a:gd name="adj1" fmla="val 9208"/>
              <a:gd name="adj2" fmla="val 157727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Выявленные нарушения за предыдущий день</a:t>
            </a:r>
          </a:p>
          <a:p>
            <a:endParaRPr lang="ru-RU" sz="1600"/>
          </a:p>
          <a:p>
            <a:r>
              <a:rPr lang="ru-RU" sz="1600"/>
              <a:t> </a:t>
            </a:r>
          </a:p>
        </p:txBody>
      </p:sp>
      <p:sp>
        <p:nvSpPr>
          <p:cNvPr id="18442" name="Прямоугольная выноска 7"/>
          <p:cNvSpPr>
            <a:spLocks noChangeArrowheads="1"/>
          </p:cNvSpPr>
          <p:nvPr/>
        </p:nvSpPr>
        <p:spPr bwMode="auto">
          <a:xfrm>
            <a:off x="785813" y="5357813"/>
            <a:ext cx="3143250" cy="857250"/>
          </a:xfrm>
          <a:prstGeom prst="wedgeRectCallout">
            <a:avLst>
              <a:gd name="adj1" fmla="val -62634"/>
              <a:gd name="adj2" fmla="val -128194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Подсветка графы «№ вкладки» на главной странице в соответствии с подсветкой вкладок показателей  ПОВАК</a:t>
            </a:r>
          </a:p>
          <a:p>
            <a:r>
              <a:rPr lang="ru-RU" sz="1600"/>
              <a:t> </a:t>
            </a:r>
          </a:p>
        </p:txBody>
      </p:sp>
      <p:sp>
        <p:nvSpPr>
          <p:cNvPr id="18443" name="Прямоугольная выноска 8"/>
          <p:cNvSpPr>
            <a:spLocks noChangeArrowheads="1"/>
          </p:cNvSpPr>
          <p:nvPr/>
        </p:nvSpPr>
        <p:spPr bwMode="auto">
          <a:xfrm>
            <a:off x="4714875" y="3786188"/>
            <a:ext cx="2428875" cy="785812"/>
          </a:xfrm>
          <a:prstGeom prst="wedgeRectCallout">
            <a:avLst>
              <a:gd name="adj1" fmla="val -139347"/>
              <a:gd name="adj2" fmla="val 101968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Примечания ОВКиА в части выявленного нарушения</a:t>
            </a:r>
          </a:p>
          <a:p>
            <a:endParaRPr lang="ru-RU" sz="1600"/>
          </a:p>
          <a:p>
            <a:r>
              <a:rPr lang="ru-RU" sz="1600"/>
              <a:t>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DE70159-2EF2-4D19-A433-AEAC69F8FDE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pSp>
        <p:nvGrpSpPr>
          <p:cNvPr id="19459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946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Rectangle 41"/>
            <p:cNvSpPr>
              <a:spLocks noChangeArrowheads="1"/>
            </p:cNvSpPr>
            <p:nvPr/>
          </p:nvSpPr>
          <p:spPr bwMode="auto">
            <a:xfrm>
              <a:off x="540" y="99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2.3. Осуществление, оформление </a:t>
              </a:r>
            </a:p>
            <a:p>
              <a:r>
                <a:rPr lang="ru-RU">
                  <a:cs typeface="Times New Roman" pitchFamily="18" charset="0"/>
                </a:rPr>
                <a:t>и рассмотрение результатов ПОВАК (7)</a:t>
              </a:r>
              <a:endParaRPr lang="ru-RU"/>
            </a:p>
          </p:txBody>
        </p:sp>
      </p:grp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28688"/>
            <a:ext cx="8667750" cy="57340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sp>
        <p:nvSpPr>
          <p:cNvPr id="19461" name="Прямоугольная выноска 8"/>
          <p:cNvSpPr>
            <a:spLocks noChangeArrowheads="1"/>
          </p:cNvSpPr>
          <p:nvPr/>
        </p:nvSpPr>
        <p:spPr bwMode="auto">
          <a:xfrm>
            <a:off x="3857625" y="2071688"/>
            <a:ext cx="3143250" cy="500062"/>
          </a:xfrm>
          <a:prstGeom prst="wedgeRectCallout">
            <a:avLst>
              <a:gd name="adj1" fmla="val -75597"/>
              <a:gd name="adj2" fmla="val 15273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Фильтр и алгоритм оценки показателя ПОВАК в «АС ФК»</a:t>
            </a:r>
          </a:p>
          <a:p>
            <a:r>
              <a:rPr lang="ru-RU" sz="1600"/>
              <a:t> </a:t>
            </a:r>
          </a:p>
        </p:txBody>
      </p:sp>
      <p:sp>
        <p:nvSpPr>
          <p:cNvPr id="19462" name="Прямоугольная выноска 9"/>
          <p:cNvSpPr>
            <a:spLocks noChangeArrowheads="1"/>
          </p:cNvSpPr>
          <p:nvPr/>
        </p:nvSpPr>
        <p:spPr bwMode="auto">
          <a:xfrm>
            <a:off x="5072063" y="4000500"/>
            <a:ext cx="3643312" cy="500063"/>
          </a:xfrm>
          <a:prstGeom prst="wedgeRectCallout">
            <a:avLst>
              <a:gd name="adj1" fmla="val -111852"/>
              <a:gd name="adj2" fmla="val -294565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Таблица с документами и выявленными нарушениями</a:t>
            </a:r>
          </a:p>
          <a:p>
            <a:r>
              <a:rPr lang="ru-RU" sz="1600"/>
              <a:t> </a:t>
            </a:r>
          </a:p>
        </p:txBody>
      </p:sp>
      <p:sp>
        <p:nvSpPr>
          <p:cNvPr id="19463" name="Прямоугольная выноска 9"/>
          <p:cNvSpPr>
            <a:spLocks noChangeArrowheads="1"/>
          </p:cNvSpPr>
          <p:nvPr/>
        </p:nvSpPr>
        <p:spPr bwMode="auto">
          <a:xfrm>
            <a:off x="6572250" y="3214688"/>
            <a:ext cx="2571750" cy="642937"/>
          </a:xfrm>
          <a:prstGeom prst="wedgeRectCallout">
            <a:avLst>
              <a:gd name="adj1" fmla="val -61745"/>
              <a:gd name="adj2" fmla="val -63454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Пояснения функциональных отделов</a:t>
            </a:r>
          </a:p>
          <a:p>
            <a:r>
              <a:rPr lang="ru-RU" sz="1600"/>
              <a:t> 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42875" y="1071563"/>
            <a:ext cx="8643938" cy="590550"/>
          </a:xfrm>
          <a:prstGeom prst="rect">
            <a:avLst/>
          </a:prstGeom>
          <a:solidFill>
            <a:srgbClr val="E9F5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Показатель 10: своевременность формирования и отправки выписок из л/с ПБС </a:t>
            </a:r>
          </a:p>
          <a:p>
            <a:r>
              <a:rPr lang="ru-RU" sz="1800"/>
              <a:t>(пункт 160 Порядка, утвержденного приказом Казначейства России 24н)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79ED16A6-A08D-4016-B77E-0D096469BCB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20483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04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Rectangle 41"/>
            <p:cNvSpPr>
              <a:spLocks noChangeArrowheads="1"/>
            </p:cNvSpPr>
            <p:nvPr/>
          </p:nvSpPr>
          <p:spPr bwMode="auto">
            <a:xfrm>
              <a:off x="540" y="99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2.3. Осуществление, оформление </a:t>
              </a:r>
            </a:p>
            <a:p>
              <a:r>
                <a:rPr lang="ru-RU">
                  <a:cs typeface="Times New Roman" pitchFamily="18" charset="0"/>
                </a:rPr>
                <a:t>и рассмотрение результатов ПОВАК (8)</a:t>
              </a:r>
              <a:endParaRPr lang="ru-RU"/>
            </a:p>
          </p:txBody>
        </p:sp>
      </p:grpSp>
      <p:pic>
        <p:nvPicPr>
          <p:cNvPr id="20484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28688"/>
            <a:ext cx="86439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ая выноска 6"/>
          <p:cNvSpPr>
            <a:spLocks noChangeArrowheads="1"/>
          </p:cNvSpPr>
          <p:nvPr/>
        </p:nvSpPr>
        <p:spPr bwMode="auto">
          <a:xfrm>
            <a:off x="5143500" y="2143125"/>
            <a:ext cx="3714750" cy="500063"/>
          </a:xfrm>
          <a:prstGeom prst="wedgeRectCallout">
            <a:avLst>
              <a:gd name="adj1" fmla="val -61657"/>
              <a:gd name="adj2" fmla="val -15204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Фильтр и алгоритм оценки показателя ПОВАК в «АС ФК»</a:t>
            </a:r>
          </a:p>
          <a:p>
            <a:r>
              <a:rPr lang="ru-RU" sz="1600"/>
              <a:t> </a:t>
            </a:r>
          </a:p>
        </p:txBody>
      </p:sp>
      <p:sp>
        <p:nvSpPr>
          <p:cNvPr id="20486" name="Прямоугольная выноска 7"/>
          <p:cNvSpPr>
            <a:spLocks noChangeArrowheads="1"/>
          </p:cNvSpPr>
          <p:nvPr/>
        </p:nvSpPr>
        <p:spPr bwMode="auto">
          <a:xfrm>
            <a:off x="2286000" y="3643313"/>
            <a:ext cx="3571875" cy="500062"/>
          </a:xfrm>
          <a:prstGeom prst="wedgeRectCallout">
            <a:avLst>
              <a:gd name="adj1" fmla="val -58102"/>
              <a:gd name="adj2" fmla="val -157426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Таблица с документами и выявленными нарушениями</a:t>
            </a:r>
          </a:p>
          <a:p>
            <a:r>
              <a:rPr lang="ru-RU" sz="1600"/>
              <a:t> </a:t>
            </a:r>
          </a:p>
        </p:txBody>
      </p:sp>
      <p:sp>
        <p:nvSpPr>
          <p:cNvPr id="20487" name="Прямоугольная выноска 9"/>
          <p:cNvSpPr>
            <a:spLocks noChangeArrowheads="1"/>
          </p:cNvSpPr>
          <p:nvPr/>
        </p:nvSpPr>
        <p:spPr bwMode="auto">
          <a:xfrm>
            <a:off x="5572125" y="3000375"/>
            <a:ext cx="2857500" cy="500063"/>
          </a:xfrm>
          <a:prstGeom prst="wedgeRectCallout">
            <a:avLst>
              <a:gd name="adj1" fmla="val -74782"/>
              <a:gd name="adj2" fmla="val -38060"/>
            </a:avLst>
          </a:prstGeom>
          <a:solidFill>
            <a:srgbClr val="92D05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/>
              <a:t>Пояснения функциональных отделов</a:t>
            </a:r>
          </a:p>
          <a:p>
            <a:r>
              <a:rPr lang="ru-RU" sz="1600"/>
              <a:t> 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428625" y="4429125"/>
            <a:ext cx="8143875" cy="20320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Ст. 15.15.11. Нарушение сроков доведения бюджетных ассигнований и (или) лимитов бюджетных обязательств</a:t>
            </a:r>
          </a:p>
          <a:p>
            <a:r>
              <a:rPr lang="ru-RU" sz="1800"/>
              <a:t>Несвоевременное доведение до распорядителей или получателей бюджетных средств бюджетных ассигнований и (или) лимитов бюджетных обязательств -влечет наложение административного штрафа на должностных лиц в размере от 10 тысяч до 30 тысяч рублей.</a:t>
            </a:r>
          </a:p>
          <a:p>
            <a:r>
              <a:rPr lang="ru-RU" sz="1800" i="1"/>
              <a:t>(«Кодекс Российской Федерации об административных правонарушениях» от 30.12.2001 N 195-ФЗ (ред. от 21.07.2014))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142875" y="1071563"/>
            <a:ext cx="8643938" cy="534987"/>
          </a:xfrm>
          <a:prstGeom prst="rect">
            <a:avLst/>
          </a:prstGeom>
          <a:solidFill>
            <a:srgbClr val="E9F5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Показатель 16: своевременность перевода РР в конечные статусы в ППО «АС ФК» (пункт 3.7 Порядка, утвержденного приказом МФ РФ № 104н)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82D5B5D3-0AC4-4D2F-B241-637FCD5FE67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3075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Rectangle 41"/>
            <p:cNvSpPr>
              <a:spLocks noChangeArrowheads="1"/>
            </p:cNvSpPr>
            <p:nvPr/>
          </p:nvSpPr>
          <p:spPr bwMode="auto">
            <a:xfrm>
              <a:off x="585" y="209"/>
              <a:ext cx="4582" cy="23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План Презентации</a:t>
              </a:r>
            </a:p>
          </p:txBody>
        </p:sp>
      </p:grp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71438" y="1100138"/>
            <a:ext cx="9001125" cy="4400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l">
              <a:lnSpc>
                <a:spcPts val="24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ru-RU" dirty="0">
                <a:solidFill>
                  <a:srgbClr val="001848"/>
                </a:solidFill>
                <a:cs typeface="Times New Roman" pitchFamily="18" charset="0"/>
              </a:rPr>
              <a:t>Предпосылки организации дополнительного автоматизированного контроля функциональной деятельности Федерального казначейства</a:t>
            </a:r>
          </a:p>
          <a:p>
            <a:pPr marL="514350" indent="-514350" algn="l">
              <a:lnSpc>
                <a:spcPts val="2400"/>
              </a:lnSpc>
              <a:spcBef>
                <a:spcPts val="1200"/>
              </a:spcBef>
              <a:buFontTx/>
              <a:buAutoNum type="arabicPeriod"/>
              <a:defRPr/>
            </a:pPr>
            <a:r>
              <a:rPr lang="ru-RU" dirty="0">
                <a:solidFill>
                  <a:srgbClr val="001848"/>
                </a:solidFill>
                <a:cs typeface="Times New Roman" pitchFamily="18" charset="0"/>
              </a:rPr>
              <a:t>Текущая организация ПОВАК в МОУ ФК:</a:t>
            </a:r>
          </a:p>
          <a:p>
            <a:pPr marL="514350" indent="-336550" algn="l">
              <a:lnSpc>
                <a:spcPts val="2400"/>
              </a:lnSpc>
              <a:spcBef>
                <a:spcPts val="1200"/>
              </a:spcBef>
              <a:defRPr/>
            </a:pPr>
            <a:r>
              <a:rPr lang="ru-RU" dirty="0">
                <a:solidFill>
                  <a:srgbClr val="001848"/>
                </a:solidFill>
                <a:cs typeface="Times New Roman" pitchFamily="18" charset="0"/>
              </a:rPr>
              <a:t>2.1 Планирование ПОВАК </a:t>
            </a:r>
          </a:p>
          <a:p>
            <a:pPr marL="514350" indent="-336550" algn="l">
              <a:lnSpc>
                <a:spcPts val="2400"/>
              </a:lnSpc>
              <a:spcBef>
                <a:spcPts val="1200"/>
              </a:spcBef>
              <a:defRPr/>
            </a:pPr>
            <a:r>
              <a:rPr lang="ru-RU" dirty="0">
                <a:solidFill>
                  <a:srgbClr val="001848"/>
                </a:solidFill>
                <a:cs typeface="Times New Roman" pitchFamily="18" charset="0"/>
              </a:rPr>
              <a:t>2.2 Разработка и формирование перечня показателей ПОВАК</a:t>
            </a:r>
          </a:p>
          <a:p>
            <a:pPr marL="514350" indent="-336550" algn="l">
              <a:lnSpc>
                <a:spcPts val="2400"/>
              </a:lnSpc>
              <a:spcBef>
                <a:spcPts val="1200"/>
              </a:spcBef>
              <a:defRPr/>
            </a:pPr>
            <a:r>
              <a:rPr lang="ru-RU" dirty="0">
                <a:solidFill>
                  <a:srgbClr val="001848"/>
                </a:solidFill>
                <a:cs typeface="Times New Roman" pitchFamily="18" charset="0"/>
              </a:rPr>
              <a:t>2.3 Осуществление, оформление и рассмотрение результатов ПОВАК</a:t>
            </a:r>
          </a:p>
          <a:p>
            <a:pPr marL="514350" indent="-336550" algn="l">
              <a:lnSpc>
                <a:spcPts val="2400"/>
              </a:lnSpc>
              <a:spcBef>
                <a:spcPts val="1200"/>
              </a:spcBef>
              <a:defRPr/>
            </a:pPr>
            <a:r>
              <a:rPr lang="ru-RU" dirty="0">
                <a:solidFill>
                  <a:srgbClr val="001848"/>
                </a:solidFill>
                <a:cs typeface="Times New Roman" pitchFamily="18" charset="0"/>
              </a:rPr>
              <a:t>2.4 Сравнение традиционных способов последующего контроля и ПОВАК</a:t>
            </a:r>
          </a:p>
          <a:p>
            <a:pPr marL="514350" indent="-514350" algn="l">
              <a:lnSpc>
                <a:spcPts val="2400"/>
              </a:lnSpc>
              <a:spcBef>
                <a:spcPts val="1200"/>
              </a:spcBef>
              <a:buFontTx/>
              <a:buAutoNum type="arabicPeriod" startAt="3"/>
              <a:defRPr/>
            </a:pPr>
            <a:r>
              <a:rPr lang="ru-RU" dirty="0">
                <a:solidFill>
                  <a:srgbClr val="001848"/>
                </a:solidFill>
                <a:cs typeface="Times New Roman" pitchFamily="18" charset="0"/>
              </a:rPr>
              <a:t>Перспективы автоматизации ПОВАК</a:t>
            </a:r>
          </a:p>
          <a:p>
            <a:pPr marL="514350" indent="-514350" algn="l">
              <a:lnSpc>
                <a:spcPts val="2400"/>
              </a:lnSpc>
              <a:spcBef>
                <a:spcPts val="1200"/>
              </a:spcBef>
              <a:defRPr/>
            </a:pPr>
            <a:r>
              <a:rPr lang="ru-RU" dirty="0">
                <a:solidFill>
                  <a:srgbClr val="001848"/>
                </a:solidFill>
                <a:cs typeface="Times New Roman" pitchFamily="18" charset="0"/>
              </a:rPr>
              <a:t>4.	Ожидаемые результаты от внедрения ПОВАК</a:t>
            </a:r>
          </a:p>
          <a:p>
            <a:pPr marL="514350" indent="-514350" algn="l">
              <a:lnSpc>
                <a:spcPts val="2400"/>
              </a:lnSpc>
              <a:spcBef>
                <a:spcPts val="1200"/>
              </a:spcBef>
              <a:defRPr/>
            </a:pPr>
            <a:r>
              <a:rPr lang="ru-RU" dirty="0">
                <a:solidFill>
                  <a:srgbClr val="001848"/>
                </a:solidFill>
                <a:cs typeface="Times New Roman" pitchFamily="18" charset="0"/>
              </a:rPr>
              <a:t>5. 	Примерный план действий по внедрению ПОВАК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9144000" cy="10715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156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1" name="Rectangle 41"/>
            <p:cNvSpPr>
              <a:spLocks noChangeArrowheads="1"/>
            </p:cNvSpPr>
            <p:nvPr/>
          </p:nvSpPr>
          <p:spPr bwMode="auto">
            <a:xfrm>
              <a:off x="630" y="99"/>
              <a:ext cx="4582" cy="40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2.4. Сравнение традиционных способов последующего контроля и ПОВАК (1)</a:t>
              </a:r>
              <a:endParaRPr lang="ru-RU"/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938963" y="6381750"/>
            <a:ext cx="2133600" cy="476250"/>
          </a:xfrm>
        </p:spPr>
        <p:txBody>
          <a:bodyPr/>
          <a:lstStyle/>
          <a:p>
            <a:pPr>
              <a:defRPr/>
            </a:pPr>
            <a:fld id="{263909EB-2E34-49D3-8E33-588C60D82629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21509" name="Стрелка вправо 24"/>
          <p:cNvSpPr>
            <a:spLocks noChangeArrowheads="1"/>
          </p:cNvSpPr>
          <p:nvPr/>
        </p:nvSpPr>
        <p:spPr bwMode="auto">
          <a:xfrm>
            <a:off x="71438" y="2286000"/>
            <a:ext cx="8929687" cy="419100"/>
          </a:xfrm>
          <a:prstGeom prst="rightArrow">
            <a:avLst>
              <a:gd name="adj1" fmla="val 50000"/>
              <a:gd name="adj2" fmla="val 50012"/>
            </a:avLst>
          </a:prstGeom>
          <a:solidFill>
            <a:srgbClr val="0000FF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/>
            <a:r>
              <a:rPr lang="ru-RU" sz="1200">
                <a:solidFill>
                  <a:schemeClr val="accent1"/>
                </a:solidFill>
              </a:rPr>
              <a:t>    ДЕНЬ / ГОД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1071563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kern="0" dirty="0">
                <a:solidFill>
                  <a:srgbClr val="1234DE"/>
                </a:solidFill>
                <a:ea typeface="+mj-ea"/>
                <a:cs typeface="Times New Roman" pitchFamily="18" charset="0"/>
              </a:rPr>
              <a:t>I</a:t>
            </a:r>
            <a:r>
              <a:rPr lang="ru-RU" kern="0" dirty="0">
                <a:solidFill>
                  <a:srgbClr val="1234DE"/>
                </a:solidFill>
                <a:ea typeface="+mj-ea"/>
                <a:cs typeface="Times New Roman" pitchFamily="18" charset="0"/>
              </a:rPr>
              <a:t>. ТРАДИЦИОННЫЙ СПОСОБ ПОСЛЕДУЮЩЕГО КОНТРОЛЯ </a:t>
            </a:r>
            <a:r>
              <a:rPr lang="ru-RU" kern="0">
                <a:solidFill>
                  <a:srgbClr val="1234DE"/>
                </a:solidFill>
                <a:ea typeface="+mj-ea"/>
                <a:cs typeface="Times New Roman" pitchFamily="18" charset="0"/>
              </a:rPr>
              <a:t>(2-3 </a:t>
            </a:r>
            <a:r>
              <a:rPr lang="ru-RU" kern="0" dirty="0">
                <a:solidFill>
                  <a:srgbClr val="1234DE"/>
                </a:solidFill>
                <a:ea typeface="+mj-ea"/>
                <a:cs typeface="Times New Roman" pitchFamily="18" charset="0"/>
              </a:rPr>
              <a:t>года)</a:t>
            </a:r>
            <a:r>
              <a:rPr lang="ru-RU" kern="0" dirty="0">
                <a:solidFill>
                  <a:srgbClr val="002060"/>
                </a:solidFill>
                <a:ea typeface="+mj-ea"/>
                <a:cs typeface="Times New Roman" pitchFamily="18" charset="0"/>
              </a:rPr>
              <a:t/>
            </a:r>
            <a:br>
              <a:rPr lang="ru-RU" kern="0" dirty="0">
                <a:solidFill>
                  <a:srgbClr val="002060"/>
                </a:solidFill>
                <a:ea typeface="+mj-ea"/>
                <a:cs typeface="Times New Roman" pitchFamily="18" charset="0"/>
              </a:rPr>
            </a:br>
            <a:endParaRPr lang="ru-RU" kern="0" dirty="0">
              <a:solidFill>
                <a:srgbClr val="00206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1511" name="Овал 27"/>
          <p:cNvSpPr>
            <a:spLocks noChangeArrowheads="1"/>
          </p:cNvSpPr>
          <p:nvPr/>
        </p:nvSpPr>
        <p:spPr bwMode="auto">
          <a:xfrm>
            <a:off x="71438" y="2276475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21512" name="Овал 28"/>
          <p:cNvSpPr>
            <a:spLocks noChangeArrowheads="1"/>
          </p:cNvSpPr>
          <p:nvPr/>
        </p:nvSpPr>
        <p:spPr bwMode="auto">
          <a:xfrm>
            <a:off x="1285875" y="2276475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21513" name="Овал 29"/>
          <p:cNvSpPr>
            <a:spLocks noChangeArrowheads="1"/>
          </p:cNvSpPr>
          <p:nvPr/>
        </p:nvSpPr>
        <p:spPr bwMode="auto">
          <a:xfrm>
            <a:off x="2428875" y="2276475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21514" name="Овал 30"/>
          <p:cNvSpPr>
            <a:spLocks noChangeArrowheads="1"/>
          </p:cNvSpPr>
          <p:nvPr/>
        </p:nvSpPr>
        <p:spPr bwMode="auto">
          <a:xfrm>
            <a:off x="3571875" y="2276475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40" name="Половина рамки 39"/>
          <p:cNvSpPr/>
          <p:nvPr/>
        </p:nvSpPr>
        <p:spPr bwMode="auto">
          <a:xfrm flipV="1">
            <a:off x="71438" y="2705100"/>
            <a:ext cx="285750" cy="938213"/>
          </a:xfrm>
          <a:prstGeom prst="halfFrame">
            <a:avLst/>
          </a:prstGeom>
          <a:solidFill>
            <a:srgbClr val="0000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41" name="Половина рамки 40"/>
          <p:cNvSpPr/>
          <p:nvPr/>
        </p:nvSpPr>
        <p:spPr bwMode="auto">
          <a:xfrm flipV="1">
            <a:off x="2500313" y="2714625"/>
            <a:ext cx="285750" cy="1214438"/>
          </a:xfrm>
          <a:prstGeom prst="halfFrame">
            <a:avLst/>
          </a:prstGeom>
          <a:solidFill>
            <a:srgbClr val="0000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42" name="Половина рамки 41"/>
          <p:cNvSpPr/>
          <p:nvPr/>
        </p:nvSpPr>
        <p:spPr bwMode="auto">
          <a:xfrm flipV="1">
            <a:off x="3643313" y="2705100"/>
            <a:ext cx="285750" cy="509588"/>
          </a:xfrm>
          <a:prstGeom prst="halfFrame">
            <a:avLst/>
          </a:prstGeom>
          <a:solidFill>
            <a:srgbClr val="0000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21518" name="TextBox 44"/>
          <p:cNvSpPr txBox="1">
            <a:spLocks noChangeArrowheads="1"/>
          </p:cNvSpPr>
          <p:nvPr/>
        </p:nvSpPr>
        <p:spPr bwMode="auto">
          <a:xfrm>
            <a:off x="142875" y="2790825"/>
            <a:ext cx="1428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ПЛАН контрольно-проверочных мероприятий</a:t>
            </a:r>
          </a:p>
        </p:txBody>
      </p:sp>
      <p:sp>
        <p:nvSpPr>
          <p:cNvPr id="46" name="Половина рамки 45"/>
          <p:cNvSpPr/>
          <p:nvPr/>
        </p:nvSpPr>
        <p:spPr bwMode="auto">
          <a:xfrm flipV="1">
            <a:off x="1357313" y="2714625"/>
            <a:ext cx="285750" cy="857250"/>
          </a:xfrm>
          <a:prstGeom prst="halfFrame">
            <a:avLst/>
          </a:prstGeom>
          <a:solidFill>
            <a:srgbClr val="0000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21520" name="TextBox 46"/>
          <p:cNvSpPr txBox="1">
            <a:spLocks noChangeArrowheads="1"/>
          </p:cNvSpPr>
          <p:nvPr/>
        </p:nvSpPr>
        <p:spPr bwMode="auto">
          <a:xfrm>
            <a:off x="0" y="1971675"/>
            <a:ext cx="11096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2 раза в год</a:t>
            </a:r>
          </a:p>
        </p:txBody>
      </p:sp>
      <p:sp>
        <p:nvSpPr>
          <p:cNvPr id="21521" name="TextBox 48"/>
          <p:cNvSpPr txBox="1">
            <a:spLocks noChangeArrowheads="1"/>
          </p:cNvSpPr>
          <p:nvPr/>
        </p:nvSpPr>
        <p:spPr bwMode="auto">
          <a:xfrm>
            <a:off x="1428750" y="2819400"/>
            <a:ext cx="1285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ГРАФИК проведения проверок</a:t>
            </a:r>
          </a:p>
        </p:txBody>
      </p:sp>
      <p:sp>
        <p:nvSpPr>
          <p:cNvPr id="21522" name="TextBox 49"/>
          <p:cNvSpPr txBox="1">
            <a:spLocks noChangeArrowheads="1"/>
          </p:cNvSpPr>
          <p:nvPr/>
        </p:nvSpPr>
        <p:spPr bwMode="auto">
          <a:xfrm>
            <a:off x="1214438" y="1504950"/>
            <a:ext cx="15716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за 30 дн. до наступления квартала проверки</a:t>
            </a:r>
          </a:p>
        </p:txBody>
      </p:sp>
      <p:sp>
        <p:nvSpPr>
          <p:cNvPr id="21523" name="TextBox 50"/>
          <p:cNvSpPr txBox="1">
            <a:spLocks noChangeArrowheads="1"/>
          </p:cNvSpPr>
          <p:nvPr/>
        </p:nvSpPr>
        <p:spPr bwMode="auto">
          <a:xfrm>
            <a:off x="2571750" y="2714625"/>
            <a:ext cx="157162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ПРИКАЗ  о</a:t>
            </a:r>
          </a:p>
          <a:p>
            <a:pPr algn="l"/>
            <a:r>
              <a:rPr lang="ru-RU" sz="1400"/>
              <a:t>проведении проверок</a:t>
            </a:r>
          </a:p>
          <a:p>
            <a:pPr algn="l"/>
            <a:r>
              <a:rPr lang="ru-RU" sz="1400"/>
              <a:t>ПРОГРАММА проверок </a:t>
            </a:r>
          </a:p>
        </p:txBody>
      </p:sp>
      <p:sp>
        <p:nvSpPr>
          <p:cNvPr id="21524" name="TextBox 51"/>
          <p:cNvSpPr txBox="1">
            <a:spLocks noChangeArrowheads="1"/>
          </p:cNvSpPr>
          <p:nvPr/>
        </p:nvSpPr>
        <p:spPr bwMode="auto">
          <a:xfrm>
            <a:off x="2428875" y="1676400"/>
            <a:ext cx="1285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за 10 дн.       до начала проверки</a:t>
            </a:r>
          </a:p>
        </p:txBody>
      </p:sp>
      <p:sp>
        <p:nvSpPr>
          <p:cNvPr id="21525" name="TextBox 52"/>
          <p:cNvSpPr txBox="1">
            <a:spLocks noChangeArrowheads="1"/>
          </p:cNvSpPr>
          <p:nvPr/>
        </p:nvSpPr>
        <p:spPr bwMode="auto">
          <a:xfrm>
            <a:off x="3678238" y="2854325"/>
            <a:ext cx="13223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ПРОВЕРКА</a:t>
            </a:r>
          </a:p>
        </p:txBody>
      </p:sp>
      <p:sp>
        <p:nvSpPr>
          <p:cNvPr id="21526" name="TextBox 53"/>
          <p:cNvSpPr txBox="1">
            <a:spLocks noChangeArrowheads="1"/>
          </p:cNvSpPr>
          <p:nvPr/>
        </p:nvSpPr>
        <p:spPr bwMode="auto">
          <a:xfrm>
            <a:off x="3571875" y="1849438"/>
            <a:ext cx="12144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10 и более  раб. дн.</a:t>
            </a:r>
          </a:p>
        </p:txBody>
      </p:sp>
      <p:sp>
        <p:nvSpPr>
          <p:cNvPr id="21527" name="Овал 54"/>
          <p:cNvSpPr>
            <a:spLocks noChangeArrowheads="1"/>
          </p:cNvSpPr>
          <p:nvPr/>
        </p:nvSpPr>
        <p:spPr bwMode="auto">
          <a:xfrm>
            <a:off x="4786313" y="2286000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56" name="Половина рамки 55"/>
          <p:cNvSpPr/>
          <p:nvPr/>
        </p:nvSpPr>
        <p:spPr bwMode="auto">
          <a:xfrm flipV="1">
            <a:off x="4929188" y="2714625"/>
            <a:ext cx="285750" cy="785813"/>
          </a:xfrm>
          <a:prstGeom prst="halfFrame">
            <a:avLst/>
          </a:prstGeom>
          <a:solidFill>
            <a:srgbClr val="0000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21529" name="TextBox 56"/>
          <p:cNvSpPr txBox="1">
            <a:spLocks noChangeArrowheads="1"/>
          </p:cNvSpPr>
          <p:nvPr/>
        </p:nvSpPr>
        <p:spPr bwMode="auto">
          <a:xfrm>
            <a:off x="5000625" y="2786063"/>
            <a:ext cx="1357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АКТ по результатам проверки</a:t>
            </a:r>
          </a:p>
        </p:txBody>
      </p:sp>
      <p:sp>
        <p:nvSpPr>
          <p:cNvPr id="21530" name="TextBox 57"/>
          <p:cNvSpPr txBox="1">
            <a:spLocks noChangeArrowheads="1"/>
          </p:cNvSpPr>
          <p:nvPr/>
        </p:nvSpPr>
        <p:spPr bwMode="auto">
          <a:xfrm>
            <a:off x="4857750" y="1997075"/>
            <a:ext cx="9286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400"/>
              <a:t>1 раб. дн.</a:t>
            </a:r>
            <a:endParaRPr lang="ru-RU" sz="1800"/>
          </a:p>
        </p:txBody>
      </p:sp>
      <p:sp>
        <p:nvSpPr>
          <p:cNvPr id="21531" name="Овал 58"/>
          <p:cNvSpPr>
            <a:spLocks noChangeArrowheads="1"/>
          </p:cNvSpPr>
          <p:nvPr/>
        </p:nvSpPr>
        <p:spPr bwMode="auto">
          <a:xfrm>
            <a:off x="6000750" y="2286000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60" name="Половина рамки 59"/>
          <p:cNvSpPr/>
          <p:nvPr/>
        </p:nvSpPr>
        <p:spPr bwMode="auto">
          <a:xfrm flipV="1">
            <a:off x="6143625" y="2724150"/>
            <a:ext cx="285750" cy="857250"/>
          </a:xfrm>
          <a:prstGeom prst="halfFrame">
            <a:avLst/>
          </a:prstGeom>
          <a:solidFill>
            <a:srgbClr val="0000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21533" name="TextBox 60"/>
          <p:cNvSpPr txBox="1">
            <a:spLocks noChangeArrowheads="1"/>
          </p:cNvSpPr>
          <p:nvPr/>
        </p:nvSpPr>
        <p:spPr bwMode="auto">
          <a:xfrm>
            <a:off x="6215063" y="2817813"/>
            <a:ext cx="14287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ОТЧЕТ о результатах проверки</a:t>
            </a:r>
          </a:p>
        </p:txBody>
      </p:sp>
      <p:sp>
        <p:nvSpPr>
          <p:cNvPr id="21534" name="TextBox 61"/>
          <p:cNvSpPr txBox="1">
            <a:spLocks noChangeArrowheads="1"/>
          </p:cNvSpPr>
          <p:nvPr/>
        </p:nvSpPr>
        <p:spPr bwMode="auto">
          <a:xfrm>
            <a:off x="5929313" y="1500188"/>
            <a:ext cx="1857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не позднее                 6 раб. дн. после окончания проверки</a:t>
            </a:r>
          </a:p>
        </p:txBody>
      </p:sp>
      <p:sp>
        <p:nvSpPr>
          <p:cNvPr id="21535" name="Овал 62"/>
          <p:cNvSpPr>
            <a:spLocks noChangeArrowheads="1"/>
          </p:cNvSpPr>
          <p:nvPr/>
        </p:nvSpPr>
        <p:spPr bwMode="auto">
          <a:xfrm>
            <a:off x="7215188" y="2286000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64" name="Половина рамки 63"/>
          <p:cNvSpPr/>
          <p:nvPr/>
        </p:nvSpPr>
        <p:spPr bwMode="auto">
          <a:xfrm flipV="1">
            <a:off x="7358063" y="2724150"/>
            <a:ext cx="285750" cy="1704975"/>
          </a:xfrm>
          <a:prstGeom prst="halfFrame">
            <a:avLst/>
          </a:prstGeom>
          <a:solidFill>
            <a:srgbClr val="0000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21537" name="TextBox 64"/>
          <p:cNvSpPr txBox="1">
            <a:spLocks noChangeArrowheads="1"/>
          </p:cNvSpPr>
          <p:nvPr/>
        </p:nvSpPr>
        <p:spPr bwMode="auto">
          <a:xfrm>
            <a:off x="7429500" y="3748088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УСТРАНЕНИЕ выявленных нарушений</a:t>
            </a:r>
          </a:p>
        </p:txBody>
      </p:sp>
      <p:sp>
        <p:nvSpPr>
          <p:cNvPr id="21538" name="TextBox 65"/>
          <p:cNvSpPr txBox="1">
            <a:spLocks noChangeArrowheads="1"/>
          </p:cNvSpPr>
          <p:nvPr/>
        </p:nvSpPr>
        <p:spPr bwMode="auto">
          <a:xfrm>
            <a:off x="7286625" y="1643063"/>
            <a:ext cx="15001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n</a:t>
            </a:r>
            <a:r>
              <a:rPr lang="ru-RU" sz="1600"/>
              <a:t> </a:t>
            </a:r>
            <a:r>
              <a:rPr lang="en-US" sz="1600"/>
              <a:t>–</a:t>
            </a:r>
            <a:r>
              <a:rPr lang="ru-RU" sz="1600"/>
              <a:t> ое          кол-во          раб. дней</a:t>
            </a:r>
          </a:p>
        </p:txBody>
      </p:sp>
      <p:sp>
        <p:nvSpPr>
          <p:cNvPr id="21539" name="Стрелка вправо 66"/>
          <p:cNvSpPr>
            <a:spLocks noChangeArrowheads="1"/>
          </p:cNvSpPr>
          <p:nvPr/>
        </p:nvSpPr>
        <p:spPr bwMode="auto">
          <a:xfrm>
            <a:off x="142875" y="5272088"/>
            <a:ext cx="8929688" cy="419100"/>
          </a:xfrm>
          <a:prstGeom prst="rightArrow">
            <a:avLst>
              <a:gd name="adj1" fmla="val 50000"/>
              <a:gd name="adj2" fmla="val 50012"/>
            </a:avLst>
          </a:prstGeom>
          <a:solidFill>
            <a:srgbClr val="7030A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/>
            <a:r>
              <a:rPr lang="ru-RU" sz="1200">
                <a:solidFill>
                  <a:schemeClr val="accent1"/>
                </a:solidFill>
              </a:rPr>
              <a:t>ЧАСЫ / ДНИ</a:t>
            </a: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152400" y="4500563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kern="0" dirty="0">
                <a:solidFill>
                  <a:srgbClr val="5A2781"/>
                </a:solidFill>
                <a:cs typeface="Times New Roman" pitchFamily="18" charset="0"/>
              </a:rPr>
              <a:t>II</a:t>
            </a:r>
            <a:r>
              <a:rPr lang="ru-RU" kern="0" dirty="0">
                <a:solidFill>
                  <a:srgbClr val="5A2781"/>
                </a:solidFill>
                <a:ea typeface="+mj-ea"/>
                <a:cs typeface="Times New Roman" pitchFamily="18" charset="0"/>
              </a:rPr>
              <a:t>. ПОВАК (2 рабочих дня)</a:t>
            </a:r>
            <a:br>
              <a:rPr lang="ru-RU" kern="0" dirty="0">
                <a:solidFill>
                  <a:srgbClr val="5A2781"/>
                </a:solidFill>
                <a:ea typeface="+mj-ea"/>
                <a:cs typeface="Times New Roman" pitchFamily="18" charset="0"/>
              </a:rPr>
            </a:br>
            <a:r>
              <a:rPr lang="ru-RU" kern="0" dirty="0">
                <a:solidFill>
                  <a:srgbClr val="5A2781"/>
                </a:solidFill>
                <a:ea typeface="+mj-ea"/>
                <a:cs typeface="Times New Roman" pitchFamily="18" charset="0"/>
              </a:rPr>
              <a:t/>
            </a:r>
            <a:br>
              <a:rPr lang="ru-RU" kern="0" dirty="0">
                <a:solidFill>
                  <a:srgbClr val="5A2781"/>
                </a:solidFill>
                <a:ea typeface="+mj-ea"/>
                <a:cs typeface="Times New Roman" pitchFamily="18" charset="0"/>
              </a:rPr>
            </a:br>
            <a:endParaRPr lang="ru-RU" kern="0" dirty="0">
              <a:solidFill>
                <a:srgbClr val="5A2781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1541" name="Овал 68"/>
          <p:cNvSpPr>
            <a:spLocks noChangeArrowheads="1"/>
          </p:cNvSpPr>
          <p:nvPr/>
        </p:nvSpPr>
        <p:spPr bwMode="auto">
          <a:xfrm>
            <a:off x="214313" y="5262563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7030A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 sz="1400"/>
          </a:p>
        </p:txBody>
      </p:sp>
      <p:sp>
        <p:nvSpPr>
          <p:cNvPr id="21542" name="Овал 69"/>
          <p:cNvSpPr>
            <a:spLocks noChangeArrowheads="1"/>
          </p:cNvSpPr>
          <p:nvPr/>
        </p:nvSpPr>
        <p:spPr bwMode="auto">
          <a:xfrm>
            <a:off x="1500188" y="5262563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7030A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 sz="1400"/>
          </a:p>
        </p:txBody>
      </p:sp>
      <p:sp>
        <p:nvSpPr>
          <p:cNvPr id="73" name="Половина рамки 72"/>
          <p:cNvSpPr/>
          <p:nvPr/>
        </p:nvSpPr>
        <p:spPr bwMode="auto">
          <a:xfrm flipV="1">
            <a:off x="214313" y="5691188"/>
            <a:ext cx="276225" cy="438150"/>
          </a:xfrm>
          <a:prstGeom prst="halfFrame">
            <a:avLst/>
          </a:prstGeom>
          <a:solidFill>
            <a:srgbClr val="7030A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sz="1400"/>
          </a:p>
        </p:txBody>
      </p:sp>
      <p:sp>
        <p:nvSpPr>
          <p:cNvPr id="21544" name="TextBox 75"/>
          <p:cNvSpPr txBox="1">
            <a:spLocks noChangeArrowheads="1"/>
          </p:cNvSpPr>
          <p:nvPr/>
        </p:nvSpPr>
        <p:spPr bwMode="auto">
          <a:xfrm>
            <a:off x="276225" y="5783263"/>
            <a:ext cx="1428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/>
              <a:t>ПОВАК</a:t>
            </a:r>
          </a:p>
        </p:txBody>
      </p:sp>
      <p:sp>
        <p:nvSpPr>
          <p:cNvPr id="77" name="Половина рамки 76"/>
          <p:cNvSpPr/>
          <p:nvPr/>
        </p:nvSpPr>
        <p:spPr bwMode="auto">
          <a:xfrm flipV="1">
            <a:off x="1571625" y="5700713"/>
            <a:ext cx="276225" cy="642937"/>
          </a:xfrm>
          <a:prstGeom prst="halfFrame">
            <a:avLst/>
          </a:prstGeom>
          <a:solidFill>
            <a:srgbClr val="7030A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sz="1400"/>
          </a:p>
        </p:txBody>
      </p:sp>
      <p:sp>
        <p:nvSpPr>
          <p:cNvPr id="21546" name="TextBox 77"/>
          <p:cNvSpPr txBox="1">
            <a:spLocks noChangeArrowheads="1"/>
          </p:cNvSpPr>
          <p:nvPr/>
        </p:nvSpPr>
        <p:spPr bwMode="auto">
          <a:xfrm>
            <a:off x="295275" y="4849813"/>
            <a:ext cx="10620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9:00 час        1 раб. дн.</a:t>
            </a:r>
          </a:p>
        </p:txBody>
      </p:sp>
      <p:sp>
        <p:nvSpPr>
          <p:cNvPr id="21547" name="TextBox 78"/>
          <p:cNvSpPr txBox="1">
            <a:spLocks noChangeArrowheads="1"/>
          </p:cNvSpPr>
          <p:nvPr/>
        </p:nvSpPr>
        <p:spPr bwMode="auto">
          <a:xfrm>
            <a:off x="1643063" y="5807075"/>
            <a:ext cx="2205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ОТЧЕТ по результатам </a:t>
            </a:r>
          </a:p>
          <a:p>
            <a:pPr algn="l"/>
            <a:r>
              <a:rPr lang="ru-RU" sz="1400"/>
              <a:t>ПОВАК</a:t>
            </a:r>
          </a:p>
        </p:txBody>
      </p:sp>
      <p:sp>
        <p:nvSpPr>
          <p:cNvPr id="21548" name="TextBox 79"/>
          <p:cNvSpPr txBox="1">
            <a:spLocks noChangeArrowheads="1"/>
          </p:cNvSpPr>
          <p:nvPr/>
        </p:nvSpPr>
        <p:spPr bwMode="auto">
          <a:xfrm>
            <a:off x="1571625" y="4849813"/>
            <a:ext cx="1571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около 12:00 час   1 раб. дн.</a:t>
            </a:r>
          </a:p>
        </p:txBody>
      </p:sp>
      <p:sp>
        <p:nvSpPr>
          <p:cNvPr id="21549" name="Овал 92"/>
          <p:cNvSpPr>
            <a:spLocks noChangeArrowheads="1"/>
          </p:cNvSpPr>
          <p:nvPr/>
        </p:nvSpPr>
        <p:spPr bwMode="auto">
          <a:xfrm>
            <a:off x="6634163" y="5272088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7030A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 sz="1400"/>
          </a:p>
        </p:txBody>
      </p:sp>
      <p:sp>
        <p:nvSpPr>
          <p:cNvPr id="94" name="Половина рамки 93"/>
          <p:cNvSpPr/>
          <p:nvPr/>
        </p:nvSpPr>
        <p:spPr bwMode="auto">
          <a:xfrm flipV="1">
            <a:off x="6705600" y="5700713"/>
            <a:ext cx="295275" cy="714375"/>
          </a:xfrm>
          <a:prstGeom prst="halfFrame">
            <a:avLst/>
          </a:prstGeom>
          <a:solidFill>
            <a:srgbClr val="7030A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sz="1400"/>
          </a:p>
        </p:txBody>
      </p:sp>
      <p:sp>
        <p:nvSpPr>
          <p:cNvPr id="21551" name="TextBox 95"/>
          <p:cNvSpPr txBox="1">
            <a:spLocks noChangeArrowheads="1"/>
          </p:cNvSpPr>
          <p:nvPr/>
        </p:nvSpPr>
        <p:spPr bwMode="auto">
          <a:xfrm>
            <a:off x="6724650" y="4849813"/>
            <a:ext cx="163353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до 12:00 час.         на след. раб. день.</a:t>
            </a:r>
          </a:p>
        </p:txBody>
      </p:sp>
      <p:sp>
        <p:nvSpPr>
          <p:cNvPr id="21552" name="Овал 96"/>
          <p:cNvSpPr>
            <a:spLocks noChangeArrowheads="1"/>
          </p:cNvSpPr>
          <p:nvPr/>
        </p:nvSpPr>
        <p:spPr bwMode="auto">
          <a:xfrm>
            <a:off x="4133850" y="5262563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7030A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 sz="1400"/>
          </a:p>
        </p:txBody>
      </p:sp>
      <p:sp>
        <p:nvSpPr>
          <p:cNvPr id="98" name="Половина рамки 97"/>
          <p:cNvSpPr/>
          <p:nvPr/>
        </p:nvSpPr>
        <p:spPr bwMode="auto">
          <a:xfrm flipV="1">
            <a:off x="4205288" y="5700713"/>
            <a:ext cx="285750" cy="642937"/>
          </a:xfrm>
          <a:prstGeom prst="halfFrame">
            <a:avLst/>
          </a:prstGeom>
          <a:solidFill>
            <a:srgbClr val="5A278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sz="1400"/>
          </a:p>
        </p:txBody>
      </p:sp>
      <p:sp>
        <p:nvSpPr>
          <p:cNvPr id="21554" name="TextBox 98"/>
          <p:cNvSpPr txBox="1">
            <a:spLocks noChangeArrowheads="1"/>
          </p:cNvSpPr>
          <p:nvPr/>
        </p:nvSpPr>
        <p:spPr bwMode="auto">
          <a:xfrm>
            <a:off x="4276725" y="5700713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УСТРАНЕНИЕ выявленных нарушений</a:t>
            </a:r>
          </a:p>
        </p:txBody>
      </p:sp>
      <p:sp>
        <p:nvSpPr>
          <p:cNvPr id="21555" name="TextBox 99"/>
          <p:cNvSpPr txBox="1">
            <a:spLocks noChangeArrowheads="1"/>
          </p:cNvSpPr>
          <p:nvPr/>
        </p:nvSpPr>
        <p:spPr bwMode="auto">
          <a:xfrm>
            <a:off x="4214813" y="4849813"/>
            <a:ext cx="17145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до 18:00 час.             1 раб. дн.</a:t>
            </a:r>
          </a:p>
        </p:txBody>
      </p:sp>
      <p:sp>
        <p:nvSpPr>
          <p:cNvPr id="21556" name="Овал 100"/>
          <p:cNvSpPr>
            <a:spLocks noChangeArrowheads="1"/>
          </p:cNvSpPr>
          <p:nvPr/>
        </p:nvSpPr>
        <p:spPr bwMode="auto">
          <a:xfrm>
            <a:off x="7500938" y="2286000"/>
            <a:ext cx="428625" cy="428625"/>
          </a:xfrm>
          <a:prstGeom prst="ellipse">
            <a:avLst/>
          </a:prstGeom>
          <a:solidFill>
            <a:schemeClr val="accent1"/>
          </a:solidFill>
          <a:ln w="3175" algn="ctr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103" name="Половина рамки 102"/>
          <p:cNvSpPr/>
          <p:nvPr/>
        </p:nvSpPr>
        <p:spPr bwMode="auto">
          <a:xfrm flipV="1">
            <a:off x="7643813" y="2714625"/>
            <a:ext cx="285750" cy="857250"/>
          </a:xfrm>
          <a:prstGeom prst="halfFrame">
            <a:avLst/>
          </a:prstGeom>
          <a:solidFill>
            <a:srgbClr val="0000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21558" name="TextBox 103"/>
          <p:cNvSpPr txBox="1">
            <a:spLocks noChangeArrowheads="1"/>
          </p:cNvSpPr>
          <p:nvPr/>
        </p:nvSpPr>
        <p:spPr bwMode="auto">
          <a:xfrm>
            <a:off x="7715250" y="2857500"/>
            <a:ext cx="16430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ОТЧЕТ об УСТРАНЕНИИ нарушений</a:t>
            </a:r>
          </a:p>
        </p:txBody>
      </p:sp>
      <p:sp>
        <p:nvSpPr>
          <p:cNvPr id="21559" name="TextBox 70"/>
          <p:cNvSpPr txBox="1">
            <a:spLocks noChangeArrowheads="1"/>
          </p:cNvSpPr>
          <p:nvPr/>
        </p:nvSpPr>
        <p:spPr bwMode="auto">
          <a:xfrm>
            <a:off x="6777038" y="5715000"/>
            <a:ext cx="222408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ОТЧЕТ об </a:t>
            </a:r>
          </a:p>
          <a:p>
            <a:pPr algn="l"/>
            <a:r>
              <a:rPr lang="ru-RU" sz="1400"/>
              <a:t>УСТРАНЕНИИ нарушений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7250"/>
            <a:ext cx="4786313" cy="4492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Традиционный последующий контроль</a:t>
            </a:r>
          </a:p>
        </p:txBody>
      </p:sp>
      <p:sp>
        <p:nvSpPr>
          <p:cNvPr id="22531" name="Text Box 17"/>
          <p:cNvSpPr txBox="1">
            <a:spLocks noChangeArrowheads="1"/>
          </p:cNvSpPr>
          <p:nvPr/>
        </p:nvSpPr>
        <p:spPr bwMode="auto">
          <a:xfrm>
            <a:off x="5651500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22532" name="AutoShape 26"/>
          <p:cNvSpPr>
            <a:spLocks noChangeArrowheads="1"/>
          </p:cNvSpPr>
          <p:nvPr/>
        </p:nvSpPr>
        <p:spPr bwMode="auto">
          <a:xfrm>
            <a:off x="285750" y="1357313"/>
            <a:ext cx="4071938" cy="776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CC99">
                  <a:alpha val="67000"/>
                </a:srgbClr>
              </a:gs>
            </a:gsLst>
            <a:lin ang="27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Срок проведения проверок ТОФК – 2-3 года, </a:t>
            </a:r>
          </a:p>
          <a:p>
            <a:r>
              <a:rPr lang="ru-RU" sz="1200" b="0"/>
              <a:t>структурных подразделений ТОФК – 1-2 года, </a:t>
            </a:r>
          </a:p>
          <a:p>
            <a:r>
              <a:rPr lang="ru-RU" sz="1200" b="0"/>
              <a:t>позднее получение информации о наличии нарушения </a:t>
            </a:r>
          </a:p>
          <a:p>
            <a:r>
              <a:rPr lang="ru-RU" sz="1200" b="0"/>
              <a:t>не позволяет  предотвратить или оперативно его устранить</a:t>
            </a:r>
            <a:endParaRPr lang="ru-RU" sz="1200"/>
          </a:p>
        </p:txBody>
      </p:sp>
      <p:sp>
        <p:nvSpPr>
          <p:cNvPr id="22533" name="AutoShape 29"/>
          <p:cNvSpPr>
            <a:spLocks noChangeArrowheads="1"/>
          </p:cNvSpPr>
          <p:nvPr/>
        </p:nvSpPr>
        <p:spPr bwMode="auto">
          <a:xfrm>
            <a:off x="4857750" y="2143125"/>
            <a:ext cx="40719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>
                  <a:alpha val="62999"/>
                </a:srgbClr>
              </a:gs>
              <a:gs pos="100000">
                <a:srgbClr val="FFCC99">
                  <a:alpha val="67000"/>
                </a:srgbClr>
              </a:gs>
            </a:gsLst>
            <a:lin ang="5400000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Оперативное получение информации об отсутствии/наличии </a:t>
            </a:r>
          </a:p>
          <a:p>
            <a:r>
              <a:rPr lang="ru-RU" sz="1200" b="0"/>
              <a:t>нарушений по итогам принятых управленческих решений </a:t>
            </a:r>
          </a:p>
          <a:p>
            <a:r>
              <a:rPr lang="ru-RU" sz="1200" b="0"/>
              <a:t>быстро даст объективную оценку их эффективности</a:t>
            </a:r>
          </a:p>
        </p:txBody>
      </p:sp>
      <p:sp>
        <p:nvSpPr>
          <p:cNvPr id="22534" name="AutoShape 30"/>
          <p:cNvSpPr>
            <a:spLocks noChangeArrowheads="1"/>
          </p:cNvSpPr>
          <p:nvPr/>
        </p:nvSpPr>
        <p:spPr bwMode="auto">
          <a:xfrm>
            <a:off x="285750" y="5214938"/>
            <a:ext cx="40719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CC99">
                  <a:alpha val="67000"/>
                </a:srgbClr>
              </a:gs>
            </a:gsLst>
            <a:lin ang="54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Невозможность оперативно сделать вывод</a:t>
            </a:r>
          </a:p>
          <a:p>
            <a:r>
              <a:rPr lang="ru-RU" sz="1200" b="0"/>
              <a:t>об эффективности самоконтроля</a:t>
            </a:r>
          </a:p>
          <a:p>
            <a:r>
              <a:rPr lang="ru-RU" sz="1200" b="0"/>
              <a:t>и контроля по уровню подчиненности</a:t>
            </a:r>
          </a:p>
        </p:txBody>
      </p:sp>
      <p:sp>
        <p:nvSpPr>
          <p:cNvPr id="22535" name="AutoShape 31"/>
          <p:cNvSpPr>
            <a:spLocks noChangeArrowheads="1"/>
          </p:cNvSpPr>
          <p:nvPr/>
        </p:nvSpPr>
        <p:spPr bwMode="auto">
          <a:xfrm>
            <a:off x="4857750" y="2786063"/>
            <a:ext cx="4071938" cy="1000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>
                  <a:alpha val="62999"/>
                </a:srgbClr>
              </a:gs>
              <a:gs pos="100000">
                <a:srgbClr val="FFCC99">
                  <a:alpha val="67000"/>
                </a:srgbClr>
              </a:gs>
            </a:gsLst>
            <a:lin ang="54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Возможность, опираясь на современные </a:t>
            </a:r>
          </a:p>
          <a:p>
            <a:r>
              <a:rPr lang="ru-RU" sz="1200" b="0"/>
              <a:t>программно-технические средства, постепенно </a:t>
            </a:r>
          </a:p>
          <a:p>
            <a:r>
              <a:rPr lang="ru-RU" sz="1200" b="0"/>
              <a:t>сужать сферу применения методов контактного </a:t>
            </a:r>
          </a:p>
          <a:p>
            <a:r>
              <a:rPr lang="ru-RU" sz="1200" b="0"/>
              <a:t>контроля и аудита и расширять методы</a:t>
            </a:r>
          </a:p>
          <a:p>
            <a:r>
              <a:rPr lang="ru-RU" sz="1200" b="0"/>
              <a:t>дистанционного внутреннего контроля и аудита</a:t>
            </a:r>
            <a:r>
              <a:rPr lang="ru-RU" sz="1200"/>
              <a:t> </a:t>
            </a:r>
          </a:p>
        </p:txBody>
      </p:sp>
      <p:sp>
        <p:nvSpPr>
          <p:cNvPr id="22536" name="AutoShape 32"/>
          <p:cNvSpPr>
            <a:spLocks noChangeArrowheads="1"/>
          </p:cNvSpPr>
          <p:nvPr/>
        </p:nvSpPr>
        <p:spPr bwMode="auto">
          <a:xfrm>
            <a:off x="4857750" y="5857875"/>
            <a:ext cx="40719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>
                  <a:alpha val="62999"/>
                </a:srgbClr>
              </a:gs>
              <a:gs pos="100000">
                <a:srgbClr val="FFCC99">
                  <a:alpha val="67000"/>
                </a:srgbClr>
              </a:gs>
            </a:gsLst>
            <a:lin ang="54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Возможность постоянно повышать </a:t>
            </a:r>
          </a:p>
          <a:p>
            <a:r>
              <a:rPr lang="ru-RU" sz="1200" b="0"/>
              <a:t>эффективность, результативность и внешнюю </a:t>
            </a:r>
          </a:p>
          <a:p>
            <a:r>
              <a:rPr lang="ru-RU" sz="1200" b="0"/>
              <a:t>оценку деятельности ТОФК</a:t>
            </a:r>
          </a:p>
        </p:txBody>
      </p:sp>
      <p:sp>
        <p:nvSpPr>
          <p:cNvPr id="22537" name="AutoShape 33"/>
          <p:cNvSpPr>
            <a:spLocks noChangeArrowheads="1"/>
          </p:cNvSpPr>
          <p:nvPr/>
        </p:nvSpPr>
        <p:spPr bwMode="auto">
          <a:xfrm>
            <a:off x="4857750" y="3786188"/>
            <a:ext cx="40719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>
                  <a:alpha val="62999"/>
                </a:srgbClr>
              </a:gs>
              <a:gs pos="100000">
                <a:srgbClr val="FFCC99">
                  <a:alpha val="67000"/>
                </a:srgbClr>
              </a:gs>
            </a:gsLst>
            <a:lin ang="54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Возможность внедрения автоконтроля без ощутимого </a:t>
            </a:r>
          </a:p>
          <a:p>
            <a:r>
              <a:rPr lang="ru-RU" sz="1200" b="0"/>
              <a:t>увеличения трудовых , материальных и финансовых затрат</a:t>
            </a:r>
          </a:p>
        </p:txBody>
      </p:sp>
      <p:grpSp>
        <p:nvGrpSpPr>
          <p:cNvPr id="22538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254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0" name="Rectangle 41"/>
            <p:cNvSpPr>
              <a:spLocks noChangeArrowheads="1"/>
            </p:cNvSpPr>
            <p:nvPr/>
          </p:nvSpPr>
          <p:spPr bwMode="auto">
            <a:xfrm>
              <a:off x="630" y="99"/>
              <a:ext cx="4582" cy="40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2.4. Сравнение традиционных способов последующего контроля и ПОВАК (2)</a:t>
              </a:r>
              <a:endParaRPr lang="ru-RU"/>
            </a:p>
          </p:txBody>
        </p:sp>
      </p:grp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4857750" y="1357313"/>
            <a:ext cx="4071938" cy="7858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alpha val="63000"/>
                </a:srgbClr>
              </a:gs>
              <a:gs pos="100000">
                <a:srgbClr val="FFCC99">
                  <a:alpha val="67000"/>
                </a:srgbClr>
              </a:gs>
            </a:gsLst>
            <a:lin ang="2700000" scaled="1"/>
            <a:tileRect/>
          </a:gradFill>
          <a:ln w="19050" algn="ctr">
            <a:solidFill>
              <a:srgbClr val="003366"/>
            </a:solidFill>
            <a:round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200" b="0" dirty="0"/>
              <a:t>Оперативное получение информации о наличии нарушения</a:t>
            </a:r>
          </a:p>
          <a:p>
            <a:pPr>
              <a:defRPr/>
            </a:pPr>
            <a:r>
              <a:rPr lang="ru-RU" sz="1200" b="0" dirty="0"/>
              <a:t>позволит не только устранить нарушение, но и оперативно </a:t>
            </a:r>
          </a:p>
          <a:p>
            <a:pPr>
              <a:defRPr/>
            </a:pPr>
            <a:r>
              <a:rPr lang="ru-RU" sz="1200" b="0" dirty="0"/>
              <a:t>выявить и снизить имеющиеся риски</a:t>
            </a:r>
            <a:endParaRPr lang="ru-RU" sz="1200" dirty="0"/>
          </a:p>
        </p:txBody>
      </p:sp>
      <p:sp>
        <p:nvSpPr>
          <p:cNvPr id="22540" name="AutoShape 29"/>
          <p:cNvSpPr>
            <a:spLocks noChangeArrowheads="1"/>
          </p:cNvSpPr>
          <p:nvPr/>
        </p:nvSpPr>
        <p:spPr bwMode="auto">
          <a:xfrm>
            <a:off x="285750" y="2143125"/>
            <a:ext cx="40719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CC99">
                  <a:alpha val="67000"/>
                </a:srgbClr>
              </a:gs>
            </a:gsLst>
            <a:lin ang="27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Отсутствие механизма получения оперативной информации</a:t>
            </a:r>
          </a:p>
          <a:p>
            <a:r>
              <a:rPr lang="ru-RU" sz="1200" b="0"/>
              <a:t>об эффективности принятых управленческих решений</a:t>
            </a:r>
          </a:p>
        </p:txBody>
      </p:sp>
      <p:sp>
        <p:nvSpPr>
          <p:cNvPr id="22541" name="AutoShape 31"/>
          <p:cNvSpPr>
            <a:spLocks noChangeArrowheads="1"/>
          </p:cNvSpPr>
          <p:nvPr/>
        </p:nvSpPr>
        <p:spPr bwMode="auto">
          <a:xfrm>
            <a:off x="285750" y="2786063"/>
            <a:ext cx="4071938" cy="1000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CC99">
                  <a:alpha val="67000"/>
                </a:srgbClr>
              </a:gs>
            </a:gsLst>
            <a:lin ang="54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Отсутствие методик  автоматизированной </a:t>
            </a:r>
          </a:p>
          <a:p>
            <a:r>
              <a:rPr lang="ru-RU" sz="1200" b="0"/>
              <a:t>оценки  текущей деятельности ТОФК</a:t>
            </a:r>
          </a:p>
        </p:txBody>
      </p:sp>
      <p:sp>
        <p:nvSpPr>
          <p:cNvPr id="22542" name="AutoShape 33"/>
          <p:cNvSpPr>
            <a:spLocks noChangeArrowheads="1"/>
          </p:cNvSpPr>
          <p:nvPr/>
        </p:nvSpPr>
        <p:spPr bwMode="auto">
          <a:xfrm>
            <a:off x="285750" y="3786188"/>
            <a:ext cx="40719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CC99">
                  <a:alpha val="67000"/>
                </a:srgbClr>
              </a:gs>
            </a:gsLst>
            <a:lin ang="27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Проведение проверок требует значительных </a:t>
            </a:r>
          </a:p>
          <a:p>
            <a:r>
              <a:rPr lang="ru-RU" sz="1200" b="0"/>
              <a:t>трудовых, материальных и финансовых затрат</a:t>
            </a:r>
          </a:p>
        </p:txBody>
      </p:sp>
      <p:sp>
        <p:nvSpPr>
          <p:cNvPr id="22543" name="AutoShape 33"/>
          <p:cNvSpPr>
            <a:spLocks noChangeArrowheads="1"/>
          </p:cNvSpPr>
          <p:nvPr/>
        </p:nvSpPr>
        <p:spPr bwMode="auto">
          <a:xfrm>
            <a:off x="285750" y="4429125"/>
            <a:ext cx="4071938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CC99">
                  <a:alpha val="67000"/>
                </a:srgbClr>
              </a:gs>
            </a:gsLst>
            <a:lin ang="27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Осуществление проверки  части  предметов  внутреннего </a:t>
            </a:r>
          </a:p>
          <a:p>
            <a:r>
              <a:rPr lang="ru-RU" sz="1200" b="0"/>
              <a:t>контроля не позволяет со 100%  уверенностью</a:t>
            </a:r>
          </a:p>
          <a:p>
            <a:r>
              <a:rPr lang="ru-RU" sz="1200" b="0"/>
              <a:t>оценить деятельность  ТОФК</a:t>
            </a:r>
          </a:p>
        </p:txBody>
      </p:sp>
      <p:sp>
        <p:nvSpPr>
          <p:cNvPr id="22544" name="AutoShape 33"/>
          <p:cNvSpPr>
            <a:spLocks noChangeArrowheads="1"/>
          </p:cNvSpPr>
          <p:nvPr/>
        </p:nvSpPr>
        <p:spPr bwMode="auto">
          <a:xfrm>
            <a:off x="4857750" y="4429125"/>
            <a:ext cx="4071938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>
                  <a:alpha val="62999"/>
                </a:srgbClr>
              </a:gs>
              <a:gs pos="100000">
                <a:srgbClr val="FFCC99">
                  <a:alpha val="67000"/>
                </a:srgbClr>
              </a:gs>
            </a:gsLst>
            <a:lin ang="54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Возможность осуществления сплошной проверки </a:t>
            </a:r>
          </a:p>
          <a:p>
            <a:r>
              <a:rPr lang="ru-RU" sz="1200" b="0"/>
              <a:t>ключевых предметов внутреннего контроля  и </a:t>
            </a:r>
          </a:p>
          <a:p>
            <a:r>
              <a:rPr lang="ru-RU" sz="1200" b="0"/>
              <a:t>объективной оценки функциональную деятельность  ТОФК</a:t>
            </a:r>
          </a:p>
        </p:txBody>
      </p:sp>
      <p:sp>
        <p:nvSpPr>
          <p:cNvPr id="22545" name="AutoShape 32"/>
          <p:cNvSpPr>
            <a:spLocks noChangeArrowheads="1"/>
          </p:cNvSpPr>
          <p:nvPr/>
        </p:nvSpPr>
        <p:spPr bwMode="auto">
          <a:xfrm>
            <a:off x="285750" y="5857875"/>
            <a:ext cx="40719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CC99">
                  <a:alpha val="67000"/>
                </a:srgbClr>
              </a:gs>
            </a:gsLst>
            <a:lin ang="54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Сложно оперативно повышать </a:t>
            </a:r>
          </a:p>
          <a:p>
            <a:r>
              <a:rPr lang="ru-RU" sz="1200" b="0"/>
              <a:t>эффективность, результативность и внешнюю </a:t>
            </a:r>
          </a:p>
          <a:p>
            <a:r>
              <a:rPr lang="ru-RU" sz="1200" b="0"/>
              <a:t>оценку деятельности ТОФК</a:t>
            </a:r>
          </a:p>
        </p:txBody>
      </p:sp>
      <p:sp>
        <p:nvSpPr>
          <p:cNvPr id="22546" name="AutoShape 30"/>
          <p:cNvSpPr>
            <a:spLocks noChangeArrowheads="1"/>
          </p:cNvSpPr>
          <p:nvPr/>
        </p:nvSpPr>
        <p:spPr bwMode="auto">
          <a:xfrm>
            <a:off x="4857750" y="5214938"/>
            <a:ext cx="40719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D050">
                  <a:alpha val="62999"/>
                </a:srgbClr>
              </a:gs>
              <a:gs pos="100000">
                <a:srgbClr val="FFCC99">
                  <a:alpha val="67000"/>
                </a:srgbClr>
              </a:gs>
            </a:gsLst>
            <a:lin ang="5400000" scaled="1"/>
          </a:gra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b="0"/>
              <a:t>Возможность сделать независимый объективный вывод</a:t>
            </a:r>
          </a:p>
          <a:p>
            <a:r>
              <a:rPr lang="ru-RU" sz="1200" b="0"/>
              <a:t>об эффективности внутреннего контроля, осуществляемого</a:t>
            </a:r>
          </a:p>
          <a:p>
            <a:r>
              <a:rPr lang="ru-RU" sz="1200" b="0"/>
              <a:t>Функциональными отделамиТОФК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400" y="6500813"/>
            <a:ext cx="2133600" cy="333375"/>
          </a:xfrm>
        </p:spPr>
        <p:txBody>
          <a:bodyPr/>
          <a:lstStyle/>
          <a:p>
            <a:pPr>
              <a:defRPr/>
            </a:pPr>
            <a:fld id="{114D05E7-D45D-42C7-BDD4-F8FC904DF8BA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857750" y="857250"/>
            <a:ext cx="40719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kern="0" dirty="0">
                <a:solidFill>
                  <a:srgbClr val="002060"/>
                </a:solidFill>
                <a:ea typeface="+mj-ea"/>
                <a:cs typeface="Times New Roman" pitchFamily="18" charset="0"/>
              </a:rPr>
              <a:t>ПОВАК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428750"/>
            <a:ext cx="2571750" cy="52149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sp>
        <p:nvSpPr>
          <p:cNvPr id="23555" name="Скругленный прямоугольник 37"/>
          <p:cNvSpPr>
            <a:spLocks noChangeArrowheads="1"/>
          </p:cNvSpPr>
          <p:nvPr/>
        </p:nvSpPr>
        <p:spPr bwMode="auto">
          <a:xfrm>
            <a:off x="285750" y="1285875"/>
            <a:ext cx="2928938" cy="54292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/>
              <a:t>Пользователи</a:t>
            </a:r>
          </a:p>
          <a:p>
            <a:r>
              <a:rPr lang="ru-RU"/>
              <a:t>КМ ППО «АС ФК»</a:t>
            </a:r>
          </a:p>
        </p:txBody>
      </p:sp>
      <p:grpSp>
        <p:nvGrpSpPr>
          <p:cNvPr id="23556" name="Group 39"/>
          <p:cNvGrpSpPr>
            <a:grpSpLocks/>
          </p:cNvGrpSpPr>
          <p:nvPr/>
        </p:nvGrpSpPr>
        <p:grpSpPr bwMode="auto">
          <a:xfrm>
            <a:off x="0" y="0"/>
            <a:ext cx="9144000" cy="785813"/>
            <a:chOff x="0" y="0"/>
            <a:chExt cx="5760" cy="578"/>
          </a:xfrm>
        </p:grpSpPr>
        <p:pic>
          <p:nvPicPr>
            <p:cNvPr id="235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9" name="Rectangle 41"/>
            <p:cNvSpPr>
              <a:spLocks noChangeArrowheads="1"/>
            </p:cNvSpPr>
            <p:nvPr/>
          </p:nvSpPr>
          <p:spPr bwMode="auto">
            <a:xfrm>
              <a:off x="495" y="158"/>
              <a:ext cx="4582" cy="25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514350" indent="-514350"/>
              <a:r>
                <a:rPr lang="ru-RU">
                  <a:cs typeface="Times New Roman" pitchFamily="18" charset="0"/>
                </a:rPr>
                <a:t>3. Перспективы автоматизации ПОВАК (1)</a:t>
              </a: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00063" y="1357313"/>
            <a:ext cx="1571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ru-RU" sz="1100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558" name="Прямая со стрелкой 15"/>
          <p:cNvCxnSpPr>
            <a:cxnSpLocks noChangeShapeType="1"/>
          </p:cNvCxnSpPr>
          <p:nvPr/>
        </p:nvCxnSpPr>
        <p:spPr bwMode="auto">
          <a:xfrm rot="16200000" flipH="1">
            <a:off x="857250" y="1643063"/>
            <a:ext cx="857250" cy="571500"/>
          </a:xfrm>
          <a:prstGeom prst="straightConnector1">
            <a:avLst/>
          </a:prstGeom>
          <a:noFill/>
          <a:ln w="3175" algn="ctr">
            <a:noFill/>
            <a:round/>
            <a:headEnd/>
            <a:tailEnd type="arrow" w="med" len="med"/>
          </a:ln>
        </p:spPr>
      </p:cxnSp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785813" y="5857875"/>
            <a:ext cx="7786687" cy="2428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indent="450850" eaLnBrk="0" hangingPunct="0"/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3560" name="Заголовок 43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500063"/>
          </a:xfrm>
        </p:spPr>
        <p:txBody>
          <a:bodyPr/>
          <a:lstStyle/>
          <a:p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Контрольный модуль ППО «АС ФК»: </a:t>
            </a:r>
            <a:b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и пользователи</a:t>
            </a:r>
          </a:p>
        </p:txBody>
      </p:sp>
      <p:sp>
        <p:nvSpPr>
          <p:cNvPr id="57" name="Скругленный прямоугольник 29"/>
          <p:cNvSpPr>
            <a:spLocks noChangeArrowheads="1"/>
          </p:cNvSpPr>
          <p:nvPr/>
        </p:nvSpPr>
        <p:spPr bwMode="auto">
          <a:xfrm>
            <a:off x="357188" y="3643313"/>
            <a:ext cx="2714625" cy="4286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3175" algn="ctr">
            <a:solidFill>
              <a:srgbClr val="7030A0"/>
            </a:solidFill>
            <a:round/>
            <a:headEnd/>
            <a:tailEnd/>
          </a:ln>
          <a:effectLst>
            <a:outerShdw blurRad="279400" dist="50800" dir="4680000" sx="93000" sy="93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600" dirty="0"/>
              <a:t>Руководитель ТОФК </a:t>
            </a:r>
          </a:p>
        </p:txBody>
      </p:sp>
      <p:sp>
        <p:nvSpPr>
          <p:cNvPr id="62" name="Скругленный прямоугольник 29"/>
          <p:cNvSpPr>
            <a:spLocks noChangeArrowheads="1"/>
          </p:cNvSpPr>
          <p:nvPr/>
        </p:nvSpPr>
        <p:spPr bwMode="auto">
          <a:xfrm>
            <a:off x="357188" y="5500688"/>
            <a:ext cx="2714625" cy="4286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3175" algn="ctr">
            <a:solidFill>
              <a:srgbClr val="7030A0"/>
            </a:solidFill>
            <a:round/>
            <a:headEnd/>
            <a:tailEnd/>
          </a:ln>
          <a:effectLst>
            <a:outerShdw blurRad="279400" dist="50800" dir="4680000" sx="93000" sy="93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Начальник функционального отдела ТОФК</a:t>
            </a:r>
          </a:p>
        </p:txBody>
      </p:sp>
      <p:cxnSp>
        <p:nvCxnSpPr>
          <p:cNvPr id="23563" name="Прямая соединительная линия 67"/>
          <p:cNvCxnSpPr>
            <a:cxnSpLocks noChangeShapeType="1"/>
          </p:cNvCxnSpPr>
          <p:nvPr/>
        </p:nvCxnSpPr>
        <p:spPr bwMode="auto">
          <a:xfrm rot="10800000">
            <a:off x="3214688" y="2286000"/>
            <a:ext cx="1143000" cy="71438"/>
          </a:xfrm>
          <a:prstGeom prst="line">
            <a:avLst/>
          </a:prstGeom>
          <a:noFill/>
          <a:ln w="3175" algn="ctr">
            <a:noFill/>
            <a:round/>
            <a:headEnd/>
            <a:tailEnd/>
          </a:ln>
        </p:spPr>
      </p:cxnSp>
      <p:sp>
        <p:nvSpPr>
          <p:cNvPr id="25" name="Скругленный прямоугольник 29"/>
          <p:cNvSpPr>
            <a:spLocks noChangeArrowheads="1"/>
          </p:cNvSpPr>
          <p:nvPr/>
        </p:nvSpPr>
        <p:spPr bwMode="auto">
          <a:xfrm>
            <a:off x="357188" y="4786313"/>
            <a:ext cx="2714625" cy="642937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3175" algn="ctr">
            <a:solidFill>
              <a:srgbClr val="7030A0"/>
            </a:solidFill>
            <a:round/>
            <a:headEnd/>
            <a:tailEnd/>
          </a:ln>
          <a:effectLst>
            <a:outerShdw blurRad="279400" dist="50800" dir="4680000" sx="93000" sy="93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Заместитель руководителя ТОФК, курирующий функциональный отдел</a:t>
            </a:r>
          </a:p>
        </p:txBody>
      </p:sp>
      <p:sp>
        <p:nvSpPr>
          <p:cNvPr id="26" name="Скругленный прямоугольник 29"/>
          <p:cNvSpPr>
            <a:spLocks noChangeArrowheads="1"/>
          </p:cNvSpPr>
          <p:nvPr/>
        </p:nvSpPr>
        <p:spPr bwMode="auto">
          <a:xfrm>
            <a:off x="357188" y="4143375"/>
            <a:ext cx="2714625" cy="4286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3175" algn="ctr">
            <a:solidFill>
              <a:srgbClr val="7030A0"/>
            </a:solidFill>
            <a:round/>
            <a:headEnd/>
            <a:tailEnd/>
          </a:ln>
          <a:effectLst>
            <a:outerShdw blurRad="279400" dist="50800" dir="4680000" sx="93000" sy="93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Работник </a:t>
            </a:r>
            <a:r>
              <a:rPr lang="ru-RU" sz="1400" dirty="0" err="1"/>
              <a:t>ОВКиА</a:t>
            </a:r>
            <a:r>
              <a:rPr lang="ru-RU" sz="1400" dirty="0"/>
              <a:t> ТОФК</a:t>
            </a:r>
          </a:p>
        </p:txBody>
      </p:sp>
      <p:sp>
        <p:nvSpPr>
          <p:cNvPr id="27" name="Скругленный прямоугольник 29"/>
          <p:cNvSpPr>
            <a:spLocks noChangeArrowheads="1"/>
          </p:cNvSpPr>
          <p:nvPr/>
        </p:nvSpPr>
        <p:spPr bwMode="auto">
          <a:xfrm>
            <a:off x="357188" y="2143125"/>
            <a:ext cx="2714625" cy="357188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3175" algn="ctr">
            <a:solidFill>
              <a:srgbClr val="7030A0"/>
            </a:solidFill>
            <a:round/>
            <a:headEnd/>
            <a:tailEnd/>
          </a:ln>
          <a:effectLst>
            <a:outerShdw blurRad="279400" dist="50800" dir="4680000" sx="93000" sy="93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Работник УВК(А)</a:t>
            </a:r>
            <a:r>
              <a:rPr lang="ru-RU" sz="1400" dirty="0" err="1"/>
              <a:t>иОЭД</a:t>
            </a:r>
            <a:endParaRPr lang="ru-RU" sz="1400" dirty="0"/>
          </a:p>
        </p:txBody>
      </p:sp>
      <p:sp>
        <p:nvSpPr>
          <p:cNvPr id="28" name="Скругленный прямоугольник 29"/>
          <p:cNvSpPr>
            <a:spLocks noChangeArrowheads="1"/>
          </p:cNvSpPr>
          <p:nvPr/>
        </p:nvSpPr>
        <p:spPr bwMode="auto">
          <a:xfrm>
            <a:off x="357188" y="2571750"/>
            <a:ext cx="2714625" cy="357188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3175" algn="ctr">
            <a:solidFill>
              <a:srgbClr val="7030A0"/>
            </a:solidFill>
            <a:round/>
            <a:headEnd/>
            <a:tailEnd/>
          </a:ln>
          <a:effectLst>
            <a:outerShdw blurRad="279400" dist="50800" dir="4680000" sx="93000" sy="93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Участник группы проверки</a:t>
            </a:r>
          </a:p>
        </p:txBody>
      </p:sp>
      <p:sp>
        <p:nvSpPr>
          <p:cNvPr id="29" name="Скругленный прямоугольник 29"/>
          <p:cNvSpPr>
            <a:spLocks noChangeArrowheads="1"/>
          </p:cNvSpPr>
          <p:nvPr/>
        </p:nvSpPr>
        <p:spPr bwMode="auto">
          <a:xfrm>
            <a:off x="357188" y="3000375"/>
            <a:ext cx="2714625" cy="357188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3175" algn="ctr">
            <a:solidFill>
              <a:srgbClr val="7030A0"/>
            </a:solidFill>
            <a:round/>
            <a:headEnd/>
            <a:tailEnd/>
          </a:ln>
          <a:effectLst>
            <a:outerShdw blurRad="279400" dist="50800" dir="4680000" sx="93000" sy="93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Работник </a:t>
            </a:r>
            <a:r>
              <a:rPr lang="ru-RU" sz="1400" dirty="0" err="1"/>
              <a:t>ОВКиА</a:t>
            </a:r>
            <a:r>
              <a:rPr lang="ru-RU" sz="1400" dirty="0"/>
              <a:t> ТОФК</a:t>
            </a:r>
          </a:p>
        </p:txBody>
      </p:sp>
      <p:sp>
        <p:nvSpPr>
          <p:cNvPr id="23569" name="Стрелка вправо 30"/>
          <p:cNvSpPr>
            <a:spLocks noChangeArrowheads="1"/>
          </p:cNvSpPr>
          <p:nvPr/>
        </p:nvSpPr>
        <p:spPr bwMode="auto">
          <a:xfrm>
            <a:off x="3286125" y="2071688"/>
            <a:ext cx="2643188" cy="1357312"/>
          </a:xfrm>
          <a:prstGeom prst="rightArrow">
            <a:avLst>
              <a:gd name="adj1" fmla="val 74324"/>
              <a:gd name="adj2" fmla="val 50001"/>
            </a:avLst>
          </a:prstGeom>
          <a:solidFill>
            <a:srgbClr val="FF0000"/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Осуществление камеральных (выездных) проверок функциональной деятельности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072198" y="2214554"/>
            <a:ext cx="2228866" cy="1143008"/>
          </a:xfrm>
          <a:prstGeom prst="rect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88900" dir="5520000" sx="91000" sy="91000" algn="ctr" rotWithShape="0">
              <a:schemeClr val="accent1">
                <a:lumMod val="10000"/>
                <a:alpha val="74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Раздел 1: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для внешнего контроля –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проверка всех документов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определенного типа за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соответствующий период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сплошным методом</a:t>
            </a:r>
          </a:p>
        </p:txBody>
      </p:sp>
      <p:sp>
        <p:nvSpPr>
          <p:cNvPr id="33" name="Скругленный прямоугольник 29"/>
          <p:cNvSpPr>
            <a:spLocks noChangeArrowheads="1"/>
          </p:cNvSpPr>
          <p:nvPr/>
        </p:nvSpPr>
        <p:spPr bwMode="auto">
          <a:xfrm>
            <a:off x="357188" y="6000750"/>
            <a:ext cx="2714625" cy="4286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3175" algn="ctr">
            <a:solidFill>
              <a:srgbClr val="7030A0"/>
            </a:solidFill>
            <a:round/>
            <a:headEnd/>
            <a:tailEnd/>
          </a:ln>
          <a:effectLst>
            <a:outerShdw blurRad="279400" dist="50800" dir="4680000" sx="93000" sy="93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Уполномоченное начальником функционального отдела лицо</a:t>
            </a:r>
          </a:p>
        </p:txBody>
      </p:sp>
      <p:sp>
        <p:nvSpPr>
          <p:cNvPr id="23572" name="Стрелка вправо 33"/>
          <p:cNvSpPr>
            <a:spLocks noChangeArrowheads="1"/>
          </p:cNvSpPr>
          <p:nvPr/>
        </p:nvSpPr>
        <p:spPr bwMode="auto">
          <a:xfrm>
            <a:off x="3286125" y="3429000"/>
            <a:ext cx="2643188" cy="1357313"/>
          </a:xfrm>
          <a:prstGeom prst="rightArrow">
            <a:avLst>
              <a:gd name="adj1" fmla="val 79944"/>
              <a:gd name="adj2" fmla="val 50000"/>
            </a:avLst>
          </a:prstGeom>
          <a:solidFill>
            <a:srgbClr val="FFFF00"/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Осуществление ежедневных проверок функциональной деятельности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6072198" y="3571876"/>
            <a:ext cx="2228866" cy="114300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88900" dir="5520000" sx="91000" sy="91000" algn="ctr" rotWithShape="0">
              <a:schemeClr val="accent1">
                <a:lumMod val="10000"/>
                <a:alpha val="74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Раздел 2: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для  внутреннего контроля -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проверка всех документов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определенного типа на дату после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 завершения операционного дня</a:t>
            </a:r>
          </a:p>
        </p:txBody>
      </p:sp>
      <p:sp>
        <p:nvSpPr>
          <p:cNvPr id="23574" name="Стрелка вправо 35"/>
          <p:cNvSpPr>
            <a:spLocks noChangeArrowheads="1"/>
          </p:cNvSpPr>
          <p:nvPr/>
        </p:nvSpPr>
        <p:spPr bwMode="auto">
          <a:xfrm>
            <a:off x="3286125" y="4857750"/>
            <a:ext cx="2643188" cy="1357313"/>
          </a:xfrm>
          <a:prstGeom prst="rightArrow">
            <a:avLst>
              <a:gd name="adj1" fmla="val 79944"/>
              <a:gd name="adj2" fmla="val 50000"/>
            </a:avLst>
          </a:prstGeom>
          <a:solidFill>
            <a:srgbClr val="00B050"/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Осуществление ежедневных проверок отдельных направлений функциональной деятельности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6072198" y="5000636"/>
            <a:ext cx="2228866" cy="1143008"/>
          </a:xfrm>
          <a:prstGeom prst="rect">
            <a:avLst/>
          </a:prstGeom>
          <a:solidFill>
            <a:srgbClr val="00B050"/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88900" dir="5520000" sx="91000" sy="91000" algn="ctr" rotWithShape="0">
              <a:schemeClr val="accent1">
                <a:lumMod val="10000"/>
                <a:alpha val="74000"/>
              </a:scheme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glow" dir="t">
              <a:rot lat="0" lon="0" rev="600000"/>
            </a:lightRig>
          </a:scene3d>
          <a:sp3d extrusionH="82550" contourW="12700" prstMaterial="softEdge">
            <a:bevelT w="107950" h="285750" prst="convex"/>
            <a:bevelB w="101600" h="158750" prst="artDeco"/>
            <a:extrusionClr>
              <a:schemeClr val="accent1">
                <a:lumMod val="75000"/>
              </a:schemeClr>
            </a:extrusionClr>
            <a:contourClr>
              <a:srgbClr val="006699"/>
            </a:contourClr>
          </a:sp3d>
        </p:spPr>
        <p:txBody>
          <a:bodyPr wrap="none" lIns="90000" tIns="46800" rIns="90000" bIns="46800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Раздел 3: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для  внутреннего контроля -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проверка всех документов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определенного типа до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100" kern="0" dirty="0"/>
              <a:t>завершения операционного дня</a:t>
            </a:r>
          </a:p>
        </p:txBody>
      </p:sp>
      <p:sp>
        <p:nvSpPr>
          <p:cNvPr id="23576" name="TextBox 39"/>
          <p:cNvSpPr txBox="1">
            <a:spLocks noChangeArrowheads="1"/>
          </p:cNvSpPr>
          <p:nvPr/>
        </p:nvSpPr>
        <p:spPr bwMode="auto">
          <a:xfrm>
            <a:off x="6000750" y="1500188"/>
            <a:ext cx="2436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Разделы </a:t>
            </a:r>
          </a:p>
          <a:p>
            <a:r>
              <a:rPr lang="ru-RU"/>
              <a:t>КМ ППО «АС ФК»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7010400" y="6500813"/>
            <a:ext cx="2133600" cy="333375"/>
          </a:xfrm>
        </p:spPr>
        <p:txBody>
          <a:bodyPr/>
          <a:lstStyle/>
          <a:p>
            <a:pPr>
              <a:defRPr/>
            </a:pPr>
            <a:fld id="{2005B629-0723-4372-B2FA-53206DE8E85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29"/>
          <p:cNvSpPr>
            <a:spLocks noChangeArrowheads="1"/>
          </p:cNvSpPr>
          <p:nvPr/>
        </p:nvSpPr>
        <p:spPr bwMode="auto">
          <a:xfrm>
            <a:off x="142875" y="1500188"/>
            <a:ext cx="8715375" cy="2000250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  <a:alpha val="94000"/>
            </a:schemeClr>
          </a:solidFill>
          <a:ln w="9525" algn="ctr">
            <a:solidFill>
              <a:srgbClr val="552579"/>
            </a:solidFill>
            <a:round/>
            <a:headEnd/>
            <a:tailEnd/>
          </a:ln>
          <a:effectLst>
            <a:outerShdw blurRad="215900" dist="50800" dir="5400000" algn="ctr" rotWithShape="0">
              <a:srgbClr val="000000">
                <a:alpha val="94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СУФД</a:t>
            </a:r>
          </a:p>
        </p:txBody>
      </p:sp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357694"/>
            <a:ext cx="3786214" cy="2143140"/>
          </a:xfrm>
          <a:prstGeom prst="rect">
            <a:avLst/>
          </a:prstGeom>
          <a:noFill/>
          <a:ln w="3175" cap="flat" cmpd="sng" algn="ctr">
            <a:solidFill>
              <a:srgbClr val="006666"/>
            </a:solidFill>
            <a:prstDash val="solid"/>
            <a:miter lim="800000"/>
            <a:headEnd/>
            <a:tailEnd/>
          </a:ln>
          <a:effectLst>
            <a:outerShdw blurRad="342900" dist="127000" dir="5400000" algn="t" rotWithShape="0">
              <a:srgbClr val="003366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7453A6B9-615F-47F1-9A0C-1D6ECE63F40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24581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46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4" name="Rectangle 41"/>
            <p:cNvSpPr>
              <a:spLocks noChangeArrowheads="1"/>
            </p:cNvSpPr>
            <p:nvPr/>
          </p:nvSpPr>
          <p:spPr bwMode="auto">
            <a:xfrm>
              <a:off x="495" y="148"/>
              <a:ext cx="4582" cy="23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514350" indent="-514350"/>
              <a:r>
                <a:rPr lang="ru-RU">
                  <a:cs typeface="Times New Roman" pitchFamily="18" charset="0"/>
                </a:rPr>
                <a:t>3. Перспективы автоматизации ПОВАК (3)</a:t>
              </a:r>
            </a:p>
          </p:txBody>
        </p:sp>
      </p:grpSp>
      <p:sp>
        <p:nvSpPr>
          <p:cNvPr id="24582" name="Заголовок 13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642937"/>
          </a:xfrm>
        </p:spPr>
        <p:txBody>
          <a:bodyPr/>
          <a:lstStyle/>
          <a:p>
            <a:r>
              <a:rPr lang="ru-RU" sz="2000" b="1" smtClean="0">
                <a:solidFill>
                  <a:srgbClr val="002060"/>
                </a:solidFill>
              </a:rPr>
              <a:t>Взаимосвязь автоматизации ПОВАК и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автоматизации функциональной деятельности</a:t>
            </a:r>
          </a:p>
        </p:txBody>
      </p:sp>
      <p:sp>
        <p:nvSpPr>
          <p:cNvPr id="24583" name="Скругленный прямоугольник 20"/>
          <p:cNvSpPr>
            <a:spLocks noChangeArrowheads="1"/>
          </p:cNvSpPr>
          <p:nvPr/>
        </p:nvSpPr>
        <p:spPr bwMode="auto">
          <a:xfrm>
            <a:off x="-2286000" y="928688"/>
            <a:ext cx="914400" cy="914400"/>
          </a:xfrm>
          <a:prstGeom prst="roundRect">
            <a:avLst>
              <a:gd name="adj" fmla="val 16667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2286016" cy="1447793"/>
          </a:xfrm>
          <a:prstGeom prst="rect">
            <a:avLst/>
          </a:prstGeom>
          <a:noFill/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1117600" dir="8580000" sx="67000" sy="67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6357950" y="1714488"/>
            <a:ext cx="2357454" cy="1490655"/>
          </a:xfrm>
          <a:prstGeom prst="rect">
            <a:avLst/>
          </a:prstGeom>
          <a:noFill/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1117600" dir="8580000" sx="67000" sy="67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7" name="Скругленный прямоугольник 29"/>
          <p:cNvSpPr>
            <a:spLocks noChangeArrowheads="1"/>
          </p:cNvSpPr>
          <p:nvPr/>
        </p:nvSpPr>
        <p:spPr bwMode="auto">
          <a:xfrm>
            <a:off x="2857488" y="2000240"/>
            <a:ext cx="3143272" cy="1357322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635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1117600" dist="50800" dir="5400000" sx="1000" sy="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«АС ФК» МОУ ФК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285992"/>
            <a:ext cx="2428892" cy="928694"/>
          </a:xfrm>
          <a:prstGeom prst="rect">
            <a:avLst/>
          </a:prstGeom>
          <a:noFill/>
          <a:ln w="3175" cap="flat" cmpd="sng" algn="ctr">
            <a:solidFill>
              <a:srgbClr val="006666"/>
            </a:solidFill>
            <a:prstDash val="solid"/>
            <a:miter lim="800000"/>
            <a:headEnd/>
            <a:tailEnd/>
          </a:ln>
          <a:effectLst>
            <a:outerShdw blurRad="342900" dist="127000" dir="5400000" algn="t" rotWithShape="0">
              <a:srgbClr val="003366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2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000240"/>
            <a:ext cx="904877" cy="500066"/>
          </a:xfrm>
          <a:prstGeom prst="rect">
            <a:avLst/>
          </a:prstGeom>
          <a:noFill/>
          <a:ln w="3175" cap="flat" cmpd="sng" algn="ctr">
            <a:solidFill>
              <a:srgbClr val="006666"/>
            </a:solidFill>
            <a:prstDash val="solid"/>
            <a:miter lim="800000"/>
            <a:headEnd/>
            <a:tailEnd/>
          </a:ln>
          <a:effectLst>
            <a:outerShdw blurRad="342900" dist="127000" dir="5400000" algn="t" rotWithShape="0">
              <a:srgbClr val="003366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000239"/>
            <a:ext cx="1000132" cy="461599"/>
          </a:xfrm>
          <a:prstGeom prst="rect">
            <a:avLst/>
          </a:prstGeom>
          <a:noFill/>
          <a:ln w="3175" cap="flat" cmpd="sng" algn="ctr">
            <a:solidFill>
              <a:srgbClr val="006666"/>
            </a:solidFill>
            <a:prstDash val="solid"/>
            <a:miter lim="800000"/>
            <a:headEnd/>
            <a:tailEnd/>
          </a:ln>
          <a:effectLst>
            <a:outerShdw blurRad="342900" dist="127000" dir="5400000" algn="t" rotWithShape="0">
              <a:srgbClr val="003366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0" y="836613"/>
            <a:ext cx="9144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sz="2400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Скругленный прямоугольник 29"/>
          <p:cNvSpPr>
            <a:spLocks noChangeArrowheads="1"/>
          </p:cNvSpPr>
          <p:nvPr/>
        </p:nvSpPr>
        <p:spPr bwMode="auto">
          <a:xfrm>
            <a:off x="2357438" y="1785938"/>
            <a:ext cx="4143375" cy="214312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rgbClr val="552579"/>
            </a:solidFill>
            <a:round/>
            <a:headEnd/>
            <a:tailEnd/>
          </a:ln>
          <a:effectLst>
            <a:outerShdw blurRad="88900" dist="50800" algn="ctr" rotWithShape="0">
              <a:srgbClr val="000000">
                <a:alpha val="83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1200" dirty="0"/>
              <a:t>Операция приема и обработки Расходных расписаний</a:t>
            </a:r>
          </a:p>
        </p:txBody>
      </p:sp>
      <p:sp>
        <p:nvSpPr>
          <p:cNvPr id="33" name="Скругленный прямоугольник 29"/>
          <p:cNvSpPr>
            <a:spLocks noChangeArrowheads="1"/>
          </p:cNvSpPr>
          <p:nvPr/>
        </p:nvSpPr>
        <p:spPr bwMode="auto">
          <a:xfrm>
            <a:off x="357158" y="1785926"/>
            <a:ext cx="1928826" cy="357214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635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1117600" dist="50800" dir="5400000" sx="1000" sy="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АРМ СУФД клиента</a:t>
            </a:r>
          </a:p>
        </p:txBody>
      </p:sp>
      <p:sp>
        <p:nvSpPr>
          <p:cNvPr id="34" name="Скругленный прямоугольник 29"/>
          <p:cNvSpPr>
            <a:spLocks noChangeArrowheads="1"/>
          </p:cNvSpPr>
          <p:nvPr/>
        </p:nvSpPr>
        <p:spPr bwMode="auto">
          <a:xfrm>
            <a:off x="6643702" y="1785926"/>
            <a:ext cx="1928826" cy="357214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635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1117600" dist="50800" dir="5400000" sx="1000" sy="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АРМ СУФД УФК</a:t>
            </a:r>
          </a:p>
        </p:txBody>
      </p:sp>
      <p:sp>
        <p:nvSpPr>
          <p:cNvPr id="24600" name="Стрелка вверх 25"/>
          <p:cNvSpPr>
            <a:spLocks noChangeArrowheads="1"/>
          </p:cNvSpPr>
          <p:nvPr/>
        </p:nvSpPr>
        <p:spPr bwMode="auto">
          <a:xfrm>
            <a:off x="3929063" y="3214688"/>
            <a:ext cx="1143000" cy="3214687"/>
          </a:xfrm>
          <a:prstGeom prst="upArrow">
            <a:avLst>
              <a:gd name="adj1" fmla="val 50000"/>
              <a:gd name="adj2" fmla="val 50534"/>
            </a:avLst>
          </a:prstGeom>
          <a:solidFill>
            <a:srgbClr val="FF0000">
              <a:alpha val="34117"/>
            </a:srgbClr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24601" name="Стрелка вправо 26"/>
          <p:cNvSpPr>
            <a:spLocks noChangeArrowheads="1"/>
          </p:cNvSpPr>
          <p:nvPr/>
        </p:nvSpPr>
        <p:spPr bwMode="auto">
          <a:xfrm>
            <a:off x="714375" y="2286000"/>
            <a:ext cx="7358063" cy="714375"/>
          </a:xfrm>
          <a:prstGeom prst="rightArrow">
            <a:avLst>
              <a:gd name="adj1" fmla="val 50000"/>
              <a:gd name="adj2" fmla="val 50022"/>
            </a:avLst>
          </a:prstGeom>
          <a:solidFill>
            <a:srgbClr val="00B050">
              <a:alpha val="49019"/>
            </a:srgbClr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24602" name="Выноска со стрелкой вправо 27"/>
          <p:cNvSpPr>
            <a:spLocks noChangeArrowheads="1"/>
          </p:cNvSpPr>
          <p:nvPr/>
        </p:nvSpPr>
        <p:spPr bwMode="auto">
          <a:xfrm>
            <a:off x="142875" y="3714750"/>
            <a:ext cx="2428875" cy="2786063"/>
          </a:xfrm>
          <a:prstGeom prst="rightArrowCallout">
            <a:avLst>
              <a:gd name="adj1" fmla="val 25002"/>
              <a:gd name="adj2" fmla="val 25002"/>
              <a:gd name="adj3" fmla="val 11810"/>
              <a:gd name="adj4" fmla="val 82755"/>
            </a:avLst>
          </a:prstGeom>
          <a:solidFill>
            <a:srgbClr val="7030A0">
              <a:alpha val="32156"/>
            </a:srgbClr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2400">
                <a:solidFill>
                  <a:srgbClr val="FF0000"/>
                </a:solidFill>
              </a:rPr>
              <a:t>!!!ВАЖНО!!!</a:t>
            </a:r>
            <a:endParaRPr lang="ru-RU" sz="1400"/>
          </a:p>
          <a:p>
            <a:r>
              <a:rPr lang="ru-RU" sz="1400"/>
              <a:t>Работник ТОФК превращается из участника – контролера автоматизированного функционального процесса в контролера автоматического функционального процесса</a:t>
            </a:r>
          </a:p>
          <a:p>
            <a:r>
              <a:rPr lang="ru-RU" sz="2400">
                <a:solidFill>
                  <a:srgbClr val="FF0000"/>
                </a:solidFill>
              </a:rPr>
              <a:t>!!!ВАЖНО!!!</a:t>
            </a:r>
          </a:p>
        </p:txBody>
      </p:sp>
      <p:sp>
        <p:nvSpPr>
          <p:cNvPr id="24603" name="Выноска со стрелкой вправо 35"/>
          <p:cNvSpPr>
            <a:spLocks noChangeArrowheads="1"/>
          </p:cNvSpPr>
          <p:nvPr/>
        </p:nvSpPr>
        <p:spPr bwMode="auto">
          <a:xfrm flipH="1">
            <a:off x="6357938" y="3714750"/>
            <a:ext cx="2286000" cy="2786063"/>
          </a:xfrm>
          <a:prstGeom prst="rightArrowCallout">
            <a:avLst>
              <a:gd name="adj1" fmla="val 24996"/>
              <a:gd name="adj2" fmla="val 25001"/>
              <a:gd name="adj3" fmla="val 11810"/>
              <a:gd name="adj4" fmla="val 82755"/>
            </a:avLst>
          </a:prstGeom>
          <a:solidFill>
            <a:schemeClr val="accent2">
              <a:alpha val="32156"/>
            </a:schemeClr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2400">
                <a:solidFill>
                  <a:srgbClr val="FF0000"/>
                </a:solidFill>
              </a:rPr>
              <a:t>!!!ВАЖНО!!</a:t>
            </a:r>
            <a:r>
              <a:rPr lang="ru-RU" sz="2400"/>
              <a:t> </a:t>
            </a:r>
            <a:r>
              <a:rPr lang="ru-RU" sz="1200"/>
              <a:t>Иные потенциально автоматические процессы:</a:t>
            </a:r>
          </a:p>
          <a:p>
            <a:r>
              <a:rPr lang="ru-RU" sz="1200"/>
              <a:t>Формирование и выдача выписок из л/с;</a:t>
            </a:r>
          </a:p>
          <a:p>
            <a:r>
              <a:rPr lang="ru-RU" sz="1200"/>
              <a:t>Обработка заявок</a:t>
            </a:r>
          </a:p>
          <a:p>
            <a:r>
              <a:rPr lang="ru-RU" sz="1200"/>
              <a:t>(автосанкционирование, электронное санкционирование, возврат доходов);</a:t>
            </a:r>
          </a:p>
          <a:p>
            <a:r>
              <a:rPr lang="ru-RU" sz="1200"/>
              <a:t>Ведение НСИ;</a:t>
            </a:r>
          </a:p>
          <a:p>
            <a:r>
              <a:rPr lang="ru-RU" sz="1200"/>
              <a:t>и т.д. </a:t>
            </a:r>
          </a:p>
          <a:p>
            <a:r>
              <a:rPr lang="ru-RU" sz="2400">
                <a:solidFill>
                  <a:srgbClr val="FF0000"/>
                </a:solidFill>
              </a:rPr>
              <a:t>!!!ВАЖНО!!</a:t>
            </a:r>
          </a:p>
        </p:txBody>
      </p:sp>
      <p:sp>
        <p:nvSpPr>
          <p:cNvPr id="35" name="Скругленный прямоугольник 29"/>
          <p:cNvSpPr>
            <a:spLocks noChangeArrowheads="1"/>
          </p:cNvSpPr>
          <p:nvPr/>
        </p:nvSpPr>
        <p:spPr bwMode="auto">
          <a:xfrm>
            <a:off x="3286116" y="2500306"/>
            <a:ext cx="2428892" cy="71438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rgbClr val="552579"/>
            </a:solidFill>
            <a:round/>
            <a:headEnd/>
            <a:tailEnd/>
          </a:ln>
          <a:effectLst>
            <a:outerShdw blurRad="215900" dist="50800" dir="54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lIns="90000" tIns="46800" rIns="90000" bIns="46800"/>
          <a:lstStyle/>
          <a:p>
            <a:pPr>
              <a:defRPr/>
            </a:pPr>
            <a:r>
              <a:rPr lang="ru-RU" sz="1200" dirty="0"/>
              <a:t>Автоматическая обработка РР и автоматическое наложение ЭП МОУ ФК </a:t>
            </a:r>
          </a:p>
          <a:p>
            <a:pPr>
              <a:defRPr/>
            </a:pPr>
            <a:r>
              <a:rPr lang="ru-RU" sz="1200" dirty="0"/>
              <a:t>(«электронная печать»)</a:t>
            </a:r>
          </a:p>
        </p:txBody>
      </p:sp>
      <p:sp>
        <p:nvSpPr>
          <p:cNvPr id="63" name="Скругленный прямоугольник 29"/>
          <p:cNvSpPr>
            <a:spLocks noChangeArrowheads="1"/>
          </p:cNvSpPr>
          <p:nvPr/>
        </p:nvSpPr>
        <p:spPr bwMode="auto">
          <a:xfrm>
            <a:off x="3000364" y="4000504"/>
            <a:ext cx="285752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rgbClr val="552579"/>
            </a:solidFill>
            <a:round/>
            <a:headEnd/>
            <a:tailEnd/>
          </a:ln>
          <a:effectLst>
            <a:outerShdw blurRad="215900" dist="50800" dir="54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Осуществляет ежедневный ПОВАК</a:t>
            </a:r>
          </a:p>
        </p:txBody>
      </p:sp>
      <p:sp>
        <p:nvSpPr>
          <p:cNvPr id="39" name="Скругленный прямоугольник 29"/>
          <p:cNvSpPr>
            <a:spLocks noChangeArrowheads="1"/>
          </p:cNvSpPr>
          <p:nvPr/>
        </p:nvSpPr>
        <p:spPr bwMode="auto">
          <a:xfrm>
            <a:off x="3071802" y="5643578"/>
            <a:ext cx="285752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rgbClr val="552579"/>
            </a:solidFill>
            <a:round/>
            <a:headEnd/>
            <a:tailEnd/>
          </a:ln>
          <a:effectLst>
            <a:outerShdw blurRad="215900" dist="50800" dir="5400000" algn="ctr" rotWithShape="0">
              <a:srgbClr val="000000">
                <a:alpha val="94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lIns="90000" tIns="46800" rIns="90000" bIns="46800"/>
          <a:lstStyle/>
          <a:p>
            <a:pPr>
              <a:defRPr/>
            </a:pPr>
            <a:r>
              <a:rPr lang="ru-RU" sz="1400" dirty="0"/>
              <a:t>Сотрудник соответствующего функционального отдела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2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561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7" name="Rectangle 14"/>
            <p:cNvSpPr>
              <a:spLocks noChangeArrowheads="1"/>
            </p:cNvSpPr>
            <p:nvPr/>
          </p:nvSpPr>
          <p:spPr bwMode="auto">
            <a:xfrm>
              <a:off x="540" y="148"/>
              <a:ext cx="4582" cy="23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/>
                <a:t>4. </a:t>
              </a:r>
              <a:r>
                <a:rPr lang="ru-RU">
                  <a:cs typeface="Times New Roman" pitchFamily="18" charset="0"/>
                </a:rPr>
                <a:t>Ожидаемый от внедрения ПОВАК результат (1)</a:t>
              </a:r>
              <a:endParaRPr lang="ru-RU"/>
            </a:p>
          </p:txBody>
        </p:sp>
      </p:grp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0" y="3214686"/>
            <a:ext cx="9144000" cy="500066"/>
          </a:xfrm>
          <a:prstGeom prst="roundRect">
            <a:avLst>
              <a:gd name="adj" fmla="val 16667"/>
            </a:avLst>
          </a:prstGeom>
          <a:solidFill>
            <a:srgbClr val="1234DE">
              <a:alpha val="13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Регулярное получение информации для анализа эффективности функционирования системы управления казначейскими </a:t>
            </a:r>
          </a:p>
          <a:p>
            <a:pPr>
              <a:defRPr/>
            </a:pPr>
            <a:r>
              <a:rPr lang="ru-RU" sz="1200" dirty="0"/>
              <a:t>рисками , их оперативное  выявление, оценка и выработка рекомендаций по минимизации рисков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0" y="2357430"/>
            <a:ext cx="9144000" cy="428628"/>
          </a:xfrm>
          <a:prstGeom prst="roundRect">
            <a:avLst>
              <a:gd name="adj" fmla="val 16667"/>
            </a:avLst>
          </a:prstGeom>
          <a:solidFill>
            <a:srgbClr val="1234DE">
              <a:alpha val="10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Оперативное получение информации об отсутствии/наличии  нарушений по итогам принятых управленческих решений  быстро </a:t>
            </a:r>
          </a:p>
          <a:p>
            <a:pPr>
              <a:defRPr/>
            </a:pPr>
            <a:r>
              <a:rPr lang="ru-RU" sz="1200" dirty="0"/>
              <a:t>даст объективную оценку их эффективности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0" y="2786058"/>
            <a:ext cx="9144000" cy="428628"/>
          </a:xfrm>
          <a:prstGeom prst="roundRect">
            <a:avLst>
              <a:gd name="adj" fmla="val 16667"/>
            </a:avLst>
          </a:prstGeom>
          <a:solidFill>
            <a:srgbClr val="1234DE">
              <a:alpha val="11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Возможность, опираясь на современные программно-технические средства, сузить сферу применения методов контактного </a:t>
            </a:r>
          </a:p>
          <a:p>
            <a:pPr>
              <a:defRPr/>
            </a:pPr>
            <a:r>
              <a:rPr lang="ru-RU" sz="1200" dirty="0"/>
              <a:t>контроля и аудита и расширить сферу дистанционного внутреннего контроля и аудита </a:t>
            </a:r>
          </a:p>
        </p:txBody>
      </p:sp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0" y="3714752"/>
            <a:ext cx="9144000" cy="285752"/>
          </a:xfrm>
          <a:prstGeom prst="roundRect">
            <a:avLst>
              <a:gd name="adj" fmla="val 16667"/>
            </a:avLst>
          </a:prstGeom>
          <a:solidFill>
            <a:srgbClr val="1234DE">
              <a:alpha val="16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Снижение затрат на организацию и осуществление внутреннего контроля и аудита</a:t>
            </a: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1" y="4000504"/>
            <a:ext cx="9144000" cy="500066"/>
          </a:xfrm>
          <a:prstGeom prst="roundRect">
            <a:avLst>
              <a:gd name="adj" fmla="val 16667"/>
            </a:avLst>
          </a:prstGeom>
          <a:solidFill>
            <a:srgbClr val="1234DE">
              <a:alpha val="21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Объективность и прозрачность показателей результативности и, как следствие, мотивация и повышение результативности</a:t>
            </a:r>
          </a:p>
          <a:p>
            <a:pPr>
              <a:defRPr/>
            </a:pPr>
            <a:r>
              <a:rPr lang="ru-RU" sz="1200" dirty="0"/>
              <a:t> деятельности как ГГС, Отделов, так и ТОФК в целом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0" y="1571612"/>
            <a:ext cx="9144000" cy="428628"/>
          </a:xfrm>
          <a:prstGeom prst="roundRect">
            <a:avLst>
              <a:gd name="adj" fmla="val 16667"/>
            </a:avLst>
          </a:prstGeom>
          <a:solidFill>
            <a:srgbClr val="1234DE">
              <a:alpha val="5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Оперативное получение информации о наличии нарушения позволит не только устранить нарушение, но и оперативно  выявить </a:t>
            </a:r>
          </a:p>
          <a:p>
            <a:pPr>
              <a:defRPr/>
            </a:pPr>
            <a:r>
              <a:rPr lang="ru-RU" sz="1200" dirty="0"/>
              <a:t>и снизить имеющиеся риски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0" y="5214950"/>
            <a:ext cx="9144000" cy="642942"/>
          </a:xfrm>
          <a:prstGeom prst="downArrowCallout">
            <a:avLst>
              <a:gd name="adj1" fmla="val 214154"/>
              <a:gd name="adj2" fmla="val 202198"/>
              <a:gd name="adj3" fmla="val 24477"/>
              <a:gd name="adj4" fmla="val 51380"/>
            </a:avLst>
          </a:prstGeom>
          <a:solidFill>
            <a:srgbClr val="1234DE">
              <a:alpha val="27000"/>
            </a:srgbClr>
          </a:solidFill>
          <a:ln w="19050" algn="ctr">
            <a:noFill/>
            <a:miter lim="800000"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200" dirty="0"/>
              <a:t>Возможность постоянно повышать внешнюю оценку деятельности  Казначейской системы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0" y="928670"/>
            <a:ext cx="9144000" cy="642942"/>
          </a:xfrm>
          <a:prstGeom prst="roundRect">
            <a:avLst>
              <a:gd name="adj" fmla="val 23334"/>
            </a:avLst>
          </a:prstGeom>
          <a:solidFill>
            <a:srgbClr val="1234DE">
              <a:alpha val="2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Оперативный контроль более  60 %  функциональной деятельности Федерального казначейства и получение объективной </a:t>
            </a:r>
          </a:p>
          <a:p>
            <a:pPr>
              <a:defRPr/>
            </a:pPr>
            <a:r>
              <a:rPr lang="ru-RU" sz="1200" dirty="0"/>
              <a:t>информации о результативности и эффективности деятельности Федерального казначейства на разных уровнях  руководства </a:t>
            </a:r>
          </a:p>
          <a:p>
            <a:pPr>
              <a:defRPr/>
            </a:pPr>
            <a:r>
              <a:rPr lang="ru-RU" sz="1200" dirty="0"/>
              <a:t>для принятия своевременных управленческих решений 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0" y="2000240"/>
            <a:ext cx="9144000" cy="357190"/>
          </a:xfrm>
          <a:prstGeom prst="roundRect">
            <a:avLst>
              <a:gd name="adj" fmla="val 16667"/>
            </a:avLst>
          </a:prstGeom>
          <a:solidFill>
            <a:srgbClr val="1234DE">
              <a:alpha val="8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Снижение нарушений в основной функциональной деятельности Федерального казначейства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33375"/>
          </a:xfrm>
        </p:spPr>
        <p:txBody>
          <a:bodyPr/>
          <a:lstStyle/>
          <a:p>
            <a:pPr>
              <a:defRPr/>
            </a:pPr>
            <a:fld id="{18F1F262-AFC8-4EBE-9802-7B13A528A097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0" y="4500570"/>
            <a:ext cx="9144000" cy="357190"/>
          </a:xfrm>
          <a:prstGeom prst="roundRect">
            <a:avLst>
              <a:gd name="adj" fmla="val 16667"/>
            </a:avLst>
          </a:prstGeom>
          <a:solidFill>
            <a:srgbClr val="1234DE">
              <a:alpha val="21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Создание предпосылок для перевода функциональных процессов из автоматизированных в автоматические 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0" y="4857760"/>
            <a:ext cx="9144000" cy="357190"/>
          </a:xfrm>
          <a:prstGeom prst="roundRect">
            <a:avLst>
              <a:gd name="adj" fmla="val 16667"/>
            </a:avLst>
          </a:prstGeom>
          <a:solidFill>
            <a:srgbClr val="1234DE">
              <a:alpha val="21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200" dirty="0"/>
              <a:t>Оптимизация численности и изменение организационно – функциональной модели Федерального казначейства</a:t>
            </a:r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>
            <a:off x="0" y="5857892"/>
            <a:ext cx="9144000" cy="642942"/>
          </a:xfrm>
          <a:prstGeom prst="roundRect">
            <a:avLst>
              <a:gd name="adj" fmla="val 16667"/>
            </a:avLst>
          </a:prstGeom>
          <a:solidFill>
            <a:srgbClr val="FF0000">
              <a:alpha val="21000"/>
            </a:srgbClr>
          </a:solidFill>
          <a:ln w="19050" algn="ctr">
            <a:noFill/>
            <a:round/>
            <a:headEnd/>
            <a:tailEnd/>
          </a:ln>
          <a:effectLst>
            <a:outerShdw blurRad="635000" dist="25400" dir="5400000" sx="90000" sy="90000" algn="ctr">
              <a:schemeClr val="accent1">
                <a:lumMod val="25000"/>
                <a:alpha val="96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extrusionH="12700" contourW="12700" prstMaterial="metal">
            <a:bevelT w="38100" h="57150"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ru-RU" sz="1600" dirty="0"/>
              <a:t>Повышение эффективности и результативности деятельности Федерального казначейства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9"/>
          <p:cNvGrpSpPr>
            <a:grpSpLocks/>
          </p:cNvGrpSpPr>
          <p:nvPr/>
        </p:nvGrpSpPr>
        <p:grpSpPr bwMode="auto">
          <a:xfrm>
            <a:off x="0" y="0"/>
            <a:ext cx="9144000" cy="785813"/>
            <a:chOff x="0" y="0"/>
            <a:chExt cx="5760" cy="578"/>
          </a:xfrm>
        </p:grpSpPr>
        <p:pic>
          <p:nvPicPr>
            <p:cNvPr id="266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Rectangle 41"/>
            <p:cNvSpPr>
              <a:spLocks noChangeArrowheads="1"/>
            </p:cNvSpPr>
            <p:nvPr/>
          </p:nvSpPr>
          <p:spPr bwMode="auto">
            <a:xfrm>
              <a:off x="585" y="158"/>
              <a:ext cx="4582" cy="25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5. Примерный план действий по внедрению ПОВАК (1)</a:t>
              </a:r>
              <a:endParaRPr lang="ru-RU"/>
            </a:p>
          </p:txBody>
        </p:sp>
      </p:grp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71438" y="785813"/>
            <a:ext cx="9001125" cy="5948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1800"/>
              </a:spcBef>
              <a:buFont typeface="Arial" charset="0"/>
              <a:buAutoNum type="arabicPeriod"/>
            </a:pPr>
            <a:r>
              <a:rPr lang="ru-RU" sz="1900"/>
              <a:t>Одобрение предлагаемых к организации ПОВАК подходов Коллегией Федерального казначейства</a:t>
            </a:r>
          </a:p>
          <a:p>
            <a:pPr marL="457200" indent="-457200" algn="just">
              <a:lnSpc>
                <a:spcPct val="100000"/>
              </a:lnSpc>
              <a:spcBef>
                <a:spcPts val="1800"/>
              </a:spcBef>
              <a:buFont typeface="Arial" charset="0"/>
              <a:buAutoNum type="arabicPeriod"/>
            </a:pPr>
            <a:r>
              <a:rPr lang="ru-RU" sz="1900"/>
              <a:t>Разработка ТЗ для Контрольного модуля в ППО «АС ФК»</a:t>
            </a:r>
          </a:p>
          <a:p>
            <a:pPr marL="457200" indent="-457200" algn="just">
              <a:lnSpc>
                <a:spcPct val="100000"/>
              </a:lnSpc>
              <a:spcBef>
                <a:spcPts val="1800"/>
              </a:spcBef>
              <a:buFont typeface="Arial" charset="0"/>
              <a:buAutoNum type="arabicPeriod"/>
            </a:pPr>
            <a:r>
              <a:rPr lang="ru-RU" sz="1900"/>
              <a:t>Утверждение приказом Федерального казначейства Стандарта внутреннего контроля </a:t>
            </a:r>
            <a:r>
              <a:rPr lang="ru-RU" sz="1900" b="0"/>
              <a:t>(С ОБЯЗАТЕЛЬНЫМ ВКЛЮЧЕНИЕМ В СТАНДАРТ ФОРМИРОВАНИЯ ФЕДЕРАЛЬНЫМ КАЗНАЧЕЙСТВОМ ТИПОВЫХ ПЕРЕЧНЯ ПРОЦЕССОВ И ОПЕРАЦИЙ И КАРТ ВНУТРЕННЕГО КОНТРОЛЯ)</a:t>
            </a:r>
          </a:p>
          <a:p>
            <a:pPr marL="457200" indent="-457200" algn="just">
              <a:lnSpc>
                <a:spcPct val="100000"/>
              </a:lnSpc>
              <a:spcBef>
                <a:spcPts val="1800"/>
              </a:spcBef>
              <a:buFont typeface="Arial" charset="0"/>
              <a:buAutoNum type="arabicPeriod"/>
            </a:pPr>
            <a:r>
              <a:rPr lang="ru-RU" sz="1900"/>
              <a:t>Внедрение Контрольного модуля в ППО «АС ФК» в промышленную эксплуатацию</a:t>
            </a:r>
          </a:p>
          <a:p>
            <a:pPr marL="457200" indent="-457200" algn="just">
              <a:lnSpc>
                <a:spcPct val="100000"/>
              </a:lnSpc>
              <a:spcBef>
                <a:spcPts val="1800"/>
              </a:spcBef>
            </a:pPr>
            <a:endParaRPr lang="ru-RU" sz="100"/>
          </a:p>
          <a:p>
            <a:pPr marL="457200" indent="-457200" algn="just">
              <a:spcBef>
                <a:spcPts val="1800"/>
              </a:spcBef>
            </a:pPr>
            <a:r>
              <a:rPr lang="ru-RU" sz="1900"/>
              <a:t>    ►Интеграция показателей ПОВАК и показателей результативности и эффективности деятельности  ТОФК, отделов ТОФК и ГГС</a:t>
            </a:r>
          </a:p>
          <a:p>
            <a:pPr marL="457200" indent="-457200" algn="just">
              <a:spcBef>
                <a:spcPts val="1800"/>
              </a:spcBef>
            </a:pPr>
            <a:r>
              <a:rPr lang="ru-RU" sz="1900"/>
              <a:t>    ►Разработка ТЗ для перехода к автоматическому выполнению процессов               в ППО «АС ФК»</a:t>
            </a:r>
          </a:p>
          <a:p>
            <a:pPr marL="457200" indent="-457200" algn="just">
              <a:spcBef>
                <a:spcPts val="1800"/>
              </a:spcBef>
            </a:pPr>
            <a:r>
              <a:rPr lang="ru-RU" sz="1900"/>
              <a:t>    ►Переход к автоматическому выполнению процессов в ППО «АС ФК»</a:t>
            </a:r>
          </a:p>
          <a:p>
            <a:pPr marL="457200" indent="-457200" algn="just">
              <a:spcBef>
                <a:spcPts val="1800"/>
              </a:spcBef>
            </a:pPr>
            <a:r>
              <a:rPr lang="ru-RU" sz="1900"/>
              <a:t>    ►Внесение изменений в организационно – функциональную модель ТОФК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53188"/>
            <a:ext cx="2133600" cy="333375"/>
          </a:xfrm>
        </p:spPr>
        <p:txBody>
          <a:bodyPr/>
          <a:lstStyle/>
          <a:p>
            <a:pPr>
              <a:defRPr/>
            </a:pPr>
            <a:fld id="{89F37DDC-4CEC-4A8F-9FB9-DACEF9D845D9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cxnSp>
        <p:nvCxnSpPr>
          <p:cNvPr id="2662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500188" y="4286250"/>
            <a:ext cx="6500812" cy="1588"/>
          </a:xfrm>
          <a:prstGeom prst="line">
            <a:avLst/>
          </a:prstGeom>
          <a:noFill/>
          <a:ln w="38100" algn="ctr">
            <a:solidFill>
              <a:srgbClr val="1234DE"/>
            </a:solidFill>
            <a:prstDash val="lgDash"/>
            <a:round/>
            <a:headEnd/>
            <a:tailEnd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0" y="3214688"/>
            <a:ext cx="9144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800"/>
              </a:spcBef>
            </a:pPr>
            <a:r>
              <a:rPr lang="ru-RU" sz="360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EEA09710-65BC-4953-A535-47A7B1F8874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4099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410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Rectangle 41"/>
            <p:cNvSpPr>
              <a:spLocks noChangeArrowheads="1"/>
            </p:cNvSpPr>
            <p:nvPr/>
          </p:nvSpPr>
          <p:spPr bwMode="auto">
            <a:xfrm>
              <a:off x="540" y="0"/>
              <a:ext cx="4582" cy="57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1. Предпосылки организации дополнительного автоматизированного контроля функциональной деятельности Федерального казначейства (1)</a:t>
              </a:r>
              <a:endParaRPr lang="ru-RU"/>
            </a:p>
          </p:txBody>
        </p:sp>
      </p:grp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0" y="1012825"/>
            <a:ext cx="91440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Примеры автоматизированного контроля в Казначействе России</a:t>
            </a:r>
          </a:p>
          <a:p>
            <a:pPr>
              <a:defRPr/>
            </a:pPr>
            <a:endParaRPr lang="ru-RU" sz="1600" u="sng" dirty="0">
              <a:cs typeface="Times New Roman" pitchFamily="18" charset="0"/>
            </a:endParaRPr>
          </a:p>
          <a:p>
            <a:pPr marL="514350" indent="-514350" algn="just">
              <a:lnSpc>
                <a:spcPct val="100000"/>
              </a:lnSpc>
              <a:buFontTx/>
              <a:buAutoNum type="arabicPeriod"/>
              <a:defRPr/>
            </a:pPr>
            <a:r>
              <a:rPr lang="ru-RU" dirty="0">
                <a:cs typeface="Times New Roman" pitchFamily="18" charset="0"/>
              </a:rPr>
              <a:t>Контроль рабочего времени на основании данных СКУД (еженедельно);</a:t>
            </a:r>
          </a:p>
          <a:p>
            <a:pPr marL="514350" indent="-514350" algn="just">
              <a:lnSpc>
                <a:spcPct val="100000"/>
              </a:lnSpc>
              <a:buFontTx/>
              <a:buAutoNum type="arabicPeriod"/>
              <a:defRPr/>
            </a:pPr>
            <a:r>
              <a:rPr lang="ru-RU" dirty="0">
                <a:cs typeface="Times New Roman" pitchFamily="18" charset="0"/>
              </a:rPr>
              <a:t>Контроль соблюдения сроков ответов на письма и исполнения поручений на основании данных ППО АСД «</a:t>
            </a:r>
            <a:r>
              <a:rPr lang="en-US" dirty="0" err="1">
                <a:cs typeface="Times New Roman" pitchFamily="18" charset="0"/>
              </a:rPr>
              <a:t>LanDocs</a:t>
            </a:r>
            <a:r>
              <a:rPr lang="ru-RU" dirty="0">
                <a:cs typeface="Times New Roman" pitchFamily="18" charset="0"/>
              </a:rPr>
              <a:t>» (еженедельно);</a:t>
            </a:r>
          </a:p>
          <a:p>
            <a:pPr marL="514350" indent="-514350" algn="just">
              <a:lnSpc>
                <a:spcPct val="100000"/>
              </a:lnSpc>
              <a:buFontTx/>
              <a:buAutoNum type="arabicPeriod"/>
              <a:defRPr/>
            </a:pPr>
            <a:r>
              <a:rPr lang="ru-RU" dirty="0">
                <a:cs typeface="Times New Roman" pitchFamily="18" charset="0"/>
              </a:rPr>
              <a:t>Контроль за работоспособностью коммутационного и серверного оборудования на основании данных СУЭ (ежедневно);</a:t>
            </a:r>
          </a:p>
          <a:p>
            <a:pPr marL="514350" indent="-514350" algn="just">
              <a:lnSpc>
                <a:spcPct val="100000"/>
              </a:lnSpc>
              <a:buFontTx/>
              <a:buAutoNum type="arabicPeriod"/>
              <a:defRPr/>
            </a:pPr>
            <a:r>
              <a:rPr lang="ru-RU" dirty="0">
                <a:cs typeface="Times New Roman" pitchFamily="18" charset="0"/>
              </a:rPr>
              <a:t>Контроль за ходом выполнения отдельных поручений Федерального казначейства на основании данных чек – листов (с установленной периодичностью);</a:t>
            </a:r>
          </a:p>
          <a:p>
            <a:pPr marL="514350" indent="-514350" algn="just">
              <a:lnSpc>
                <a:spcPct val="100000"/>
              </a:lnSpc>
              <a:buFontTx/>
              <a:buAutoNum type="arabicPeriod"/>
              <a:defRPr/>
            </a:pPr>
            <a:r>
              <a:rPr lang="ru-RU" dirty="0">
                <a:cs typeface="Times New Roman" pitchFamily="18" charset="0"/>
              </a:rPr>
              <a:t>Контроль исполнения </a:t>
            </a:r>
            <a:r>
              <a:rPr lang="en-US" dirty="0">
                <a:cs typeface="Times New Roman" pitchFamily="18" charset="0"/>
              </a:rPr>
              <a:t>SLA </a:t>
            </a:r>
            <a:r>
              <a:rPr lang="ru-RU" dirty="0">
                <a:cs typeface="Times New Roman" pitchFamily="18" charset="0"/>
              </a:rPr>
              <a:t> МОУ ФК с УИС на основании данных СУЭ  (ежемесячно);</a:t>
            </a:r>
          </a:p>
          <a:p>
            <a:pPr marL="514350" indent="-514350" algn="just">
              <a:lnSpc>
                <a:spcPct val="100000"/>
              </a:lnSpc>
              <a:buFontTx/>
              <a:buAutoNum type="arabicPeriod"/>
              <a:defRPr/>
            </a:pPr>
            <a:r>
              <a:rPr lang="ru-RU" dirty="0">
                <a:cs typeface="Times New Roman" pitchFamily="18" charset="0"/>
              </a:rPr>
              <a:t>И т.д.</a:t>
            </a:r>
          </a:p>
          <a:p>
            <a:pPr marL="457200" indent="-457200">
              <a:lnSpc>
                <a:spcPct val="100000"/>
              </a:lnSpc>
              <a:buFontTx/>
              <a:buAutoNum type="arabicPeriod"/>
              <a:defRPr/>
            </a:pP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633D907-F833-48D9-A231-ECC4C8DD5C6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5123" name="Group 39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512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Rectangle 41"/>
            <p:cNvSpPr>
              <a:spLocks noChangeArrowheads="1"/>
            </p:cNvSpPr>
            <p:nvPr/>
          </p:nvSpPr>
          <p:spPr bwMode="auto">
            <a:xfrm>
              <a:off x="540" y="0"/>
              <a:ext cx="4582" cy="57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1. Предпосылки организации дополнительного автоматизированного контроля функциональной деятельности Федерального казначейства (2)</a:t>
              </a:r>
              <a:endParaRPr lang="ru-RU"/>
            </a:p>
          </p:txBody>
        </p:sp>
      </p:grpSp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0" y="1042988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cs typeface="Times New Roman" pitchFamily="18" charset="0"/>
              </a:rPr>
              <a:t>Цель функционирования казначейской системы: </a:t>
            </a:r>
          </a:p>
          <a:p>
            <a:pPr>
              <a:lnSpc>
                <a:spcPct val="100000"/>
              </a:lnSpc>
            </a:pPr>
            <a:r>
              <a:rPr lang="ru-RU" sz="2400" b="0">
                <a:cs typeface="Times New Roman" pitchFamily="18" charset="0"/>
              </a:rPr>
              <a:t>обеспечение исполнения федерального бюджета,                     кассового обслуживания исполнения бюджетов бюджетной системы Российской Федерации, предварительного и текущего контроля ведения операций со средствами федерального бюджета главными распорядителями, распорядителями и получателями средств федерального бюджета </a:t>
            </a:r>
          </a:p>
          <a:p>
            <a:pPr>
              <a:lnSpc>
                <a:spcPct val="100000"/>
              </a:lnSpc>
            </a:pPr>
            <a:r>
              <a:rPr lang="ru-RU" sz="2200" b="0" i="1">
                <a:cs typeface="Times New Roman" pitchFamily="18" charset="0"/>
              </a:rPr>
              <a:t>(постановление Правительства РФ от 01.12.2004  № 703)</a:t>
            </a:r>
          </a:p>
          <a:p>
            <a:pPr>
              <a:lnSpc>
                <a:spcPct val="100000"/>
              </a:lnSpc>
            </a:pPr>
            <a:endParaRPr lang="ru-RU" sz="180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u="sng">
                <a:cs typeface="Times New Roman" pitchFamily="18" charset="0"/>
              </a:rPr>
              <a:t>Межрегиональное операционное УФК является пилотом                 </a:t>
            </a:r>
            <a:r>
              <a:rPr lang="ru-RU" sz="2400" b="0" u="sng">
                <a:cs typeface="Times New Roman" pitchFamily="18" charset="0"/>
              </a:rPr>
              <a:t> </a:t>
            </a:r>
            <a:r>
              <a:rPr lang="ru-RU" sz="2200" b="0" u="sng">
                <a:cs typeface="Times New Roman" pitchFamily="18" charset="0"/>
              </a:rPr>
              <a:t>в части реализации Основного мероприятия 10.2                                   «Развитие механизмов внутреннего контроля                                  Федерального казначейства» Основных мероприятий на 2014 год                   по реализации Стратегической карты Казначейства России                             на 2013 – 2017 гг.</a:t>
            </a:r>
          </a:p>
          <a:p>
            <a:pPr>
              <a:lnSpc>
                <a:spcPct val="100000"/>
              </a:lnSpc>
            </a:pPr>
            <a:endParaRPr lang="ru-RU" sz="240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400"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21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61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23"/>
            <p:cNvSpPr>
              <a:spLocks noChangeArrowheads="1"/>
            </p:cNvSpPr>
            <p:nvPr/>
          </p:nvSpPr>
          <p:spPr bwMode="auto">
            <a:xfrm>
              <a:off x="540" y="0"/>
              <a:ext cx="4582" cy="57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1. Предпосылки организации дополнительного автоматизированного контроля функциональной деятельности Федерального казначейства (3)</a:t>
              </a:r>
              <a:endParaRPr lang="ru-RU"/>
            </a:p>
          </p:txBody>
        </p:sp>
      </p:grpSp>
      <p:sp>
        <p:nvSpPr>
          <p:cNvPr id="3075" name="Содержимое 6"/>
          <p:cNvSpPr>
            <a:spLocks noGrp="1"/>
          </p:cNvSpPr>
          <p:nvPr>
            <p:ph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425700"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«…Важнейшим направлением контрольной работы Казначейства России должно стать инкорпорирование … проверочных мероприятий в текущий контроль за деятельностью ведомства (путем, например, проверки документов незакрытого операционного дня на основе репрезентативной выборки»</a:t>
            </a:r>
          </a:p>
          <a:p>
            <a:pPr marL="242570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Станислав Прокофьев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заместитель руководителя Казначейства России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(журнал «Бюджет», август 2007)</a:t>
            </a:r>
          </a:p>
          <a:p>
            <a:pPr algn="just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«…Существенное повышение объективности, оперативности, надежности контрольных мероприятий обеспечивается внедрением … технологического контроля, нацеленного на автоматизированное выявление отклонений от стандартизированных регламентов»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Станислав Прокофьев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заместитель руководителя Казначейства России        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(журнал «Бюджет», август 2007)</a:t>
            </a:r>
          </a:p>
          <a:p>
            <a:pPr algn="just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«…В рамках создания АИС ФК … встроенные модули для обеспечения технологического контроля должны быть внедрены в составе комплекса стандартизированных интерактивных операций на всех уровнях казначейской системы»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Станислав Прокофьев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заместитель руководителя Казначейства России             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(журнал «Бюджет», август 2007)</a:t>
            </a:r>
          </a:p>
          <a:p>
            <a:pPr algn="just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Рисунок 6" descr="e0a918e2f2a8ad782f61c22c11bbcb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928688"/>
            <a:ext cx="1962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47FCD20-077D-4ED0-A419-A0B81FD1554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 descr="PK7B9975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000125"/>
            <a:ext cx="19129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Group 121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Rectangle 123"/>
            <p:cNvSpPr>
              <a:spLocks noChangeArrowheads="1"/>
            </p:cNvSpPr>
            <p:nvPr/>
          </p:nvSpPr>
          <p:spPr bwMode="auto">
            <a:xfrm>
              <a:off x="585" y="0"/>
              <a:ext cx="4582" cy="57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1. Предпосылки организации дополнительного автоматизированного контроля функциональной деятельности Федерального казначейства (4)</a:t>
              </a:r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EDA4A24E-D9C6-44AC-B625-DCD791D1C54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099" name="Содержимое 6"/>
          <p:cNvSpPr>
            <a:spLocks noGrp="1"/>
          </p:cNvSpPr>
          <p:nvPr>
            <p:ph/>
          </p:nvPr>
        </p:nvSpPr>
        <p:spPr>
          <a:xfrm>
            <a:off x="0" y="714375"/>
            <a:ext cx="9144000" cy="6021388"/>
          </a:xfrm>
        </p:spPr>
        <p:txBody>
          <a:bodyPr/>
          <a:lstStyle/>
          <a:p>
            <a:pPr marL="2425700" algn="just" eaLnBrk="1" hangingPunct="1">
              <a:buFontTx/>
              <a:buNone/>
              <a:defRPr/>
            </a:pP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pPr marL="2425700"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«…Внутренний контроль и аудит должны стать элементом эффективного государственного управления, способствующего достижению целей государственных органов и организаций»</a:t>
            </a:r>
          </a:p>
          <a:p>
            <a:pPr marL="242570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Александр Демидов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заместитель руководителя Казначейства России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(журнал «Бюджет», май 2010)</a:t>
            </a:r>
          </a:p>
          <a:p>
            <a:pPr algn="just" eaLnBrk="1" hangingPunct="1">
              <a:buFontTx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425700"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«…Система внутреннего контроля не может и не должна быть эпизодической, она должна быть ежедневной» </a:t>
            </a:r>
          </a:p>
          <a:p>
            <a:pPr marL="2425700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Александр Демидов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заместитель руководителя Казначейства России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(журнал «Бюджет», май 2010)</a:t>
            </a:r>
          </a:p>
          <a:p>
            <a:pPr algn="just" eaLnBrk="1" hangingPunct="1">
              <a:buFontTx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«…Внутренний технологический контроль является одним из элементов Системы внутреннего контроля и аудита Федерального казначейства»</a:t>
            </a:r>
          </a:p>
          <a:p>
            <a:pPr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Александр Демидов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заместитель руководителя Казначейства России             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(журнал «Бюджет», май 2010)</a:t>
            </a:r>
          </a:p>
          <a:p>
            <a:pPr eaLnBrk="1" hangingPunct="1">
              <a:buFontTx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«…Основными требованиями к организации и проведению внутреннего контроля и внутреннего аудита являются: в) требование рациональности - внутренний контроль и внутренний аудит организуются таким образом, чтобы исключить осуществление излишних процессов и операций в ходе их проведения»</a:t>
            </a:r>
          </a:p>
          <a:p>
            <a:pPr algn="just" eaLnBrk="1" hangingPunct="1">
              <a:buFontTx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(Приказ Казначейства России от 25.01.2011 № 19 «Об утверждении Положения о внутреннем контроле и внутреннем аудите в Федеральном казначействе»)</a:t>
            </a:r>
          </a:p>
          <a:p>
            <a:pPr algn="just" eaLnBrk="1" hangingPunct="1">
              <a:buFontTx/>
              <a:buNone/>
              <a:defRPr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21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82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Rectangle 123"/>
            <p:cNvSpPr>
              <a:spLocks noChangeArrowheads="1"/>
            </p:cNvSpPr>
            <p:nvPr/>
          </p:nvSpPr>
          <p:spPr bwMode="auto">
            <a:xfrm>
              <a:off x="585" y="0"/>
              <a:ext cx="4582" cy="57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>
                  <a:cs typeface="Times New Roman" pitchFamily="18" charset="0"/>
                </a:rPr>
                <a:t>1. Предпосылки организации дополнительного автоматизированного контроля функциональной деятельности Федерального казначейства (5)</a:t>
              </a:r>
              <a:endParaRPr lang="ru-RU"/>
            </a:p>
          </p:txBody>
        </p:sp>
      </p:grpSp>
      <p:sp>
        <p:nvSpPr>
          <p:cNvPr id="8195" name="Содержимое 6"/>
          <p:cNvSpPr>
            <a:spLocks noGrp="1"/>
          </p:cNvSpPr>
          <p:nvPr>
            <p:ph/>
          </p:nvPr>
        </p:nvSpPr>
        <p:spPr>
          <a:xfrm>
            <a:off x="285750" y="1143000"/>
            <a:ext cx="8858250" cy="5072063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ru-RU" sz="1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5" y="928688"/>
          <a:ext cx="8858311" cy="543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8215370"/>
              </a:tblGrid>
              <a:tr h="7881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Последующий</a:t>
                      </a:r>
                      <a:r>
                        <a:rPr lang="ru-RU" sz="2400" b="1" u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оперативный внутренний</a:t>
                      </a:r>
                    </a:p>
                    <a:p>
                      <a:pPr algn="ctr"/>
                      <a:r>
                        <a:rPr lang="ru-RU" sz="2400" b="1" u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автоматизированный контроль</a:t>
                      </a:r>
                      <a:endParaRPr lang="ru-RU" sz="24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712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последующий –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 осуществляется после совершения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операций:                  до завершения 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опердня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(в отделах),  на следующий день (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ОВКиА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оперативный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осуществляется постоянно (ежедневно) максимально оперативно непосредственно после совершения операций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93004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внутренний -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 осуществляется в отношении функциональных процессов и операций, выполняемых работниками органа Федерального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казначейства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99877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автоматизированный  -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 осуществляется автоматизировано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(в перспективе автоматически)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отношении функциональных процессов и операций, выполняемых работниками органа Федерального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казначейства в ППО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76969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–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осуществляется начальниками функциональных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отделов (уполномоченными начальниками функциональных отделов работниками) и  отделом внутреннего контроля и аудита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территориальных органов Федерального казначейства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EDD0FC9F-AFF7-45E2-9D95-F0C07434825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4500563"/>
            <a:ext cx="7143750" cy="2214562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>
            <a:outerShdw blurRad="203200" dist="76200" dir="215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4" name="Выноска со стрелкой вниз 43"/>
          <p:cNvSpPr/>
          <p:nvPr/>
        </p:nvSpPr>
        <p:spPr bwMode="auto">
          <a:xfrm>
            <a:off x="4857720" y="1214422"/>
            <a:ext cx="4071998" cy="2714644"/>
          </a:xfrm>
          <a:prstGeom prst="downArrowCallout">
            <a:avLst>
              <a:gd name="adj1" fmla="val 29168"/>
              <a:gd name="adj2" fmla="val 22701"/>
              <a:gd name="adj3" fmla="val 9071"/>
              <a:gd name="adj4" fmla="val 8488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 cap="flat" cmpd="sng" algn="ctr">
            <a:solidFill>
              <a:srgbClr val="003964"/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76200" dir="215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>
              <a:defRPr/>
            </a:pPr>
            <a:r>
              <a:rPr lang="ru-RU" sz="1600" u="sng" dirty="0"/>
              <a:t>Не работающие в операционной «АС ФК» отделы МОУ ФК:</a:t>
            </a:r>
          </a:p>
          <a:p>
            <a:pPr>
              <a:defRPr/>
            </a:pPr>
            <a:r>
              <a:rPr lang="ru-RU" sz="2400" dirty="0"/>
              <a:t>     </a:t>
            </a:r>
            <a:r>
              <a:rPr lang="ru-RU" sz="2400" dirty="0">
                <a:solidFill>
                  <a:srgbClr val="FF0000"/>
                </a:solidFill>
              </a:rPr>
              <a:t>100</a:t>
            </a:r>
            <a:r>
              <a:rPr lang="ru-RU" sz="1600" dirty="0">
                <a:solidFill>
                  <a:srgbClr val="FF0000"/>
                </a:solidFill>
              </a:rPr>
              <a:t> сотрудников</a:t>
            </a:r>
          </a:p>
        </p:txBody>
      </p:sp>
      <p:sp>
        <p:nvSpPr>
          <p:cNvPr id="43" name="Выноска со стрелкой вниз 42"/>
          <p:cNvSpPr/>
          <p:nvPr/>
        </p:nvSpPr>
        <p:spPr bwMode="auto">
          <a:xfrm>
            <a:off x="214282" y="1214422"/>
            <a:ext cx="4000560" cy="2714644"/>
          </a:xfrm>
          <a:prstGeom prst="downArrowCallout">
            <a:avLst>
              <a:gd name="adj1" fmla="val 29167"/>
              <a:gd name="adj2" fmla="val 24410"/>
              <a:gd name="adj3" fmla="val 9619"/>
              <a:gd name="adj4" fmla="val 85349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76200" dir="2154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/>
          <a:lstStyle/>
          <a:p>
            <a:pPr>
              <a:defRPr/>
            </a:pPr>
            <a:r>
              <a:rPr lang="ru-RU" sz="1600" u="sng" dirty="0"/>
              <a:t>Работающие в операционной «АС ФК» отделы МОУ ФК:</a:t>
            </a:r>
          </a:p>
          <a:p>
            <a:pPr>
              <a:defRPr/>
            </a:pPr>
            <a:r>
              <a:rPr lang="ru-RU" sz="2400" dirty="0">
                <a:solidFill>
                  <a:srgbClr val="1234DE"/>
                </a:solidFill>
              </a:rPr>
              <a:t>103</a:t>
            </a:r>
            <a:r>
              <a:rPr lang="ru-RU" sz="1600" dirty="0">
                <a:solidFill>
                  <a:srgbClr val="1234DE"/>
                </a:solidFill>
              </a:rPr>
              <a:t> сотрудника</a:t>
            </a:r>
          </a:p>
        </p:txBody>
      </p:sp>
      <p:grpSp>
        <p:nvGrpSpPr>
          <p:cNvPr id="9225" name="Group 121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925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5" name="Rectangle 123"/>
            <p:cNvSpPr>
              <a:spLocks noChangeArrowheads="1"/>
            </p:cNvSpPr>
            <p:nvPr/>
          </p:nvSpPr>
          <p:spPr bwMode="auto">
            <a:xfrm>
              <a:off x="405" y="148"/>
              <a:ext cx="4582" cy="23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/>
                <a:t>2.1. Планирование ПОВАК (1)</a:t>
              </a:r>
            </a:p>
          </p:txBody>
        </p:sp>
      </p:grp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" y="2000250"/>
            <a:ext cx="2365375" cy="1428750"/>
          </a:xfrm>
          <a:prstGeom prst="rect">
            <a:avLst/>
          </a:prstGeom>
          <a:noFill/>
          <a:ln w="3175" cap="flat" cmpd="sng" algn="ctr">
            <a:solidFill>
              <a:schemeClr val="accent1">
                <a:lumMod val="10000"/>
              </a:schemeClr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2024063"/>
            <a:ext cx="2214562" cy="1404937"/>
          </a:xfrm>
          <a:prstGeom prst="rect">
            <a:avLst/>
          </a:prstGeom>
          <a:noFill/>
          <a:ln w="3175" cap="flat" cmpd="sng" algn="ctr">
            <a:solidFill>
              <a:schemeClr val="accent4">
                <a:lumMod val="85000"/>
                <a:lumOff val="15000"/>
              </a:schemeClr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714488"/>
            <a:ext cx="2786082" cy="2143140"/>
          </a:xfrm>
          <a:prstGeom prst="rect">
            <a:avLst/>
          </a:prstGeom>
          <a:noFill/>
          <a:ln w="3175" cap="flat" cmpd="sng" algn="ctr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203200" dist="76200" dir="21540000" sx="31000" sy="3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229" name="Прямоугольник 39"/>
          <p:cNvSpPr>
            <a:spLocks noChangeArrowheads="1"/>
          </p:cNvSpPr>
          <p:nvPr/>
        </p:nvSpPr>
        <p:spPr bwMode="auto">
          <a:xfrm>
            <a:off x="3643313" y="2643188"/>
            <a:ext cx="714375" cy="28575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/>
            <a:r>
              <a:rPr lang="ru-RU"/>
              <a:t>51% </a:t>
            </a:r>
          </a:p>
        </p:txBody>
      </p:sp>
      <p:sp>
        <p:nvSpPr>
          <p:cNvPr id="9230" name="Прямоугольник 40"/>
          <p:cNvSpPr>
            <a:spLocks noChangeArrowheads="1"/>
          </p:cNvSpPr>
          <p:nvPr/>
        </p:nvSpPr>
        <p:spPr bwMode="auto">
          <a:xfrm>
            <a:off x="5000625" y="2643188"/>
            <a:ext cx="714375" cy="285750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/>
              <a:t>49%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0" y="857250"/>
            <a:ext cx="9144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ru-RU" kern="0" dirty="0">
                <a:solidFill>
                  <a:srgbClr val="002060"/>
                </a:solidFill>
                <a:cs typeface="Times New Roman" pitchFamily="18" charset="0"/>
              </a:rPr>
              <a:t>Область применения ПОВАК</a:t>
            </a:r>
          </a:p>
        </p:txBody>
      </p:sp>
      <p:sp>
        <p:nvSpPr>
          <p:cNvPr id="28" name="Прямоугольник 39"/>
          <p:cNvSpPr>
            <a:spLocks noChangeArrowheads="1"/>
          </p:cNvSpPr>
          <p:nvPr/>
        </p:nvSpPr>
        <p:spPr bwMode="auto">
          <a:xfrm>
            <a:off x="71438" y="4000504"/>
            <a:ext cx="9001156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solidFill>
              <a:srgbClr val="C00000"/>
            </a:solidFill>
            <a:round/>
            <a:headEnd/>
            <a:tailEnd/>
          </a:ln>
          <a:effectLst>
            <a:outerShdw blurRad="444500" dist="215900" dir="9120000" sx="88000" sy="88000" algn="ctr" rotWithShape="0">
              <a:srgbClr val="FF0000">
                <a:alpha val="5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>
              <a:defRPr/>
            </a:pPr>
            <a:r>
              <a:rPr lang="ru-RU" sz="1600" dirty="0"/>
              <a:t>Сведения о нарушениях, выявленных при проведении </a:t>
            </a:r>
          </a:p>
          <a:p>
            <a:pPr>
              <a:defRPr/>
            </a:pPr>
            <a:r>
              <a:rPr lang="ru-RU" sz="1600" dirty="0"/>
              <a:t>контрольных мероприятий в ТОФК в 2013 году </a:t>
            </a:r>
            <a:r>
              <a:rPr lang="ru-RU" sz="1600" i="1" dirty="0"/>
              <a:t>(по данным УВК(А)</a:t>
            </a:r>
            <a:r>
              <a:rPr lang="ru-RU" sz="1600" i="1" dirty="0" err="1"/>
              <a:t>иОЭД</a:t>
            </a:r>
            <a:r>
              <a:rPr lang="ru-RU" sz="1600" i="1" dirty="0"/>
              <a:t>)</a:t>
            </a:r>
          </a:p>
        </p:txBody>
      </p:sp>
      <p:sp>
        <p:nvSpPr>
          <p:cNvPr id="30" name="Прямоугольник 39"/>
          <p:cNvSpPr>
            <a:spLocks noChangeArrowheads="1"/>
          </p:cNvSpPr>
          <p:nvPr/>
        </p:nvSpPr>
        <p:spPr bwMode="auto">
          <a:xfrm>
            <a:off x="71438" y="5072063"/>
            <a:ext cx="1714500" cy="928687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blurRad="203200" dist="76200" dir="21540000" algn="ctr" rotWithShape="0">
              <a:srgbClr val="000000">
                <a:alpha val="43137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2400" dirty="0"/>
              <a:t>12128 </a:t>
            </a:r>
            <a:r>
              <a:rPr lang="ru-RU" sz="1400" dirty="0"/>
              <a:t>нарушений функциональных отделов ТОФК</a:t>
            </a:r>
          </a:p>
          <a:p>
            <a:pPr>
              <a:defRPr/>
            </a:pPr>
            <a:endParaRPr lang="ru-RU" sz="1400" dirty="0"/>
          </a:p>
        </p:txBody>
      </p:sp>
      <p:sp>
        <p:nvSpPr>
          <p:cNvPr id="31" name="Прямоугольник 39"/>
          <p:cNvSpPr>
            <a:spLocks noChangeArrowheads="1"/>
          </p:cNvSpPr>
          <p:nvPr/>
        </p:nvSpPr>
        <p:spPr bwMode="auto">
          <a:xfrm>
            <a:off x="7358063" y="5072063"/>
            <a:ext cx="1714500" cy="928687"/>
          </a:xfrm>
          <a:prstGeom prst="rect">
            <a:avLst/>
          </a:prstGeom>
          <a:solidFill>
            <a:srgbClr val="00B050"/>
          </a:solidFill>
          <a:ln w="1905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blurRad="203200" dist="76200" dir="21540000" algn="ctr" rotWithShape="0">
              <a:srgbClr val="000000">
                <a:alpha val="43137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ru-RU" sz="2400" dirty="0"/>
              <a:t>3921</a:t>
            </a:r>
          </a:p>
          <a:p>
            <a:pPr>
              <a:defRPr/>
            </a:pPr>
            <a:r>
              <a:rPr lang="ru-RU" sz="1400" dirty="0"/>
              <a:t>нарушений обеспечивающих отделов ТОФК</a:t>
            </a:r>
          </a:p>
        </p:txBody>
      </p:sp>
      <p:pic>
        <p:nvPicPr>
          <p:cNvPr id="9237" name="Picture 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4786313"/>
            <a:ext cx="2643188" cy="1785937"/>
          </a:xfrm>
          <a:prstGeom prst="rect">
            <a:avLst/>
          </a:prstGeom>
          <a:noFill/>
          <a:ln w="3175" algn="ctr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 bwMode="auto">
          <a:xfrm>
            <a:off x="4857752" y="6000768"/>
            <a:ext cx="500066" cy="500066"/>
          </a:xfrm>
          <a:prstGeom prst="rect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76200" dir="2154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929058" y="5072074"/>
            <a:ext cx="500066" cy="142876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76200" dir="2154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9"/>
          <p:cNvSpPr>
            <a:spLocks noChangeArrowheads="1"/>
          </p:cNvSpPr>
          <p:nvPr/>
        </p:nvSpPr>
        <p:spPr bwMode="auto">
          <a:xfrm>
            <a:off x="5429250" y="6000750"/>
            <a:ext cx="928688" cy="428625"/>
          </a:xfrm>
          <a:prstGeom prst="rect">
            <a:avLst/>
          </a:prstGeom>
          <a:solidFill>
            <a:srgbClr val="00B050"/>
          </a:solidFill>
          <a:ln w="19050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ru-RU" sz="2400" dirty="0"/>
              <a:t>24% </a:t>
            </a:r>
          </a:p>
        </p:txBody>
      </p:sp>
      <p:sp>
        <p:nvSpPr>
          <p:cNvPr id="39" name="Прямоугольник 40"/>
          <p:cNvSpPr>
            <a:spLocks noChangeArrowheads="1"/>
          </p:cNvSpPr>
          <p:nvPr/>
        </p:nvSpPr>
        <p:spPr bwMode="auto">
          <a:xfrm>
            <a:off x="3000375" y="5143500"/>
            <a:ext cx="857250" cy="428625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defRPr/>
            </a:pPr>
            <a:r>
              <a:rPr lang="ru-RU" sz="2400" dirty="0"/>
              <a:t>76%</a:t>
            </a:r>
          </a:p>
        </p:txBody>
      </p:sp>
      <p:sp>
        <p:nvSpPr>
          <p:cNvPr id="41" name="Нашивка 40"/>
          <p:cNvSpPr/>
          <p:nvPr/>
        </p:nvSpPr>
        <p:spPr bwMode="auto">
          <a:xfrm rot="5400000">
            <a:off x="4000496" y="4643446"/>
            <a:ext cx="357190" cy="357190"/>
          </a:xfrm>
          <a:prstGeom prst="chevron">
            <a:avLst/>
          </a:prstGeom>
          <a:solidFill>
            <a:srgbClr val="FF0000"/>
          </a:solidFill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ED4ED4-6B3E-4CA2-BC27-616C241E296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250" name="Прямоугольник 40"/>
          <p:cNvSpPr>
            <a:spLocks noChangeArrowheads="1"/>
          </p:cNvSpPr>
          <p:nvPr/>
        </p:nvSpPr>
        <p:spPr bwMode="auto">
          <a:xfrm>
            <a:off x="3714750" y="3429000"/>
            <a:ext cx="1928813" cy="500063"/>
          </a:xfrm>
          <a:prstGeom prst="rect">
            <a:avLst/>
          </a:prstGeom>
          <a:solidFill>
            <a:srgbClr val="FFFF00"/>
          </a:solidFill>
          <a:ln w="19050" algn="ctr">
            <a:solidFill>
              <a:srgbClr val="1234DE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1600">
                <a:solidFill>
                  <a:srgbClr val="1234DE"/>
                </a:solidFill>
              </a:rPr>
              <a:t>42 %</a:t>
            </a:r>
            <a:r>
              <a:rPr lang="ru-RU" sz="1600"/>
              <a:t>  </a:t>
            </a:r>
            <a:r>
              <a:rPr lang="ru-RU" sz="1600" b="0"/>
              <a:t>против</a:t>
            </a:r>
            <a:r>
              <a:rPr lang="ru-RU" sz="1600"/>
              <a:t>  </a:t>
            </a:r>
            <a:r>
              <a:rPr lang="ru-RU" sz="1600">
                <a:solidFill>
                  <a:srgbClr val="FF0000"/>
                </a:solidFill>
              </a:rPr>
              <a:t>58%</a:t>
            </a:r>
            <a:r>
              <a:rPr lang="ru-RU" sz="1600"/>
              <a:t> </a:t>
            </a:r>
          </a:p>
          <a:p>
            <a:r>
              <a:rPr lang="ru-RU" sz="1600"/>
              <a:t>для УФК</a:t>
            </a:r>
          </a:p>
        </p:txBody>
      </p:sp>
      <p:sp>
        <p:nvSpPr>
          <p:cNvPr id="25" name="Нашивка 24"/>
          <p:cNvSpPr/>
          <p:nvPr/>
        </p:nvSpPr>
        <p:spPr bwMode="auto">
          <a:xfrm rot="5400000">
            <a:off x="4929190" y="5500702"/>
            <a:ext cx="357190" cy="357190"/>
          </a:xfrm>
          <a:prstGeom prst="chevron">
            <a:avLst/>
          </a:prstGeom>
          <a:solidFill>
            <a:srgbClr val="00B050"/>
          </a:solidFill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6800" rIns="90000" bIns="4680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81B1136F-EB94-46D0-B119-5439AB0A40E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9223" name="AutoShape 29"/>
          <p:cNvSpPr>
            <a:spLocks noChangeArrowheads="1"/>
          </p:cNvSpPr>
          <p:nvPr/>
        </p:nvSpPr>
        <p:spPr bwMode="auto">
          <a:xfrm>
            <a:off x="142844" y="1571612"/>
            <a:ext cx="2571768" cy="1285884"/>
          </a:xfrm>
          <a:prstGeom prst="roundRect">
            <a:avLst>
              <a:gd name="adj" fmla="val 16667"/>
            </a:avLst>
          </a:prstGeom>
          <a:solidFill>
            <a:srgbClr val="FFE38B">
              <a:alpha val="99000"/>
            </a:srgbClr>
          </a:solidFill>
          <a:ln w="19050" algn="ctr">
            <a:solidFill>
              <a:srgbClr val="003366"/>
            </a:solidFill>
            <a:round/>
            <a:headEnd/>
            <a:tailEnd/>
          </a:ln>
          <a:effectLst>
            <a:outerShdw blurRad="647700" dir="5160000" sx="93000" sy="93000" algn="ctr" rotWithShape="0">
              <a:schemeClr val="accent6">
                <a:lumMod val="50000"/>
                <a:alpha val="54000"/>
              </a:schemeClr>
            </a:outerShdw>
          </a:effectLst>
          <a:scene3d>
            <a:camera prst="orthographicFront"/>
            <a:lightRig rig="threePt" dir="t"/>
          </a:scene3d>
          <a:sp3d extrusionH="69850" contourW="19050">
            <a:bevelT h="12700"/>
            <a:bevelB w="19050" h="57150"/>
            <a:extrusionClr>
              <a:schemeClr val="bg1">
                <a:lumMod val="60000"/>
                <a:lumOff val="4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txBody>
          <a:bodyPr/>
          <a:lstStyle/>
          <a:p>
            <a:pPr>
              <a:defRPr/>
            </a:pPr>
            <a:r>
              <a:rPr lang="ru-RU" sz="1400" dirty="0"/>
              <a:t>Результаты              контрольных мероприятий                   </a:t>
            </a:r>
            <a:r>
              <a:rPr lang="ru-RU" sz="1400" dirty="0" err="1"/>
              <a:t>ОВКиА</a:t>
            </a:r>
            <a:r>
              <a:rPr lang="ru-RU" sz="1400" dirty="0"/>
              <a:t> МОУ ФК</a:t>
            </a:r>
          </a:p>
        </p:txBody>
      </p:sp>
      <p:sp>
        <p:nvSpPr>
          <p:cNvPr id="9222" name="AutoShape 26"/>
          <p:cNvSpPr>
            <a:spLocks noChangeArrowheads="1"/>
          </p:cNvSpPr>
          <p:nvPr/>
        </p:nvSpPr>
        <p:spPr bwMode="auto">
          <a:xfrm>
            <a:off x="6357950" y="1643050"/>
            <a:ext cx="2571768" cy="1071570"/>
          </a:xfrm>
          <a:prstGeom prst="roundRect">
            <a:avLst>
              <a:gd name="adj" fmla="val 16667"/>
            </a:avLst>
          </a:prstGeom>
          <a:solidFill>
            <a:srgbClr val="FFE38B">
              <a:alpha val="99000"/>
            </a:srgbClr>
          </a:solidFill>
          <a:ln w="19050" algn="ctr">
            <a:solidFill>
              <a:srgbClr val="003366"/>
            </a:solidFill>
            <a:round/>
            <a:headEnd/>
            <a:tailEnd/>
          </a:ln>
          <a:effectLst>
            <a:outerShdw blurRad="647700" dir="5160000" sx="93000" sy="93000" algn="ctr" rotWithShape="0">
              <a:schemeClr val="accent6">
                <a:lumMod val="50000"/>
                <a:alpha val="54000"/>
              </a:schemeClr>
            </a:outerShdw>
          </a:effectLst>
          <a:scene3d>
            <a:camera prst="orthographicFront"/>
            <a:lightRig rig="threePt" dir="t"/>
          </a:scene3d>
          <a:sp3d extrusionH="69850" contourW="19050">
            <a:bevelT h="12700"/>
            <a:bevelB w="19050" h="57150"/>
            <a:extrusionClr>
              <a:schemeClr val="bg1">
                <a:lumMod val="60000"/>
                <a:lumOff val="4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txBody>
          <a:bodyPr wrap="none"/>
          <a:lstStyle/>
          <a:p>
            <a:pPr>
              <a:defRPr/>
            </a:pPr>
            <a:r>
              <a:rPr lang="ru-RU" sz="1400" dirty="0"/>
              <a:t>Результаты </a:t>
            </a:r>
          </a:p>
          <a:p>
            <a:pPr>
              <a:defRPr/>
            </a:pPr>
            <a:r>
              <a:rPr lang="ru-RU" sz="1400" dirty="0"/>
              <a:t>контрольных мероприятий </a:t>
            </a:r>
          </a:p>
          <a:p>
            <a:pPr>
              <a:defRPr/>
            </a:pPr>
            <a:r>
              <a:rPr lang="ru-RU" sz="1400" dirty="0"/>
              <a:t>УВК(А)</a:t>
            </a:r>
            <a:r>
              <a:rPr lang="ru-RU" sz="1400" dirty="0" err="1"/>
              <a:t>иОЭД</a:t>
            </a:r>
            <a:endParaRPr lang="ru-RU" sz="1400" dirty="0"/>
          </a:p>
        </p:txBody>
      </p:sp>
      <p:sp>
        <p:nvSpPr>
          <p:cNvPr id="9225" name="AutoShape 33"/>
          <p:cNvSpPr>
            <a:spLocks noChangeArrowheads="1"/>
          </p:cNvSpPr>
          <p:nvPr/>
        </p:nvSpPr>
        <p:spPr bwMode="auto">
          <a:xfrm>
            <a:off x="3071802" y="4572008"/>
            <a:ext cx="3000396" cy="857256"/>
          </a:xfrm>
          <a:prstGeom prst="roundRect">
            <a:avLst>
              <a:gd name="adj" fmla="val 16667"/>
            </a:avLst>
          </a:prstGeom>
          <a:solidFill>
            <a:srgbClr val="FFE38B">
              <a:alpha val="99000"/>
            </a:srgbClr>
          </a:solidFill>
          <a:ln w="19050" algn="ctr">
            <a:solidFill>
              <a:srgbClr val="003366"/>
            </a:solidFill>
            <a:round/>
            <a:headEnd/>
            <a:tailEnd/>
          </a:ln>
          <a:effectLst>
            <a:outerShdw blurRad="647700" dir="5160000" sx="93000" sy="93000" algn="ctr" rotWithShape="0">
              <a:schemeClr val="accent6">
                <a:lumMod val="50000"/>
                <a:alpha val="54000"/>
              </a:schemeClr>
            </a:outerShdw>
          </a:effectLst>
          <a:scene3d>
            <a:camera prst="orthographicFront"/>
            <a:lightRig rig="threePt" dir="t"/>
          </a:scene3d>
          <a:sp3d extrusionH="69850" contourW="19050">
            <a:bevelT h="12700"/>
            <a:bevelB w="19050" h="57150"/>
            <a:extrusionClr>
              <a:schemeClr val="bg1">
                <a:lumMod val="60000"/>
                <a:lumOff val="4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txBody>
          <a:bodyPr wrap="none"/>
          <a:lstStyle/>
          <a:p>
            <a:pPr>
              <a:defRPr/>
            </a:pPr>
            <a:r>
              <a:rPr lang="ru-RU" sz="1400" dirty="0"/>
              <a:t>Показатели </a:t>
            </a:r>
          </a:p>
          <a:p>
            <a:pPr>
              <a:defRPr/>
            </a:pPr>
            <a:r>
              <a:rPr lang="ru-RU" sz="1400" dirty="0"/>
              <a:t>результативности деятельности</a:t>
            </a:r>
          </a:p>
          <a:p>
            <a:pPr>
              <a:defRPr/>
            </a:pPr>
            <a:r>
              <a:rPr lang="ru-RU" sz="1400" dirty="0"/>
              <a:t>ГГС, Отделов и МОУ ФК в целом</a:t>
            </a:r>
          </a:p>
        </p:txBody>
      </p:sp>
      <p:grpSp>
        <p:nvGrpSpPr>
          <p:cNvPr id="10252" name="Group 39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94"/>
          </a:xfrm>
        </p:grpSpPr>
        <p:pic>
          <p:nvPicPr>
            <p:cNvPr id="1028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2" name="Rectangle 41"/>
            <p:cNvSpPr>
              <a:spLocks noChangeArrowheads="1"/>
            </p:cNvSpPr>
            <p:nvPr/>
          </p:nvSpPr>
          <p:spPr bwMode="auto">
            <a:xfrm>
              <a:off x="405" y="148"/>
              <a:ext cx="4582" cy="23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/>
                <a:t>2.1. Планирование ПОВАК (2)</a:t>
              </a:r>
            </a:p>
          </p:txBody>
        </p:sp>
      </p:grpSp>
      <p:sp>
        <p:nvSpPr>
          <p:cNvPr id="9226" name="AutoShape 33"/>
          <p:cNvSpPr>
            <a:spLocks noChangeArrowheads="1"/>
          </p:cNvSpPr>
          <p:nvPr/>
        </p:nvSpPr>
        <p:spPr bwMode="auto">
          <a:xfrm>
            <a:off x="6429388" y="4143380"/>
            <a:ext cx="2571768" cy="1000132"/>
          </a:xfrm>
          <a:prstGeom prst="roundRect">
            <a:avLst>
              <a:gd name="adj" fmla="val 16667"/>
            </a:avLst>
          </a:prstGeom>
          <a:solidFill>
            <a:srgbClr val="FFE38B">
              <a:alpha val="99000"/>
            </a:srgbClr>
          </a:solidFill>
          <a:ln w="19050" algn="ctr">
            <a:solidFill>
              <a:srgbClr val="003366"/>
            </a:solidFill>
            <a:round/>
            <a:headEnd/>
            <a:tailEnd/>
          </a:ln>
          <a:effectLst>
            <a:outerShdw blurRad="647700" dir="5160000" sx="93000" sy="93000" algn="ctr" rotWithShape="0">
              <a:schemeClr val="accent6">
                <a:lumMod val="50000"/>
                <a:alpha val="54000"/>
              </a:schemeClr>
            </a:outerShdw>
          </a:effectLst>
          <a:scene3d>
            <a:camera prst="orthographicFront"/>
            <a:lightRig rig="threePt" dir="t"/>
          </a:scene3d>
          <a:sp3d extrusionH="69850" contourW="19050">
            <a:bevelT h="12700"/>
            <a:bevelB w="19050" h="57150"/>
            <a:extrusionClr>
              <a:schemeClr val="bg1">
                <a:lumMod val="60000"/>
                <a:lumOff val="4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txBody>
          <a:bodyPr/>
          <a:lstStyle/>
          <a:p>
            <a:pPr>
              <a:defRPr/>
            </a:pPr>
            <a:r>
              <a:rPr lang="ru-RU" sz="1400" dirty="0"/>
              <a:t>Результаты</a:t>
            </a:r>
          </a:p>
          <a:p>
            <a:pPr>
              <a:defRPr/>
            </a:pPr>
            <a:r>
              <a:rPr lang="ru-RU" sz="1400" dirty="0"/>
              <a:t>внешней оценки</a:t>
            </a:r>
          </a:p>
          <a:p>
            <a:pPr>
              <a:defRPr/>
            </a:pPr>
            <a:r>
              <a:rPr lang="ru-RU" sz="1400" dirty="0"/>
              <a:t> деятельности МОУ ФК</a:t>
            </a:r>
          </a:p>
          <a:p>
            <a:pPr>
              <a:defRPr/>
            </a:pPr>
            <a:r>
              <a:rPr lang="ru-RU" sz="1400" dirty="0"/>
              <a:t> (замечания и предложения)</a:t>
            </a:r>
          </a:p>
        </p:txBody>
      </p:sp>
      <p:pic>
        <p:nvPicPr>
          <p:cNvPr id="5143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1500187" cy="13573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45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097" y="2786067"/>
            <a:ext cx="1357295" cy="1285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224" name="AutoShape 31"/>
          <p:cNvSpPr>
            <a:spLocks noChangeArrowheads="1"/>
          </p:cNvSpPr>
          <p:nvPr/>
        </p:nvSpPr>
        <p:spPr bwMode="auto">
          <a:xfrm>
            <a:off x="142844" y="4286256"/>
            <a:ext cx="2643206" cy="1071568"/>
          </a:xfrm>
          <a:prstGeom prst="roundRect">
            <a:avLst>
              <a:gd name="adj" fmla="val 16667"/>
            </a:avLst>
          </a:prstGeom>
          <a:solidFill>
            <a:srgbClr val="FFE38B">
              <a:alpha val="99000"/>
            </a:srgbClr>
          </a:solidFill>
          <a:ln w="19050" algn="ctr">
            <a:solidFill>
              <a:srgbClr val="003366"/>
            </a:solidFill>
            <a:round/>
            <a:headEnd/>
            <a:tailEnd/>
          </a:ln>
          <a:effectLst>
            <a:outerShdw blurRad="647700" dir="5160000" sx="93000" sy="93000" algn="ctr" rotWithShape="0">
              <a:schemeClr val="accent6">
                <a:lumMod val="50000"/>
                <a:alpha val="54000"/>
              </a:schemeClr>
            </a:outerShdw>
          </a:effectLst>
          <a:scene3d>
            <a:camera prst="orthographicFront"/>
            <a:lightRig rig="threePt" dir="t"/>
          </a:scene3d>
          <a:sp3d extrusionH="69850" contourW="19050">
            <a:bevelT h="12700"/>
            <a:bevelB w="19050" h="57150"/>
            <a:extrusionClr>
              <a:schemeClr val="bg1">
                <a:lumMod val="60000"/>
                <a:lumOff val="4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txBody>
          <a:bodyPr wrap="none"/>
          <a:lstStyle/>
          <a:p>
            <a:pPr>
              <a:defRPr/>
            </a:pPr>
            <a:r>
              <a:rPr lang="ru-RU" sz="1400" dirty="0"/>
              <a:t>Обзоры нарушений,</a:t>
            </a:r>
          </a:p>
          <a:p>
            <a:pPr>
              <a:defRPr/>
            </a:pPr>
            <a:r>
              <a:rPr lang="ru-RU" sz="1400" dirty="0"/>
              <a:t>полученные</a:t>
            </a:r>
          </a:p>
          <a:p>
            <a:pPr>
              <a:defRPr/>
            </a:pPr>
            <a:r>
              <a:rPr lang="ru-RU" sz="1400" dirty="0"/>
              <a:t>от Федерального казначейства</a:t>
            </a:r>
          </a:p>
        </p:txBody>
      </p:sp>
      <p:pic>
        <p:nvPicPr>
          <p:cNvPr id="5151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097" y="5072074"/>
            <a:ext cx="1314450" cy="142877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52" name="Picture 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428875"/>
            <a:ext cx="1285875" cy="13573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53" name="Picture 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405" y="2714629"/>
            <a:ext cx="1357313" cy="1285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56" name="Picture 4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5357835"/>
            <a:ext cx="1285875" cy="13573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57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5500702"/>
            <a:ext cx="1314450" cy="128588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9" name="Стрелка вправо 38"/>
          <p:cNvSpPr/>
          <p:nvPr/>
        </p:nvSpPr>
        <p:spPr bwMode="auto">
          <a:xfrm rot="1726272">
            <a:off x="2416175" y="2727325"/>
            <a:ext cx="757238" cy="4349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 bwMode="auto">
          <a:xfrm rot="19936697">
            <a:off x="2308225" y="4162425"/>
            <a:ext cx="776288" cy="4429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 bwMode="auto">
          <a:xfrm rot="5400000">
            <a:off x="4321969" y="2821781"/>
            <a:ext cx="357188" cy="4286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 bwMode="auto">
          <a:xfrm rot="16200000">
            <a:off x="4329906" y="4115594"/>
            <a:ext cx="341313" cy="4286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 bwMode="auto">
          <a:xfrm rot="12266788">
            <a:off x="5992813" y="4071938"/>
            <a:ext cx="771525" cy="4746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dirty="0"/>
          </a:p>
        </p:txBody>
      </p:sp>
      <p:sp>
        <p:nvSpPr>
          <p:cNvPr id="46" name="Стрелка вправо 45"/>
          <p:cNvSpPr/>
          <p:nvPr/>
        </p:nvSpPr>
        <p:spPr bwMode="auto">
          <a:xfrm rot="9065572">
            <a:off x="5830888" y="2663825"/>
            <a:ext cx="806450" cy="5111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ru-RU" dirty="0"/>
          </a:p>
        </p:txBody>
      </p:sp>
      <p:pic>
        <p:nvPicPr>
          <p:cNvPr id="5150" name="Picture 3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3834" y="5357826"/>
            <a:ext cx="1214465" cy="135733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273" name="Прямоугольник 51"/>
          <p:cNvSpPr>
            <a:spLocks noChangeArrowheads="1"/>
          </p:cNvSpPr>
          <p:nvPr/>
        </p:nvSpPr>
        <p:spPr bwMode="auto">
          <a:xfrm>
            <a:off x="2571750" y="2840038"/>
            <a:ext cx="3857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2400">
                <a:solidFill>
                  <a:srgbClr val="1234DE"/>
                </a:solidFill>
              </a:rPr>
              <a:t>Выявление наиболее </a:t>
            </a:r>
          </a:p>
          <a:p>
            <a:r>
              <a:rPr lang="ru-RU" sz="2400">
                <a:solidFill>
                  <a:srgbClr val="FF0000"/>
                </a:solidFill>
              </a:rPr>
              <a:t>РИСКОЕМКИХ</a:t>
            </a:r>
            <a:r>
              <a:rPr lang="ru-RU" sz="2400">
                <a:solidFill>
                  <a:srgbClr val="1234DE"/>
                </a:solidFill>
              </a:rPr>
              <a:t> </a:t>
            </a:r>
          </a:p>
          <a:p>
            <a:r>
              <a:rPr lang="ru-RU" sz="2400">
                <a:solidFill>
                  <a:srgbClr val="1234DE"/>
                </a:solidFill>
              </a:rPr>
              <a:t>процессов и операций</a:t>
            </a:r>
          </a:p>
        </p:txBody>
      </p:sp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5089545"/>
            <a:ext cx="1357312" cy="1196975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3" name="Picture 4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8250" y="5357835"/>
            <a:ext cx="1376362" cy="1214437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227" name="AutoShape 31"/>
          <p:cNvSpPr>
            <a:spLocks noChangeArrowheads="1"/>
          </p:cNvSpPr>
          <p:nvPr/>
        </p:nvSpPr>
        <p:spPr bwMode="auto">
          <a:xfrm>
            <a:off x="2928926" y="714356"/>
            <a:ext cx="3143272" cy="785818"/>
          </a:xfrm>
          <a:prstGeom prst="roundRect">
            <a:avLst>
              <a:gd name="adj" fmla="val 16667"/>
            </a:avLst>
          </a:prstGeom>
          <a:solidFill>
            <a:srgbClr val="FFE38B">
              <a:alpha val="99000"/>
            </a:srgbClr>
          </a:solidFill>
          <a:ln w="19050" algn="ctr">
            <a:solidFill>
              <a:srgbClr val="003366"/>
            </a:solidFill>
            <a:round/>
            <a:headEnd/>
            <a:tailEnd/>
          </a:ln>
          <a:effectLst>
            <a:outerShdw blurRad="647700" dir="5160000" sx="93000" sy="93000" algn="ctr" rotWithShape="0">
              <a:schemeClr val="accent6">
                <a:lumMod val="50000"/>
                <a:alpha val="54000"/>
              </a:schemeClr>
            </a:outerShdw>
          </a:effectLst>
          <a:scene3d>
            <a:camera prst="orthographicFront"/>
            <a:lightRig rig="threePt" dir="t"/>
          </a:scene3d>
          <a:sp3d extrusionH="69850" contourW="19050">
            <a:bevelT h="12700"/>
            <a:bevelB w="19050" h="57150"/>
            <a:extrusionClr>
              <a:schemeClr val="bg1">
                <a:lumMod val="60000"/>
                <a:lumOff val="4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txBody>
          <a:bodyPr wrap="none"/>
          <a:lstStyle/>
          <a:p>
            <a:pPr>
              <a:defRPr/>
            </a:pPr>
            <a:r>
              <a:rPr lang="ru-RU" sz="1400" dirty="0"/>
              <a:t>Результаты проверок ТОФК </a:t>
            </a:r>
          </a:p>
          <a:p>
            <a:pPr>
              <a:defRPr/>
            </a:pPr>
            <a:r>
              <a:rPr lang="ru-RU" sz="1400" dirty="0"/>
              <a:t>контрольных и надзорных органов</a:t>
            </a:r>
          </a:p>
        </p:txBody>
      </p:sp>
      <p:pic>
        <p:nvPicPr>
          <p:cNvPr id="5144" name="Picture 3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86116" y="1285870"/>
            <a:ext cx="1428750" cy="13573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46" name="Picture 3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71" y="1428736"/>
            <a:ext cx="1285875" cy="135732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000000"/>
      </a:dk1>
      <a:lt1>
        <a:srgbClr val="FFFF53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8864</TotalTime>
  <Words>2573</Words>
  <Application>Microsoft Office PowerPoint</Application>
  <PresentationFormat>Экран (4:3)</PresentationFormat>
  <Paragraphs>436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Times New Roman</vt:lpstr>
      <vt:lpstr>Arial</vt:lpstr>
      <vt:lpstr>Оформление по умолчанию</vt:lpstr>
      <vt:lpstr>Организация  автоматизированного контроля функциональной деятельности  в Федеральном казначействе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Попроцессный анализ операций и контролей, осуществляемых в ходе функциональной деятельностей Федерального казначейства в ППО «АС ФК»   </vt:lpstr>
      <vt:lpstr>Слайд 11</vt:lpstr>
      <vt:lpstr>Осуществление ПОВАК в МОУ ФК </vt:lpstr>
      <vt:lpstr>Рассмотрение результатов ПОВАК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Традиционный последующий контроль</vt:lpstr>
      <vt:lpstr>Контрольный модуль ППО «АС ФК»:  состав и пользователи</vt:lpstr>
      <vt:lpstr>Взаимосвязь автоматизации ПОВАК и  автоматизации функциональной деятельности</vt:lpstr>
      <vt:lpstr>Слайд 24</vt:lpstr>
      <vt:lpstr>Слайд 25</vt:lpstr>
      <vt:lpstr>Слайд 26</vt:lpstr>
    </vt:vector>
  </TitlesOfParts>
  <Company>fk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2460</dc:creator>
  <cp:lastModifiedBy>Дорожинская Галина Алексеевна</cp:lastModifiedBy>
  <cp:revision>860</cp:revision>
  <dcterms:created xsi:type="dcterms:W3CDTF">2013-09-02T12:44:31Z</dcterms:created>
  <dcterms:modified xsi:type="dcterms:W3CDTF">2014-09-30T13:04:12Z</dcterms:modified>
</cp:coreProperties>
</file>