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6" r:id="rId1"/>
  </p:sldMasterIdLst>
  <p:notesMasterIdLst>
    <p:notesMasterId r:id="rId15"/>
  </p:notesMasterIdLst>
  <p:handoutMasterIdLst>
    <p:handoutMasterId r:id="rId16"/>
  </p:handoutMasterIdLst>
  <p:sldIdLst>
    <p:sldId id="430" r:id="rId2"/>
    <p:sldId id="479" r:id="rId3"/>
    <p:sldId id="490" r:id="rId4"/>
    <p:sldId id="492" r:id="rId5"/>
    <p:sldId id="485" r:id="rId6"/>
    <p:sldId id="493" r:id="rId7"/>
    <p:sldId id="494" r:id="rId8"/>
    <p:sldId id="475" r:id="rId9"/>
    <p:sldId id="487" r:id="rId10"/>
    <p:sldId id="491" r:id="rId11"/>
    <p:sldId id="488" r:id="rId12"/>
    <p:sldId id="489" r:id="rId13"/>
    <p:sldId id="473" r:id="rId14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9DCFB"/>
    <a:srgbClr val="6CC8F7"/>
    <a:srgbClr val="800000"/>
    <a:srgbClr val="CAE7FA"/>
    <a:srgbClr val="4E81F4"/>
    <a:srgbClr val="9A9ADE"/>
    <a:srgbClr val="072A77"/>
    <a:srgbClr val="E0F3FC"/>
    <a:srgbClr val="F4B1A4"/>
    <a:srgbClr val="FFFF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9631B5-78F2-41C9-869B-9F39066F8104}" styleName="Средний стиль 3 -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Средний стиль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3893" autoAdjust="0"/>
    <p:restoredTop sz="94530" autoAdjust="0"/>
  </p:normalViewPr>
  <p:slideViewPr>
    <p:cSldViewPr>
      <p:cViewPr>
        <p:scale>
          <a:sx n="100" d="100"/>
          <a:sy n="100" d="100"/>
        </p:scale>
        <p:origin x="-36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46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5.7651178612389865E-3"/>
          <c:y val="9.3556445117209536E-2"/>
          <c:w val="0.60894223967056293"/>
          <c:h val="0.9064435548827904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4"/>
          <c:dPt>
            <c:idx val="0"/>
            <c:spPr>
              <a:gradFill>
                <a:gsLst>
                  <a:gs pos="0">
                    <a:srgbClr val="4E81F4"/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</a:gradFill>
            </c:spPr>
          </c:dPt>
          <c:dPt>
            <c:idx val="1"/>
            <c:spPr>
              <a:gradFill>
                <a:gsLst>
                  <a:gs pos="0">
                    <a:srgbClr val="B29FEB"/>
                  </a:gs>
                  <a:gs pos="100000">
                    <a:srgbClr val="DDD9ED"/>
                  </a:gs>
                </a:gsLst>
                <a:lin ang="0" scaled="1"/>
              </a:gradFill>
            </c:spPr>
          </c:dPt>
          <c:dPt>
            <c:idx val="2"/>
            <c:spPr>
              <a:gradFill>
                <a:gsLst>
                  <a:gs pos="0">
                    <a:srgbClr val="6CC8F7"/>
                  </a:gs>
                  <a:gs pos="100000">
                    <a:srgbClr val="C9DCFB"/>
                  </a:gs>
                </a:gsLst>
                <a:lin ang="0" scaled="1"/>
              </a:gradFill>
            </c:spPr>
          </c:dPt>
          <c:dLbls>
            <c:dLbl>
              <c:idx val="0"/>
              <c:layout>
                <c:manualLayout>
                  <c:x val="-0.16908806428506157"/>
                  <c:y val="4.9227386193200703E-2"/>
                </c:manualLayout>
              </c:layout>
              <c:tx>
                <c:rich>
                  <a:bodyPr/>
                  <a:lstStyle/>
                  <a:p>
                    <a:r>
                      <a:rPr lang="en-US" sz="2000" dirty="0" smtClean="0"/>
                      <a:t>40</a:t>
                    </a:r>
                    <a:r>
                      <a:rPr lang="ru-RU" dirty="0" smtClean="0"/>
                      <a:t>%</a:t>
                    </a:r>
                    <a:endParaRPr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-1.8577848023188022E-3"/>
                  <c:y val="-0.26626620479668928"/>
                </c:manualLayout>
              </c:layout>
              <c:tx>
                <c:rich>
                  <a:bodyPr/>
                  <a:lstStyle/>
                  <a:p>
                    <a:r>
                      <a:rPr sz="2000" dirty="0" smtClean="0"/>
                      <a:t>2</a:t>
                    </a:r>
                    <a:r>
                      <a:rPr dirty="0" smtClean="0"/>
                      <a:t>0%</a:t>
                    </a:r>
                    <a:endParaRPr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0.11669799987497069"/>
                  <c:y val="4.787575686034886E-2"/>
                </c:manualLayout>
              </c:layout>
              <c:tx>
                <c:rich>
                  <a:bodyPr/>
                  <a:lstStyle/>
                  <a:p>
                    <a:r>
                      <a:rPr lang="en-US" sz="2000" dirty="0" smtClean="0"/>
                      <a:t>4</a:t>
                    </a:r>
                    <a:r>
                      <a:rPr dirty="0" smtClean="0"/>
                      <a:t>0%</a:t>
                    </a:r>
                    <a:endParaRPr dirty="0"/>
                  </a:p>
                </c:rich>
              </c:tx>
              <c:showVal val="1"/>
            </c:dLbl>
            <c:dLbl>
              <c:idx val="3"/>
              <c:layout>
                <c:manualLayout>
                  <c:x val="0.12548303126610416"/>
                  <c:y val="3.3019551647039215E-2"/>
                </c:manualLayout>
              </c:layout>
              <c:tx>
                <c:rich>
                  <a:bodyPr/>
                  <a:lstStyle/>
                  <a:p>
                    <a:r>
                      <a:rPr sz="2000" dirty="0" smtClean="0"/>
                      <a:t>40%</a:t>
                    </a:r>
                    <a:endParaRPr sz="2000" dirty="0"/>
                  </a:p>
                </c:rich>
              </c:tx>
              <c:showVal val="1"/>
            </c:dLbl>
            <c:delete val="1"/>
          </c:dLbls>
          <c:cat>
            <c:strRef>
              <c:f>Лист1!$A$2:$A$4</c:f>
              <c:strCache>
                <c:ptCount val="3"/>
                <c:pt idx="0">
                  <c:v>    4 реализовано</c:v>
                </c:pt>
                <c:pt idx="1">
                  <c:v>     2 принято в разработку</c:v>
                </c:pt>
                <c:pt idx="2">
                  <c:v>     4 на рассмотрении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</c:v>
                </c:pt>
                <c:pt idx="1">
                  <c:v>2</c:v>
                </c:pt>
                <c:pt idx="2">
                  <c:v>4</c:v>
                </c:pt>
              </c:numCache>
            </c:numRef>
          </c:val>
        </c:ser>
      </c:pie3DChart>
      <c:spPr>
        <a:noFill/>
        <a:ln w="25397">
          <a:noFill/>
        </a:ln>
      </c:spPr>
    </c:plotArea>
    <c:legend>
      <c:legendPos val="r"/>
      <c:layout>
        <c:manualLayout>
          <c:xMode val="edge"/>
          <c:yMode val="edge"/>
          <c:x val="0.61258030441643341"/>
          <c:y val="8.5617223086323746E-2"/>
          <c:w val="0.38600950689254754"/>
          <c:h val="0.46775965864903879"/>
        </c:manualLayout>
      </c:layout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zero"/>
  </c:chart>
  <c:txPr>
    <a:bodyPr/>
    <a:lstStyle/>
    <a:p>
      <a:pPr algn="ctr">
        <a:defRPr lang="ru-RU" sz="1391" b="1" i="0" u="none" strike="noStrike" kern="1200" baseline="0">
          <a:solidFill>
            <a:srgbClr val="000099"/>
          </a:solidFill>
          <a:latin typeface="+mn-lt"/>
          <a:ea typeface="+mn-ea"/>
          <a:cs typeface="+mn-cs"/>
        </a:defRPr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floor>
      <c:spPr>
        <a:solidFill>
          <a:schemeClr val="bg1">
            <a:lumMod val="85000"/>
          </a:schemeClr>
        </a:solidFill>
      </c:spPr>
    </c:floor>
    <c:plotArea>
      <c:layout/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dPt>
            <c:idx val="0"/>
            <c:spPr>
              <a:solidFill>
                <a:schemeClr val="accent2">
                  <a:lumMod val="40000"/>
                  <a:lumOff val="60000"/>
                </a:schemeClr>
              </a:solidFill>
              <a:scene3d>
                <a:camera prst="orthographicFront"/>
                <a:lightRig rig="threePt" dir="t"/>
              </a:scene3d>
              <a:sp3d prstMaterial="dkEdge">
                <a:bevelT/>
              </a:sp3d>
            </c:spPr>
          </c:dPt>
          <c:dPt>
            <c:idx val="1"/>
            <c:spPr>
              <a:solidFill>
                <a:schemeClr val="accent1">
                  <a:lumMod val="50000"/>
                </a:schemeClr>
              </a:solidFill>
              <a:scene3d>
                <a:camera prst="orthographicFront"/>
                <a:lightRig rig="threePt" dir="t"/>
              </a:scene3d>
              <a:sp3d prstMaterial="dkEdge">
                <a:bevelT/>
              </a:sp3d>
            </c:spPr>
          </c:dPt>
          <c:dPt>
            <c:idx val="2"/>
            <c:spPr>
              <a:solidFill>
                <a:schemeClr val="bg2">
                  <a:lumMod val="50000"/>
                </a:schemeClr>
              </a:solidFill>
              <a:scene3d>
                <a:camera prst="orthographicFront"/>
                <a:lightRig rig="threePt" dir="t"/>
              </a:scene3d>
              <a:sp3d prstMaterial="matte">
                <a:bevelT/>
              </a:sp3d>
            </c:spPr>
          </c:dPt>
          <c:cat>
            <c:numRef>
              <c:f>Лист1!$A$2:$A$4</c:f>
              <c:numCache>
                <c:formatCode>General</c:formatCode>
                <c:ptCount val="3"/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10</c:v>
                </c:pt>
                <c:pt idx="1">
                  <c:v>8</c:v>
                </c:pt>
                <c:pt idx="2">
                  <c:v>0</c:v>
                </c:pt>
              </c:numCache>
            </c:numRef>
          </c:val>
        </c:ser>
        <c:gapWidth val="40"/>
        <c:shape val="box"/>
        <c:axId val="85475328"/>
        <c:axId val="85476864"/>
        <c:axId val="0"/>
      </c:bar3DChart>
      <c:catAx>
        <c:axId val="85475328"/>
        <c:scaling>
          <c:orientation val="minMax"/>
        </c:scaling>
        <c:axPos val="b"/>
        <c:numFmt formatCode="General" sourceLinked="1"/>
        <c:tickLblPos val="nextTo"/>
        <c:crossAx val="85476864"/>
        <c:crosses val="autoZero"/>
        <c:auto val="1"/>
        <c:lblAlgn val="ctr"/>
        <c:lblOffset val="100"/>
      </c:catAx>
      <c:valAx>
        <c:axId val="85476864"/>
        <c:scaling>
          <c:orientation val="minMax"/>
        </c:scaling>
        <c:delete val="1"/>
        <c:axPos val="l"/>
        <c:numFmt formatCode="General" sourceLinked="1"/>
        <c:tickLblPos val="none"/>
        <c:crossAx val="85475328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floor>
      <c:spPr>
        <a:solidFill>
          <a:schemeClr val="bg1">
            <a:lumMod val="85000"/>
          </a:schemeClr>
        </a:solidFill>
      </c:spPr>
    </c:floor>
    <c:plotArea>
      <c:layout>
        <c:manualLayout>
          <c:layoutTarget val="inner"/>
          <c:xMode val="edge"/>
          <c:yMode val="edge"/>
          <c:x val="1.366240996696773E-2"/>
          <c:y val="7.8386352133713533E-2"/>
          <c:w val="0.93528477274043098"/>
          <c:h val="0.86104398893950063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 prstMaterial="dkEdge">
              <a:bevelT/>
            </a:sp3d>
          </c:spPr>
          <c:dPt>
            <c:idx val="0"/>
            <c:spPr>
              <a:solidFill>
                <a:schemeClr val="accent6"/>
              </a:solidFill>
              <a:scene3d>
                <a:camera prst="orthographicFront"/>
                <a:lightRig rig="threePt" dir="t"/>
              </a:scene3d>
              <a:sp3d prstMaterial="plastic">
                <a:bevelT/>
              </a:sp3d>
            </c:spPr>
          </c:dPt>
          <c:dPt>
            <c:idx val="1"/>
            <c:spPr>
              <a:solidFill>
                <a:schemeClr val="accent2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 prstMaterial="dkEdge">
                <a:bevelT/>
              </a:sp3d>
            </c:spPr>
          </c:dPt>
          <c:dPt>
            <c:idx val="2"/>
            <c:spPr>
              <a:solidFill>
                <a:schemeClr val="accent2">
                  <a:lumMod val="40000"/>
                  <a:lumOff val="60000"/>
                </a:schemeClr>
              </a:solidFill>
              <a:scene3d>
                <a:camera prst="orthographicFront"/>
                <a:lightRig rig="threePt" dir="t"/>
              </a:scene3d>
              <a:sp3d prstMaterial="dkEdge">
                <a:bevelT/>
              </a:sp3d>
            </c:spPr>
          </c:dPt>
          <c:dPt>
            <c:idx val="3"/>
            <c:spPr>
              <a:gradFill flip="none" rotWithShape="1">
                <a:gsLst>
                  <a:gs pos="0">
                    <a:srgbClr val="BBE0E3">
                      <a:lumMod val="75000"/>
                      <a:shade val="30000"/>
                      <a:satMod val="115000"/>
                    </a:srgbClr>
                  </a:gs>
                  <a:gs pos="50000">
                    <a:srgbClr val="BBE0E3">
                      <a:lumMod val="75000"/>
                      <a:shade val="67500"/>
                      <a:satMod val="115000"/>
                    </a:srgbClr>
                  </a:gs>
                  <a:gs pos="100000">
                    <a:srgbClr val="BBE0E3">
                      <a:lumMod val="75000"/>
                      <a:shade val="100000"/>
                      <a:satMod val="115000"/>
                    </a:srgbClr>
                  </a:gs>
                </a:gsLst>
                <a:lin ang="18900000" scaled="1"/>
                <a:tileRect/>
              </a:gradFill>
              <a:scene3d>
                <a:camera prst="orthographicFront"/>
                <a:lightRig rig="threePt" dir="t"/>
              </a:scene3d>
              <a:sp3d prstMaterial="matte">
                <a:bevelT/>
              </a:sp3d>
            </c:spPr>
          </c:dPt>
          <c:dPt>
            <c:idx val="4"/>
            <c:spPr>
              <a:solidFill>
                <a:schemeClr val="tx2">
                  <a:lumMod val="65000"/>
                  <a:lumOff val="35000"/>
                </a:schemeClr>
              </a:solidFill>
              <a:scene3d>
                <a:camera prst="orthographicFront"/>
                <a:lightRig rig="threePt" dir="t"/>
              </a:scene3d>
              <a:sp3d prstMaterial="dkEdge">
                <a:bevelT/>
              </a:sp3d>
            </c:spPr>
          </c:dPt>
          <c:cat>
            <c:numRef>
              <c:f>Лист1!$A$2:$A$6</c:f>
              <c:numCache>
                <c:formatCode>General</c:formatCode>
                <c:ptCount val="5"/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31</c:v>
                </c:pt>
                <c:pt idx="1">
                  <c:v>15</c:v>
                </c:pt>
                <c:pt idx="2">
                  <c:v>4</c:v>
                </c:pt>
                <c:pt idx="3">
                  <c:v>0</c:v>
                </c:pt>
                <c:pt idx="4">
                  <c:v>7</c:v>
                </c:pt>
              </c:numCache>
            </c:numRef>
          </c:val>
        </c:ser>
        <c:gapWidth val="40"/>
        <c:gapDepth val="151"/>
        <c:shape val="box"/>
        <c:axId val="85686912"/>
        <c:axId val="85696896"/>
        <c:axId val="0"/>
      </c:bar3DChart>
      <c:catAx>
        <c:axId val="85686912"/>
        <c:scaling>
          <c:orientation val="minMax"/>
        </c:scaling>
        <c:axPos val="b"/>
        <c:numFmt formatCode="General" sourceLinked="1"/>
        <c:tickLblPos val="nextTo"/>
        <c:crossAx val="85696896"/>
        <c:crosses val="autoZero"/>
        <c:auto val="1"/>
        <c:lblAlgn val="ctr"/>
        <c:lblOffset val="100"/>
      </c:catAx>
      <c:valAx>
        <c:axId val="85696896"/>
        <c:scaling>
          <c:orientation val="minMax"/>
        </c:scaling>
        <c:delete val="1"/>
        <c:axPos val="l"/>
        <c:numFmt formatCode="General" sourceLinked="1"/>
        <c:tickLblPos val="none"/>
        <c:crossAx val="85686912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63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C3C8D65-9DA3-416B-852D-8885FB84D3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D9DC4B4-D406-4CF5-8C50-32705173AB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E73CEF-100A-4080-9F62-75634A7A5D04}" type="slidenum">
              <a:rPr lang="ru-RU" smtClean="0"/>
              <a:pPr/>
              <a:t>1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colourback_1005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-26988"/>
            <a:ext cx="9144000" cy="681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F:\fg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07950" y="115888"/>
            <a:ext cx="1079500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  <p:sldLayoutId id="2147483758" r:id="rId12"/>
    <p:sldLayoutId id="2147483759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chart" Target="../charts/chart3.xml"/><Relationship Id="rId7" Type="http://schemas.openxmlformats.org/officeDocument/2006/relationships/image" Target="../media/image20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31913" y="274638"/>
            <a:ext cx="7354887" cy="490537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>
              <a:tabLst>
                <a:tab pos="542925" algn="l"/>
              </a:tabLst>
              <a:defRPr/>
            </a:pPr>
            <a:r>
              <a:rPr lang="ru-RU" sz="16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УФК по Московской области                                         </a:t>
            </a:r>
            <a:r>
              <a:rPr lang="en-US" sz="12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WWW.MO.ROSKAZNA.RU</a:t>
            </a:r>
            <a:endParaRPr lang="ru-RU" sz="1200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1520" y="2060575"/>
            <a:ext cx="8640960" cy="295275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buNone/>
              <a:defRPr/>
            </a:pPr>
            <a:r>
              <a:rPr lang="ru-RU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Оптимизация технологических процессов в информационных системах Федерального казначейства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319463" y="5805488"/>
            <a:ext cx="2505075" cy="23082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ru-RU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endParaRPr lang="ru-RU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endParaRPr lang="ru-RU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endParaRPr lang="ru-RU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endParaRPr lang="ru-RU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endParaRPr lang="ru-RU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endParaRPr lang="ru-RU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r>
              <a:rPr lang="ru-RU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03575" y="6199188"/>
            <a:ext cx="2736850" cy="3698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Екатеринбург 2014</a:t>
            </a:r>
            <a:endParaRPr lang="ru-RU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071938" y="5072063"/>
            <a:ext cx="4857750" cy="857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 marL="342900" indent="-342900" algn="r" eaLnBrk="0" hangingPunct="0">
              <a:spcBef>
                <a:spcPct val="20000"/>
              </a:spcBef>
              <a:defRPr/>
            </a:pPr>
            <a:r>
              <a:rPr lang="ru-RU" sz="1600" b="1" kern="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Руководитель </a:t>
            </a:r>
          </a:p>
          <a:p>
            <a:pPr marL="342900" indent="-342900" algn="r" eaLnBrk="0" hangingPunct="0">
              <a:spcBef>
                <a:spcPct val="20000"/>
              </a:spcBef>
              <a:defRPr/>
            </a:pPr>
            <a:r>
              <a:rPr lang="ru-RU" sz="1600" b="1" kern="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УФК по </a:t>
            </a:r>
            <a:r>
              <a:rPr lang="ru-RU" sz="1600" b="1" kern="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Московской области</a:t>
            </a:r>
          </a:p>
          <a:p>
            <a:pPr marL="342900" indent="-342900" algn="r" eaLnBrk="0" hangingPunct="0">
              <a:spcBef>
                <a:spcPct val="20000"/>
              </a:spcBef>
              <a:defRPr/>
            </a:pPr>
            <a:r>
              <a:rPr lang="ru-RU" sz="1600" b="1" kern="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Калиниченко О.М.</a:t>
            </a:r>
            <a:endParaRPr lang="ru-RU" sz="1600" b="1" kern="0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Line 5"/>
          <p:cNvSpPr>
            <a:spLocks noChangeShapeType="1"/>
          </p:cNvSpPr>
          <p:nvPr/>
        </p:nvSpPr>
        <p:spPr bwMode="auto">
          <a:xfrm flipV="1">
            <a:off x="250825" y="6453188"/>
            <a:ext cx="85852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0418" name="Text Box 2"/>
          <p:cNvSpPr txBox="1">
            <a:spLocks noChangeArrowheads="1"/>
          </p:cNvSpPr>
          <p:nvPr/>
        </p:nvSpPr>
        <p:spPr bwMode="auto">
          <a:xfrm>
            <a:off x="4982803" y="428625"/>
            <a:ext cx="4252465" cy="10715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ru-RU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Протокол </a:t>
            </a:r>
            <a:r>
              <a:rPr lang="ru-RU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автоконтроля</a:t>
            </a:r>
            <a:endParaRPr lang="ru-RU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sp>
        <p:nvSpPr>
          <p:cNvPr id="60422" name="Rectangle 6"/>
          <p:cNvSpPr>
            <a:spLocks noChangeArrowheads="1"/>
          </p:cNvSpPr>
          <p:nvPr/>
        </p:nvSpPr>
        <p:spPr bwMode="auto">
          <a:xfrm>
            <a:off x="1547813" y="0"/>
            <a:ext cx="741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УФК по Московской области</a:t>
            </a:r>
            <a:r>
              <a:rPr lang="ru-RU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</a:t>
            </a:r>
            <a:r>
              <a:rPr lang="en-US" sz="12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WWW.MO.ROSKAZNA.RU</a:t>
            </a:r>
            <a:endParaRPr lang="ru-RU" sz="1200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078" name="Text Box 21"/>
          <p:cNvSpPr txBox="1">
            <a:spLocks noChangeArrowheads="1"/>
          </p:cNvSpPr>
          <p:nvPr/>
        </p:nvSpPr>
        <p:spPr bwMode="auto">
          <a:xfrm>
            <a:off x="8604250" y="6440488"/>
            <a:ext cx="43338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/>
              <a:t>10</a:t>
            </a:r>
            <a:endParaRPr lang="ru-RU" sz="1600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928688" y="6429375"/>
            <a:ext cx="7572375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ru-RU" sz="1200" b="1" dirty="0">
                <a:solidFill>
                  <a:srgbClr val="000099"/>
                </a:solidFill>
              </a:rPr>
              <a:t>Оптимизация технологических процессов в информационных системах </a:t>
            </a:r>
            <a:r>
              <a:rPr lang="ru-RU" sz="1200" b="1" dirty="0" smtClean="0">
                <a:solidFill>
                  <a:srgbClr val="000099"/>
                </a:solidFill>
              </a:rPr>
              <a:t>ФК</a:t>
            </a:r>
            <a:endParaRPr lang="ru-RU" sz="1200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4935040" y="476673"/>
            <a:ext cx="69008" cy="288031"/>
          </a:xfrm>
          <a:prstGeom prst="rect">
            <a:avLst/>
          </a:prstGeom>
          <a:solidFill>
            <a:srgbClr val="000099"/>
          </a:solidFill>
          <a:ln w="9525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436096" y="4581128"/>
            <a:ext cx="3600400" cy="1584176"/>
          </a:xfrm>
          <a:prstGeom prst="roundRect">
            <a:avLst/>
          </a:prstGeom>
          <a:gradFill rotWithShape="0">
            <a:gsLst>
              <a:gs pos="0">
                <a:srgbClr val="6CC8F7">
                  <a:alpha val="39998"/>
                </a:srgbClr>
              </a:gs>
              <a:gs pos="100000">
                <a:srgbClr val="E0F3FC"/>
              </a:gs>
            </a:gsLst>
            <a:lin ang="0" scaled="1"/>
          </a:gradFill>
          <a:ln w="12700">
            <a:solidFill>
              <a:srgbClr val="1EA3E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marL="400050" indent="-400050" algn="ctr"/>
            <a:r>
              <a:rPr lang="ru-RU" b="1" dirty="0" smtClean="0">
                <a:solidFill>
                  <a:schemeClr val="accent6"/>
                </a:solidFill>
              </a:rPr>
              <a:t>Отбор выписок из л</a:t>
            </a:r>
            <a:r>
              <a:rPr lang="en-US" b="1" dirty="0" smtClean="0">
                <a:solidFill>
                  <a:schemeClr val="accent6"/>
                </a:solidFill>
              </a:rPr>
              <a:t>/c</a:t>
            </a:r>
            <a:r>
              <a:rPr lang="ru-RU" b="1" dirty="0" smtClean="0">
                <a:solidFill>
                  <a:schemeClr val="accent6"/>
                </a:solidFill>
              </a:rPr>
              <a:t> ПБС</a:t>
            </a:r>
          </a:p>
          <a:p>
            <a:pPr marL="400050" indent="-400050" algn="ctr"/>
            <a:r>
              <a:rPr lang="ru-RU" b="1" dirty="0" smtClean="0">
                <a:solidFill>
                  <a:schemeClr val="accent6"/>
                </a:solidFill>
              </a:rPr>
              <a:t> с нарушением регламентного</a:t>
            </a:r>
          </a:p>
          <a:p>
            <a:pPr marL="400050" indent="-400050" algn="ctr"/>
            <a:r>
              <a:rPr lang="ru-RU" b="1" dirty="0" smtClean="0">
                <a:solidFill>
                  <a:schemeClr val="accent6"/>
                </a:solidFill>
              </a:rPr>
              <a:t> времени, установленного</a:t>
            </a:r>
          </a:p>
          <a:p>
            <a:pPr marL="400050" indent="-400050" algn="ctr"/>
            <a:r>
              <a:rPr lang="ru-RU" b="1" dirty="0" smtClean="0">
                <a:solidFill>
                  <a:schemeClr val="accent6"/>
                </a:solidFill>
              </a:rPr>
              <a:t>графиком </a:t>
            </a:r>
            <a:r>
              <a:rPr lang="ru-RU" b="1" dirty="0" err="1" smtClean="0">
                <a:solidFill>
                  <a:schemeClr val="accent6"/>
                </a:solidFill>
              </a:rPr>
              <a:t>опердня</a:t>
            </a:r>
            <a:endParaRPr lang="ru-RU" b="1" dirty="0">
              <a:solidFill>
                <a:schemeClr val="accent6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763688" y="5157192"/>
            <a:ext cx="1872208" cy="648072"/>
          </a:xfrm>
          <a:prstGeom prst="roundRect">
            <a:avLst/>
          </a:prstGeom>
          <a:solidFill>
            <a:schemeClr val="accent3">
              <a:lumMod val="65000"/>
            </a:schemeClr>
          </a:solidFill>
          <a:ln w="12700">
            <a:solidFill>
              <a:srgbClr val="8066A9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Алгоритм</a:t>
            </a:r>
            <a:endParaRPr lang="ru-RU" sz="2400" b="1" u="sng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3" name="Стрелка вправо с вырезом 12"/>
          <p:cNvSpPr/>
          <p:nvPr/>
        </p:nvSpPr>
        <p:spPr>
          <a:xfrm>
            <a:off x="4148418" y="5318142"/>
            <a:ext cx="936105" cy="288032"/>
          </a:xfrm>
          <a:prstGeom prst="notchedRightArrow">
            <a:avLst>
              <a:gd name="adj1" fmla="val 50000"/>
              <a:gd name="adj2" fmla="val 90431"/>
            </a:avLst>
          </a:prstGeom>
          <a:solidFill>
            <a:schemeClr val="accent6"/>
          </a:solidFill>
          <a:ln cmpd="sng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4" name="Рисунок 13" descr="Untitled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1955203"/>
            <a:ext cx="9036496" cy="18002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Рисунок 14" descr="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1942" y="3933056"/>
            <a:ext cx="1990932" cy="2527234"/>
          </a:xfrm>
          <a:prstGeom prst="rect">
            <a:avLst/>
          </a:prstGeom>
        </p:spPr>
      </p:pic>
      <p:sp>
        <p:nvSpPr>
          <p:cNvPr id="16" name="Oval 7"/>
          <p:cNvSpPr>
            <a:spLocks noChangeArrowheads="1"/>
          </p:cNvSpPr>
          <p:nvPr/>
        </p:nvSpPr>
        <p:spPr bwMode="auto">
          <a:xfrm>
            <a:off x="2760689" y="2742788"/>
            <a:ext cx="2185641" cy="720080"/>
          </a:xfrm>
          <a:prstGeom prst="ellipse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00"/>
            </a:solidFill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ru-RU" b="1" dirty="0"/>
              <a:t>  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Line 5"/>
          <p:cNvSpPr>
            <a:spLocks noChangeShapeType="1"/>
          </p:cNvSpPr>
          <p:nvPr/>
        </p:nvSpPr>
        <p:spPr bwMode="auto">
          <a:xfrm flipV="1">
            <a:off x="250825" y="6453188"/>
            <a:ext cx="85852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0418" name="Text Box 2"/>
          <p:cNvSpPr txBox="1">
            <a:spLocks noChangeArrowheads="1"/>
          </p:cNvSpPr>
          <p:nvPr/>
        </p:nvSpPr>
        <p:spPr bwMode="auto">
          <a:xfrm>
            <a:off x="4744894" y="485229"/>
            <a:ext cx="4680520" cy="10715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ru-RU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Справка по результатам </a:t>
            </a:r>
            <a:r>
              <a:rPr lang="ru-RU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автоконтроля</a:t>
            </a:r>
            <a:endParaRPr lang="ru-RU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sp>
        <p:nvSpPr>
          <p:cNvPr id="60422" name="Rectangle 6"/>
          <p:cNvSpPr>
            <a:spLocks noChangeArrowheads="1"/>
          </p:cNvSpPr>
          <p:nvPr/>
        </p:nvSpPr>
        <p:spPr bwMode="auto">
          <a:xfrm>
            <a:off x="1547813" y="0"/>
            <a:ext cx="741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УФК по Московской области</a:t>
            </a:r>
            <a:r>
              <a:rPr lang="ru-RU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</a:t>
            </a:r>
            <a:r>
              <a:rPr lang="en-US" sz="12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WWW.MO.ROSKAZNA.RU</a:t>
            </a:r>
            <a:endParaRPr lang="ru-RU" sz="1200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078" name="Text Box 21"/>
          <p:cNvSpPr txBox="1">
            <a:spLocks noChangeArrowheads="1"/>
          </p:cNvSpPr>
          <p:nvPr/>
        </p:nvSpPr>
        <p:spPr bwMode="auto">
          <a:xfrm>
            <a:off x="8604250" y="6440488"/>
            <a:ext cx="43338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dirty="0" smtClean="0"/>
              <a:t>1</a:t>
            </a:r>
            <a:r>
              <a:rPr lang="en-US" sz="1600" dirty="0" smtClean="0"/>
              <a:t>1</a:t>
            </a:r>
            <a:endParaRPr lang="ru-RU" sz="1600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928688" y="6429375"/>
            <a:ext cx="7572375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ru-RU" sz="1200" b="1" dirty="0">
                <a:solidFill>
                  <a:srgbClr val="000099"/>
                </a:solidFill>
              </a:rPr>
              <a:t>Оптимизация технологических процессов в информационных системах </a:t>
            </a:r>
            <a:r>
              <a:rPr lang="ru-RU" sz="1200" b="1" dirty="0" smtClean="0">
                <a:solidFill>
                  <a:srgbClr val="000099"/>
                </a:solidFill>
              </a:rPr>
              <a:t>ФК</a:t>
            </a:r>
            <a:endParaRPr lang="ru-RU" sz="1200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3" name="Рисунок 22" descr="Untitled-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7490" y="1628800"/>
            <a:ext cx="7610934" cy="475252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4716016" y="528428"/>
            <a:ext cx="72008" cy="504057"/>
          </a:xfrm>
          <a:prstGeom prst="rect">
            <a:avLst/>
          </a:prstGeom>
          <a:solidFill>
            <a:srgbClr val="000099"/>
          </a:solidFill>
          <a:ln w="9525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" name="Oval 7"/>
          <p:cNvSpPr>
            <a:spLocks noChangeArrowheads="1"/>
          </p:cNvSpPr>
          <p:nvPr/>
        </p:nvSpPr>
        <p:spPr bwMode="auto">
          <a:xfrm>
            <a:off x="6012160" y="3789040"/>
            <a:ext cx="936104" cy="288032"/>
          </a:xfrm>
          <a:prstGeom prst="ellipse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00"/>
            </a:solidFill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ru-RU" b="1" dirty="0"/>
              <a:t>  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Line 5"/>
          <p:cNvSpPr>
            <a:spLocks noChangeShapeType="1"/>
          </p:cNvSpPr>
          <p:nvPr/>
        </p:nvSpPr>
        <p:spPr bwMode="auto">
          <a:xfrm flipV="1">
            <a:off x="250825" y="6453188"/>
            <a:ext cx="85852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0418" name="Text Box 2"/>
          <p:cNvSpPr txBox="1">
            <a:spLocks noChangeArrowheads="1"/>
          </p:cNvSpPr>
          <p:nvPr/>
        </p:nvSpPr>
        <p:spPr bwMode="auto">
          <a:xfrm>
            <a:off x="4860032" y="485229"/>
            <a:ext cx="4680520" cy="10715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ru-RU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Статистика нарушений</a:t>
            </a:r>
            <a:endParaRPr lang="ru-RU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sp>
        <p:nvSpPr>
          <p:cNvPr id="60422" name="Rectangle 6"/>
          <p:cNvSpPr>
            <a:spLocks noChangeArrowheads="1"/>
          </p:cNvSpPr>
          <p:nvPr/>
        </p:nvSpPr>
        <p:spPr bwMode="auto">
          <a:xfrm>
            <a:off x="1547813" y="0"/>
            <a:ext cx="741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УФК по Московской области</a:t>
            </a:r>
            <a:r>
              <a:rPr lang="ru-RU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</a:t>
            </a:r>
            <a:r>
              <a:rPr lang="en-US" sz="12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WWW.MO.ROSKAZNA.RU</a:t>
            </a:r>
            <a:endParaRPr lang="ru-RU" sz="1200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078" name="Text Box 21"/>
          <p:cNvSpPr txBox="1">
            <a:spLocks noChangeArrowheads="1"/>
          </p:cNvSpPr>
          <p:nvPr/>
        </p:nvSpPr>
        <p:spPr bwMode="auto">
          <a:xfrm>
            <a:off x="8604250" y="6440488"/>
            <a:ext cx="43338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/>
              <a:t>12</a:t>
            </a:r>
            <a:endParaRPr lang="ru-RU" sz="1600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928688" y="6429375"/>
            <a:ext cx="7572375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ru-RU" sz="1200" b="1" dirty="0">
                <a:solidFill>
                  <a:srgbClr val="000099"/>
                </a:solidFill>
              </a:rPr>
              <a:t>Оптимизация технологических процессов в информационных системах </a:t>
            </a:r>
            <a:r>
              <a:rPr lang="ru-RU" sz="1200" b="1" dirty="0" smtClean="0">
                <a:solidFill>
                  <a:srgbClr val="000099"/>
                </a:solidFill>
              </a:rPr>
              <a:t>ФК</a:t>
            </a:r>
            <a:endParaRPr lang="ru-RU" sz="1200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4831154" y="528429"/>
            <a:ext cx="72008" cy="308284"/>
          </a:xfrm>
          <a:prstGeom prst="rect">
            <a:avLst/>
          </a:prstGeom>
          <a:solidFill>
            <a:srgbClr val="000099"/>
          </a:solidFill>
          <a:ln w="9525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aphicFrame>
        <p:nvGraphicFramePr>
          <p:cNvPr id="9" name="Диаграмма 8"/>
          <p:cNvGraphicFramePr/>
          <p:nvPr/>
        </p:nvGraphicFramePr>
        <p:xfrm>
          <a:off x="107504" y="4509120"/>
          <a:ext cx="4104456" cy="2016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Line 5"/>
          <p:cNvSpPr>
            <a:spLocks noChangeShapeType="1"/>
          </p:cNvSpPr>
          <p:nvPr/>
        </p:nvSpPr>
        <p:spPr bwMode="auto">
          <a:xfrm flipV="1">
            <a:off x="250825" y="6453188"/>
            <a:ext cx="85852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403648" y="1412776"/>
            <a:ext cx="6984776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Количество нарушений по качеству санкционирования</a:t>
            </a:r>
            <a:endParaRPr lang="ru-RU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graphicFrame>
        <p:nvGraphicFramePr>
          <p:cNvPr id="12" name="Диаграмма 11"/>
          <p:cNvGraphicFramePr/>
          <p:nvPr/>
        </p:nvGraphicFramePr>
        <p:xfrm>
          <a:off x="179512" y="1556792"/>
          <a:ext cx="6192688" cy="2304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1403648" y="4221088"/>
            <a:ext cx="4608512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Количество нарушений по срокам</a:t>
            </a:r>
            <a:endParaRPr lang="ru-RU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pic>
        <p:nvPicPr>
          <p:cNvPr id="14" name="Рисунок 13" descr="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64562" y="2389867"/>
            <a:ext cx="107301" cy="107301"/>
          </a:xfrm>
          <a:prstGeom prst="rect">
            <a:avLst/>
          </a:prstGeom>
        </p:spPr>
      </p:pic>
      <p:pic>
        <p:nvPicPr>
          <p:cNvPr id="15" name="Рисунок 14" descr="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64562" y="2687649"/>
            <a:ext cx="107301" cy="107301"/>
          </a:xfrm>
          <a:prstGeom prst="rect">
            <a:avLst/>
          </a:prstGeom>
        </p:spPr>
      </p:pic>
      <p:pic>
        <p:nvPicPr>
          <p:cNvPr id="16" name="Рисунок 15" descr="3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64562" y="3026625"/>
            <a:ext cx="107301" cy="107301"/>
          </a:xfrm>
          <a:prstGeom prst="rect">
            <a:avLst/>
          </a:prstGeom>
        </p:spPr>
      </p:pic>
      <p:pic>
        <p:nvPicPr>
          <p:cNvPr id="17" name="Рисунок 16" descr="4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164562" y="3348525"/>
            <a:ext cx="107301" cy="107301"/>
          </a:xfrm>
          <a:prstGeom prst="rect">
            <a:avLst/>
          </a:prstGeom>
        </p:spPr>
      </p:pic>
      <p:pic>
        <p:nvPicPr>
          <p:cNvPr id="18" name="Рисунок 17" descr="5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164562" y="3649296"/>
            <a:ext cx="107301" cy="107301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6444208" y="1946505"/>
            <a:ext cx="855712" cy="25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Месяц</a:t>
            </a:r>
            <a:endParaRPr lang="ru-RU" sz="12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452320" y="1916832"/>
            <a:ext cx="576064" cy="25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sz="12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К-во</a:t>
            </a:r>
            <a:endParaRPr lang="ru-RU" sz="12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533150" y="2282944"/>
            <a:ext cx="559130" cy="25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май</a:t>
            </a:r>
            <a:endParaRPr lang="ru-RU" sz="12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533150" y="2596377"/>
            <a:ext cx="855712" cy="25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июнь</a:t>
            </a:r>
            <a:endParaRPr lang="ru-RU" sz="12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524683" y="2916477"/>
            <a:ext cx="855712" cy="25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июль</a:t>
            </a:r>
            <a:endParaRPr lang="ru-RU" sz="12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6524683" y="3244449"/>
            <a:ext cx="855712" cy="25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август</a:t>
            </a:r>
            <a:endParaRPr lang="ru-RU" sz="12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6533150" y="3579088"/>
            <a:ext cx="1135194" cy="25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сентябрь</a:t>
            </a:r>
            <a:endParaRPr lang="ru-RU" sz="12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7630204" y="2281144"/>
            <a:ext cx="559130" cy="25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31</a:t>
            </a:r>
            <a:endParaRPr lang="ru-RU" sz="12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7685278" y="2596377"/>
            <a:ext cx="559130" cy="25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7</a:t>
            </a:r>
            <a:endParaRPr lang="ru-RU" sz="12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7685278" y="2922549"/>
            <a:ext cx="559130" cy="25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1</a:t>
            </a:r>
            <a:endParaRPr lang="ru-RU" sz="12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7685278" y="3244449"/>
            <a:ext cx="559130" cy="25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0</a:t>
            </a:r>
            <a:endParaRPr lang="ru-RU" sz="12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7685278" y="3579088"/>
            <a:ext cx="559130" cy="25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2</a:t>
            </a:r>
            <a:endParaRPr lang="ru-RU" sz="12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pic>
        <p:nvPicPr>
          <p:cNvPr id="34" name="Рисунок 33" descr="3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64699" y="5498325"/>
            <a:ext cx="107301" cy="107301"/>
          </a:xfrm>
          <a:prstGeom prst="rect">
            <a:avLst/>
          </a:prstGeom>
        </p:spPr>
      </p:pic>
      <p:pic>
        <p:nvPicPr>
          <p:cNvPr id="35" name="Рисунок 34" descr="4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464699" y="5820225"/>
            <a:ext cx="107301" cy="107301"/>
          </a:xfrm>
          <a:prstGeom prst="rect">
            <a:avLst/>
          </a:prstGeom>
        </p:spPr>
      </p:pic>
      <p:pic>
        <p:nvPicPr>
          <p:cNvPr id="36" name="Рисунок 35" descr="5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464699" y="6120996"/>
            <a:ext cx="107301" cy="107301"/>
          </a:xfrm>
          <a:prstGeom prst="rect">
            <a:avLst/>
          </a:prstGeom>
        </p:spPr>
      </p:pic>
      <p:sp>
        <p:nvSpPr>
          <p:cNvPr id="37" name="Прямоугольник 36"/>
          <p:cNvSpPr/>
          <p:nvPr/>
        </p:nvSpPr>
        <p:spPr>
          <a:xfrm>
            <a:off x="4716016" y="5036604"/>
            <a:ext cx="855712" cy="25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Месяц</a:t>
            </a:r>
            <a:endParaRPr lang="ru-RU" sz="12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4796491" y="5388177"/>
            <a:ext cx="855712" cy="25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июль</a:t>
            </a:r>
            <a:endParaRPr lang="ru-RU" sz="12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4796491" y="5716149"/>
            <a:ext cx="855712" cy="25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август</a:t>
            </a:r>
            <a:endParaRPr lang="ru-RU" sz="12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4804958" y="6050788"/>
            <a:ext cx="1135194" cy="25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сентябрь</a:t>
            </a:r>
            <a:endParaRPr lang="ru-RU" sz="12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5957086" y="5394249"/>
            <a:ext cx="559130" cy="25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10</a:t>
            </a:r>
            <a:endParaRPr lang="ru-RU" sz="12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6029094" y="5716149"/>
            <a:ext cx="559130" cy="25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8</a:t>
            </a:r>
            <a:endParaRPr lang="ru-RU" sz="12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6029094" y="6050788"/>
            <a:ext cx="559130" cy="25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0</a:t>
            </a:r>
            <a:endParaRPr lang="ru-RU" sz="12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5796136" y="5013176"/>
            <a:ext cx="576064" cy="25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sz="12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К-во</a:t>
            </a:r>
            <a:endParaRPr lang="ru-RU" sz="12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>
            <a:off x="6156176" y="2243004"/>
            <a:ext cx="2016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>
            <a:off x="6444208" y="1988840"/>
            <a:ext cx="0" cy="1800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>
            <a:off x="4716016" y="5085184"/>
            <a:ext cx="0" cy="122413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>
            <a:off x="4427984" y="5364749"/>
            <a:ext cx="2016224" cy="846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" name="Рисунок 50" descr="3xblog.ru-3dpeople_32.gif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732240" y="4077072"/>
            <a:ext cx="2232472" cy="2232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4"/>
          <p:cNvSpPr>
            <a:spLocks noChangeArrowheads="1"/>
          </p:cNvSpPr>
          <p:nvPr/>
        </p:nvSpPr>
        <p:spPr bwMode="auto">
          <a:xfrm>
            <a:off x="1428750" y="2518837"/>
            <a:ext cx="7247706" cy="1323439"/>
          </a:xfrm>
          <a:prstGeom prst="rect">
            <a:avLst/>
          </a:prstGeom>
          <a:ln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Above"/>
            <a:lightRig rig="threePt" dir="t"/>
          </a:scene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ru-RU" sz="4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j-ea"/>
                <a:cs typeface="+mj-cs"/>
              </a:rPr>
              <a:t>СПАСИБО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Line 5"/>
          <p:cNvSpPr>
            <a:spLocks noChangeShapeType="1"/>
          </p:cNvSpPr>
          <p:nvPr/>
        </p:nvSpPr>
        <p:spPr bwMode="auto">
          <a:xfrm flipV="1">
            <a:off x="250825" y="6453188"/>
            <a:ext cx="85852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0418" name="Text Box 2"/>
          <p:cNvSpPr txBox="1">
            <a:spLocks noChangeArrowheads="1"/>
          </p:cNvSpPr>
          <p:nvPr/>
        </p:nvSpPr>
        <p:spPr bwMode="auto">
          <a:xfrm>
            <a:off x="5324599" y="500042"/>
            <a:ext cx="4071937" cy="10715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ru-RU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Предложения </a:t>
            </a:r>
            <a:r>
              <a:rPr lang="ru-RU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УФК по Московской области</a:t>
            </a:r>
            <a:endParaRPr lang="ru-RU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sp>
        <p:nvSpPr>
          <p:cNvPr id="3076" name="Rectangle 3"/>
          <p:cNvSpPr>
            <a:spLocks noChangeArrowheads="1"/>
          </p:cNvSpPr>
          <p:nvPr/>
        </p:nvSpPr>
        <p:spPr bwMode="auto">
          <a:xfrm>
            <a:off x="5292650" y="548680"/>
            <a:ext cx="71438" cy="498921"/>
          </a:xfrm>
          <a:prstGeom prst="rect">
            <a:avLst/>
          </a:prstGeom>
          <a:solidFill>
            <a:srgbClr val="000099"/>
          </a:solidFill>
          <a:ln w="9525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0422" name="Rectangle 6"/>
          <p:cNvSpPr>
            <a:spLocks noChangeArrowheads="1"/>
          </p:cNvSpPr>
          <p:nvPr/>
        </p:nvSpPr>
        <p:spPr bwMode="auto">
          <a:xfrm>
            <a:off x="1547813" y="0"/>
            <a:ext cx="741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УФК по Московской области</a:t>
            </a:r>
            <a:r>
              <a:rPr lang="ru-RU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</a:t>
            </a:r>
            <a:r>
              <a:rPr lang="en-US" sz="12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WWW.MO.ROSKAZNA.RU</a:t>
            </a:r>
            <a:endParaRPr lang="ru-RU" sz="1200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078" name="Text Box 21"/>
          <p:cNvSpPr txBox="1">
            <a:spLocks noChangeArrowheads="1"/>
          </p:cNvSpPr>
          <p:nvPr/>
        </p:nvSpPr>
        <p:spPr bwMode="auto">
          <a:xfrm>
            <a:off x="8604250" y="6440488"/>
            <a:ext cx="43338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/>
              <a:t>2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928688" y="6429375"/>
            <a:ext cx="7572375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ru-RU" sz="1200" b="1" dirty="0">
                <a:solidFill>
                  <a:srgbClr val="000099"/>
                </a:solidFill>
              </a:rPr>
              <a:t>Оптимизация технологических процессов в информационных системах </a:t>
            </a:r>
            <a:r>
              <a:rPr lang="ru-RU" sz="1200" b="1" dirty="0" smtClean="0">
                <a:solidFill>
                  <a:srgbClr val="000099"/>
                </a:solidFill>
              </a:rPr>
              <a:t>ФК</a:t>
            </a:r>
            <a:endParaRPr lang="ru-RU" sz="1200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187624" y="1357298"/>
            <a:ext cx="7399164" cy="128589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115000"/>
              </a:lnSpc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Текущий статус предложений</a:t>
            </a:r>
          </a:p>
          <a:p>
            <a:pPr algn="ctr">
              <a:lnSpc>
                <a:spcPct val="115000"/>
              </a:lnSpc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УФК по Московской области</a:t>
            </a:r>
          </a:p>
          <a:p>
            <a:pPr algn="ctr">
              <a:lnSpc>
                <a:spcPct val="115000"/>
              </a:lnSpc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по оптимизации бизнес-процессов:</a:t>
            </a:r>
          </a:p>
        </p:txBody>
      </p:sp>
      <p:graphicFrame>
        <p:nvGraphicFramePr>
          <p:cNvPr id="16" name="Диаграмма 9"/>
          <p:cNvGraphicFramePr>
            <a:graphicFrameLocks/>
          </p:cNvGraphicFramePr>
          <p:nvPr/>
        </p:nvGraphicFramePr>
        <p:xfrm>
          <a:off x="138113" y="2249488"/>
          <a:ext cx="9005887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5364088" y="0"/>
            <a:ext cx="3960440" cy="982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  <a:p>
            <a:pPr>
              <a:defRPr/>
            </a:pPr>
            <a:r>
              <a:rPr lang="ru-RU" sz="16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>
              <a:defRPr/>
            </a:pPr>
            <a:r>
              <a:rPr lang="ru-RU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Мониторинг ЗКР по «</a:t>
            </a:r>
            <a:r>
              <a:rPr lang="ru-RU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Автосанкционированию</a:t>
            </a:r>
            <a:r>
              <a:rPr lang="ru-RU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» </a:t>
            </a:r>
            <a:endParaRPr lang="ru-RU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sp>
        <p:nvSpPr>
          <p:cNvPr id="3104" name="Rectangle 3"/>
          <p:cNvSpPr>
            <a:spLocks noChangeArrowheads="1"/>
          </p:cNvSpPr>
          <p:nvPr/>
        </p:nvSpPr>
        <p:spPr bwMode="auto">
          <a:xfrm>
            <a:off x="5297413" y="549275"/>
            <a:ext cx="66675" cy="522288"/>
          </a:xfrm>
          <a:prstGeom prst="rect">
            <a:avLst/>
          </a:prstGeom>
          <a:solidFill>
            <a:srgbClr val="000099"/>
          </a:solidFill>
          <a:ln w="9525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331913" y="0"/>
            <a:ext cx="7632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УФК по Московской области</a:t>
            </a:r>
            <a:r>
              <a:rPr lang="ru-RU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</a:t>
            </a:r>
            <a:r>
              <a:rPr lang="en-US" sz="12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WWW.MO.ROSKAZNA.RU</a:t>
            </a:r>
            <a:endParaRPr lang="ru-RU" sz="1200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41" name="Рисунок 40" descr="мониторинг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628800"/>
            <a:ext cx="7056784" cy="4824536"/>
          </a:xfrm>
          <a:prstGeom prst="rect">
            <a:avLst/>
          </a:prstGeom>
        </p:spPr>
      </p:pic>
      <p:sp>
        <p:nvSpPr>
          <p:cNvPr id="60" name="Text Box 21"/>
          <p:cNvSpPr txBox="1">
            <a:spLocks noChangeArrowheads="1"/>
          </p:cNvSpPr>
          <p:nvPr/>
        </p:nvSpPr>
        <p:spPr bwMode="auto">
          <a:xfrm>
            <a:off x="8604250" y="6440488"/>
            <a:ext cx="43338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dirty="0"/>
              <a:t> </a:t>
            </a:r>
            <a:r>
              <a:rPr lang="ru-RU" sz="1600" dirty="0" smtClean="0"/>
              <a:t>3</a:t>
            </a:r>
            <a:endParaRPr lang="ru-RU" sz="1600" dirty="0"/>
          </a:p>
        </p:txBody>
      </p:sp>
      <p:sp>
        <p:nvSpPr>
          <p:cNvPr id="61" name="Line 5"/>
          <p:cNvSpPr>
            <a:spLocks noChangeShapeType="1"/>
          </p:cNvSpPr>
          <p:nvPr/>
        </p:nvSpPr>
        <p:spPr bwMode="auto">
          <a:xfrm flipV="1">
            <a:off x="250825" y="6453188"/>
            <a:ext cx="85852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2" name="Прямоугольник 61"/>
          <p:cNvSpPr/>
          <p:nvPr/>
        </p:nvSpPr>
        <p:spPr>
          <a:xfrm>
            <a:off x="2483768" y="6429375"/>
            <a:ext cx="601729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sz="1200" b="1" dirty="0" smtClean="0">
                <a:solidFill>
                  <a:srgbClr val="000099"/>
                </a:solidFill>
              </a:rPr>
              <a:t>Оптимизация технологических процессов в информационных системах ФК</a:t>
            </a:r>
            <a:endParaRPr lang="ru-RU" sz="1200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64" name="Рисунок 63" descr="22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71110" y="4509120"/>
            <a:ext cx="1711516" cy="17843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4" descr="lotsOfPeop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039" y="4293096"/>
            <a:ext cx="26638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79512" y="2060848"/>
          <a:ext cx="8712969" cy="2025084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2660341"/>
                <a:gridCol w="2109249"/>
                <a:gridCol w="2109249"/>
                <a:gridCol w="1834130"/>
              </a:tblGrid>
              <a:tr h="363096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kern="1200" dirty="0" smtClean="0">
                        <a:solidFill>
                          <a:srgbClr val="00009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gradFill>
                      <a:gsLst>
                        <a:gs pos="0">
                          <a:srgbClr val="4E81F4">
                            <a:alpha val="56000"/>
                          </a:srgbClr>
                        </a:gs>
                        <a:gs pos="100000">
                          <a:srgbClr val="C9DCFB"/>
                        </a:gs>
                      </a:gsLst>
                      <a:lin ang="0" scaled="1"/>
                    </a:gra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rgbClr val="000099"/>
                          </a:solidFill>
                        </a:rPr>
                        <a:t> Время на обработку</a:t>
                      </a:r>
                      <a:endParaRPr lang="ru-RU" sz="1600" b="1" kern="1200" dirty="0" smtClean="0">
                        <a:solidFill>
                          <a:srgbClr val="00009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gradFill>
                      <a:gsLst>
                        <a:gs pos="0">
                          <a:srgbClr val="4E81F4">
                            <a:alpha val="56000"/>
                          </a:srgbClr>
                        </a:gs>
                        <a:gs pos="100000">
                          <a:srgbClr val="C9DCFB"/>
                        </a:gs>
                      </a:gsLst>
                      <a:lin ang="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gradFill flip="none" rotWithShape="1">
                      <a:gsLst>
                        <a:gs pos="0">
                          <a:srgbClr val="B29FEB">
                            <a:alpha val="50000"/>
                          </a:srgbClr>
                        </a:gs>
                        <a:gs pos="100000">
                          <a:srgbClr val="E0F3FC"/>
                        </a:gs>
                      </a:gsLst>
                      <a:lin ang="18900000" scaled="1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ru-RU" sz="1600" kern="1200" dirty="0" smtClean="0">
                        <a:solidFill>
                          <a:srgbClr val="800000"/>
                        </a:solidFill>
                      </a:endParaRPr>
                    </a:p>
                    <a:p>
                      <a:pPr algn="ctr"/>
                      <a:r>
                        <a:rPr lang="ru-RU" sz="1600" kern="1200" dirty="0" smtClean="0">
                          <a:solidFill>
                            <a:srgbClr val="800000"/>
                          </a:solidFill>
                        </a:rPr>
                        <a:t>ЭКОНОМИЯ  трудозатрат</a:t>
                      </a:r>
                      <a:endParaRPr lang="ru-RU" sz="1400" b="1" kern="1200" dirty="0" smtClean="0">
                        <a:solidFill>
                          <a:srgbClr val="8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gradFill>
                      <a:gsLst>
                        <a:gs pos="0">
                          <a:srgbClr val="4E81F4">
                            <a:alpha val="56000"/>
                          </a:srgbClr>
                        </a:gs>
                        <a:gs pos="100000">
                          <a:srgbClr val="C9DCFB"/>
                        </a:gs>
                      </a:gsLst>
                      <a:lin ang="0" scaled="1"/>
                    </a:gradFill>
                  </a:tcPr>
                </a:tc>
              </a:tr>
              <a:tr h="584686">
                <a:tc vMerge="1">
                  <a:txBody>
                    <a:bodyPr/>
                    <a:lstStyle/>
                    <a:p>
                      <a:pPr algn="ctr"/>
                      <a:endParaRPr lang="ru-RU" sz="1400" b="1" kern="1200" dirty="0">
                        <a:solidFill>
                          <a:srgbClr val="00009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gradFill>
                      <a:gsLst>
                        <a:gs pos="0">
                          <a:srgbClr val="B29FEB">
                            <a:alpha val="60001"/>
                          </a:srgbClr>
                        </a:gs>
                        <a:gs pos="100000">
                          <a:srgbClr val="DDD9ED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rgbClr val="000099"/>
                          </a:solidFill>
                        </a:rPr>
                        <a:t>ДО автоматизации</a:t>
                      </a:r>
                      <a:endParaRPr lang="ru-RU" sz="1400" b="1" kern="1200" dirty="0">
                        <a:solidFill>
                          <a:srgbClr val="00009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gradFill>
                      <a:gsLst>
                        <a:gs pos="0">
                          <a:srgbClr val="4E81F4">
                            <a:alpha val="56000"/>
                          </a:srgbClr>
                        </a:gs>
                        <a:gs pos="100000">
                          <a:srgbClr val="C9DCFB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rgbClr val="000099"/>
                          </a:solidFill>
                        </a:rPr>
                        <a:t>ПОСЛЕ автоматизации</a:t>
                      </a:r>
                      <a:endParaRPr lang="ru-RU" sz="1400" b="1" kern="1200" dirty="0">
                        <a:solidFill>
                          <a:srgbClr val="00009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gradFill>
                      <a:gsLst>
                        <a:gs pos="0">
                          <a:srgbClr val="4E81F4">
                            <a:alpha val="56000"/>
                          </a:srgbClr>
                        </a:gs>
                        <a:gs pos="100000">
                          <a:srgbClr val="C9DCFB"/>
                        </a:gs>
                      </a:gsLst>
                      <a:lin ang="0" scaled="1"/>
                    </a:gra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kern="1200" dirty="0" smtClean="0">
                        <a:solidFill>
                          <a:srgbClr val="8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gradFill>
                      <a:gsLst>
                        <a:gs pos="0">
                          <a:srgbClr val="4E81F4">
                            <a:alpha val="56000"/>
                          </a:srgbClr>
                        </a:gs>
                        <a:gs pos="100000">
                          <a:srgbClr val="C9DCFB"/>
                        </a:gs>
                      </a:gsLst>
                      <a:lin ang="0" scaled="1"/>
                    </a:gradFill>
                  </a:tcPr>
                </a:tc>
              </a:tr>
              <a:tr h="498182"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rgbClr val="000099"/>
                          </a:solidFill>
                          <a:latin typeface="+mn-lt"/>
                          <a:ea typeface="+mn-ea"/>
                          <a:cs typeface="+mn-cs"/>
                        </a:rPr>
                        <a:t>На 1 ЗКР</a:t>
                      </a:r>
                      <a:endParaRPr lang="ru-RU" sz="1600" b="1" kern="1200" dirty="0">
                        <a:solidFill>
                          <a:srgbClr val="00009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gradFill>
                      <a:gsLst>
                        <a:gs pos="0">
                          <a:srgbClr val="C9DCFB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rgbClr val="000099"/>
                          </a:solidFill>
                        </a:rPr>
                        <a:t>90 сек</a:t>
                      </a:r>
                      <a:endParaRPr lang="ru-RU" sz="1600" b="1" kern="1200" dirty="0">
                        <a:solidFill>
                          <a:srgbClr val="00009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gradFill>
                      <a:gsLst>
                        <a:gs pos="0">
                          <a:srgbClr val="C9DCFB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rgbClr val="000099"/>
                          </a:solidFill>
                          <a:latin typeface="+mn-lt"/>
                          <a:ea typeface="+mn-ea"/>
                          <a:cs typeface="+mn-cs"/>
                        </a:rPr>
                        <a:t>0 сек</a:t>
                      </a:r>
                      <a:endParaRPr lang="ru-RU" sz="1600" b="1" kern="1200" dirty="0">
                        <a:solidFill>
                          <a:srgbClr val="00009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gradFill>
                      <a:gsLst>
                        <a:gs pos="0">
                          <a:srgbClr val="C9DCFB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rgbClr val="800000"/>
                          </a:solidFill>
                          <a:latin typeface="+mn-lt"/>
                          <a:ea typeface="+mn-ea"/>
                          <a:cs typeface="+mn-cs"/>
                        </a:rPr>
                        <a:t>90 сек</a:t>
                      </a:r>
                      <a:endParaRPr lang="ru-RU" sz="1600" b="1" kern="1200" dirty="0">
                        <a:solidFill>
                          <a:srgbClr val="8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gradFill>
                      <a:gsLst>
                        <a:gs pos="0">
                          <a:srgbClr val="C9DCFB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</a:tcPr>
                </a:tc>
              </a:tr>
              <a:tr h="498182"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rgbClr val="000099"/>
                          </a:solidFill>
                          <a:latin typeface="+mn-lt"/>
                          <a:ea typeface="+mn-ea"/>
                          <a:cs typeface="+mn-cs"/>
                        </a:rPr>
                        <a:t>Январь - сентябрь 2014 в УФК по МО</a:t>
                      </a:r>
                      <a:endParaRPr lang="ru-RU" sz="1600" b="1" kern="1200" dirty="0">
                        <a:solidFill>
                          <a:srgbClr val="00009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gradFill>
                      <a:gsLst>
                        <a:gs pos="0">
                          <a:srgbClr val="C9DCFB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rgbClr val="000099"/>
                          </a:solidFill>
                          <a:latin typeface="+mn-lt"/>
                          <a:ea typeface="+mn-ea"/>
                          <a:cs typeface="+mn-cs"/>
                        </a:rPr>
                        <a:t>9 757 часов</a:t>
                      </a:r>
                      <a:endParaRPr lang="ru-RU" sz="1600" b="1" kern="1200" dirty="0">
                        <a:solidFill>
                          <a:srgbClr val="00009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gradFill>
                      <a:gsLst>
                        <a:gs pos="0">
                          <a:srgbClr val="C9DCFB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rgbClr val="000099"/>
                          </a:solidFill>
                          <a:latin typeface="+mn-lt"/>
                          <a:ea typeface="+mn-ea"/>
                          <a:cs typeface="+mn-cs"/>
                        </a:rPr>
                        <a:t>0 часов</a:t>
                      </a:r>
                      <a:endParaRPr lang="ru-RU" sz="1600" b="1" kern="1200" dirty="0">
                        <a:solidFill>
                          <a:srgbClr val="00009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gradFill>
                      <a:gsLst>
                        <a:gs pos="0">
                          <a:srgbClr val="C9DCFB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rgbClr val="800000"/>
                          </a:solidFill>
                          <a:latin typeface="+mn-lt"/>
                          <a:ea typeface="+mn-ea"/>
                          <a:cs typeface="+mn-cs"/>
                        </a:rPr>
                        <a:t>9 757 час</a:t>
                      </a:r>
                      <a:endParaRPr lang="ru-RU" sz="1600" b="1" kern="1200" dirty="0">
                        <a:solidFill>
                          <a:srgbClr val="8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gradFill>
                      <a:gsLst>
                        <a:gs pos="0">
                          <a:srgbClr val="C9DCFB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</a:tcPr>
                </a:tc>
              </a:tr>
            </a:tbl>
          </a:graphicData>
        </a:graphic>
      </p:graphicFrame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5220072" y="358105"/>
            <a:ext cx="4392488" cy="982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ru-RU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Эффект от</a:t>
            </a:r>
          </a:p>
          <a:p>
            <a:pPr>
              <a:defRPr/>
            </a:pPr>
            <a:r>
              <a:rPr lang="ru-RU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полной реализации «</a:t>
            </a:r>
            <a:r>
              <a:rPr lang="ru-RU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Автосанкционирования</a:t>
            </a:r>
            <a:r>
              <a:rPr lang="ru-RU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»</a:t>
            </a:r>
            <a:endParaRPr lang="ru-RU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sp>
        <p:nvSpPr>
          <p:cNvPr id="3104" name="Rectangle 3"/>
          <p:cNvSpPr>
            <a:spLocks noChangeArrowheads="1"/>
          </p:cNvSpPr>
          <p:nvPr/>
        </p:nvSpPr>
        <p:spPr bwMode="auto">
          <a:xfrm>
            <a:off x="5148064" y="476672"/>
            <a:ext cx="72008" cy="720080"/>
          </a:xfrm>
          <a:prstGeom prst="rect">
            <a:avLst/>
          </a:prstGeom>
          <a:solidFill>
            <a:srgbClr val="000099"/>
          </a:solidFill>
          <a:ln w="9525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331913" y="0"/>
            <a:ext cx="7632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УФК по Московской области</a:t>
            </a:r>
            <a:r>
              <a:rPr lang="ru-RU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</a:t>
            </a:r>
            <a:r>
              <a:rPr lang="en-US" sz="12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WWW.MO.ROSKAZNA.RU</a:t>
            </a:r>
            <a:endParaRPr lang="ru-RU" sz="1200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106" name="Text Box 21"/>
          <p:cNvSpPr txBox="1">
            <a:spLocks noChangeArrowheads="1"/>
          </p:cNvSpPr>
          <p:nvPr/>
        </p:nvSpPr>
        <p:spPr bwMode="auto">
          <a:xfrm>
            <a:off x="8604250" y="6440488"/>
            <a:ext cx="43338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dirty="0"/>
              <a:t> </a:t>
            </a:r>
            <a:r>
              <a:rPr lang="ru-RU" sz="1600" dirty="0" smtClean="0"/>
              <a:t>4</a:t>
            </a:r>
            <a:endParaRPr lang="ru-RU" sz="1600" dirty="0"/>
          </a:p>
        </p:txBody>
      </p:sp>
      <p:sp>
        <p:nvSpPr>
          <p:cNvPr id="3107" name="Line 5"/>
          <p:cNvSpPr>
            <a:spLocks noChangeShapeType="1"/>
          </p:cNvSpPr>
          <p:nvPr/>
        </p:nvSpPr>
        <p:spPr bwMode="auto">
          <a:xfrm flipV="1">
            <a:off x="250825" y="6453188"/>
            <a:ext cx="85852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483768" y="6429375"/>
            <a:ext cx="601729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sz="1200" b="1" dirty="0" smtClean="0">
                <a:solidFill>
                  <a:srgbClr val="000099"/>
                </a:solidFill>
              </a:rPr>
              <a:t>Оптимизация технологических процессов в информационных системах ФК</a:t>
            </a:r>
            <a:endParaRPr lang="ru-RU" sz="1200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1331640" y="1556792"/>
            <a:ext cx="6143625" cy="432048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115000"/>
              </a:lnSpc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Временные затраты на обработку ЗКР</a:t>
            </a:r>
            <a:endParaRPr lang="ru-RU" sz="1600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pic>
        <p:nvPicPr>
          <p:cNvPr id="14" name="Picture 38" descr="deletered_399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6127" y="4581128"/>
            <a:ext cx="1222375" cy="122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Стрелка вправо с вырезом 14"/>
          <p:cNvSpPr/>
          <p:nvPr/>
        </p:nvSpPr>
        <p:spPr>
          <a:xfrm>
            <a:off x="3851919" y="4941168"/>
            <a:ext cx="936105" cy="288032"/>
          </a:xfrm>
          <a:prstGeom prst="notchedRightArrow">
            <a:avLst>
              <a:gd name="adj1" fmla="val 50000"/>
              <a:gd name="adj2" fmla="val 90431"/>
            </a:avLst>
          </a:prstGeom>
          <a:solidFill>
            <a:schemeClr val="accent6"/>
          </a:solidFill>
          <a:ln cmpd="sng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7" name="Picture 39" descr="yaho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17294" y="4149080"/>
            <a:ext cx="2051050" cy="199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5076056" y="358105"/>
            <a:ext cx="4130334" cy="982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ru-RU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Ожидаемый эффект от внедрения </a:t>
            </a:r>
            <a:r>
              <a:rPr lang="ru-RU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авторегистрации</a:t>
            </a:r>
            <a:r>
              <a:rPr lang="ru-RU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документов</a:t>
            </a:r>
          </a:p>
          <a:p>
            <a:pPr>
              <a:defRPr/>
            </a:pPr>
            <a:r>
              <a:rPr lang="ru-RU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(01.01.2014-31.08.2014)</a:t>
            </a:r>
            <a:endParaRPr lang="ru-RU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sp>
        <p:nvSpPr>
          <p:cNvPr id="3104" name="Rectangle 3"/>
          <p:cNvSpPr>
            <a:spLocks noChangeArrowheads="1"/>
          </p:cNvSpPr>
          <p:nvPr/>
        </p:nvSpPr>
        <p:spPr bwMode="auto">
          <a:xfrm>
            <a:off x="5076056" y="476672"/>
            <a:ext cx="45719" cy="1008112"/>
          </a:xfrm>
          <a:prstGeom prst="rect">
            <a:avLst/>
          </a:prstGeom>
          <a:solidFill>
            <a:srgbClr val="000099"/>
          </a:solidFill>
          <a:ln w="9525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331913" y="0"/>
            <a:ext cx="7632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УФК по Московской области</a:t>
            </a:r>
            <a:r>
              <a:rPr lang="ru-RU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</a:t>
            </a:r>
            <a:r>
              <a:rPr lang="en-US" sz="12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WWW.MO.ROSKAZNA.RU</a:t>
            </a:r>
            <a:endParaRPr lang="ru-RU" sz="1200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106" name="Text Box 21"/>
          <p:cNvSpPr txBox="1">
            <a:spLocks noChangeArrowheads="1"/>
          </p:cNvSpPr>
          <p:nvPr/>
        </p:nvSpPr>
        <p:spPr bwMode="auto">
          <a:xfrm>
            <a:off x="8604250" y="6440488"/>
            <a:ext cx="43338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dirty="0"/>
              <a:t> </a:t>
            </a:r>
            <a:r>
              <a:rPr lang="ru-RU" sz="1600" dirty="0" smtClean="0"/>
              <a:t>5</a:t>
            </a:r>
            <a:endParaRPr lang="ru-RU" sz="1600" dirty="0"/>
          </a:p>
        </p:txBody>
      </p:sp>
      <p:sp>
        <p:nvSpPr>
          <p:cNvPr id="3107" name="Line 5"/>
          <p:cNvSpPr>
            <a:spLocks noChangeShapeType="1"/>
          </p:cNvSpPr>
          <p:nvPr/>
        </p:nvSpPr>
        <p:spPr bwMode="auto">
          <a:xfrm flipV="1">
            <a:off x="250825" y="6453188"/>
            <a:ext cx="85852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483768" y="6429375"/>
            <a:ext cx="601729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sz="1200" b="1" dirty="0" smtClean="0">
                <a:solidFill>
                  <a:srgbClr val="000099"/>
                </a:solidFill>
              </a:rPr>
              <a:t>Оптимизация технологических процессов в информационных системах ФК</a:t>
            </a:r>
            <a:endParaRPr lang="ru-RU" sz="1200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1043608" y="1124744"/>
            <a:ext cx="7848872" cy="78581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115000"/>
              </a:lnSpc>
              <a:spcAft>
                <a:spcPts val="0"/>
              </a:spcAft>
              <a:defRPr/>
            </a:pPr>
            <a:endParaRPr lang="ru-RU" sz="1600" b="1" dirty="0" smtClean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  <a:p>
            <a:pPr marL="342900" indent="-342900" algn="ctr">
              <a:lnSpc>
                <a:spcPct val="115000"/>
              </a:lnSpc>
              <a:spcAft>
                <a:spcPts val="0"/>
              </a:spcAft>
              <a:defRPr/>
            </a:pPr>
            <a:endParaRPr lang="ru-RU" sz="1600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1907704" y="1971588"/>
          <a:ext cx="6976354" cy="4229921"/>
        </p:xfrm>
        <a:graphic>
          <a:graphicData uri="http://schemas.openxmlformats.org/drawingml/2006/table">
            <a:tbl>
              <a:tblPr/>
              <a:tblGrid>
                <a:gridCol w="451852"/>
                <a:gridCol w="3829361"/>
                <a:gridCol w="1418287"/>
                <a:gridCol w="1276854"/>
              </a:tblGrid>
              <a:tr h="74277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№ </a:t>
                      </a:r>
                      <a:r>
                        <a:rPr lang="ru-RU" sz="1200" b="1" i="0" u="none" strike="noStrike" dirty="0" err="1">
                          <a:solidFill>
                            <a:srgbClr val="002060"/>
                          </a:solidFill>
                          <a:latin typeface="Times New Roman"/>
                        </a:rPr>
                        <a:t>п</a:t>
                      </a:r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/</a:t>
                      </a:r>
                      <a:r>
                        <a:rPr lang="ru-RU" sz="1200" b="1" i="0" u="none" strike="noStrike" dirty="0" err="1">
                          <a:solidFill>
                            <a:srgbClr val="002060"/>
                          </a:solidFill>
                          <a:latin typeface="Times New Roman"/>
                        </a:rPr>
                        <a:t>п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8895" marR="8895" marT="88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E81F4">
                            <a:alpha val="57000"/>
                          </a:srgbClr>
                        </a:gs>
                        <a:gs pos="100000">
                          <a:srgbClr val="C9DCFB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Наименование документа</a:t>
                      </a:r>
                    </a:p>
                  </a:txBody>
                  <a:tcPr marL="8895" marR="8895" marT="88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E81F4">
                            <a:alpha val="57000"/>
                          </a:srgbClr>
                        </a:gs>
                        <a:gs pos="100000">
                          <a:srgbClr val="C9DCFB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Количество</a:t>
                      </a:r>
                    </a:p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(</a:t>
                      </a:r>
                      <a:r>
                        <a:rPr lang="ru-RU" sz="1200" b="1" i="0" u="none" strike="noStrike" dirty="0" err="1" smtClean="0">
                          <a:solidFill>
                            <a:srgbClr val="002060"/>
                          </a:solidFill>
                          <a:latin typeface="Times New Roman"/>
                        </a:rPr>
                        <a:t>шт</a:t>
                      </a:r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)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8895" marR="8895" marT="88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E81F4">
                            <a:alpha val="57000"/>
                          </a:srgbClr>
                        </a:gs>
                        <a:gs pos="100000">
                          <a:srgbClr val="C9DCFB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Экономия при полной реализации (час)</a:t>
                      </a:r>
                      <a:endParaRPr lang="en-US" sz="1200" b="1" i="0" u="none" strike="noStrike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8895" marR="8895" marT="88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E81F4">
                            <a:alpha val="57000"/>
                          </a:srgbClr>
                        </a:gs>
                        <a:gs pos="100000">
                          <a:srgbClr val="C9DCFB"/>
                        </a:gs>
                      </a:gsLst>
                      <a:lin ang="0" scaled="1"/>
                    </a:gradFill>
                  </a:tcPr>
                </a:tc>
              </a:tr>
              <a:tr h="53493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8895" marR="8895" marT="88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C9DCFB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Уведомление об уточнении вида и принадлежности платежа (</a:t>
                      </a:r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ПДУ- доходное)</a:t>
                      </a:r>
                      <a:endParaRPr lang="en-US" sz="1200" b="1" i="0" u="none" strike="noStrike" dirty="0" smtClean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8895" marR="8895" marT="88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C9DCFB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530 744</a:t>
                      </a:r>
                    </a:p>
                  </a:txBody>
                  <a:tcPr marL="8895" marR="8895" marT="88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C9DCFB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4</a:t>
                      </a:r>
                      <a:r>
                        <a:rPr lang="ru-RU" sz="1200" b="1" i="0" u="none" strike="noStrike" baseline="0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 423</a:t>
                      </a:r>
                      <a:endParaRPr lang="en-US" sz="1200" b="1" i="0" u="none" strike="noStrike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8895" marR="8895" marT="88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C9DCFB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</a:tcPr>
                </a:tc>
              </a:tr>
              <a:tr h="29366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8895" marR="8895" marT="88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C9DCFB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Уведомление об уточнении/решение о </a:t>
                      </a:r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зачете</a:t>
                      </a:r>
                      <a:endParaRPr lang="en-US" sz="1200" b="1" i="0" u="none" strike="noStrike" dirty="0" smtClean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8895" marR="8895" marT="88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C9DCFB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2060"/>
                          </a:solidFill>
                          <a:latin typeface="Times New Roman"/>
                        </a:rPr>
                        <a:t>544 916</a:t>
                      </a:r>
                    </a:p>
                  </a:txBody>
                  <a:tcPr marL="8895" marR="8895" marT="88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C9DCFB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2 270</a:t>
                      </a:r>
                      <a:endParaRPr lang="en-US" sz="1200" b="1" i="0" u="none" strike="noStrike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8895" marR="8895" marT="88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C9DCFB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</a:tcPr>
                </a:tc>
              </a:tr>
              <a:tr h="32796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206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8895" marR="8895" marT="88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C9DCFB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Запрос на выяснение принадлежности </a:t>
                      </a:r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платежа</a:t>
                      </a:r>
                      <a:endParaRPr lang="en-US" sz="1200" b="1" i="0" u="none" strike="noStrike" dirty="0" smtClean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8895" marR="8895" marT="88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C9DCFB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760 020</a:t>
                      </a:r>
                    </a:p>
                  </a:txBody>
                  <a:tcPr marL="8895" marR="8895" marT="88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C9DCFB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3 167</a:t>
                      </a:r>
                      <a:endParaRPr lang="en-US" sz="1200" b="1" i="0" u="none" strike="noStrike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8895" marR="8895" marT="88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C9DCFB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</a:tcPr>
                </a:tc>
              </a:tr>
              <a:tr h="31289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206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8895" marR="8895" marT="88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C9DCFB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Запрос на аннулирование заявок</a:t>
                      </a:r>
                    </a:p>
                  </a:txBody>
                  <a:tcPr marL="8895" marR="8895" marT="88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C9DCFB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17 965</a:t>
                      </a:r>
                    </a:p>
                  </a:txBody>
                  <a:tcPr marL="8895" marR="8895" marT="88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C9DCFB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75</a:t>
                      </a:r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8895" marR="8895" marT="88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C9DCFB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</a:tcPr>
                </a:tc>
              </a:tr>
              <a:tr h="32780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206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8895" marR="8895" marT="88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C9DCFB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Реестр расходных </a:t>
                      </a:r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расписаний</a:t>
                      </a:r>
                      <a:endParaRPr lang="en-US" sz="1200" b="1" i="0" u="none" strike="noStrike" dirty="0" smtClean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8895" marR="8895" marT="88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C9DCFB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461</a:t>
                      </a:r>
                    </a:p>
                  </a:txBody>
                  <a:tcPr marL="8895" marR="8895" marT="88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C9DCFB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2</a:t>
                      </a:r>
                      <a:endParaRPr lang="en-US" sz="1200" b="1" i="0" u="none" strike="noStrike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8895" marR="8895" marT="88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C9DCFB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</a:tcPr>
                </a:tc>
              </a:tr>
              <a:tr h="32780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2060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8895" marR="8895" marT="88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C9DCFB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Расходное расписание</a:t>
                      </a:r>
                      <a:endParaRPr lang="en-US" sz="1200" b="1" i="0" u="none" strike="noStrike" dirty="0" smtClean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8895" marR="8895" marT="88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C9DCFB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81 592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8895" marR="8895" marT="88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C9DCFB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i="0" u="none" strike="noStrike" kern="1200" dirty="0" smtClean="0">
                          <a:solidFill>
                            <a:srgbClr val="002060"/>
                          </a:solidFill>
                          <a:latin typeface="Times New Roman"/>
                          <a:ea typeface="+mn-ea"/>
                          <a:cs typeface="+mn-cs"/>
                        </a:rPr>
                        <a:t>340</a:t>
                      </a:r>
                      <a:endParaRPr lang="en-US" sz="1200" b="1" i="0" u="none" strike="noStrike" kern="1200" dirty="0">
                        <a:solidFill>
                          <a:srgbClr val="00206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8895" marR="8895" marT="88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C9DCFB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</a:tcPr>
                </a:tc>
              </a:tr>
              <a:tr h="44204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7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8895" marR="8895" marT="88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C9DCFB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Заявка на кассовый расход с признаком "</a:t>
                      </a:r>
                      <a:r>
                        <a:rPr lang="ru-RU" sz="1200" b="1" i="0" u="none" strike="noStrike" dirty="0" err="1" smtClean="0">
                          <a:solidFill>
                            <a:srgbClr val="002060"/>
                          </a:solidFill>
                          <a:latin typeface="Times New Roman"/>
                        </a:rPr>
                        <a:t>Автосанкционирование</a:t>
                      </a:r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"</a:t>
                      </a:r>
                      <a:endParaRPr lang="en-US" sz="1200" b="1" i="0" u="none" strike="noStrike" dirty="0" smtClean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8895" marR="8895" marT="88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C9DCFB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390 274</a:t>
                      </a:r>
                    </a:p>
                  </a:txBody>
                  <a:tcPr marL="8895" marR="8895" marT="88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C9DCFB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1 626</a:t>
                      </a:r>
                      <a:endParaRPr lang="en-US" sz="1200" b="1" i="0" u="none" strike="noStrike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8895" marR="8895" marT="88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C9DCFB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</a:tcPr>
                </a:tc>
              </a:tr>
              <a:tr h="65781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8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8895" marR="8895" marT="88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C9DCFB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Уведомление о превышении бюджетным обязательством неиспользованных доведенных бюджетных данных</a:t>
                      </a:r>
                    </a:p>
                  </a:txBody>
                  <a:tcPr marL="8895" marR="8895" marT="88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C9DCFB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14 931</a:t>
                      </a:r>
                    </a:p>
                  </a:txBody>
                  <a:tcPr marL="8895" marR="8895" marT="88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C9DCFB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187</a:t>
                      </a:r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8895" marR="8895" marT="88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C9DCFB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</a:tcPr>
                </a:tc>
              </a:tr>
              <a:tr h="262231">
                <a:tc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8895" marR="8895" marT="88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C9DCFB"/>
                        </a:gs>
                        <a:gs pos="100000">
                          <a:srgbClr val="4E81F4">
                            <a:alpha val="35000"/>
                          </a:srgbClr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400" b="1" i="0" u="none" strike="noStrike" kern="1200" dirty="0" smtClean="0">
                          <a:solidFill>
                            <a:srgbClr val="002060"/>
                          </a:solidFill>
                          <a:latin typeface="Times New Roman"/>
                          <a:ea typeface="+mn-ea"/>
                          <a:cs typeface="+mn-cs"/>
                        </a:rPr>
                        <a:t>ИТОГО</a:t>
                      </a:r>
                    </a:p>
                  </a:txBody>
                  <a:tcPr marL="8895" marR="8895" marT="88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C9DCFB"/>
                        </a:gs>
                        <a:gs pos="100000">
                          <a:srgbClr val="4E81F4">
                            <a:alpha val="35000"/>
                          </a:srgbClr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2 340 903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8895" marR="8895" marT="88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C9DCFB"/>
                        </a:gs>
                        <a:gs pos="100000">
                          <a:srgbClr val="4E81F4">
                            <a:alpha val="35000"/>
                          </a:srgbClr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12 090</a:t>
                      </a:r>
                      <a:endParaRPr lang="en-US" sz="1400" b="1" i="0" u="none" strike="noStrike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8895" marR="8895" marT="88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C9DCFB"/>
                        </a:gs>
                        <a:gs pos="100000">
                          <a:srgbClr val="4E81F4">
                            <a:alpha val="35000"/>
                          </a:srgbClr>
                        </a:gs>
                      </a:gsLst>
                      <a:lin ang="0" scaled="1"/>
                    </a:gradFill>
                  </a:tcPr>
                </a:tc>
              </a:tr>
            </a:tbl>
          </a:graphicData>
        </a:graphic>
      </p:graphicFrame>
      <p:pic>
        <p:nvPicPr>
          <p:cNvPr id="14" name="Рисунок 13" descr="3xblog.ru-3dpeople_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52536" y="2852936"/>
            <a:ext cx="2279168" cy="27089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Line 5"/>
          <p:cNvSpPr>
            <a:spLocks noChangeShapeType="1"/>
          </p:cNvSpPr>
          <p:nvPr/>
        </p:nvSpPr>
        <p:spPr bwMode="auto">
          <a:xfrm flipV="1">
            <a:off x="250825" y="6453188"/>
            <a:ext cx="85852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0418" name="Text Box 2"/>
          <p:cNvSpPr txBox="1">
            <a:spLocks noChangeArrowheads="1"/>
          </p:cNvSpPr>
          <p:nvPr/>
        </p:nvSpPr>
        <p:spPr bwMode="auto">
          <a:xfrm>
            <a:off x="4860032" y="428625"/>
            <a:ext cx="4071937" cy="10715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ru-RU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Диагностика актуальности данных в Справочниках.</a:t>
            </a:r>
          </a:p>
          <a:p>
            <a:pPr>
              <a:defRPr/>
            </a:pPr>
            <a:r>
              <a:rPr lang="ru-RU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Виды контроля</a:t>
            </a:r>
            <a:endParaRPr lang="ru-RU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sp>
        <p:nvSpPr>
          <p:cNvPr id="3076" name="Rectangle 3"/>
          <p:cNvSpPr>
            <a:spLocks noChangeArrowheads="1"/>
          </p:cNvSpPr>
          <p:nvPr/>
        </p:nvSpPr>
        <p:spPr bwMode="auto">
          <a:xfrm>
            <a:off x="4860032" y="476672"/>
            <a:ext cx="45719" cy="792087"/>
          </a:xfrm>
          <a:prstGeom prst="rect">
            <a:avLst/>
          </a:prstGeom>
          <a:solidFill>
            <a:srgbClr val="000099"/>
          </a:solidFill>
          <a:ln w="9525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0422" name="Rectangle 6"/>
          <p:cNvSpPr>
            <a:spLocks noChangeArrowheads="1"/>
          </p:cNvSpPr>
          <p:nvPr/>
        </p:nvSpPr>
        <p:spPr bwMode="auto">
          <a:xfrm>
            <a:off x="1547813" y="0"/>
            <a:ext cx="741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УФК по Московской области</a:t>
            </a:r>
            <a:r>
              <a:rPr lang="ru-RU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</a:t>
            </a:r>
            <a:r>
              <a:rPr lang="en-US" sz="12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WWW.MO.ROSKAZNA.RU</a:t>
            </a:r>
            <a:endParaRPr lang="ru-RU" sz="1200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078" name="Text Box 21"/>
          <p:cNvSpPr txBox="1">
            <a:spLocks noChangeArrowheads="1"/>
          </p:cNvSpPr>
          <p:nvPr/>
        </p:nvSpPr>
        <p:spPr bwMode="auto">
          <a:xfrm>
            <a:off x="8604250" y="6440488"/>
            <a:ext cx="43338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/>
              <a:t>6</a:t>
            </a:r>
            <a:endParaRPr lang="ru-RU" sz="1600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928688" y="6429375"/>
            <a:ext cx="7572375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ru-RU" sz="1200" b="1" dirty="0">
                <a:solidFill>
                  <a:srgbClr val="000099"/>
                </a:solidFill>
              </a:rPr>
              <a:t>Оптимизация технологических процессов в информационных системах </a:t>
            </a:r>
            <a:r>
              <a:rPr lang="ru-RU" sz="1200" b="1" dirty="0" smtClean="0">
                <a:solidFill>
                  <a:srgbClr val="000099"/>
                </a:solidFill>
              </a:rPr>
              <a:t>ФК</a:t>
            </a:r>
            <a:endParaRPr lang="ru-RU" sz="1200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251520" y="4725144"/>
            <a:ext cx="6357937" cy="857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 algn="just">
              <a:lnSpc>
                <a:spcPct val="115000"/>
              </a:lnSpc>
              <a:spcAft>
                <a:spcPts val="0"/>
              </a:spcAft>
              <a:defRPr/>
            </a:pPr>
            <a:endParaRPr lang="ru-RU" sz="1600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251520" y="1628800"/>
          <a:ext cx="6480720" cy="4748853"/>
        </p:xfrm>
        <a:graphic>
          <a:graphicData uri="http://schemas.openxmlformats.org/drawingml/2006/table">
            <a:tbl>
              <a:tblPr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633231"/>
                <a:gridCol w="2321846"/>
                <a:gridCol w="1332423"/>
                <a:gridCol w="2193220"/>
              </a:tblGrid>
              <a:tr h="43204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№ </a:t>
                      </a:r>
                      <a:r>
                        <a:rPr lang="ru-RU" sz="1500" b="1" i="0" u="none" strike="noStrike" dirty="0" err="1">
                          <a:solidFill>
                            <a:srgbClr val="002060"/>
                          </a:solidFill>
                          <a:latin typeface="Times New Roman"/>
                        </a:rPr>
                        <a:t>п</a:t>
                      </a:r>
                      <a:r>
                        <a:rPr lang="ru-RU" sz="1500" b="1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/</a:t>
                      </a:r>
                      <a:r>
                        <a:rPr lang="ru-RU" sz="1500" b="1" i="0" u="none" strike="noStrike" dirty="0" err="1">
                          <a:solidFill>
                            <a:srgbClr val="002060"/>
                          </a:solidFill>
                          <a:latin typeface="Times New Roman"/>
                        </a:rPr>
                        <a:t>п</a:t>
                      </a:r>
                      <a:endParaRPr lang="ru-RU" sz="1500" b="1" i="0" u="none" strike="noStrike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6980" marR="6980" marT="69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E81F4"/>
                        </a:gs>
                        <a:gs pos="100000">
                          <a:srgbClr val="C9DCFB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Объект</a:t>
                      </a:r>
                      <a:r>
                        <a:rPr lang="ru-RU" sz="1500" b="1" i="0" u="none" strike="noStrike" baseline="0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 контроля</a:t>
                      </a:r>
                      <a:endParaRPr lang="ru-RU" sz="1500" b="1" i="0" u="none" strike="noStrike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6980" marR="6980" marT="69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E81F4"/>
                        </a:gs>
                        <a:gs pos="100000">
                          <a:srgbClr val="C9DCFB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№ обращения</a:t>
                      </a:r>
                    </a:p>
                  </a:txBody>
                  <a:tcPr marL="6980" marR="6980" marT="69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E81F4"/>
                        </a:gs>
                        <a:gs pos="100000">
                          <a:srgbClr val="C9DCFB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 smtClean="0">
                          <a:solidFill>
                            <a:srgbClr val="800000"/>
                          </a:solidFill>
                          <a:latin typeface="Times New Roman"/>
                        </a:rPr>
                        <a:t>Риски</a:t>
                      </a:r>
                      <a:endParaRPr lang="ru-RU" sz="1500" b="1" i="0" u="none" strike="noStrike" dirty="0">
                        <a:solidFill>
                          <a:srgbClr val="800000"/>
                        </a:solidFill>
                        <a:latin typeface="Times New Roman"/>
                      </a:endParaRPr>
                    </a:p>
                  </a:txBody>
                  <a:tcPr marL="6980" marR="6980" marT="69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E81F4"/>
                        </a:gs>
                        <a:gs pos="100000">
                          <a:srgbClr val="C9DCFB"/>
                        </a:gs>
                      </a:gsLst>
                      <a:lin ang="0" scaled="1"/>
                    </a:gradFill>
                  </a:tcPr>
                </a:tc>
              </a:tr>
              <a:tr h="283717">
                <a:tc gridSpan="4"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                                  1. Справочник </a:t>
                      </a:r>
                      <a:r>
                        <a:rPr lang="ru-RU" sz="1400" b="1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«</a:t>
                      </a:r>
                      <a:r>
                        <a:rPr lang="ru-RU" sz="1400" b="1" i="0" u="none" strike="noStrike" dirty="0" err="1">
                          <a:solidFill>
                            <a:srgbClr val="002060"/>
                          </a:solidFill>
                          <a:latin typeface="Times New Roman"/>
                        </a:rPr>
                        <a:t>КБК-доходы</a:t>
                      </a:r>
                      <a:r>
                        <a:rPr lang="ru-RU" sz="1400" b="1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»</a:t>
                      </a:r>
                    </a:p>
                  </a:txBody>
                  <a:tcPr marL="6980" marR="6980" marT="69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E81F4">
                            <a:alpha val="48000"/>
                          </a:srgbClr>
                        </a:gs>
                        <a:gs pos="100000">
                          <a:srgbClr val="C9DCFB"/>
                        </a:gs>
                      </a:gsLst>
                      <a:lin ang="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920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1.1</a:t>
                      </a:r>
                      <a:endParaRPr lang="ru-RU" sz="1000" b="1" i="0" u="none" strike="noStrike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6980" marR="6980" marT="69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C9DCFB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Своевременность закрепления КБК- доходы за АДБ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6980" marR="6980" marT="69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C9DCFB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SF-262991</a:t>
                      </a:r>
                      <a:br>
                        <a:rPr lang="en-US" sz="1200" b="1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</a:br>
                      <a:r>
                        <a:rPr lang="en-US" sz="1200" b="1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RFC-10273</a:t>
                      </a:r>
                      <a:br>
                        <a:rPr lang="en-US" sz="1200" b="1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</a:br>
                      <a:r>
                        <a:rPr lang="en-US" sz="1200" b="1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(18.07.2014)</a:t>
                      </a:r>
                    </a:p>
                  </a:txBody>
                  <a:tcPr marL="6980" marR="6980" marT="69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C9DCFB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1" i="0" u="none" strike="noStrike" kern="1200" dirty="0" smtClean="0">
                          <a:solidFill>
                            <a:srgbClr val="8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Необоснованное зачисление на невыясненные поступления</a:t>
                      </a:r>
                      <a:endParaRPr lang="ru-RU" sz="1400" b="1" i="0" u="none" strike="noStrike" kern="1200" dirty="0">
                        <a:solidFill>
                          <a:srgbClr val="8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6980" marR="6980" marT="69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C9DCFB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</a:tcPr>
                </a:tc>
              </a:tr>
              <a:tr h="292347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  2. Справочник </a:t>
                      </a:r>
                      <a:r>
                        <a:rPr lang="ru-RU" sz="1400" b="1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«Закрепление КБК за АДБ»</a:t>
                      </a:r>
                    </a:p>
                  </a:txBody>
                  <a:tcPr marL="6980" marR="6980" marT="69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E81F4">
                            <a:alpha val="48000"/>
                          </a:srgbClr>
                        </a:gs>
                        <a:gs pos="100000">
                          <a:srgbClr val="C9DCFB"/>
                        </a:gs>
                      </a:gsLst>
                      <a:lin ang="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997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2.1 </a:t>
                      </a:r>
                      <a:r>
                        <a:rPr lang="ru-RU" sz="1000" b="1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980" marR="6980" marT="69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C9DCFB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Соответствие кода вида дохода коду подвида доходов</a:t>
                      </a:r>
                    </a:p>
                  </a:txBody>
                  <a:tcPr marL="6980" marR="6980" marT="69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C9DCFB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SF-262985 </a:t>
                      </a:r>
                      <a:br>
                        <a:rPr lang="en-US" sz="1200" b="1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</a:br>
                      <a:r>
                        <a:rPr lang="en-US" sz="1200" b="1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RFC-10279</a:t>
                      </a:r>
                      <a:br>
                        <a:rPr lang="en-US" sz="1200" b="1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</a:br>
                      <a:r>
                        <a:rPr lang="en-US" sz="1200" b="1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(18.07.2014)       </a:t>
                      </a:r>
                    </a:p>
                  </a:txBody>
                  <a:tcPr marL="6980" marR="6980" marT="69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C9DCFB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</a:tcPr>
                </a:tc>
                <a:tc rowSpan="3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1" i="0" u="none" strike="noStrike" kern="1200" dirty="0" smtClean="0">
                          <a:solidFill>
                            <a:srgbClr val="8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Проведение операций по несуществующим КБК</a:t>
                      </a:r>
                    </a:p>
                  </a:txBody>
                  <a:tcPr marL="6980" marR="6980" marT="69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C9DCFB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</a:tcPr>
                </a:tc>
              </a:tr>
              <a:tr h="45249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2.2</a:t>
                      </a:r>
                      <a:endParaRPr lang="ru-RU" sz="1000" b="1" i="0" u="none" strike="noStrike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6980" marR="6980" marT="69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C9DCFB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Соответствие кода вида дохода коду КОСГУ</a:t>
                      </a:r>
                    </a:p>
                  </a:txBody>
                  <a:tcPr marL="6980" marR="6980" marT="69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C9DCFB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SF-258007</a:t>
                      </a:r>
                      <a:br>
                        <a:rPr lang="en-US" sz="1200" b="1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</a:br>
                      <a:r>
                        <a:rPr lang="en-US" sz="1200" b="1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RFC-10292</a:t>
                      </a:r>
                      <a:br>
                        <a:rPr lang="en-US" sz="1200" b="1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</a:br>
                      <a:r>
                        <a:rPr lang="en-US" sz="1200" b="1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(10.07.2014)</a:t>
                      </a:r>
                    </a:p>
                  </a:txBody>
                  <a:tcPr marL="6980" marR="6980" marT="69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C9DCFB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6145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2.3 </a:t>
                      </a:r>
                      <a:r>
                        <a:rPr lang="ru-RU" sz="1000" b="1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980" marR="6980" marT="69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C9DCFB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50" b="1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Наличие </a:t>
                      </a:r>
                      <a:r>
                        <a:rPr lang="ru-RU" sz="1350" b="1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КБК, исключенных из Бюджетной классификации РФ</a:t>
                      </a:r>
                    </a:p>
                  </a:txBody>
                  <a:tcPr marL="6980" marR="6980" marT="69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C9DCFB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SF-263008</a:t>
                      </a:r>
                      <a:br>
                        <a:rPr lang="en-US" sz="1200" b="1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</a:br>
                      <a:r>
                        <a:rPr lang="en-US" sz="1200" b="1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RFC-10288</a:t>
                      </a:r>
                      <a:br>
                        <a:rPr lang="en-US" sz="1200" b="1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</a:br>
                      <a:r>
                        <a:rPr lang="en-US" sz="1200" b="1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(18.07.2014)</a:t>
                      </a:r>
                    </a:p>
                  </a:txBody>
                  <a:tcPr marL="6980" marR="6980" marT="69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C9DCFB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0784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3. Справочник </a:t>
                      </a:r>
                      <a:r>
                        <a:rPr lang="ru-RU" sz="1400" b="1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«Нормативы отчислений»</a:t>
                      </a:r>
                    </a:p>
                  </a:txBody>
                  <a:tcPr marL="6980" marR="6980" marT="69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E81F4">
                            <a:alpha val="48000"/>
                          </a:srgbClr>
                        </a:gs>
                        <a:gs pos="100000">
                          <a:srgbClr val="C9DCFB"/>
                        </a:gs>
                      </a:gsLst>
                      <a:lin ang="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6409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3.1</a:t>
                      </a:r>
                      <a:endParaRPr lang="ru-RU" sz="1000" b="1" i="0" u="none" strike="noStrike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6980" marR="6980" marT="69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C9DCFB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Нормативы отчислений</a:t>
                      </a:r>
                    </a:p>
                  </a:txBody>
                  <a:tcPr marL="6980" marR="6980" marT="69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C9DCFB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SF-263001</a:t>
                      </a:r>
                      <a:br>
                        <a:rPr lang="en-US" sz="1200" b="1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</a:br>
                      <a:r>
                        <a:rPr lang="en-US" sz="1200" b="1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RFC-10290</a:t>
                      </a:r>
                      <a:br>
                        <a:rPr lang="en-US" sz="1200" b="1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</a:br>
                      <a:r>
                        <a:rPr lang="en-US" sz="1200" b="1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(18.07.2014)</a:t>
                      </a:r>
                    </a:p>
                  </a:txBody>
                  <a:tcPr marL="6980" marR="6980" marT="69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C9DCFB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 kern="1200" dirty="0" smtClean="0">
                          <a:solidFill>
                            <a:srgbClr val="8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Ненормативное  распределение </a:t>
                      </a:r>
                    </a:p>
                    <a:p>
                      <a:pPr algn="ctr"/>
                      <a:r>
                        <a:rPr lang="ru-RU" sz="1400" b="1" i="0" u="none" strike="noStrike" kern="1200" dirty="0" smtClean="0">
                          <a:solidFill>
                            <a:srgbClr val="8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доходов по бюджетам</a:t>
                      </a:r>
                    </a:p>
                  </a:txBody>
                  <a:tcPr marL="6980" marR="6980" marT="69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C9DCFB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</a:tcPr>
                </a:tc>
              </a:tr>
            </a:tbl>
          </a:graphicData>
        </a:graphic>
      </p:graphicFrame>
      <p:pic>
        <p:nvPicPr>
          <p:cNvPr id="13" name="Рисунок 12" descr="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48264" y="2132856"/>
            <a:ext cx="1979712" cy="3923891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Line 5"/>
          <p:cNvSpPr>
            <a:spLocks noChangeShapeType="1"/>
          </p:cNvSpPr>
          <p:nvPr/>
        </p:nvSpPr>
        <p:spPr bwMode="auto">
          <a:xfrm flipV="1">
            <a:off x="250825" y="6453188"/>
            <a:ext cx="85852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0418" name="Text Box 2"/>
          <p:cNvSpPr txBox="1">
            <a:spLocks noChangeArrowheads="1"/>
          </p:cNvSpPr>
          <p:nvPr/>
        </p:nvSpPr>
        <p:spPr bwMode="auto">
          <a:xfrm>
            <a:off x="4932040" y="428625"/>
            <a:ext cx="4071937" cy="10715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ru-RU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Диагностика актуальности данных в Справочниках.</a:t>
            </a:r>
          </a:p>
          <a:p>
            <a:pPr>
              <a:defRPr/>
            </a:pPr>
            <a:r>
              <a:rPr lang="ru-RU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Протоколы контроля</a:t>
            </a:r>
            <a:endParaRPr lang="ru-RU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sp>
        <p:nvSpPr>
          <p:cNvPr id="60422" name="Rectangle 6"/>
          <p:cNvSpPr>
            <a:spLocks noChangeArrowheads="1"/>
          </p:cNvSpPr>
          <p:nvPr/>
        </p:nvSpPr>
        <p:spPr bwMode="auto">
          <a:xfrm>
            <a:off x="1547813" y="0"/>
            <a:ext cx="741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УФК по Московской области</a:t>
            </a:r>
            <a:r>
              <a:rPr lang="ru-RU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</a:t>
            </a:r>
            <a:r>
              <a:rPr lang="en-US" sz="12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WWW.MO.ROSKAZNA.RU</a:t>
            </a:r>
            <a:endParaRPr lang="ru-RU" sz="1200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078" name="Text Box 21"/>
          <p:cNvSpPr txBox="1">
            <a:spLocks noChangeArrowheads="1"/>
          </p:cNvSpPr>
          <p:nvPr/>
        </p:nvSpPr>
        <p:spPr bwMode="auto">
          <a:xfrm>
            <a:off x="8604250" y="6440488"/>
            <a:ext cx="43338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/>
              <a:t>7</a:t>
            </a:r>
            <a:endParaRPr lang="ru-RU" sz="1600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928688" y="6429375"/>
            <a:ext cx="7572375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ru-RU" sz="1200" b="1" dirty="0">
                <a:solidFill>
                  <a:srgbClr val="000099"/>
                </a:solidFill>
              </a:rPr>
              <a:t>Оптимизация технологических процессов в информационных системах </a:t>
            </a:r>
            <a:r>
              <a:rPr lang="ru-RU" sz="1200" b="1" dirty="0" smtClean="0">
                <a:solidFill>
                  <a:srgbClr val="000099"/>
                </a:solidFill>
              </a:rPr>
              <a:t>ФК</a:t>
            </a:r>
            <a:endParaRPr lang="ru-RU" sz="1200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251520" y="4725144"/>
            <a:ext cx="6357937" cy="857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 algn="just">
              <a:lnSpc>
                <a:spcPct val="115000"/>
              </a:lnSpc>
              <a:spcAft>
                <a:spcPts val="0"/>
              </a:spcAft>
              <a:defRPr/>
            </a:pPr>
            <a:endParaRPr lang="ru-RU" sz="1600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pic>
        <p:nvPicPr>
          <p:cNvPr id="13" name="Рисунок 12" descr="табличка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1700808"/>
            <a:ext cx="7128792" cy="4680520"/>
          </a:xfrm>
          <a:prstGeom prst="rect">
            <a:avLst/>
          </a:prstGeom>
        </p:spPr>
      </p:pic>
      <p:pic>
        <p:nvPicPr>
          <p:cNvPr id="14" name="Рисунок 13" descr="табличка3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276872"/>
            <a:ext cx="9201022" cy="2160240"/>
          </a:xfrm>
          <a:prstGeom prst="rect">
            <a:avLst/>
          </a:prstGeom>
        </p:spPr>
      </p:pic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4932040" y="476672"/>
            <a:ext cx="45719" cy="792087"/>
          </a:xfrm>
          <a:prstGeom prst="rect">
            <a:avLst/>
          </a:prstGeom>
          <a:solidFill>
            <a:srgbClr val="000099"/>
          </a:solidFill>
          <a:ln w="9525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6" name="Рисунок 15" descr="табличка55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1772816"/>
            <a:ext cx="8631027" cy="3168352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2" presetClass="exit" presetSubtype="4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2" presetClass="exit" presetSubtype="4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ятиугольник 20"/>
          <p:cNvSpPr/>
          <p:nvPr/>
        </p:nvSpPr>
        <p:spPr>
          <a:xfrm flipH="1">
            <a:off x="2555776" y="1412776"/>
            <a:ext cx="4824536" cy="576064"/>
          </a:xfrm>
          <a:prstGeom prst="homePlate">
            <a:avLst/>
          </a:prstGeom>
          <a:gradFill rotWithShape="0">
            <a:gsLst>
              <a:gs pos="0">
                <a:srgbClr val="6CC8F7">
                  <a:alpha val="39998"/>
                </a:srgbClr>
              </a:gs>
              <a:gs pos="100000">
                <a:srgbClr val="E0F3FC"/>
              </a:gs>
            </a:gsLst>
            <a:lin ang="0" scaled="1"/>
          </a:gradFill>
          <a:ln w="12700">
            <a:solidFill>
              <a:srgbClr val="1EA3E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>
              <a:defRPr/>
            </a:pPr>
            <a:endParaRPr lang="ru-RU" sz="1600" b="1" dirty="0">
              <a:solidFill>
                <a:srgbClr val="000099"/>
              </a:solidFill>
              <a:latin typeface="Arial" charset="0"/>
            </a:endParaRPr>
          </a:p>
        </p:txBody>
      </p:sp>
      <p:sp>
        <p:nvSpPr>
          <p:cNvPr id="3074" name="Line 5"/>
          <p:cNvSpPr>
            <a:spLocks noChangeShapeType="1"/>
          </p:cNvSpPr>
          <p:nvPr/>
        </p:nvSpPr>
        <p:spPr bwMode="auto">
          <a:xfrm flipV="1">
            <a:off x="250825" y="6453188"/>
            <a:ext cx="85852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0418" name="Text Box 2"/>
          <p:cNvSpPr txBox="1">
            <a:spLocks noChangeArrowheads="1"/>
          </p:cNvSpPr>
          <p:nvPr/>
        </p:nvSpPr>
        <p:spPr bwMode="auto">
          <a:xfrm>
            <a:off x="4978170" y="428625"/>
            <a:ext cx="4324473" cy="10715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ru-RU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Виды автоматизированного контроля</a:t>
            </a:r>
            <a:endParaRPr lang="ru-RU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sp>
        <p:nvSpPr>
          <p:cNvPr id="60422" name="Rectangle 6"/>
          <p:cNvSpPr>
            <a:spLocks noChangeArrowheads="1"/>
          </p:cNvSpPr>
          <p:nvPr/>
        </p:nvSpPr>
        <p:spPr bwMode="auto">
          <a:xfrm>
            <a:off x="1547813" y="0"/>
            <a:ext cx="741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УФК по Московской области</a:t>
            </a:r>
            <a:r>
              <a:rPr lang="ru-RU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</a:t>
            </a:r>
            <a:r>
              <a:rPr lang="en-US" sz="12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WWW.MO.ROSKAZNA.RU</a:t>
            </a:r>
            <a:endParaRPr lang="ru-RU" sz="1200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078" name="Text Box 21"/>
          <p:cNvSpPr txBox="1">
            <a:spLocks noChangeArrowheads="1"/>
          </p:cNvSpPr>
          <p:nvPr/>
        </p:nvSpPr>
        <p:spPr bwMode="auto">
          <a:xfrm>
            <a:off x="8604250" y="6440488"/>
            <a:ext cx="43338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/>
              <a:t>8</a:t>
            </a:r>
            <a:endParaRPr lang="ru-RU" sz="1600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928688" y="6429375"/>
            <a:ext cx="7572375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ru-RU" sz="1200" b="1" dirty="0">
                <a:solidFill>
                  <a:srgbClr val="000099"/>
                </a:solidFill>
              </a:rPr>
              <a:t>Оптимизация технологических процессов в информационных системах </a:t>
            </a:r>
            <a:r>
              <a:rPr lang="ru-RU" sz="1200" b="1" dirty="0" smtClean="0">
                <a:solidFill>
                  <a:srgbClr val="000099"/>
                </a:solidFill>
              </a:rPr>
              <a:t>ФК</a:t>
            </a:r>
            <a:endParaRPr lang="ru-RU" sz="1200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3" name="Rectangle 38"/>
          <p:cNvSpPr>
            <a:spLocks noChangeArrowheads="1"/>
          </p:cNvSpPr>
          <p:nvPr/>
        </p:nvSpPr>
        <p:spPr bwMode="auto">
          <a:xfrm>
            <a:off x="2843808" y="1455111"/>
            <a:ext cx="43924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Предварительный</a:t>
            </a:r>
            <a:endParaRPr lang="ru-RU" sz="2400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4" name="Пятиугольник 13"/>
          <p:cNvSpPr/>
          <p:nvPr/>
        </p:nvSpPr>
        <p:spPr>
          <a:xfrm flipH="1">
            <a:off x="2555776" y="3933056"/>
            <a:ext cx="4824536" cy="576064"/>
          </a:xfrm>
          <a:prstGeom prst="homePlate">
            <a:avLst/>
          </a:prstGeom>
          <a:gradFill rotWithShape="0">
            <a:gsLst>
              <a:gs pos="0">
                <a:srgbClr val="6CC8F7">
                  <a:alpha val="39998"/>
                </a:srgbClr>
              </a:gs>
              <a:gs pos="100000">
                <a:srgbClr val="E0F3FC"/>
              </a:gs>
            </a:gsLst>
            <a:lin ang="0" scaled="1"/>
          </a:gradFill>
          <a:ln w="12700">
            <a:solidFill>
              <a:srgbClr val="1EA3E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>
              <a:defRPr/>
            </a:pPr>
            <a:endParaRPr lang="ru-RU" sz="1600" b="1" dirty="0">
              <a:solidFill>
                <a:srgbClr val="000099"/>
              </a:solidFill>
              <a:latin typeface="Arial" charset="0"/>
            </a:endParaRPr>
          </a:p>
        </p:txBody>
      </p:sp>
      <p:sp>
        <p:nvSpPr>
          <p:cNvPr id="16" name="Rectangle 38"/>
          <p:cNvSpPr>
            <a:spLocks noChangeArrowheads="1"/>
          </p:cNvSpPr>
          <p:nvPr/>
        </p:nvSpPr>
        <p:spPr bwMode="auto">
          <a:xfrm>
            <a:off x="2520280" y="2132856"/>
            <a:ext cx="547260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1600" b="1" dirty="0" smtClean="0">
                <a:solidFill>
                  <a:srgbClr val="000099"/>
                </a:solidFill>
              </a:rPr>
              <a:t> Автоконтроль статусов документов в ППО АСФК</a:t>
            </a:r>
            <a:endParaRPr lang="ru-RU" sz="1600" b="1" dirty="0">
              <a:solidFill>
                <a:srgbClr val="000099"/>
              </a:solidFill>
            </a:endParaRPr>
          </a:p>
        </p:txBody>
      </p:sp>
      <p:sp>
        <p:nvSpPr>
          <p:cNvPr id="17" name="Rectangle 38"/>
          <p:cNvSpPr>
            <a:spLocks noChangeArrowheads="1"/>
          </p:cNvSpPr>
          <p:nvPr/>
        </p:nvSpPr>
        <p:spPr bwMode="auto">
          <a:xfrm>
            <a:off x="2520280" y="2564904"/>
            <a:ext cx="702027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1600" b="1" dirty="0" smtClean="0">
                <a:solidFill>
                  <a:srgbClr val="000099"/>
                </a:solidFill>
              </a:rPr>
              <a:t> </a:t>
            </a:r>
            <a:r>
              <a:rPr lang="ru-RU" sz="1600" b="1" dirty="0" err="1" smtClean="0">
                <a:solidFill>
                  <a:srgbClr val="000099"/>
                </a:solidFill>
              </a:rPr>
              <a:t>Автоконтроль</a:t>
            </a:r>
            <a:r>
              <a:rPr lang="ru-RU" sz="1600" b="1" dirty="0" smtClean="0">
                <a:solidFill>
                  <a:srgbClr val="000099"/>
                </a:solidFill>
              </a:rPr>
              <a:t> регламентного</a:t>
            </a:r>
            <a:r>
              <a:rPr lang="en-US" sz="1600" b="1" dirty="0" smtClean="0">
                <a:solidFill>
                  <a:srgbClr val="000099"/>
                </a:solidFill>
              </a:rPr>
              <a:t> </a:t>
            </a:r>
            <a:r>
              <a:rPr lang="ru-RU" sz="1600" b="1" dirty="0" smtClean="0">
                <a:solidFill>
                  <a:srgbClr val="000099"/>
                </a:solidFill>
              </a:rPr>
              <a:t>времени исполнения</a:t>
            </a:r>
          </a:p>
          <a:p>
            <a:r>
              <a:rPr lang="ru-RU" sz="1600" b="1" dirty="0" smtClean="0">
                <a:solidFill>
                  <a:srgbClr val="000099"/>
                </a:solidFill>
              </a:rPr>
              <a:t>  документов (график опердня)</a:t>
            </a:r>
            <a:endParaRPr lang="ru-RU" sz="1600" b="1" dirty="0">
              <a:solidFill>
                <a:srgbClr val="000099"/>
              </a:solidFill>
            </a:endParaRPr>
          </a:p>
        </p:txBody>
      </p:sp>
      <p:sp>
        <p:nvSpPr>
          <p:cNvPr id="18" name="Rectangle 38"/>
          <p:cNvSpPr>
            <a:spLocks noChangeArrowheads="1"/>
          </p:cNvSpPr>
          <p:nvPr/>
        </p:nvSpPr>
        <p:spPr bwMode="auto">
          <a:xfrm>
            <a:off x="2520280" y="3212976"/>
            <a:ext cx="658822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1600" b="1" dirty="0" smtClean="0">
                <a:solidFill>
                  <a:srgbClr val="000099"/>
                </a:solidFill>
              </a:rPr>
              <a:t> </a:t>
            </a:r>
            <a:r>
              <a:rPr lang="ru-RU" sz="1600" b="1" dirty="0" err="1" smtClean="0">
                <a:solidFill>
                  <a:srgbClr val="000099"/>
                </a:solidFill>
              </a:rPr>
              <a:t>Автоконтроль</a:t>
            </a:r>
            <a:r>
              <a:rPr lang="ru-RU" sz="1600" b="1" dirty="0" smtClean="0">
                <a:solidFill>
                  <a:srgbClr val="000099"/>
                </a:solidFill>
              </a:rPr>
              <a:t> качества  санкционирования</a:t>
            </a:r>
            <a:r>
              <a:rPr lang="en-US" sz="1600" b="1" dirty="0" smtClean="0">
                <a:solidFill>
                  <a:srgbClr val="000099"/>
                </a:solidFill>
              </a:rPr>
              <a:t> </a:t>
            </a:r>
            <a:r>
              <a:rPr lang="ru-RU" sz="1600" b="1" dirty="0" smtClean="0">
                <a:solidFill>
                  <a:srgbClr val="000099"/>
                </a:solidFill>
              </a:rPr>
              <a:t>платежей</a:t>
            </a:r>
            <a:endParaRPr lang="ru-RU" sz="1600" b="1" dirty="0">
              <a:solidFill>
                <a:srgbClr val="000099"/>
              </a:solidFill>
            </a:endParaRPr>
          </a:p>
        </p:txBody>
      </p:sp>
      <p:sp>
        <p:nvSpPr>
          <p:cNvPr id="19" name="Rectangle 38"/>
          <p:cNvSpPr>
            <a:spLocks noChangeArrowheads="1"/>
          </p:cNvSpPr>
          <p:nvPr/>
        </p:nvSpPr>
        <p:spPr bwMode="auto">
          <a:xfrm>
            <a:off x="2555776" y="5445224"/>
            <a:ext cx="662473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ru-RU" sz="1600" b="1" dirty="0" smtClean="0">
                <a:solidFill>
                  <a:srgbClr val="000099"/>
                </a:solidFill>
              </a:rPr>
              <a:t> </a:t>
            </a:r>
            <a:r>
              <a:rPr lang="ru-RU" sz="1600" b="1" dirty="0" err="1" smtClean="0">
                <a:solidFill>
                  <a:srgbClr val="000099"/>
                </a:solidFill>
              </a:rPr>
              <a:t>Автоконтроль</a:t>
            </a:r>
            <a:r>
              <a:rPr lang="ru-RU" sz="1600" b="1" dirty="0" smtClean="0">
                <a:solidFill>
                  <a:srgbClr val="000099"/>
                </a:solidFill>
              </a:rPr>
              <a:t> нормативных сроков исполнения</a:t>
            </a:r>
          </a:p>
          <a:p>
            <a:pPr algn="just"/>
            <a:r>
              <a:rPr lang="ru-RU" sz="1600" b="1" dirty="0" smtClean="0">
                <a:solidFill>
                  <a:srgbClr val="000099"/>
                </a:solidFill>
              </a:rPr>
              <a:t>  документов клиентов, сроков предоставления</a:t>
            </a:r>
          </a:p>
          <a:p>
            <a:pPr algn="just"/>
            <a:r>
              <a:rPr lang="ru-RU" sz="1600" b="1" dirty="0" smtClean="0">
                <a:solidFill>
                  <a:srgbClr val="000099"/>
                </a:solidFill>
              </a:rPr>
              <a:t>  отчетности внешним и внутренним пользователям</a:t>
            </a:r>
            <a:endParaRPr lang="ru-RU" sz="1600" b="1" dirty="0">
              <a:solidFill>
                <a:srgbClr val="000099"/>
              </a:solidFill>
            </a:endParaRPr>
          </a:p>
        </p:txBody>
      </p:sp>
      <p:sp>
        <p:nvSpPr>
          <p:cNvPr id="20" name="Rectangle 38"/>
          <p:cNvSpPr>
            <a:spLocks noChangeArrowheads="1"/>
          </p:cNvSpPr>
          <p:nvPr/>
        </p:nvSpPr>
        <p:spPr bwMode="auto">
          <a:xfrm>
            <a:off x="2555776" y="4716433"/>
            <a:ext cx="612068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1600" b="1" dirty="0" smtClean="0">
                <a:solidFill>
                  <a:srgbClr val="000099"/>
                </a:solidFill>
              </a:rPr>
              <a:t> </a:t>
            </a:r>
            <a:r>
              <a:rPr lang="ru-RU" sz="1600" b="1" dirty="0" err="1" smtClean="0">
                <a:solidFill>
                  <a:srgbClr val="000099"/>
                </a:solidFill>
              </a:rPr>
              <a:t>Автоконтроль</a:t>
            </a:r>
            <a:r>
              <a:rPr lang="ru-RU" sz="1600" b="1" dirty="0" smtClean="0">
                <a:solidFill>
                  <a:srgbClr val="000099"/>
                </a:solidFill>
              </a:rPr>
              <a:t> качества  санкционирования платежей за операционный день</a:t>
            </a:r>
            <a:endParaRPr lang="ru-RU" sz="1600" b="1" dirty="0">
              <a:solidFill>
                <a:srgbClr val="000099"/>
              </a:solidFill>
            </a:endParaRPr>
          </a:p>
        </p:txBody>
      </p:sp>
      <p:sp>
        <p:nvSpPr>
          <p:cNvPr id="22" name="Rectangle 38"/>
          <p:cNvSpPr>
            <a:spLocks noChangeArrowheads="1"/>
          </p:cNvSpPr>
          <p:nvPr/>
        </p:nvSpPr>
        <p:spPr bwMode="auto">
          <a:xfrm>
            <a:off x="2801473" y="3966924"/>
            <a:ext cx="43924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Последующий</a:t>
            </a:r>
            <a:endParaRPr lang="ru-RU" sz="2400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3" name="Rectangle 3"/>
          <p:cNvSpPr>
            <a:spLocks noChangeArrowheads="1"/>
          </p:cNvSpPr>
          <p:nvPr/>
        </p:nvSpPr>
        <p:spPr bwMode="auto">
          <a:xfrm>
            <a:off x="4932040" y="476672"/>
            <a:ext cx="72008" cy="504057"/>
          </a:xfrm>
          <a:prstGeom prst="rect">
            <a:avLst/>
          </a:prstGeom>
          <a:solidFill>
            <a:srgbClr val="000099"/>
          </a:solidFill>
          <a:ln w="9525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24" name="Рисунок 23" descr="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988840"/>
            <a:ext cx="1979712" cy="3923891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5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0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95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3" grpId="0"/>
      <p:bldP spid="14" grpId="0" animBg="1"/>
      <p:bldP spid="16" grpId="0"/>
      <p:bldP spid="17" grpId="0"/>
      <p:bldP spid="18" grpId="0"/>
      <p:bldP spid="19" grpId="0"/>
      <p:bldP spid="20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Line 5"/>
          <p:cNvSpPr>
            <a:spLocks noChangeShapeType="1"/>
          </p:cNvSpPr>
          <p:nvPr/>
        </p:nvSpPr>
        <p:spPr bwMode="auto">
          <a:xfrm flipV="1">
            <a:off x="250825" y="6453188"/>
            <a:ext cx="85852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0418" name="Text Box 2"/>
          <p:cNvSpPr txBox="1">
            <a:spLocks noChangeArrowheads="1"/>
          </p:cNvSpPr>
          <p:nvPr/>
        </p:nvSpPr>
        <p:spPr bwMode="auto">
          <a:xfrm>
            <a:off x="4982803" y="428625"/>
            <a:ext cx="4252465" cy="10715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ru-RU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Протокол </a:t>
            </a:r>
            <a:r>
              <a:rPr lang="ru-RU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автоконтроля</a:t>
            </a:r>
            <a:endParaRPr lang="ru-RU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sp>
        <p:nvSpPr>
          <p:cNvPr id="60422" name="Rectangle 6"/>
          <p:cNvSpPr>
            <a:spLocks noChangeArrowheads="1"/>
          </p:cNvSpPr>
          <p:nvPr/>
        </p:nvSpPr>
        <p:spPr bwMode="auto">
          <a:xfrm>
            <a:off x="1547813" y="0"/>
            <a:ext cx="741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УФК по Московской области</a:t>
            </a:r>
            <a:r>
              <a:rPr lang="ru-RU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</a:t>
            </a:r>
            <a:r>
              <a:rPr lang="en-US" sz="12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WWW.MO.ROSKAZNA.RU</a:t>
            </a:r>
            <a:endParaRPr lang="ru-RU" sz="1200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078" name="Text Box 21"/>
          <p:cNvSpPr txBox="1">
            <a:spLocks noChangeArrowheads="1"/>
          </p:cNvSpPr>
          <p:nvPr/>
        </p:nvSpPr>
        <p:spPr bwMode="auto">
          <a:xfrm>
            <a:off x="8604250" y="6440488"/>
            <a:ext cx="43338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/>
              <a:t>9</a:t>
            </a:r>
            <a:endParaRPr lang="ru-RU" sz="1600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928688" y="6429375"/>
            <a:ext cx="7572375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ru-RU" sz="1200" b="1" dirty="0">
                <a:solidFill>
                  <a:srgbClr val="000099"/>
                </a:solidFill>
              </a:rPr>
              <a:t>Оптимизация технологических процессов в информационных системах </a:t>
            </a:r>
            <a:r>
              <a:rPr lang="ru-RU" sz="1200" b="1" dirty="0" smtClean="0">
                <a:solidFill>
                  <a:srgbClr val="000099"/>
                </a:solidFill>
              </a:rPr>
              <a:t>ФК</a:t>
            </a:r>
            <a:endParaRPr lang="ru-RU" sz="1200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4935040" y="476673"/>
            <a:ext cx="69008" cy="288032"/>
          </a:xfrm>
          <a:prstGeom prst="rect">
            <a:avLst/>
          </a:prstGeom>
          <a:solidFill>
            <a:srgbClr val="000099"/>
          </a:solidFill>
          <a:ln w="9525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076056" y="4653136"/>
            <a:ext cx="3816424" cy="1656184"/>
          </a:xfrm>
          <a:prstGeom prst="roundRect">
            <a:avLst/>
          </a:prstGeom>
          <a:gradFill rotWithShape="0">
            <a:gsLst>
              <a:gs pos="0">
                <a:srgbClr val="6CC8F7">
                  <a:alpha val="39998"/>
                </a:srgbClr>
              </a:gs>
              <a:gs pos="100000">
                <a:srgbClr val="E0F3FC"/>
              </a:gs>
            </a:gsLst>
            <a:lin ang="0" scaled="1"/>
          </a:gradFill>
          <a:ln w="12700">
            <a:solidFill>
              <a:srgbClr val="1EA3E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marL="400050" indent="-400050" algn="ctr"/>
            <a:r>
              <a:rPr lang="ru-RU" sz="2000" b="1" dirty="0" smtClean="0">
                <a:solidFill>
                  <a:schemeClr val="accent6"/>
                </a:solidFill>
              </a:rPr>
              <a:t>Отбор ЗКР </a:t>
            </a:r>
          </a:p>
          <a:p>
            <a:pPr marL="400050" indent="-400050" algn="ctr"/>
            <a:r>
              <a:rPr lang="ru-RU" sz="2000" b="1" dirty="0" smtClean="0">
                <a:solidFill>
                  <a:schemeClr val="accent6"/>
                </a:solidFill>
              </a:rPr>
              <a:t> в статусе ≠ 003 или 888</a:t>
            </a:r>
          </a:p>
          <a:p>
            <a:pPr marL="400050" indent="-400050" algn="ctr"/>
            <a:r>
              <a:rPr lang="ru-RU" sz="2000" b="1" dirty="0" smtClean="0">
                <a:solidFill>
                  <a:schemeClr val="accent6"/>
                </a:solidFill>
              </a:rPr>
              <a:t>ежедневно в 14:45 </a:t>
            </a:r>
          </a:p>
          <a:p>
            <a:pPr marL="400050" indent="-400050" algn="ctr"/>
            <a:r>
              <a:rPr lang="ru-RU" sz="2000" b="1" dirty="0" smtClean="0">
                <a:solidFill>
                  <a:schemeClr val="accent6"/>
                </a:solidFill>
              </a:rPr>
              <a:t>(до времени формирования </a:t>
            </a:r>
          </a:p>
          <a:p>
            <a:pPr marL="400050" indent="-400050" algn="ctr"/>
            <a:r>
              <a:rPr lang="ru-RU" sz="2000" b="1" dirty="0" smtClean="0">
                <a:solidFill>
                  <a:schemeClr val="accent6"/>
                </a:solidFill>
              </a:rPr>
              <a:t>консолидированной заявки)</a:t>
            </a:r>
            <a:endParaRPr lang="ru-RU" sz="2000" b="1" dirty="0">
              <a:solidFill>
                <a:schemeClr val="accent6"/>
              </a:solidFill>
            </a:endParaRPr>
          </a:p>
        </p:txBody>
      </p:sp>
      <p:pic>
        <p:nvPicPr>
          <p:cNvPr id="12" name="Рисунок 11" descr="Untitled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475" y="1644433"/>
            <a:ext cx="8981422" cy="250464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Скругленный прямоугольник 12"/>
          <p:cNvSpPr/>
          <p:nvPr/>
        </p:nvSpPr>
        <p:spPr>
          <a:xfrm>
            <a:off x="1763688" y="5157192"/>
            <a:ext cx="1872208" cy="648072"/>
          </a:xfrm>
          <a:prstGeom prst="roundRect">
            <a:avLst/>
          </a:prstGeom>
          <a:solidFill>
            <a:schemeClr val="accent3">
              <a:lumMod val="65000"/>
            </a:schemeClr>
          </a:solidFill>
          <a:ln w="12700">
            <a:solidFill>
              <a:srgbClr val="8066A9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Алгоритм</a:t>
            </a:r>
            <a:endParaRPr lang="ru-RU" sz="2400" b="1" u="sng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4" name="Рисунок 13" descr="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4221088"/>
            <a:ext cx="1764023" cy="2239202"/>
          </a:xfrm>
          <a:prstGeom prst="rect">
            <a:avLst/>
          </a:prstGeom>
        </p:spPr>
      </p:pic>
      <p:sp>
        <p:nvSpPr>
          <p:cNvPr id="15" name="Стрелка вправо с вырезом 14"/>
          <p:cNvSpPr/>
          <p:nvPr/>
        </p:nvSpPr>
        <p:spPr>
          <a:xfrm>
            <a:off x="3923928" y="5318142"/>
            <a:ext cx="936105" cy="288032"/>
          </a:xfrm>
          <a:prstGeom prst="notchedRightArrow">
            <a:avLst>
              <a:gd name="adj1" fmla="val 50000"/>
              <a:gd name="adj2" fmla="val 90431"/>
            </a:avLst>
          </a:prstGeom>
          <a:solidFill>
            <a:schemeClr val="accent6"/>
          </a:solidFill>
          <a:ln cmpd="sng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Oval 7"/>
          <p:cNvSpPr>
            <a:spLocks noChangeArrowheads="1"/>
          </p:cNvSpPr>
          <p:nvPr/>
        </p:nvSpPr>
        <p:spPr bwMode="auto">
          <a:xfrm>
            <a:off x="3343669" y="3179108"/>
            <a:ext cx="385441" cy="216024"/>
          </a:xfrm>
          <a:prstGeom prst="ellipse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00"/>
            </a:solidFill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ru-RU" b="1" dirty="0"/>
              <a:t>  </a:t>
            </a:r>
          </a:p>
        </p:txBody>
      </p:sp>
      <p:sp>
        <p:nvSpPr>
          <p:cNvPr id="17" name="Oval 7"/>
          <p:cNvSpPr>
            <a:spLocks noChangeArrowheads="1"/>
          </p:cNvSpPr>
          <p:nvPr/>
        </p:nvSpPr>
        <p:spPr bwMode="auto">
          <a:xfrm>
            <a:off x="2356686" y="3140968"/>
            <a:ext cx="936104" cy="288032"/>
          </a:xfrm>
          <a:prstGeom prst="ellipse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00"/>
            </a:solidFill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ru-RU" b="1" dirty="0"/>
              <a:t>  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7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Тема7</Template>
  <TotalTime>21483</TotalTime>
  <Words>604</Words>
  <Application>Microsoft Office PowerPoint</Application>
  <PresentationFormat>Экран (4:3)</PresentationFormat>
  <Paragraphs>201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Тема7</vt:lpstr>
      <vt:lpstr>УФК по Московской области                                         WWW.MO.ROSKAZNA.RU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УФК по Саратовской области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УФК</dc:creator>
  <cp:lastModifiedBy>Дорожинская Галина Алексеевна</cp:lastModifiedBy>
  <cp:revision>1632</cp:revision>
  <dcterms:created xsi:type="dcterms:W3CDTF">2010-05-26T04:17:44Z</dcterms:created>
  <dcterms:modified xsi:type="dcterms:W3CDTF">2014-10-06T12:33:19Z</dcterms:modified>
</cp:coreProperties>
</file>