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2" r:id="rId1"/>
    <p:sldMasterId id="2147483654" r:id="rId2"/>
  </p:sldMasterIdLst>
  <p:notesMasterIdLst>
    <p:notesMasterId r:id="rId17"/>
  </p:notesMasterIdLst>
  <p:handoutMasterIdLst>
    <p:handoutMasterId r:id="rId18"/>
  </p:handoutMasterIdLst>
  <p:sldIdLst>
    <p:sldId id="654" r:id="rId3"/>
    <p:sldId id="655" r:id="rId4"/>
    <p:sldId id="660" r:id="rId5"/>
    <p:sldId id="658" r:id="rId6"/>
    <p:sldId id="659" r:id="rId7"/>
    <p:sldId id="665" r:id="rId8"/>
    <p:sldId id="661" r:id="rId9"/>
    <p:sldId id="667" r:id="rId10"/>
    <p:sldId id="662" r:id="rId11"/>
    <p:sldId id="668" r:id="rId12"/>
    <p:sldId id="664" r:id="rId13"/>
    <p:sldId id="670" r:id="rId14"/>
    <p:sldId id="669" r:id="rId15"/>
    <p:sldId id="652" r:id="rId16"/>
  </p:sldIdLst>
  <p:sldSz cx="9144000" cy="6858000" type="screen4x3"/>
  <p:notesSz cx="6881813" cy="9296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060"/>
    <a:srgbClr val="E9EDF4"/>
    <a:srgbClr val="000099"/>
    <a:srgbClr val="41B146"/>
    <a:srgbClr val="00CC00"/>
    <a:srgbClr val="00FF00"/>
    <a:srgbClr val="9B55EF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29" autoAdjust="0"/>
    <p:restoredTop sz="94312" autoAdjust="0"/>
  </p:normalViewPr>
  <p:slideViewPr>
    <p:cSldViewPr>
      <p:cViewPr>
        <p:scale>
          <a:sx n="125" d="100"/>
          <a:sy n="125" d="100"/>
        </p:scale>
        <p:origin x="-7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0"/>
    </p:cViewPr>
  </p:outlineViewPr>
  <p:notesTextViewPr>
    <p:cViewPr>
      <p:scale>
        <a:sx n="50" d="100"/>
        <a:sy n="5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598" y="-96"/>
      </p:cViewPr>
      <p:guideLst>
        <p:guide orient="horz" pos="2928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8AA60-B505-4C80-A782-DBEA4FBFCE7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24FF579C-1150-4515-81AB-B7DAA940B023}">
      <dgm:prSet phldrT="[Текст]"/>
      <dgm:spPr>
        <a:solidFill>
          <a:srgbClr val="41B146"/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95CB7FCA-9D70-4AA6-935D-08FC825294D7}" type="parTrans" cxnId="{0B9F0D56-DF96-4826-99B5-26903929FF9B}">
      <dgm:prSet/>
      <dgm:spPr/>
      <dgm:t>
        <a:bodyPr/>
        <a:lstStyle/>
        <a:p>
          <a:endParaRPr lang="ru-RU"/>
        </a:p>
      </dgm:t>
    </dgm:pt>
    <dgm:pt modelId="{C7886639-D320-4DC4-B58A-76440BD021A1}" type="sibTrans" cxnId="{0B9F0D56-DF96-4826-99B5-26903929FF9B}">
      <dgm:prSet/>
      <dgm:spPr/>
      <dgm:t>
        <a:bodyPr/>
        <a:lstStyle/>
        <a:p>
          <a:endParaRPr lang="ru-RU"/>
        </a:p>
      </dgm:t>
    </dgm:pt>
    <dgm:pt modelId="{F4AEC224-871A-4579-89E7-F5E4EC71B726}">
      <dgm:prSet phldrT="[Текст]"/>
      <dgm:spPr>
        <a:solidFill>
          <a:srgbClr val="9B55EF"/>
        </a:solid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62C1CDD-D86E-4ACB-9933-82487C634C08}" type="parTrans" cxnId="{0E67C7AF-FD94-4887-BC8C-3C47FBC9E45E}">
      <dgm:prSet/>
      <dgm:spPr/>
      <dgm:t>
        <a:bodyPr/>
        <a:lstStyle/>
        <a:p>
          <a:endParaRPr lang="ru-RU"/>
        </a:p>
      </dgm:t>
    </dgm:pt>
    <dgm:pt modelId="{E4870306-1A4E-4C89-BD0E-571BF930B5A9}" type="sibTrans" cxnId="{0E67C7AF-FD94-4887-BC8C-3C47FBC9E45E}">
      <dgm:prSet/>
      <dgm:spPr/>
      <dgm:t>
        <a:bodyPr/>
        <a:lstStyle/>
        <a:p>
          <a:endParaRPr lang="ru-RU"/>
        </a:p>
      </dgm:t>
    </dgm:pt>
    <dgm:pt modelId="{723FA482-11C2-4C82-83D7-A8E65C1DD454}">
      <dgm:prSet phldrT="[Текст]"/>
      <dgm:spPr/>
      <dgm:t>
        <a:bodyPr/>
        <a:lstStyle/>
        <a:p>
          <a:endParaRPr lang="ru-RU" dirty="0"/>
        </a:p>
      </dgm:t>
    </dgm:pt>
    <dgm:pt modelId="{23A872B4-AAE2-4F74-B39D-8D877F822070}" type="parTrans" cxnId="{2ACADB46-4617-4D5E-83A9-FB62BFAA09AE}">
      <dgm:prSet/>
      <dgm:spPr/>
      <dgm:t>
        <a:bodyPr/>
        <a:lstStyle/>
        <a:p>
          <a:endParaRPr lang="ru-RU"/>
        </a:p>
      </dgm:t>
    </dgm:pt>
    <dgm:pt modelId="{108C5C38-360A-4C79-AC86-85D7767CCCAE}" type="sibTrans" cxnId="{2ACADB46-4617-4D5E-83A9-FB62BFAA09AE}">
      <dgm:prSet/>
      <dgm:spPr/>
      <dgm:t>
        <a:bodyPr/>
        <a:lstStyle/>
        <a:p>
          <a:endParaRPr lang="ru-RU"/>
        </a:p>
      </dgm:t>
    </dgm:pt>
    <dgm:pt modelId="{785B3D97-DC3E-4B7A-B76C-57802E1CD4EC}" type="pres">
      <dgm:prSet presAssocID="{2D48AA60-B505-4C80-A782-DBEA4FBFCE7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5D3F2FA-B366-45B5-9C19-0150A35373CC}" type="pres">
      <dgm:prSet presAssocID="{24FF579C-1150-4515-81AB-B7DAA940B02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671EB-5D31-40E3-AFE8-D25C18685EC8}" type="pres">
      <dgm:prSet presAssocID="{24FF579C-1150-4515-81AB-B7DAA940B023}" presName="gear1srcNode" presStyleLbl="node1" presStyleIdx="0" presStyleCnt="3"/>
      <dgm:spPr/>
      <dgm:t>
        <a:bodyPr/>
        <a:lstStyle/>
        <a:p>
          <a:endParaRPr lang="ru-RU"/>
        </a:p>
      </dgm:t>
    </dgm:pt>
    <dgm:pt modelId="{23059AA8-1470-4511-9A36-AB9F2B80E23B}" type="pres">
      <dgm:prSet presAssocID="{24FF579C-1150-4515-81AB-B7DAA940B023}" presName="gear1dstNode" presStyleLbl="node1" presStyleIdx="0" presStyleCnt="3"/>
      <dgm:spPr/>
      <dgm:t>
        <a:bodyPr/>
        <a:lstStyle/>
        <a:p>
          <a:endParaRPr lang="ru-RU"/>
        </a:p>
      </dgm:t>
    </dgm:pt>
    <dgm:pt modelId="{E00FBB48-787E-4C48-86A1-8B1875F1ACF5}" type="pres">
      <dgm:prSet presAssocID="{723FA482-11C2-4C82-83D7-A8E65C1DD45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B8D1C-E38E-40A7-9449-58EA0FD62BD4}" type="pres">
      <dgm:prSet presAssocID="{723FA482-11C2-4C82-83D7-A8E65C1DD454}" presName="gear2srcNode" presStyleLbl="node1" presStyleIdx="1" presStyleCnt="3"/>
      <dgm:spPr/>
      <dgm:t>
        <a:bodyPr/>
        <a:lstStyle/>
        <a:p>
          <a:endParaRPr lang="ru-RU"/>
        </a:p>
      </dgm:t>
    </dgm:pt>
    <dgm:pt modelId="{7F584699-01E2-4F68-B308-86981432D022}" type="pres">
      <dgm:prSet presAssocID="{723FA482-11C2-4C82-83D7-A8E65C1DD454}" presName="gear2dstNode" presStyleLbl="node1" presStyleIdx="1" presStyleCnt="3"/>
      <dgm:spPr/>
      <dgm:t>
        <a:bodyPr/>
        <a:lstStyle/>
        <a:p>
          <a:endParaRPr lang="ru-RU"/>
        </a:p>
      </dgm:t>
    </dgm:pt>
    <dgm:pt modelId="{B30BD936-CD59-4E37-938B-13145A44FD4F}" type="pres">
      <dgm:prSet presAssocID="{F4AEC224-871A-4579-89E7-F5E4EC71B726}" presName="gear3" presStyleLbl="node1" presStyleIdx="2" presStyleCnt="3"/>
      <dgm:spPr/>
      <dgm:t>
        <a:bodyPr/>
        <a:lstStyle/>
        <a:p>
          <a:endParaRPr lang="ru-RU"/>
        </a:p>
      </dgm:t>
    </dgm:pt>
    <dgm:pt modelId="{CB585A81-8D8B-42F1-87D3-59C700B71286}" type="pres">
      <dgm:prSet presAssocID="{F4AEC224-871A-4579-89E7-F5E4EC71B72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7A4E7-3ECF-4980-9736-54981241BB22}" type="pres">
      <dgm:prSet presAssocID="{F4AEC224-871A-4579-89E7-F5E4EC71B726}" presName="gear3srcNode" presStyleLbl="node1" presStyleIdx="2" presStyleCnt="3"/>
      <dgm:spPr/>
      <dgm:t>
        <a:bodyPr/>
        <a:lstStyle/>
        <a:p>
          <a:endParaRPr lang="ru-RU"/>
        </a:p>
      </dgm:t>
    </dgm:pt>
    <dgm:pt modelId="{7F4D199F-03B1-4B8C-A1A7-7EEA8C07AA16}" type="pres">
      <dgm:prSet presAssocID="{F4AEC224-871A-4579-89E7-F5E4EC71B726}" presName="gear3dstNode" presStyleLbl="node1" presStyleIdx="2" presStyleCnt="3"/>
      <dgm:spPr/>
      <dgm:t>
        <a:bodyPr/>
        <a:lstStyle/>
        <a:p>
          <a:endParaRPr lang="ru-RU"/>
        </a:p>
      </dgm:t>
    </dgm:pt>
    <dgm:pt modelId="{C50A67C4-9AF3-4613-99D3-78588A74A353}" type="pres">
      <dgm:prSet presAssocID="{C7886639-D320-4DC4-B58A-76440BD021A1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D3DA8616-3C70-4B7B-A217-0C109BFF1C57}" type="pres">
      <dgm:prSet presAssocID="{108C5C38-360A-4C79-AC86-85D7767CCCAE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650965F-117A-4ADA-B2FE-2520F5C34227}" type="pres">
      <dgm:prSet presAssocID="{E4870306-1A4E-4C89-BD0E-571BF930B5A9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D10F6EC-FB3A-4FC1-8292-4861199D31B5}" type="presOf" srcId="{24FF579C-1150-4515-81AB-B7DAA940B023}" destId="{23059AA8-1470-4511-9A36-AB9F2B80E23B}" srcOrd="2" destOrd="0" presId="urn:microsoft.com/office/officeart/2005/8/layout/gear1"/>
    <dgm:cxn modelId="{76D848E8-9B77-4A15-92B4-6BE4AAD31CC9}" type="presOf" srcId="{C7886639-D320-4DC4-B58A-76440BD021A1}" destId="{C50A67C4-9AF3-4613-99D3-78588A74A353}" srcOrd="0" destOrd="0" presId="urn:microsoft.com/office/officeart/2005/8/layout/gear1"/>
    <dgm:cxn modelId="{B2D771EA-19ED-4655-96B3-3A6008240EB6}" type="presOf" srcId="{F4AEC224-871A-4579-89E7-F5E4EC71B726}" destId="{B30BD936-CD59-4E37-938B-13145A44FD4F}" srcOrd="0" destOrd="0" presId="urn:microsoft.com/office/officeart/2005/8/layout/gear1"/>
    <dgm:cxn modelId="{2ACADB46-4617-4D5E-83A9-FB62BFAA09AE}" srcId="{2D48AA60-B505-4C80-A782-DBEA4FBFCE73}" destId="{723FA482-11C2-4C82-83D7-A8E65C1DD454}" srcOrd="1" destOrd="0" parTransId="{23A872B4-AAE2-4F74-B39D-8D877F822070}" sibTransId="{108C5C38-360A-4C79-AC86-85D7767CCCAE}"/>
    <dgm:cxn modelId="{282DEC60-05A7-47D2-A56A-20D289140FC0}" type="presOf" srcId="{723FA482-11C2-4C82-83D7-A8E65C1DD454}" destId="{E00FBB48-787E-4C48-86A1-8B1875F1ACF5}" srcOrd="0" destOrd="0" presId="urn:microsoft.com/office/officeart/2005/8/layout/gear1"/>
    <dgm:cxn modelId="{0B9F0D56-DF96-4826-99B5-26903929FF9B}" srcId="{2D48AA60-B505-4C80-A782-DBEA4FBFCE73}" destId="{24FF579C-1150-4515-81AB-B7DAA940B023}" srcOrd="0" destOrd="0" parTransId="{95CB7FCA-9D70-4AA6-935D-08FC825294D7}" sibTransId="{C7886639-D320-4DC4-B58A-76440BD021A1}"/>
    <dgm:cxn modelId="{E9C8680F-0573-4A63-918C-6628BBEFB574}" type="presOf" srcId="{F4AEC224-871A-4579-89E7-F5E4EC71B726}" destId="{8377A4E7-3ECF-4980-9736-54981241BB22}" srcOrd="2" destOrd="0" presId="urn:microsoft.com/office/officeart/2005/8/layout/gear1"/>
    <dgm:cxn modelId="{E5C23B68-AB24-4DE0-A242-571938ACACDF}" type="presOf" srcId="{24FF579C-1150-4515-81AB-B7DAA940B023}" destId="{95D3F2FA-B366-45B5-9C19-0150A35373CC}" srcOrd="0" destOrd="0" presId="urn:microsoft.com/office/officeart/2005/8/layout/gear1"/>
    <dgm:cxn modelId="{4E5D2C3C-E3A7-48BE-858D-AE63D610766B}" type="presOf" srcId="{F4AEC224-871A-4579-89E7-F5E4EC71B726}" destId="{CB585A81-8D8B-42F1-87D3-59C700B71286}" srcOrd="1" destOrd="0" presId="urn:microsoft.com/office/officeart/2005/8/layout/gear1"/>
    <dgm:cxn modelId="{B1DDF9BE-6FA2-4D36-88E1-432903C68F57}" type="presOf" srcId="{E4870306-1A4E-4C89-BD0E-571BF930B5A9}" destId="{7650965F-117A-4ADA-B2FE-2520F5C34227}" srcOrd="0" destOrd="0" presId="urn:microsoft.com/office/officeart/2005/8/layout/gear1"/>
    <dgm:cxn modelId="{0E67C7AF-FD94-4887-BC8C-3C47FBC9E45E}" srcId="{2D48AA60-B505-4C80-A782-DBEA4FBFCE73}" destId="{F4AEC224-871A-4579-89E7-F5E4EC71B726}" srcOrd="2" destOrd="0" parTransId="{662C1CDD-D86E-4ACB-9933-82487C634C08}" sibTransId="{E4870306-1A4E-4C89-BD0E-571BF930B5A9}"/>
    <dgm:cxn modelId="{E7937935-53D4-4C46-A9D6-869A125B06BF}" type="presOf" srcId="{723FA482-11C2-4C82-83D7-A8E65C1DD454}" destId="{7F584699-01E2-4F68-B308-86981432D022}" srcOrd="2" destOrd="0" presId="urn:microsoft.com/office/officeart/2005/8/layout/gear1"/>
    <dgm:cxn modelId="{90259E46-CE0C-4ED4-AE99-44C55BF15E68}" type="presOf" srcId="{24FF579C-1150-4515-81AB-B7DAA940B023}" destId="{87F671EB-5D31-40E3-AFE8-D25C18685EC8}" srcOrd="1" destOrd="0" presId="urn:microsoft.com/office/officeart/2005/8/layout/gear1"/>
    <dgm:cxn modelId="{6B984138-176D-47AF-92CA-DC31B5905F53}" type="presOf" srcId="{723FA482-11C2-4C82-83D7-A8E65C1DD454}" destId="{25BB8D1C-E38E-40A7-9449-58EA0FD62BD4}" srcOrd="1" destOrd="0" presId="urn:microsoft.com/office/officeart/2005/8/layout/gear1"/>
    <dgm:cxn modelId="{4C9575FF-E174-4A26-8DAB-098C29F698F0}" type="presOf" srcId="{F4AEC224-871A-4579-89E7-F5E4EC71B726}" destId="{7F4D199F-03B1-4B8C-A1A7-7EEA8C07AA16}" srcOrd="3" destOrd="0" presId="urn:microsoft.com/office/officeart/2005/8/layout/gear1"/>
    <dgm:cxn modelId="{17894D7A-159F-4D5E-8BF2-1BDF51A8815B}" type="presOf" srcId="{108C5C38-360A-4C79-AC86-85D7767CCCAE}" destId="{D3DA8616-3C70-4B7B-A217-0C109BFF1C57}" srcOrd="0" destOrd="0" presId="urn:microsoft.com/office/officeart/2005/8/layout/gear1"/>
    <dgm:cxn modelId="{00BF371C-73C2-442A-ADDA-01221A3A3190}" type="presOf" srcId="{2D48AA60-B505-4C80-A782-DBEA4FBFCE73}" destId="{785B3D97-DC3E-4B7A-B76C-57802E1CD4EC}" srcOrd="0" destOrd="0" presId="urn:microsoft.com/office/officeart/2005/8/layout/gear1"/>
    <dgm:cxn modelId="{552F5749-0D42-4904-A981-6DBD52814F67}" type="presParOf" srcId="{785B3D97-DC3E-4B7A-B76C-57802E1CD4EC}" destId="{95D3F2FA-B366-45B5-9C19-0150A35373CC}" srcOrd="0" destOrd="0" presId="urn:microsoft.com/office/officeart/2005/8/layout/gear1"/>
    <dgm:cxn modelId="{69878968-5FAD-4E2B-A418-A6B3EC72EF6E}" type="presParOf" srcId="{785B3D97-DC3E-4B7A-B76C-57802E1CD4EC}" destId="{87F671EB-5D31-40E3-AFE8-D25C18685EC8}" srcOrd="1" destOrd="0" presId="urn:microsoft.com/office/officeart/2005/8/layout/gear1"/>
    <dgm:cxn modelId="{78096E23-C59E-4FE3-B86F-707A2DB6E749}" type="presParOf" srcId="{785B3D97-DC3E-4B7A-B76C-57802E1CD4EC}" destId="{23059AA8-1470-4511-9A36-AB9F2B80E23B}" srcOrd="2" destOrd="0" presId="urn:microsoft.com/office/officeart/2005/8/layout/gear1"/>
    <dgm:cxn modelId="{83EF478D-1886-428A-A9C1-1E4E32799060}" type="presParOf" srcId="{785B3D97-DC3E-4B7A-B76C-57802E1CD4EC}" destId="{E00FBB48-787E-4C48-86A1-8B1875F1ACF5}" srcOrd="3" destOrd="0" presId="urn:microsoft.com/office/officeart/2005/8/layout/gear1"/>
    <dgm:cxn modelId="{0E875707-346A-42C3-B40D-C42F3CA543FD}" type="presParOf" srcId="{785B3D97-DC3E-4B7A-B76C-57802E1CD4EC}" destId="{25BB8D1C-E38E-40A7-9449-58EA0FD62BD4}" srcOrd="4" destOrd="0" presId="urn:microsoft.com/office/officeart/2005/8/layout/gear1"/>
    <dgm:cxn modelId="{5EB623D3-CA31-4CC3-BD2C-4E52DC78CCED}" type="presParOf" srcId="{785B3D97-DC3E-4B7A-B76C-57802E1CD4EC}" destId="{7F584699-01E2-4F68-B308-86981432D022}" srcOrd="5" destOrd="0" presId="urn:microsoft.com/office/officeart/2005/8/layout/gear1"/>
    <dgm:cxn modelId="{CB5C6F46-B816-4A9A-8A24-AF1CC0D08F71}" type="presParOf" srcId="{785B3D97-DC3E-4B7A-B76C-57802E1CD4EC}" destId="{B30BD936-CD59-4E37-938B-13145A44FD4F}" srcOrd="6" destOrd="0" presId="urn:microsoft.com/office/officeart/2005/8/layout/gear1"/>
    <dgm:cxn modelId="{FA4BA746-54A7-42EC-8607-E9958DB01EF8}" type="presParOf" srcId="{785B3D97-DC3E-4B7A-B76C-57802E1CD4EC}" destId="{CB585A81-8D8B-42F1-87D3-59C700B71286}" srcOrd="7" destOrd="0" presId="urn:microsoft.com/office/officeart/2005/8/layout/gear1"/>
    <dgm:cxn modelId="{CE59DD5C-5EA6-470A-B6EB-364E259BE7E1}" type="presParOf" srcId="{785B3D97-DC3E-4B7A-B76C-57802E1CD4EC}" destId="{8377A4E7-3ECF-4980-9736-54981241BB22}" srcOrd="8" destOrd="0" presId="urn:microsoft.com/office/officeart/2005/8/layout/gear1"/>
    <dgm:cxn modelId="{A98E3FF5-5CF0-469F-89D3-31269525D592}" type="presParOf" srcId="{785B3D97-DC3E-4B7A-B76C-57802E1CD4EC}" destId="{7F4D199F-03B1-4B8C-A1A7-7EEA8C07AA16}" srcOrd="9" destOrd="0" presId="urn:microsoft.com/office/officeart/2005/8/layout/gear1"/>
    <dgm:cxn modelId="{21915B4A-83D0-4CEC-955D-29523DE4C917}" type="presParOf" srcId="{785B3D97-DC3E-4B7A-B76C-57802E1CD4EC}" destId="{C50A67C4-9AF3-4613-99D3-78588A74A353}" srcOrd="10" destOrd="0" presId="urn:microsoft.com/office/officeart/2005/8/layout/gear1"/>
    <dgm:cxn modelId="{F8CE5084-A09A-4AC0-BE54-C29F27EBDF22}" type="presParOf" srcId="{785B3D97-DC3E-4B7A-B76C-57802E1CD4EC}" destId="{D3DA8616-3C70-4B7B-A217-0C109BFF1C57}" srcOrd="11" destOrd="0" presId="urn:microsoft.com/office/officeart/2005/8/layout/gear1"/>
    <dgm:cxn modelId="{92881CE4-A9A9-421E-8F0C-30D0F933D6E8}" type="presParOf" srcId="{785B3D97-DC3E-4B7A-B76C-57802E1CD4EC}" destId="{7650965F-117A-4ADA-B2FE-2520F5C34227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08708BD-C889-4080-9BEE-80597D80D751}" type="datetimeFigureOut">
              <a:rPr lang="ru-RU"/>
              <a:pPr/>
              <a:t>01.10.2014</a:t>
            </a:fld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BD11F87-CE30-4910-8B6F-E6B435ECDDF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8AD6A27-550B-4436-A097-E1914FC04A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altLang="ru-RU" smtClean="0">
              <a:latin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A0195-A41B-4479-B990-CA3EF3F90CC1}" type="slidenum">
              <a:rPr lang="ru-RU" altLang="ru-RU">
                <a:cs typeface="Arial" pitchFamily="34" charset="0"/>
              </a:rPr>
              <a:pPr/>
              <a:t>3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375B2F-798A-40AE-A5DC-AE8F4D260E0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375B2F-798A-40AE-A5DC-AE8F4D260E0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375B2F-798A-40AE-A5DC-AE8F4D260E0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375B2F-798A-40AE-A5DC-AE8F4D260E0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ru-RU" altLang="ru-RU" smtClean="0">
              <a:latin typeface="Arial" pitchFamily="34" charset="0"/>
            </a:endParaRP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D1629-C94C-4076-B4CC-C5151B630E9E}" type="slidenum">
              <a:rPr lang="ru-RU" altLang="ru-RU">
                <a:cs typeface="Arial" pitchFamily="34" charset="0"/>
              </a:rPr>
              <a:pPr/>
              <a:t>14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kazna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800">
                <a:latin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EC88E-27DD-40F0-A549-2761B433A779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29993A-944F-43D7-9F13-EB12BA4C2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4D0A1-FAAB-4618-BE07-232AF8C63268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28484-727D-4AA5-8D39-B15759EAF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17550"/>
            <a:ext cx="2057400" cy="54086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17550"/>
            <a:ext cx="6019800" cy="54086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6B93F-C2FE-4174-81D3-5D8256E08B78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22CA7-1D90-44AA-B62E-1AC7B19F22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725" y="717550"/>
            <a:ext cx="8208963" cy="7191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B6975-5EAB-41DD-99BA-ABA4236EA198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D5F38-5C8E-4346-AE51-54F90673CD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D61ADD-F557-4AD5-87B5-76D97987D63B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3BC18-852C-4E6B-A7E3-6EF6BAFCE8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F96B5B-E6D2-47E7-A864-ED140B4973C1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AB9DF-78F2-402C-8199-5392DFD51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B7E5B-81B4-4F2F-AD54-FB96B965AA7A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E219D-7824-4F48-ABC1-EFE3A29B5E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A622D-8D3D-440D-92B7-1A50C4D980CE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9B856-5487-41A7-AB61-102E58451F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441625-4EA5-4A58-BCAD-BF2381EF4B05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2267C-C004-4DE1-BD20-8D74292C2A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F0E75-7006-4E59-872D-72F2A42EE35E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59CBD-F21C-4219-9949-E0FAE50786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054FE3-FD70-4948-AED0-8BF12AEE7A43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4A14B-A25F-49C9-8A13-4BCFCA9D16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88B08-EB49-4316-97FE-DA6D17CD5891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20FBB-45B5-47A4-A90E-D7BE6E62F4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59067F-F286-480C-BA3B-0A96F73EB683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E09E5-5F33-4C85-BB9A-77CE2AA752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ABF8D2-50AB-4935-BAF4-83617B0CF3CB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7DC4-C5C9-4F98-923E-D7090501F9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E9647-4054-47AB-A7CC-51C503154293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2045C-8FEC-48E3-9AA9-C18A3F7F1F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92AA1-58B2-4A62-A971-0D16E7F3D7BA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05484-D63D-4727-A916-0C7C36A063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C0316-43E6-49C0-8140-125167D6249A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BFBA4-70F9-4A16-AE4F-D63C3568C2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DED59-7FDA-43F3-8A51-CA09DBEC1A77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B8600-1F07-43BE-BE60-FB589AF897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C6190-0BFC-452E-B3A6-4D27417D8805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B10B-0603-42C6-B118-AEA2F0307A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8D6D8-3453-4DD9-A208-307353BA98D4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696BD-BD6D-4591-B151-1D6D5995A9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436B4-981A-4F56-9557-D92BA627CE09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B9D58-E18D-4298-8488-155F9A261A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3222E-4FBF-4B1D-BA0D-F007D93D0733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8DFF0-C753-4750-83EF-F57FB228B7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ECC57-F3A0-4A53-ACE0-AE062A460F5E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7E47CC-89AD-42DD-B920-58A91D8E07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717550"/>
            <a:ext cx="82089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>
              <a:defRPr kumimoji="0" sz="1500">
                <a:latin typeface="Calibri" pitchFamily="34" charset="0"/>
                <a:cs typeface="Arial" pitchFamily="34" charset="0"/>
              </a:defRPr>
            </a:lvl1pPr>
          </a:lstStyle>
          <a:p>
            <a:fld id="{ADE2E729-F615-4BB0-9C80-B9DB803CBBB5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t" anchorCtr="0" compatLnSpc="1">
            <a:prstTxWarp prst="textNoShape">
              <a:avLst/>
            </a:prstTxWarp>
          </a:bodyPr>
          <a:lstStyle>
            <a:lvl1pPr algn="ctr">
              <a:defRPr kumimoji="0" sz="15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250" y="6545263"/>
            <a:ext cx="46831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59" rIns="95716" bIns="47859" numCol="1" anchor="ctr" anchorCtr="0" compatLnSpc="1">
            <a:prstTxWarp prst="textNoShape">
              <a:avLst/>
            </a:prstTxWarp>
          </a:bodyPr>
          <a:lstStyle>
            <a:lvl1pPr algn="r">
              <a:defRPr kumimoji="0" sz="1500">
                <a:latin typeface="Calibri" pitchFamily="34" charset="0"/>
              </a:defRPr>
            </a:lvl1pPr>
          </a:lstStyle>
          <a:p>
            <a:fld id="{70B5BC8E-8C5B-47F5-B405-B147160EE072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1031" name="Picture 8" descr="kazna_to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ransition/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MS PGothic" pitchFamily="34" charset="-128"/>
          <a:cs typeface="MS PGothic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  <a:ea typeface="MS PGothic" pitchFamily="34" charset="-128"/>
          <a:cs typeface="MS PGothic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alibri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2152650" indent="-236538" algn="l" defTabSz="957263" rtl="0" eaLnBrk="0" fontAlgn="base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6098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0670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5242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981450" indent="-236538" algn="l" defTabSz="957263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B3939A-1D36-463C-8134-E902BF98B088}" type="datetime1">
              <a:rPr lang="ru-RU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0935489-D909-4D77-8C74-9DA9B82FC6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+mj-lt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>
          <a:solidFill>
            <a:schemeClr val="tx1"/>
          </a:solidFill>
          <a:latin typeface="+mn-lt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>
          <a:solidFill>
            <a:schemeClr val="tx1"/>
          </a:solidFill>
          <a:latin typeface="+mn-lt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>
          <a:solidFill>
            <a:schemeClr val="tx1"/>
          </a:solidFill>
          <a:latin typeface="+mn-lt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>
          <a:solidFill>
            <a:schemeClr val="tx1"/>
          </a:solidFill>
          <a:latin typeface="+mn-lt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14313" y="1143000"/>
            <a:ext cx="8715375" cy="5041900"/>
          </a:xfrm>
          <a:prstGeom prst="roundRect">
            <a:avLst>
              <a:gd name="adj" fmla="val 11300"/>
            </a:avLst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857250" y="2000250"/>
            <a:ext cx="7429500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  <a:t>Доклад заместителя руководителя </a:t>
            </a:r>
            <a:b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  <a:t>Казначейства России </a:t>
            </a:r>
            <a:r>
              <a:rPr kumimoji="0" lang="ru-RU" sz="2000" b="1" dirty="0" smtClean="0">
                <a:solidFill>
                  <a:srgbClr val="002060"/>
                </a:solidFill>
                <a:cs typeface="Arial" pitchFamily="34" charset="0"/>
              </a:rPr>
              <a:t>А.Т</a:t>
            </a:r>
            <a: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  <a:t>. Катамадзе </a:t>
            </a:r>
            <a:r>
              <a:rPr kumimoji="0" lang="ru-RU" sz="2000" b="1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kumimoji="0" lang="ru-RU" sz="20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kumimoji="0" lang="ru-RU" sz="2000" b="1" dirty="0" smtClean="0">
                <a:solidFill>
                  <a:srgbClr val="002060"/>
                </a:solidFill>
                <a:cs typeface="Arial" pitchFamily="34" charset="0"/>
              </a:rPr>
              <a:t>на заседании </a:t>
            </a:r>
            <a: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  <a:t>Коллегии </a:t>
            </a:r>
            <a:r>
              <a:rPr kumimoji="0" lang="ru-RU" sz="2000" b="1" dirty="0" smtClean="0">
                <a:solidFill>
                  <a:srgbClr val="002060"/>
                </a:solidFill>
                <a:cs typeface="Arial" pitchFamily="34" charset="0"/>
              </a:rPr>
              <a:t>Казначейства </a:t>
            </a:r>
            <a:r>
              <a:rPr kumimoji="0" lang="ru-RU" sz="2000" b="1" dirty="0">
                <a:solidFill>
                  <a:srgbClr val="002060"/>
                </a:solidFill>
                <a:cs typeface="Arial" pitchFamily="34" charset="0"/>
              </a:rPr>
              <a:t>России</a:t>
            </a:r>
          </a:p>
          <a:p>
            <a:pPr algn="ctr" eaLnBrk="0" hangingPunct="0"/>
            <a:endParaRPr kumimoji="0" lang="ru-RU" sz="2000" b="1" dirty="0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endParaRPr kumimoji="0" lang="ru-RU" sz="2000" b="1" dirty="0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endParaRPr kumimoji="0" lang="ru-RU" sz="2000" b="1" dirty="0">
              <a:solidFill>
                <a:srgbClr val="002060"/>
              </a:solidFill>
              <a:cs typeface="Arial" pitchFamily="34" charset="0"/>
            </a:endParaRPr>
          </a:p>
          <a:p>
            <a:pPr algn="ctr" eaLnBrk="0" hangingPunct="0"/>
            <a:r>
              <a:rPr kumimoji="0" lang="ru-RU" sz="1200" b="1" dirty="0" smtClean="0">
                <a:solidFill>
                  <a:srgbClr val="002060"/>
                </a:solidFill>
                <a:cs typeface="Arial" pitchFamily="34" charset="0"/>
              </a:rPr>
              <a:t>3 октября </a:t>
            </a:r>
            <a:r>
              <a:rPr kumimoji="0" lang="ru-RU" sz="1200" b="1" dirty="0">
                <a:solidFill>
                  <a:srgbClr val="002060"/>
                </a:solidFill>
                <a:cs typeface="Arial" pitchFamily="34" charset="0"/>
              </a:rPr>
              <a:t>2014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" name="Таблица 167"/>
          <p:cNvGraphicFramePr>
            <a:graphicFrameLocks noGrp="1"/>
          </p:cNvGraphicFramePr>
          <p:nvPr/>
        </p:nvGraphicFramePr>
        <p:xfrm>
          <a:off x="933884" y="5330330"/>
          <a:ext cx="6208257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28"/>
                <a:gridCol w="377987"/>
                <a:gridCol w="354639"/>
                <a:gridCol w="358818"/>
                <a:gridCol w="430582"/>
                <a:gridCol w="358818"/>
                <a:gridCol w="358818"/>
                <a:gridCol w="358818"/>
                <a:gridCol w="466446"/>
                <a:gridCol w="430582"/>
                <a:gridCol w="287054"/>
                <a:gridCol w="358818"/>
                <a:gridCol w="281125"/>
                <a:gridCol w="351506"/>
                <a:gridCol w="351506"/>
                <a:gridCol w="351506"/>
                <a:gridCol w="351506"/>
              </a:tblGrid>
              <a:tr h="1560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ID'''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357166"/>
            <a:ext cx="5572164" cy="428628"/>
          </a:xfrm>
        </p:spPr>
        <p:txBody>
          <a:bodyPr>
            <a:noAutofit/>
          </a:bodyPr>
          <a:lstStyle/>
          <a:p>
            <a:pPr algn="ctr"/>
            <a:r>
              <a:rPr lang="ru-RU" altLang="ru-RU" sz="14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Связи реестровых записей. Шаги №1-3 </a:t>
            </a:r>
            <a:endParaRPr lang="ru-RU" sz="1400" b="0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85838" y="1395398"/>
          <a:ext cx="4500594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000132"/>
                <a:gridCol w="1071570"/>
                <a:gridCol w="1214446"/>
                <a:gridCol w="285752"/>
                <a:gridCol w="285752"/>
              </a:tblGrid>
              <a:tr h="149349">
                <a:tc>
                  <a:txBody>
                    <a:bodyPr/>
                    <a:lstStyle/>
                    <a:p>
                      <a:r>
                        <a:rPr lang="en-US" sz="10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en-US" sz="10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ИНН</a:t>
                      </a:r>
                      <a:endParaRPr lang="ru-RU" sz="9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«Организация»</a:t>
                      </a:r>
                      <a:endParaRPr lang="ru-RU" sz="8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 д. Иванов И.И.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Ул. Советская, д. 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106648" y="1401112"/>
            <a:ext cx="1203929" cy="18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ГИР 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 эталон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6072198" y="1500174"/>
            <a:ext cx="2428892" cy="574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 fontAlgn="auto">
              <a:spcAft>
                <a:spcPts val="0"/>
              </a:spcAft>
              <a:defRPr/>
            </a:pP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Подход: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</a:t>
            </a:r>
            <a:r>
              <a:rPr lang="ru-RU" alt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заимосвязь данных устанавливается путем поиска эталонных идентификаторов данных в ГИР.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569535" y="1714488"/>
          <a:ext cx="2931027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763"/>
                <a:gridCol w="857256"/>
                <a:gridCol w="500066"/>
                <a:gridCol w="214314"/>
                <a:gridCol w="214314"/>
                <a:gridCol w="214314"/>
              </a:tblGrid>
              <a:tr h="136099">
                <a:tc>
                  <a:txBody>
                    <a:bodyPr/>
                    <a:lstStyle/>
                    <a:p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ru-RU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'  </a:t>
                      </a:r>
                      <a:r>
                        <a:rPr lang="ru-RU" sz="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СНИЛС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«Организация»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ИНН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lang="ru-RU" sz="7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Заголовок 1"/>
          <p:cNvSpPr txBox="1">
            <a:spLocks/>
          </p:cNvSpPr>
          <p:nvPr/>
        </p:nvSpPr>
        <p:spPr>
          <a:xfrm>
            <a:off x="-42896" y="1673530"/>
            <a:ext cx="1900252" cy="262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потребитель (П1)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1571604" y="2000240"/>
          <a:ext cx="4028236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964"/>
                <a:gridCol w="857256"/>
                <a:gridCol w="972424"/>
                <a:gridCol w="456336"/>
                <a:gridCol w="571504"/>
                <a:gridCol w="285752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ru-RU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''  </a:t>
                      </a:r>
                      <a:r>
                        <a:rPr lang="ru-RU" sz="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 записи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«Организация»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 д. Иванов И.И.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ИНН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lang="ru-RU" sz="7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Заголовок 1"/>
          <p:cNvSpPr txBox="1">
            <a:spLocks/>
          </p:cNvSpPr>
          <p:nvPr/>
        </p:nvSpPr>
        <p:spPr>
          <a:xfrm>
            <a:off x="5857916" y="1000108"/>
            <a:ext cx="3071802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kumimoji="0" lang="ru-RU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lang="ru-RU" altLang="ru-RU" sz="12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:</a:t>
            </a:r>
            <a:r>
              <a:rPr kumimoji="0" lang="ru-RU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200" b="1" dirty="0" smtClean="0">
                <a:solidFill>
                  <a:srgbClr val="C00000"/>
                </a:solidFill>
                <a:cs typeface="Arial" pitchFamily="34" charset="0"/>
              </a:rPr>
              <a:t>=</a:t>
            </a: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  <a:cs typeface="Arial" pitchFamily="34" charset="0"/>
              </a:rPr>
              <a:t>ID'</a:t>
            </a:r>
            <a:r>
              <a:rPr lang="ru-RU" altLang="ru-RU" sz="1200" b="1" dirty="0" smtClean="0">
                <a:solidFill>
                  <a:srgbClr val="C00000"/>
                </a:solidFill>
                <a:cs typeface="Arial" pitchFamily="34" charset="0"/>
              </a:rPr>
              <a:t> = </a:t>
            </a:r>
            <a:r>
              <a:rPr lang="en-US" sz="1200" b="1" dirty="0" smtClean="0">
                <a:solidFill>
                  <a:srgbClr val="C00000"/>
                </a:solidFill>
                <a:cs typeface="Arial" pitchFamily="34" charset="0"/>
              </a:rPr>
              <a:t>ID''</a:t>
            </a:r>
            <a:r>
              <a:rPr lang="ru-RU" sz="12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так далее </a:t>
            </a:r>
            <a:r>
              <a:rPr lang="ru-RU" altLang="ru-RU" sz="1200" b="1" dirty="0" smtClean="0">
                <a:solidFill>
                  <a:srgbClr val="C00000"/>
                </a:solidFill>
                <a:cs typeface="Arial" pitchFamily="34" charset="0"/>
              </a:rPr>
              <a:t>…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-42896" y="1928802"/>
            <a:ext cx="190025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потребитель (П2)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1" name="Соединительная линия уступом 40"/>
          <p:cNvCxnSpPr>
            <a:stCxn id="46" idx="4"/>
            <a:endCxn id="47" idx="1"/>
          </p:cNvCxnSpPr>
          <p:nvPr/>
        </p:nvCxnSpPr>
        <p:spPr>
          <a:xfrm rot="16200000" flipH="1">
            <a:off x="2853233" y="323321"/>
            <a:ext cx="378114" cy="3017572"/>
          </a:xfrm>
          <a:prstGeom prst="bentConnector3">
            <a:avLst>
              <a:gd name="adj1" fmla="val 78214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1462066" y="1500174"/>
            <a:ext cx="142876" cy="1428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 flipH="1">
            <a:off x="4429124" y="2000240"/>
            <a:ext cx="142876" cy="1428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4" name="Таблица 73"/>
          <p:cNvGraphicFramePr>
            <a:graphicFrameLocks noGrp="1"/>
          </p:cNvGraphicFramePr>
          <p:nvPr/>
        </p:nvGraphicFramePr>
        <p:xfrm>
          <a:off x="931060" y="2587938"/>
          <a:ext cx="4197919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29"/>
                <a:gridCol w="381629"/>
                <a:gridCol w="381629"/>
                <a:gridCol w="381629"/>
                <a:gridCol w="381629"/>
                <a:gridCol w="381629"/>
                <a:gridCol w="351034"/>
                <a:gridCol w="357190"/>
                <a:gridCol w="436663"/>
                <a:gridCol w="381629"/>
                <a:gridCol w="381629"/>
              </a:tblGrid>
              <a:tr h="142876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ru-RU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5" name="Прямоугольник 74"/>
          <p:cNvSpPr/>
          <p:nvPr/>
        </p:nvSpPr>
        <p:spPr>
          <a:xfrm>
            <a:off x="1321588" y="2786066"/>
            <a:ext cx="364334" cy="71430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91355" y="2786581"/>
            <a:ext cx="357190" cy="50001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855121" y="2786058"/>
            <a:ext cx="357190" cy="50001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3571868" y="2786074"/>
            <a:ext cx="357190" cy="500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 flipV="1">
            <a:off x="1310226" y="2848476"/>
            <a:ext cx="1929358" cy="45719"/>
          </a:xfrm>
          <a:prstGeom prst="rect">
            <a:avLst/>
          </a:prstGeom>
          <a:solidFill>
            <a:srgbClr val="000099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graphicFrame>
        <p:nvGraphicFramePr>
          <p:cNvPr id="80" name="Таблица 79"/>
          <p:cNvGraphicFramePr>
            <a:graphicFrameLocks noGrp="1"/>
          </p:cNvGraphicFramePr>
          <p:nvPr/>
        </p:nvGraphicFramePr>
        <p:xfrm>
          <a:off x="932746" y="2954782"/>
          <a:ext cx="4817998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42936"/>
                <a:gridCol w="357190"/>
              </a:tblGrid>
              <a:tr h="142876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ID'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Таблица 87"/>
          <p:cNvGraphicFramePr>
            <a:graphicFrameLocks noGrp="1"/>
          </p:cNvGraphicFramePr>
          <p:nvPr/>
        </p:nvGraphicFramePr>
        <p:xfrm>
          <a:off x="928662" y="3295778"/>
          <a:ext cx="5837454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05"/>
                <a:gridCol w="376271"/>
                <a:gridCol w="353030"/>
                <a:gridCol w="357190"/>
                <a:gridCol w="428628"/>
                <a:gridCol w="357190"/>
                <a:gridCol w="357190"/>
                <a:gridCol w="357190"/>
                <a:gridCol w="394270"/>
                <a:gridCol w="357190"/>
                <a:gridCol w="357190"/>
                <a:gridCol w="357190"/>
                <a:gridCol w="357190"/>
                <a:gridCol w="349910"/>
                <a:gridCol w="349910"/>
                <a:gridCol w="349910"/>
              </a:tblGrid>
              <a:tr h="156082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ID''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alt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0" name="Заголовок 1"/>
          <p:cNvSpPr txBox="1">
            <a:spLocks/>
          </p:cNvSpPr>
          <p:nvPr/>
        </p:nvSpPr>
        <p:spPr>
          <a:xfrm>
            <a:off x="-32" y="1071546"/>
            <a:ext cx="4714908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rgbClr val="002060"/>
                </a:solidFill>
              </a:rPr>
              <a:t>Шаг 1. Уникальные идентификаторы из эталонных ГИР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Заголовок 1"/>
          <p:cNvSpPr txBox="1">
            <a:spLocks/>
          </p:cNvSpPr>
          <p:nvPr/>
        </p:nvSpPr>
        <p:spPr>
          <a:xfrm>
            <a:off x="-32" y="2285992"/>
            <a:ext cx="4643470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rgbClr val="002060"/>
                </a:solidFill>
              </a:rPr>
              <a:t>Шаг 2. Уникальные комбинации неуникальных данных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92" name="Заголовок 1"/>
          <p:cNvSpPr txBox="1">
            <a:spLocks/>
          </p:cNvSpPr>
          <p:nvPr/>
        </p:nvSpPr>
        <p:spPr>
          <a:xfrm>
            <a:off x="-142908" y="2600318"/>
            <a:ext cx="1203929" cy="18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ГИР 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 эталон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3" name="Заголовок 1"/>
          <p:cNvSpPr txBox="1">
            <a:spLocks/>
          </p:cNvSpPr>
          <p:nvPr/>
        </p:nvSpPr>
        <p:spPr>
          <a:xfrm>
            <a:off x="214282" y="2838445"/>
            <a:ext cx="82868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П1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4" name="Заголовок 1"/>
          <p:cNvSpPr txBox="1">
            <a:spLocks/>
          </p:cNvSpPr>
          <p:nvPr/>
        </p:nvSpPr>
        <p:spPr>
          <a:xfrm>
            <a:off x="214282" y="3195635"/>
            <a:ext cx="82868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П2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5" name="Заголовок 1"/>
          <p:cNvSpPr txBox="1">
            <a:spLocks/>
          </p:cNvSpPr>
          <p:nvPr/>
        </p:nvSpPr>
        <p:spPr>
          <a:xfrm>
            <a:off x="5161602" y="2556504"/>
            <a:ext cx="2410794" cy="285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C00000"/>
                </a:solidFill>
                <a:cs typeface="Arial" pitchFamily="34" charset="0"/>
              </a:rPr>
              <a:t>Уникальная комбинация (поля </a:t>
            </a:r>
            <a:r>
              <a:rPr lang="en-US" altLang="ru-RU" sz="800" b="1" dirty="0" smtClean="0">
                <a:solidFill>
                  <a:srgbClr val="C00000"/>
                </a:solidFill>
                <a:cs typeface="Arial" pitchFamily="34" charset="0"/>
              </a:rPr>
              <a:t>x, y, z, m, n)</a:t>
            </a:r>
          </a:p>
          <a:p>
            <a:pPr lvl="0"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00CC00"/>
                </a:solidFill>
                <a:cs typeface="Arial" pitchFamily="34" charset="0"/>
              </a:rPr>
              <a:t>Уникальная комбинация (поля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x, z, n, p)</a:t>
            </a: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1214414" y="2500306"/>
            <a:ext cx="2071702" cy="1071570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1285852" y="2571744"/>
            <a:ext cx="428628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2038332" y="2571744"/>
            <a:ext cx="428628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2786050" y="2571744"/>
            <a:ext cx="428628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3523290" y="2571744"/>
            <a:ext cx="428628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Заголовок 1"/>
          <p:cNvSpPr txBox="1">
            <a:spLocks/>
          </p:cNvSpPr>
          <p:nvPr/>
        </p:nvSpPr>
        <p:spPr>
          <a:xfrm>
            <a:off x="5786446" y="3000372"/>
            <a:ext cx="2214578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Комбинация (поля </a:t>
            </a:r>
            <a:r>
              <a:rPr lang="en-US" altLang="ru-RU" sz="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x, z, n, p)</a:t>
            </a:r>
          </a:p>
        </p:txBody>
      </p:sp>
      <p:sp>
        <p:nvSpPr>
          <p:cNvPr id="104" name="Заголовок 1"/>
          <p:cNvSpPr txBox="1">
            <a:spLocks/>
          </p:cNvSpPr>
          <p:nvPr/>
        </p:nvSpPr>
        <p:spPr>
          <a:xfrm>
            <a:off x="6786578" y="3357562"/>
            <a:ext cx="2500330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C00000"/>
                </a:solidFill>
                <a:cs typeface="Arial" pitchFamily="34" charset="0"/>
              </a:rPr>
              <a:t>Комбинация (поля </a:t>
            </a:r>
            <a:r>
              <a:rPr lang="en-US" altLang="ru-RU" sz="800" b="1" dirty="0" smtClean="0">
                <a:solidFill>
                  <a:srgbClr val="C00000"/>
                </a:solidFill>
                <a:cs typeface="Arial" pitchFamily="34" charset="0"/>
              </a:rPr>
              <a:t>x, y, z, m, n)</a:t>
            </a:r>
            <a:endParaRPr lang="ru-RU" sz="8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5786448" y="2786060"/>
            <a:ext cx="714377" cy="214312"/>
          </a:xfrm>
          <a:prstGeom prst="line">
            <a:avLst/>
          </a:prstGeom>
          <a:ln>
            <a:solidFill>
              <a:srgbClr val="00CC00"/>
            </a:solidFill>
            <a:headEnd type="stealth" w="sm" len="med"/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16200000" flipH="1">
            <a:off x="7286644" y="2786058"/>
            <a:ext cx="714380" cy="428628"/>
          </a:xfrm>
          <a:prstGeom prst="line">
            <a:avLst/>
          </a:prstGeom>
          <a:ln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Заголовок 1"/>
          <p:cNvSpPr txBox="1">
            <a:spLocks/>
          </p:cNvSpPr>
          <p:nvPr/>
        </p:nvSpPr>
        <p:spPr>
          <a:xfrm>
            <a:off x="5929322" y="2842256"/>
            <a:ext cx="928694" cy="104776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ru-RU" altLang="ru-RU" sz="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kumimoji="0" lang="ru-RU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7500958" y="2895596"/>
            <a:ext cx="928694" cy="10477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ru-RU" altLang="ru-RU" sz="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kumimoji="0" lang="ru-RU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''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71406" y="3643314"/>
            <a:ext cx="90725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Подход: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 ГИР - эталоне определяются все возможные комбинации неуникальных значений, позволяющих однозначно идентифицировать объект/субъект. Через аналогичные комбинации в иных ГИР устанавливаются связи между реестровыми записями.</a:t>
            </a:r>
            <a:endParaRPr lang="ru-RU" sz="800" dirty="0"/>
          </a:p>
        </p:txBody>
      </p:sp>
      <p:sp>
        <p:nvSpPr>
          <p:cNvPr id="124" name="Заголовок 1"/>
          <p:cNvSpPr txBox="1">
            <a:spLocks/>
          </p:cNvSpPr>
          <p:nvPr/>
        </p:nvSpPr>
        <p:spPr>
          <a:xfrm>
            <a:off x="0" y="3929066"/>
            <a:ext cx="7000892" cy="285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rgbClr val="002060"/>
                </a:solidFill>
              </a:rPr>
              <a:t>Шаг 3. Уникальные комбинации данных между ГИР через иные ГИР (обогащение данных)</a:t>
            </a:r>
            <a:endParaRPr lang="ru-RU" sz="1100" b="1" dirty="0">
              <a:solidFill>
                <a:srgbClr val="002060"/>
              </a:solidFill>
            </a:endParaRPr>
          </a:p>
        </p:txBody>
      </p:sp>
      <p:graphicFrame>
        <p:nvGraphicFramePr>
          <p:cNvPr id="139" name="Таблица 138"/>
          <p:cNvGraphicFramePr>
            <a:graphicFrameLocks noGrp="1"/>
          </p:cNvGraphicFramePr>
          <p:nvPr/>
        </p:nvGraphicFramePr>
        <p:xfrm>
          <a:off x="931060" y="4302450"/>
          <a:ext cx="3434661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29"/>
                <a:gridCol w="381629"/>
                <a:gridCol w="381629"/>
                <a:gridCol w="381629"/>
                <a:gridCol w="381629"/>
                <a:gridCol w="381629"/>
                <a:gridCol w="351034"/>
                <a:gridCol w="357190"/>
                <a:gridCol w="436663"/>
              </a:tblGrid>
              <a:tr h="142876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ru-RU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Прямоугольник 139"/>
          <p:cNvSpPr/>
          <p:nvPr/>
        </p:nvSpPr>
        <p:spPr>
          <a:xfrm>
            <a:off x="1321588" y="4500578"/>
            <a:ext cx="364334" cy="71430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2091355" y="4501093"/>
            <a:ext cx="357190" cy="50001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2855121" y="4500570"/>
            <a:ext cx="357190" cy="50001"/>
          </a:xfrm>
          <a:prstGeom prst="rect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3571868" y="4500586"/>
            <a:ext cx="357190" cy="500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graphicFrame>
        <p:nvGraphicFramePr>
          <p:cNvPr id="145" name="Таблица 144"/>
          <p:cNvGraphicFramePr>
            <a:graphicFrameLocks noGrp="1"/>
          </p:cNvGraphicFramePr>
          <p:nvPr/>
        </p:nvGraphicFramePr>
        <p:xfrm>
          <a:off x="932746" y="4669294"/>
          <a:ext cx="4460808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374352"/>
                <a:gridCol w="430124"/>
                <a:gridCol w="428628"/>
                <a:gridCol w="285752"/>
                <a:gridCol w="321488"/>
              </a:tblGrid>
              <a:tr h="142876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ID'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endParaRPr lang="ru-RU" alt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0" name="Таблица 149"/>
          <p:cNvGraphicFramePr>
            <a:graphicFrameLocks noGrp="1"/>
          </p:cNvGraphicFramePr>
          <p:nvPr/>
        </p:nvGraphicFramePr>
        <p:xfrm>
          <a:off x="928662" y="5010290"/>
          <a:ext cx="5480264" cy="1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05"/>
                <a:gridCol w="376271"/>
                <a:gridCol w="353030"/>
                <a:gridCol w="357190"/>
                <a:gridCol w="428628"/>
                <a:gridCol w="357190"/>
                <a:gridCol w="357190"/>
                <a:gridCol w="357190"/>
                <a:gridCol w="464330"/>
                <a:gridCol w="428628"/>
                <a:gridCol w="285752"/>
                <a:gridCol w="357190"/>
                <a:gridCol w="279850"/>
                <a:gridCol w="349910"/>
                <a:gridCol w="349910"/>
              </a:tblGrid>
              <a:tr h="156082"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ID''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  <a:endParaRPr lang="ru-RU" alt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endParaRPr lang="ru-RU" alt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ru-RU" sz="7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endParaRPr lang="ru-RU" altLang="ru-RU" sz="7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7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1" name="Заголовок 1"/>
          <p:cNvSpPr txBox="1">
            <a:spLocks/>
          </p:cNvSpPr>
          <p:nvPr/>
        </p:nvSpPr>
        <p:spPr>
          <a:xfrm>
            <a:off x="-142908" y="4314830"/>
            <a:ext cx="1203929" cy="18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ГИР 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 эталон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2" name="Заголовок 1"/>
          <p:cNvSpPr txBox="1">
            <a:spLocks/>
          </p:cNvSpPr>
          <p:nvPr/>
        </p:nvSpPr>
        <p:spPr>
          <a:xfrm>
            <a:off x="214282" y="4552957"/>
            <a:ext cx="82868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П1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" name="Заголовок 1"/>
          <p:cNvSpPr txBox="1">
            <a:spLocks/>
          </p:cNvSpPr>
          <p:nvPr/>
        </p:nvSpPr>
        <p:spPr>
          <a:xfrm>
            <a:off x="214282" y="4910147"/>
            <a:ext cx="82868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П2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4" name="Заголовок 1"/>
          <p:cNvSpPr txBox="1">
            <a:spLocks/>
          </p:cNvSpPr>
          <p:nvPr/>
        </p:nvSpPr>
        <p:spPr>
          <a:xfrm>
            <a:off x="4360544" y="4286256"/>
            <a:ext cx="2211720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00CC00"/>
                </a:solidFill>
                <a:cs typeface="Arial" pitchFamily="34" charset="0"/>
              </a:rPr>
              <a:t>Уникальная комбинация (поля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x, z, n, p)</a:t>
            </a: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1928794" y="4643446"/>
            <a:ext cx="642942" cy="571504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 flipV="1">
            <a:off x="3571868" y="4857760"/>
            <a:ext cx="357190" cy="71438"/>
          </a:xfrm>
          <a:prstGeom prst="rect">
            <a:avLst/>
          </a:prstGeom>
          <a:solidFill>
            <a:srgbClr val="00206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61" name="Заголовок 1"/>
          <p:cNvSpPr txBox="1">
            <a:spLocks/>
          </p:cNvSpPr>
          <p:nvPr/>
        </p:nvSpPr>
        <p:spPr>
          <a:xfrm>
            <a:off x="5429256" y="4643446"/>
            <a:ext cx="2214578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800" b="1" dirty="0" smtClean="0">
                <a:solidFill>
                  <a:srgbClr val="C00000"/>
                </a:solidFill>
                <a:cs typeface="Arial" pitchFamily="34" charset="0"/>
              </a:rPr>
              <a:t>Уникальная к</a:t>
            </a:r>
            <a:r>
              <a:rPr lang="ru-RU" altLang="ru-RU" sz="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омбинация (поля </a:t>
            </a:r>
            <a:r>
              <a:rPr lang="en-US" altLang="ru-RU" sz="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z, p</a:t>
            </a:r>
            <a:r>
              <a:rPr lang="ru-RU" altLang="ru-RU" sz="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s, t)</a:t>
            </a:r>
          </a:p>
        </p:txBody>
      </p:sp>
      <p:sp>
        <p:nvSpPr>
          <p:cNvPr id="162" name="Заголовок 1"/>
          <p:cNvSpPr txBox="1">
            <a:spLocks/>
          </p:cNvSpPr>
          <p:nvPr/>
        </p:nvSpPr>
        <p:spPr>
          <a:xfrm>
            <a:off x="6429388" y="5000636"/>
            <a:ext cx="1643074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C00000"/>
                </a:solidFill>
                <a:cs typeface="Arial" pitchFamily="34" charset="0"/>
              </a:rPr>
              <a:t>К. (поля </a:t>
            </a:r>
            <a:r>
              <a:rPr lang="en-US" altLang="ru-RU" sz="800" b="1" dirty="0" smtClean="0">
                <a:solidFill>
                  <a:srgbClr val="C00000"/>
                </a:solidFill>
                <a:cs typeface="Arial" pitchFamily="34" charset="0"/>
              </a:rPr>
              <a:t>z, p</a:t>
            </a:r>
            <a:r>
              <a:rPr lang="ru-RU" altLang="ru-RU" sz="800" b="1" dirty="0" smtClean="0">
                <a:solidFill>
                  <a:srgbClr val="C00000"/>
                </a:solidFill>
                <a:cs typeface="Arial" pitchFamily="34" charset="0"/>
              </a:rPr>
              <a:t>, </a:t>
            </a:r>
            <a:r>
              <a:rPr lang="en-US" altLang="ru-RU" sz="800" b="1" dirty="0" smtClean="0">
                <a:solidFill>
                  <a:srgbClr val="C00000"/>
                </a:solidFill>
                <a:cs typeface="Arial" pitchFamily="34" charset="0"/>
              </a:rPr>
              <a:t>s, t)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+ </a:t>
            </a:r>
            <a:r>
              <a:rPr lang="ru-RU" altLang="ru-RU" sz="800" b="1" dirty="0" smtClean="0">
                <a:solidFill>
                  <a:srgbClr val="00CC00"/>
                </a:solidFill>
                <a:cs typeface="Arial" pitchFamily="34" charset="0"/>
              </a:rPr>
              <a:t>поле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N</a:t>
            </a:r>
            <a:endParaRPr lang="ru-RU" sz="800" b="1" dirty="0" smtClean="0">
              <a:solidFill>
                <a:srgbClr val="00CC00"/>
              </a:solidFill>
              <a:cs typeface="Arial" pitchFamily="34" charset="0"/>
            </a:endParaRPr>
          </a:p>
        </p:txBody>
      </p:sp>
      <p:cxnSp>
        <p:nvCxnSpPr>
          <p:cNvPr id="165" name="Прямая соединительная линия 164"/>
          <p:cNvCxnSpPr/>
          <p:nvPr/>
        </p:nvCxnSpPr>
        <p:spPr>
          <a:xfrm rot="16200000" flipH="1">
            <a:off x="6679421" y="4822041"/>
            <a:ext cx="285752" cy="214314"/>
          </a:xfrm>
          <a:prstGeom prst="line">
            <a:avLst/>
          </a:prstGeom>
          <a:ln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Заголовок 1"/>
          <p:cNvSpPr txBox="1">
            <a:spLocks/>
          </p:cNvSpPr>
          <p:nvPr/>
        </p:nvSpPr>
        <p:spPr>
          <a:xfrm>
            <a:off x="6537022" y="4865380"/>
            <a:ext cx="779152" cy="13525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ru-RU" altLang="ru-RU" sz="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kumimoji="0" lang="ru-RU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''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9" name="Заголовок 1"/>
          <p:cNvSpPr txBox="1">
            <a:spLocks/>
          </p:cNvSpPr>
          <p:nvPr/>
        </p:nvSpPr>
        <p:spPr>
          <a:xfrm>
            <a:off x="214282" y="5237810"/>
            <a:ext cx="828682" cy="376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ГИР – П</a:t>
            </a:r>
            <a:r>
              <a:rPr lang="en-US" altLang="ru-RU" sz="1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Прямоугольник 82"/>
          <p:cNvSpPr/>
          <p:nvPr/>
        </p:nvSpPr>
        <p:spPr>
          <a:xfrm flipV="1">
            <a:off x="2048810" y="4857760"/>
            <a:ext cx="357190" cy="56198"/>
          </a:xfrm>
          <a:prstGeom prst="rect">
            <a:avLst/>
          </a:prstGeom>
          <a:solidFill>
            <a:srgbClr val="00206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 flipV="1">
            <a:off x="4357686" y="4873000"/>
            <a:ext cx="714380" cy="56198"/>
          </a:xfrm>
          <a:prstGeom prst="rect">
            <a:avLst/>
          </a:prstGeom>
          <a:solidFill>
            <a:srgbClr val="00206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1285852" y="4214818"/>
            <a:ext cx="428628" cy="1428760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2025950" y="4214818"/>
            <a:ext cx="428628" cy="1428760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786050" y="4214818"/>
            <a:ext cx="428628" cy="1428760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3515670" y="4214818"/>
            <a:ext cx="428628" cy="1428760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3372794" y="4643446"/>
            <a:ext cx="714380" cy="571504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4286248" y="4643446"/>
            <a:ext cx="857256" cy="571504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 flipV="1">
            <a:off x="2816530" y="5214950"/>
            <a:ext cx="357190" cy="56198"/>
          </a:xfrm>
          <a:prstGeom prst="rect">
            <a:avLst/>
          </a:prstGeom>
          <a:solidFill>
            <a:srgbClr val="00B0F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flipV="1">
            <a:off x="3538530" y="5214950"/>
            <a:ext cx="357190" cy="56198"/>
          </a:xfrm>
          <a:prstGeom prst="rect">
            <a:avLst/>
          </a:prstGeom>
          <a:solidFill>
            <a:srgbClr val="00B0F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flipV="1">
            <a:off x="5429256" y="5214950"/>
            <a:ext cx="1000132" cy="56198"/>
          </a:xfrm>
          <a:prstGeom prst="rect">
            <a:avLst/>
          </a:prstGeom>
          <a:solidFill>
            <a:srgbClr val="00B0F0"/>
          </a:solidFill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159" name="Скругленный прямоугольник 158"/>
          <p:cNvSpPr/>
          <p:nvPr/>
        </p:nvSpPr>
        <p:spPr>
          <a:xfrm>
            <a:off x="2714612" y="4952058"/>
            <a:ext cx="571504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3447090" y="4959678"/>
            <a:ext cx="571504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5357818" y="4954916"/>
            <a:ext cx="1143008" cy="642942"/>
          </a:xfrm>
          <a:prstGeom prst="roundRect">
            <a:avLst>
              <a:gd name="adj" fmla="val 6628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8" name="Прямая со стрелкой 117"/>
          <p:cNvCxnSpPr/>
          <p:nvPr/>
        </p:nvCxnSpPr>
        <p:spPr>
          <a:xfrm rot="5400000" flipH="1" flipV="1">
            <a:off x="2893207" y="4893479"/>
            <a:ext cx="214314" cy="1588"/>
          </a:xfrm>
          <a:prstGeom prst="straightConnector1">
            <a:avLst/>
          </a:prstGeom>
          <a:ln>
            <a:solidFill>
              <a:srgbClr val="00CC00"/>
            </a:solidFill>
            <a:headEnd type="oval" w="sm" len="sm"/>
            <a:tailEnd type="stealt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 rot="5400000" flipH="1" flipV="1">
            <a:off x="1228860" y="5056834"/>
            <a:ext cx="541818" cy="794"/>
          </a:xfrm>
          <a:prstGeom prst="straightConnector1">
            <a:avLst/>
          </a:prstGeom>
          <a:ln>
            <a:solidFill>
              <a:srgbClr val="00CC00"/>
            </a:solidFill>
            <a:headEnd type="oval" w="sm" len="sm"/>
            <a:tailEnd type="stealt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Заголовок 1"/>
          <p:cNvSpPr txBox="1">
            <a:spLocks/>
          </p:cNvSpPr>
          <p:nvPr/>
        </p:nvSpPr>
        <p:spPr>
          <a:xfrm>
            <a:off x="6429388" y="5143512"/>
            <a:ext cx="1428760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800" b="1" dirty="0" smtClean="0">
                <a:solidFill>
                  <a:srgbClr val="00B0F0"/>
                </a:solidFill>
                <a:cs typeface="Arial" pitchFamily="34" charset="0"/>
              </a:rPr>
              <a:t>У. к</a:t>
            </a:r>
            <a:r>
              <a:rPr lang="ru-RU" altLang="ru-RU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 (поля </a:t>
            </a:r>
            <a:r>
              <a:rPr lang="en-US" altLang="ru-RU" sz="800" b="1" dirty="0" smtClean="0">
                <a:solidFill>
                  <a:srgbClr val="00B0F0"/>
                </a:solidFill>
                <a:cs typeface="Arial" pitchFamily="34" charset="0"/>
              </a:rPr>
              <a:t>n</a:t>
            </a:r>
            <a:r>
              <a:rPr lang="en-US" altLang="ru-RU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p</a:t>
            </a:r>
            <a:r>
              <a:rPr lang="ru-RU" altLang="ru-RU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a, b, c)</a:t>
            </a:r>
          </a:p>
        </p:txBody>
      </p:sp>
      <p:sp>
        <p:nvSpPr>
          <p:cNvPr id="130" name="Заголовок 1"/>
          <p:cNvSpPr txBox="1">
            <a:spLocks/>
          </p:cNvSpPr>
          <p:nvPr/>
        </p:nvSpPr>
        <p:spPr>
          <a:xfrm>
            <a:off x="6429388" y="5572140"/>
            <a:ext cx="1643074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00B0F0"/>
                </a:solidFill>
                <a:cs typeface="Arial" pitchFamily="34" charset="0"/>
              </a:rPr>
              <a:t>К. (поля </a:t>
            </a:r>
            <a:r>
              <a:rPr lang="en-US" altLang="ru-RU" sz="800" b="1" dirty="0" smtClean="0">
                <a:solidFill>
                  <a:srgbClr val="00B0F0"/>
                </a:solidFill>
                <a:cs typeface="Arial" pitchFamily="34" charset="0"/>
              </a:rPr>
              <a:t>n, p</a:t>
            </a:r>
            <a:r>
              <a:rPr lang="ru-RU" altLang="ru-RU" sz="800" b="1" dirty="0" smtClean="0">
                <a:solidFill>
                  <a:srgbClr val="00B0F0"/>
                </a:solidFill>
                <a:cs typeface="Arial" pitchFamily="34" charset="0"/>
              </a:rPr>
              <a:t>, </a:t>
            </a:r>
            <a:r>
              <a:rPr lang="en-US" altLang="ru-RU" sz="800" b="1" dirty="0" smtClean="0">
                <a:solidFill>
                  <a:srgbClr val="00B0F0"/>
                </a:solidFill>
                <a:cs typeface="Arial" pitchFamily="34" charset="0"/>
              </a:rPr>
              <a:t>a, b, c)</a:t>
            </a:r>
            <a:r>
              <a:rPr lang="en-US" altLang="ru-RU" sz="8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+ </a:t>
            </a:r>
            <a:r>
              <a:rPr lang="ru-RU" altLang="ru-RU" sz="800" b="1" dirty="0" smtClean="0">
                <a:solidFill>
                  <a:srgbClr val="00CC00"/>
                </a:solidFill>
                <a:cs typeface="Arial" pitchFamily="34" charset="0"/>
              </a:rPr>
              <a:t>поле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X</a:t>
            </a:r>
            <a:endParaRPr lang="ru-RU" sz="800" b="1" dirty="0" smtClean="0">
              <a:solidFill>
                <a:srgbClr val="00CC00"/>
              </a:solidFill>
              <a:cs typeface="Arial" pitchFamily="34" charset="0"/>
            </a:endParaRPr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 rot="5400000">
            <a:off x="7179487" y="5464983"/>
            <a:ext cx="357190" cy="1588"/>
          </a:xfrm>
          <a:prstGeom prst="line">
            <a:avLst/>
          </a:prstGeom>
          <a:ln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Заголовок 1"/>
          <p:cNvSpPr txBox="1">
            <a:spLocks/>
          </p:cNvSpPr>
          <p:nvPr/>
        </p:nvSpPr>
        <p:spPr>
          <a:xfrm>
            <a:off x="7207586" y="5395926"/>
            <a:ext cx="857256" cy="1428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ru-RU" altLang="ru-RU" sz="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kumimoji="0" lang="ru-RU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''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altLang="ru-RU" sz="8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800" b="1" dirty="0" smtClean="0">
                <a:solidFill>
                  <a:srgbClr val="C00000"/>
                </a:solidFill>
                <a:cs typeface="Arial" pitchFamily="34" charset="0"/>
              </a:rPr>
              <a:t>'''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143"/>
          <p:cNvGrpSpPr/>
          <p:nvPr/>
        </p:nvGrpSpPr>
        <p:grpSpPr>
          <a:xfrm>
            <a:off x="5564512" y="4617728"/>
            <a:ext cx="2635618" cy="1074428"/>
            <a:chOff x="5936942" y="4640588"/>
            <a:chExt cx="2635618" cy="1074428"/>
          </a:xfrm>
        </p:grpSpPr>
        <p:sp>
          <p:nvSpPr>
            <p:cNvPr id="136" name="Правая фигурная скобка 135"/>
            <p:cNvSpPr/>
            <p:nvPr/>
          </p:nvSpPr>
          <p:spPr>
            <a:xfrm>
              <a:off x="8358214" y="4643446"/>
              <a:ext cx="214346" cy="1071570"/>
            </a:xfrm>
            <a:prstGeom prst="rightBrace">
              <a:avLst>
                <a:gd name="adj1" fmla="val 38636"/>
                <a:gd name="adj2" fmla="val 50000"/>
              </a:avLst>
            </a:prstGeom>
            <a:ln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8" name="Прямая соединительная линия 137"/>
            <p:cNvCxnSpPr/>
            <p:nvPr/>
          </p:nvCxnSpPr>
          <p:spPr>
            <a:xfrm>
              <a:off x="5936942" y="4640588"/>
              <a:ext cx="2413652" cy="0"/>
            </a:xfrm>
            <a:prstGeom prst="line">
              <a:avLst/>
            </a:prstGeom>
            <a:ln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Заголовок 1"/>
          <p:cNvSpPr txBox="1">
            <a:spLocks/>
          </p:cNvSpPr>
          <p:nvPr/>
        </p:nvSpPr>
        <p:spPr>
          <a:xfrm>
            <a:off x="8143900" y="5072074"/>
            <a:ext cx="1071570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 fontAlgn="auto">
              <a:spcAft>
                <a:spcPts val="0"/>
              </a:spcAft>
              <a:defRPr/>
            </a:pPr>
            <a:r>
              <a:rPr lang="ru-RU" altLang="ru-RU" sz="800" b="1" dirty="0" smtClean="0">
                <a:solidFill>
                  <a:srgbClr val="00CC00"/>
                </a:solidFill>
                <a:cs typeface="Arial" pitchFamily="34" charset="0"/>
              </a:rPr>
              <a:t>К. (поля </a:t>
            </a:r>
            <a:r>
              <a:rPr lang="en-US" altLang="ru-RU" sz="800" b="1" dirty="0" smtClean="0">
                <a:solidFill>
                  <a:srgbClr val="00CC00"/>
                </a:solidFill>
                <a:cs typeface="Arial" pitchFamily="34" charset="0"/>
              </a:rPr>
              <a:t>x, z, n, p)</a:t>
            </a:r>
            <a:endParaRPr lang="ru-RU" sz="800" b="1" dirty="0" smtClean="0">
              <a:solidFill>
                <a:srgbClr val="00CC00"/>
              </a:solidFill>
              <a:cs typeface="Arial" pitchFamily="34" charset="0"/>
            </a:endParaRPr>
          </a:p>
        </p:txBody>
      </p:sp>
      <p:cxnSp>
        <p:nvCxnSpPr>
          <p:cNvPr id="174" name="Shape 173"/>
          <p:cNvCxnSpPr>
            <a:stCxn id="154" idx="3"/>
            <a:endCxn id="172" idx="0"/>
          </p:cNvCxnSpPr>
          <p:nvPr/>
        </p:nvCxnSpPr>
        <p:spPr>
          <a:xfrm>
            <a:off x="6572264" y="4393413"/>
            <a:ext cx="2107421" cy="678661"/>
          </a:xfrm>
          <a:prstGeom prst="bentConnector2">
            <a:avLst/>
          </a:prstGeom>
          <a:ln>
            <a:solidFill>
              <a:srgbClr val="00CC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Заголовок 1"/>
          <p:cNvSpPr txBox="1">
            <a:spLocks/>
          </p:cNvSpPr>
          <p:nvPr/>
        </p:nvSpPr>
        <p:spPr>
          <a:xfrm>
            <a:off x="7143768" y="4286256"/>
            <a:ext cx="1357322" cy="180976"/>
          </a:xfrm>
          <a:prstGeom prst="rect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ru-RU" alt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</a:t>
            </a:r>
            <a:r>
              <a:rPr kumimoji="0" lang="ru-RU" altLang="ru-RU" sz="12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altLang="ru-RU" sz="12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kumimoji="0" lang="en-US" altLang="ru-RU" sz="12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altLang="ru-RU" sz="12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ID</a:t>
            </a:r>
            <a:r>
              <a:rPr lang="en-US" sz="1200" b="1" dirty="0" smtClean="0">
                <a:solidFill>
                  <a:srgbClr val="C00000"/>
                </a:solidFill>
                <a:cs typeface="Arial" pitchFamily="34" charset="0"/>
              </a:rPr>
              <a:t>'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5" name="Заголовок 1"/>
          <p:cNvSpPr txBox="1">
            <a:spLocks/>
          </p:cNvSpPr>
          <p:nvPr/>
        </p:nvSpPr>
        <p:spPr bwMode="auto">
          <a:xfrm>
            <a:off x="142844" y="5715016"/>
            <a:ext cx="882164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0" indent="-228600" algn="just" eaLnBrk="0" hangingPunct="0">
              <a:defRPr/>
            </a:pP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Подход:</a:t>
            </a:r>
            <a:endParaRPr lang="ru-RU" sz="800" b="1" dirty="0">
              <a:solidFill>
                <a:srgbClr val="002060"/>
              </a:solidFill>
            </a:endParaRPr>
          </a:p>
        </p:txBody>
      </p:sp>
      <p:sp>
        <p:nvSpPr>
          <p:cNvPr id="176" name="Заголовок 1"/>
          <p:cNvSpPr txBox="1">
            <a:spLocks/>
          </p:cNvSpPr>
          <p:nvPr/>
        </p:nvSpPr>
        <p:spPr bwMode="auto">
          <a:xfrm>
            <a:off x="608140" y="5715016"/>
            <a:ext cx="83930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800" dirty="0" smtClean="0">
                <a:solidFill>
                  <a:srgbClr val="002060"/>
                </a:solidFill>
              </a:rPr>
              <a:t>В эталонном ресурсе </a:t>
            </a:r>
            <a:r>
              <a:rPr lang="en-US" sz="800" b="1" dirty="0" smtClean="0">
                <a:solidFill>
                  <a:srgbClr val="00CC00"/>
                </a:solidFill>
              </a:rPr>
              <a:t>X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CC00"/>
                </a:solidFill>
              </a:rPr>
              <a:t> Z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CC00"/>
                </a:solidFill>
              </a:rPr>
              <a:t> N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CC00"/>
                </a:solidFill>
              </a:rPr>
              <a:t> P</a:t>
            </a:r>
            <a:r>
              <a:rPr lang="en-US" sz="800" b="1" dirty="0" smtClean="0">
                <a:solidFill>
                  <a:schemeClr val="accent1"/>
                </a:solidFill>
              </a:rPr>
              <a:t> </a:t>
            </a:r>
            <a:r>
              <a:rPr lang="en-US" sz="800" dirty="0" smtClean="0">
                <a:solidFill>
                  <a:srgbClr val="002060"/>
                </a:solidFill>
              </a:rPr>
              <a:t>– </a:t>
            </a:r>
            <a:r>
              <a:rPr lang="ru-RU" sz="800" dirty="0" smtClean="0">
                <a:solidFill>
                  <a:srgbClr val="002060"/>
                </a:solidFill>
              </a:rPr>
              <a:t>уникальная комбинация для эталонного ресурса и определения </a:t>
            </a:r>
            <a:r>
              <a:rPr lang="en-US" sz="800" dirty="0" smtClean="0">
                <a:solidFill>
                  <a:srgbClr val="002060"/>
                </a:solidFill>
              </a:rPr>
              <a:t>ID</a:t>
            </a:r>
            <a:r>
              <a:rPr lang="ru-RU" sz="800" dirty="0" smtClean="0">
                <a:solidFill>
                  <a:srgbClr val="002060"/>
                </a:solidFill>
              </a:rPr>
              <a:t>.</a:t>
            </a:r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800" dirty="0" smtClean="0">
                <a:solidFill>
                  <a:srgbClr val="002060"/>
                </a:solidFill>
              </a:rPr>
              <a:t>В </a:t>
            </a:r>
            <a:r>
              <a:rPr lang="ru-RU" sz="800" b="1" dirty="0" smtClean="0">
                <a:solidFill>
                  <a:srgbClr val="002060"/>
                </a:solidFill>
              </a:rPr>
              <a:t>П1</a:t>
            </a:r>
            <a:r>
              <a:rPr lang="ru-RU" sz="800" dirty="0" smtClean="0">
                <a:solidFill>
                  <a:srgbClr val="002060"/>
                </a:solidFill>
              </a:rPr>
              <a:t> есть только </a:t>
            </a:r>
            <a:r>
              <a:rPr lang="en-US" sz="800" b="1" dirty="0" smtClean="0">
                <a:solidFill>
                  <a:srgbClr val="00CC00"/>
                </a:solidFill>
              </a:rPr>
              <a:t>Z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CC00"/>
                </a:solidFill>
              </a:rPr>
              <a:t> P</a:t>
            </a:r>
            <a:r>
              <a:rPr lang="ru-RU" sz="800" b="1" dirty="0" smtClean="0">
                <a:solidFill>
                  <a:srgbClr val="C00000"/>
                </a:solidFill>
              </a:rPr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– нет</a:t>
            </a:r>
            <a:r>
              <a:rPr lang="en-US" sz="800" b="1" dirty="0" smtClean="0">
                <a:solidFill>
                  <a:srgbClr val="00CC00"/>
                </a:solidFill>
              </a:rPr>
              <a:t> X</a:t>
            </a:r>
            <a:r>
              <a:rPr lang="en-US" sz="800" b="1" dirty="0" smtClean="0"/>
              <a:t>,</a:t>
            </a:r>
            <a:r>
              <a:rPr lang="ru-RU" sz="800" dirty="0" smtClean="0">
                <a:solidFill>
                  <a:srgbClr val="002060"/>
                </a:solidFill>
              </a:rPr>
              <a:t> </a:t>
            </a:r>
            <a:r>
              <a:rPr lang="en-US" sz="800" b="1" dirty="0" smtClean="0">
                <a:solidFill>
                  <a:srgbClr val="41B146"/>
                </a:solidFill>
              </a:rPr>
              <a:t>N </a:t>
            </a:r>
            <a:r>
              <a:rPr lang="ru-RU" sz="800" b="1" dirty="0" smtClean="0">
                <a:solidFill>
                  <a:srgbClr val="41B146"/>
                </a:solidFill>
              </a:rPr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и возможности установить связь </a:t>
            </a:r>
            <a:r>
              <a:rPr lang="en-US" sz="800" dirty="0" smtClean="0">
                <a:solidFill>
                  <a:srgbClr val="002060"/>
                </a:solidFill>
              </a:rPr>
              <a:t>ID-ID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</a:t>
            </a:r>
            <a:r>
              <a:rPr lang="ru-RU" sz="800" dirty="0" smtClean="0">
                <a:solidFill>
                  <a:srgbClr val="002060"/>
                </a:solidFill>
              </a:rPr>
              <a:t>, но в </a:t>
            </a:r>
            <a:r>
              <a:rPr lang="ru-RU" sz="800" b="1" dirty="0" smtClean="0">
                <a:solidFill>
                  <a:srgbClr val="002060"/>
                </a:solidFill>
              </a:rPr>
              <a:t>П1</a:t>
            </a:r>
            <a:r>
              <a:rPr lang="ru-RU" sz="800" i="1" dirty="0" smtClean="0">
                <a:solidFill>
                  <a:srgbClr val="002060"/>
                </a:solidFill>
              </a:rPr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Z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C00000"/>
                </a:solidFill>
              </a:rPr>
              <a:t> P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C00000"/>
                </a:solidFill>
              </a:rPr>
              <a:t> S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ru-RU" sz="800" b="1" dirty="0" smtClean="0">
                <a:solidFill>
                  <a:srgbClr val="C00000"/>
                </a:solidFill>
              </a:rPr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T</a:t>
            </a:r>
            <a:r>
              <a:rPr lang="en-US" sz="800" dirty="0" smtClean="0">
                <a:solidFill>
                  <a:srgbClr val="002060"/>
                </a:solidFill>
              </a:rPr>
              <a:t> – </a:t>
            </a:r>
            <a:r>
              <a:rPr lang="ru-RU" sz="800" dirty="0" smtClean="0">
                <a:solidFill>
                  <a:srgbClr val="002060"/>
                </a:solidFill>
              </a:rPr>
              <a:t>составляют уникальную комбинацию.</a:t>
            </a:r>
            <a:endParaRPr lang="ru-RU" sz="800" dirty="0" smtClean="0"/>
          </a:p>
          <a:p>
            <a:pPr marL="228600" indent="-228600" algn="just" eaLnBrk="0" hangingPunct="0">
              <a:buFont typeface="+mj-lt"/>
              <a:buAutoNum type="arabicPeriod"/>
              <a:defRPr/>
            </a:pPr>
            <a:r>
              <a:rPr lang="ru-RU" sz="800" dirty="0" smtClean="0">
                <a:solidFill>
                  <a:srgbClr val="002060"/>
                </a:solidFill>
              </a:rPr>
              <a:t>В </a:t>
            </a:r>
            <a:r>
              <a:rPr lang="ru-RU" sz="800" b="1" dirty="0" smtClean="0">
                <a:solidFill>
                  <a:srgbClr val="002060"/>
                </a:solidFill>
              </a:rPr>
              <a:t>П2 </a:t>
            </a:r>
            <a:r>
              <a:rPr lang="ru-RU" sz="800" dirty="0" smtClean="0">
                <a:solidFill>
                  <a:srgbClr val="002060"/>
                </a:solidFill>
              </a:rPr>
              <a:t>есть</a:t>
            </a:r>
            <a:r>
              <a:rPr lang="ru-RU" sz="800" dirty="0" smtClean="0">
                <a:solidFill>
                  <a:srgbClr val="C00000"/>
                </a:solidFill>
              </a:rPr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Z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/>
              <a:t> </a:t>
            </a:r>
            <a:r>
              <a:rPr lang="en-US" sz="800" b="1" dirty="0" smtClean="0">
                <a:solidFill>
                  <a:srgbClr val="41B146"/>
                </a:solidFill>
              </a:rPr>
              <a:t>N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41B146"/>
                </a:solidFill>
              </a:rPr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P</a:t>
            </a:r>
            <a:r>
              <a:rPr lang="en-US" sz="800" b="1" dirty="0" smtClean="0">
                <a:solidFill>
                  <a:srgbClr val="41B146"/>
                </a:solidFill>
              </a:rPr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и</a:t>
            </a:r>
            <a:r>
              <a:rPr lang="ru-RU" sz="800" dirty="0" smtClean="0"/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S,</a:t>
            </a:r>
            <a:r>
              <a:rPr lang="ru-RU" sz="800" b="1" dirty="0" smtClean="0">
                <a:solidFill>
                  <a:srgbClr val="C00000"/>
                </a:solidFill>
              </a:rPr>
              <a:t> </a:t>
            </a:r>
            <a:r>
              <a:rPr lang="en-US" sz="800" b="1" dirty="0" smtClean="0">
                <a:solidFill>
                  <a:srgbClr val="C00000"/>
                </a:solidFill>
              </a:rPr>
              <a:t>T</a:t>
            </a:r>
            <a:r>
              <a:rPr lang="ru-RU" sz="800" dirty="0" smtClean="0"/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–  нет</a:t>
            </a:r>
            <a:r>
              <a:rPr lang="en-US" sz="800" b="1" dirty="0" smtClean="0">
                <a:solidFill>
                  <a:srgbClr val="00CC00"/>
                </a:solidFill>
              </a:rPr>
              <a:t> X</a:t>
            </a:r>
            <a:r>
              <a:rPr lang="ru-RU" sz="800" dirty="0" smtClean="0">
                <a:solidFill>
                  <a:srgbClr val="002060"/>
                </a:solidFill>
              </a:rPr>
              <a:t> и возможности установить связь </a:t>
            </a:r>
            <a:r>
              <a:rPr lang="en-US" sz="800" dirty="0" smtClean="0">
                <a:solidFill>
                  <a:srgbClr val="002060"/>
                </a:solidFill>
              </a:rPr>
              <a:t>ID-ID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''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но есть связь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800" dirty="0" smtClean="0">
                <a:solidFill>
                  <a:srgbClr val="002060"/>
                </a:solidFill>
              </a:rPr>
              <a:t>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</a:t>
            </a:r>
            <a:r>
              <a:rPr lang="en-US" sz="800" dirty="0" smtClean="0">
                <a:solidFill>
                  <a:srgbClr val="002060"/>
                </a:solidFill>
              </a:rPr>
              <a:t>-ID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''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т.о.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П1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дополняется значением</a:t>
            </a:r>
            <a:r>
              <a:rPr lang="en-US" sz="800" b="1" dirty="0" smtClean="0">
                <a:solidFill>
                  <a:srgbClr val="41B146"/>
                </a:solidFill>
              </a:rPr>
              <a:t> N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</a:p>
          <a:p>
            <a:pPr marL="228600" indent="-228600" algn="just" eaLnBrk="0" hangingPunct="0">
              <a:defRPr/>
            </a:pPr>
            <a:r>
              <a:rPr lang="ru-RU" sz="800" dirty="0" smtClean="0">
                <a:solidFill>
                  <a:srgbClr val="002060"/>
                </a:solidFill>
              </a:rPr>
              <a:t>а также в </a:t>
            </a:r>
            <a:r>
              <a:rPr lang="ru-RU" sz="800" b="1" dirty="0" smtClean="0">
                <a:solidFill>
                  <a:srgbClr val="002060"/>
                </a:solidFill>
              </a:rPr>
              <a:t>П2</a:t>
            </a:r>
            <a:r>
              <a:rPr lang="ru-RU" sz="800" dirty="0" smtClean="0"/>
              <a:t> </a:t>
            </a:r>
            <a:r>
              <a:rPr lang="en-US" sz="800" b="1" dirty="0" smtClean="0">
                <a:solidFill>
                  <a:srgbClr val="00B0F0"/>
                </a:solidFill>
              </a:rPr>
              <a:t>N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P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A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B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C</a:t>
            </a:r>
            <a:r>
              <a:rPr lang="ru-RU" sz="800" b="1" dirty="0" smtClean="0">
                <a:solidFill>
                  <a:srgbClr val="41B146"/>
                </a:solidFill>
              </a:rPr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– уникальная комбинация</a:t>
            </a:r>
            <a:r>
              <a:rPr lang="ru-RU" sz="800" i="1" dirty="0" smtClean="0">
                <a:solidFill>
                  <a:srgbClr val="002060"/>
                </a:solidFill>
              </a:rPr>
              <a:t>.</a:t>
            </a:r>
            <a:endParaRPr lang="ru-RU" sz="800" dirty="0" smtClean="0"/>
          </a:p>
          <a:p>
            <a:pPr marL="228600" indent="-228600" algn="just" eaLnBrk="0" hangingPunct="0">
              <a:buFont typeface="+mj-lt"/>
              <a:buAutoNum type="arabicPeriod" startAt="4"/>
              <a:defRPr/>
            </a:pPr>
            <a:r>
              <a:rPr lang="ru-RU" sz="800" dirty="0" smtClean="0">
                <a:solidFill>
                  <a:srgbClr val="002060"/>
                </a:solidFill>
              </a:rPr>
              <a:t>В </a:t>
            </a:r>
            <a:r>
              <a:rPr lang="ru-RU" sz="800" b="1" dirty="0" smtClean="0">
                <a:solidFill>
                  <a:srgbClr val="002060"/>
                </a:solidFill>
              </a:rPr>
              <a:t>П3</a:t>
            </a:r>
            <a:r>
              <a:rPr lang="ru-RU" sz="800" dirty="0" smtClean="0">
                <a:solidFill>
                  <a:srgbClr val="002060"/>
                </a:solidFill>
              </a:rPr>
              <a:t> есть </a:t>
            </a:r>
            <a:r>
              <a:rPr lang="en-US" sz="800" b="1" dirty="0" smtClean="0">
                <a:solidFill>
                  <a:srgbClr val="00CC00"/>
                </a:solidFill>
              </a:rPr>
              <a:t>X</a:t>
            </a:r>
            <a:r>
              <a:rPr lang="en-US" sz="800" b="1" dirty="0" smtClean="0"/>
              <a:t>, </a:t>
            </a:r>
            <a:r>
              <a:rPr lang="en-US" sz="800" b="1" dirty="0" smtClean="0">
                <a:solidFill>
                  <a:srgbClr val="00B0F0"/>
                </a:solidFill>
              </a:rPr>
              <a:t>N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P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A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B</a:t>
            </a:r>
            <a:r>
              <a:rPr lang="en-US" sz="800" b="1" dirty="0" smtClean="0">
                <a:solidFill>
                  <a:srgbClr val="002060"/>
                </a:solidFill>
              </a:rPr>
              <a:t>,</a:t>
            </a:r>
            <a:r>
              <a:rPr lang="en-US" sz="800" b="1" dirty="0" smtClean="0">
                <a:solidFill>
                  <a:srgbClr val="00B0F0"/>
                </a:solidFill>
              </a:rPr>
              <a:t> C</a:t>
            </a:r>
            <a:r>
              <a:rPr lang="ru-RU" sz="800" b="1" dirty="0" smtClean="0">
                <a:solidFill>
                  <a:srgbClr val="41B146"/>
                </a:solidFill>
              </a:rPr>
              <a:t> </a:t>
            </a:r>
            <a:r>
              <a:rPr lang="ru-RU" sz="800" dirty="0" smtClean="0">
                <a:solidFill>
                  <a:srgbClr val="002060"/>
                </a:solidFill>
              </a:rPr>
              <a:t>–  нет</a:t>
            </a:r>
            <a:r>
              <a:rPr lang="en-US" sz="800" b="1" dirty="0" smtClean="0">
                <a:solidFill>
                  <a:srgbClr val="00CC00"/>
                </a:solidFill>
              </a:rPr>
              <a:t> Z</a:t>
            </a:r>
            <a:r>
              <a:rPr lang="ru-RU" sz="800" dirty="0" smtClean="0">
                <a:solidFill>
                  <a:srgbClr val="002060"/>
                </a:solidFill>
              </a:rPr>
              <a:t> и возможности установить связь </a:t>
            </a:r>
            <a:r>
              <a:rPr lang="en-US" sz="800" dirty="0" smtClean="0">
                <a:solidFill>
                  <a:srgbClr val="002060"/>
                </a:solidFill>
              </a:rPr>
              <a:t>ID-ID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'''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но есть связь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en-US" sz="800" dirty="0" smtClean="0">
                <a:solidFill>
                  <a:srgbClr val="002060"/>
                </a:solidFill>
              </a:rPr>
              <a:t>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''</a:t>
            </a:r>
            <a:r>
              <a:rPr lang="en-US" sz="800" dirty="0" smtClean="0">
                <a:solidFill>
                  <a:srgbClr val="002060"/>
                </a:solidFill>
              </a:rPr>
              <a:t>-ID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'''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,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т.о.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П1</a:t>
            </a:r>
            <a:r>
              <a:rPr lang="en-US" sz="8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и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 П2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дополняются значением</a:t>
            </a:r>
            <a:r>
              <a:rPr lang="en-US" sz="800" b="1" dirty="0" smtClean="0">
                <a:solidFill>
                  <a:srgbClr val="41B146"/>
                </a:solidFill>
              </a:rPr>
              <a:t> X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. </a:t>
            </a:r>
            <a:endParaRPr lang="ru-RU" sz="800" dirty="0" smtClean="0">
              <a:solidFill>
                <a:srgbClr val="002060"/>
              </a:solidFill>
            </a:endParaRPr>
          </a:p>
          <a:p>
            <a:pPr marL="228600" indent="-228600" algn="ctr" eaLnBrk="0" hangingPunct="0">
              <a:defRPr/>
            </a:pPr>
            <a:r>
              <a:rPr lang="ru-RU" sz="1200" b="1" dirty="0" smtClean="0">
                <a:solidFill>
                  <a:srgbClr val="002060"/>
                </a:solidFill>
              </a:rPr>
              <a:t>Вывод: </a:t>
            </a:r>
            <a:r>
              <a:rPr lang="ru-RU" sz="1200" b="1" dirty="0" smtClean="0">
                <a:solidFill>
                  <a:srgbClr val="C00000"/>
                </a:solidFill>
              </a:rPr>
              <a:t>установлена связь </a:t>
            </a:r>
            <a:r>
              <a:rPr lang="en-US" sz="1200" b="1" dirty="0" smtClean="0">
                <a:solidFill>
                  <a:srgbClr val="C00000"/>
                </a:solidFill>
              </a:rPr>
              <a:t>ID-ID</a:t>
            </a:r>
            <a:r>
              <a:rPr lang="en-US" sz="1200" b="1" dirty="0" smtClean="0">
                <a:solidFill>
                  <a:srgbClr val="C00000"/>
                </a:solidFill>
                <a:cs typeface="Arial" pitchFamily="34" charset="0"/>
              </a:rPr>
              <a:t>'</a:t>
            </a:r>
            <a:r>
              <a:rPr lang="ru-RU" sz="1200" b="1" dirty="0" smtClean="0">
                <a:solidFill>
                  <a:srgbClr val="C00000"/>
                </a:solidFill>
                <a:cs typeface="Arial" pitchFamily="34" charset="0"/>
              </a:rPr>
              <a:t> по уникальной комбинации неуникальных значений </a:t>
            </a:r>
            <a:r>
              <a:rPr lang="en-US" sz="1200" b="1" dirty="0" smtClean="0">
                <a:solidFill>
                  <a:srgbClr val="00CC00"/>
                </a:solidFill>
              </a:rPr>
              <a:t>X</a:t>
            </a:r>
            <a:r>
              <a:rPr lang="en-US" sz="1200" b="1" dirty="0" smtClean="0">
                <a:solidFill>
                  <a:srgbClr val="002060"/>
                </a:solidFill>
              </a:rPr>
              <a:t>,</a:t>
            </a:r>
            <a:r>
              <a:rPr lang="en-US" sz="1200" b="1" dirty="0" smtClean="0">
                <a:solidFill>
                  <a:srgbClr val="00CC00"/>
                </a:solidFill>
              </a:rPr>
              <a:t> Z</a:t>
            </a:r>
            <a:r>
              <a:rPr lang="en-US" sz="1200" b="1" dirty="0" smtClean="0">
                <a:solidFill>
                  <a:srgbClr val="002060"/>
                </a:solidFill>
              </a:rPr>
              <a:t>,</a:t>
            </a:r>
            <a:r>
              <a:rPr lang="en-US" sz="1200" b="1" dirty="0" smtClean="0">
                <a:solidFill>
                  <a:srgbClr val="00CC00"/>
                </a:solidFill>
              </a:rPr>
              <a:t> N</a:t>
            </a:r>
            <a:r>
              <a:rPr lang="en-US" sz="1200" b="1" dirty="0" smtClean="0">
                <a:solidFill>
                  <a:srgbClr val="002060"/>
                </a:solidFill>
              </a:rPr>
              <a:t>,</a:t>
            </a:r>
            <a:r>
              <a:rPr lang="en-US" sz="1200" b="1" dirty="0" smtClean="0">
                <a:solidFill>
                  <a:srgbClr val="00CC00"/>
                </a:solidFill>
              </a:rPr>
              <a:t> P</a:t>
            </a:r>
            <a:r>
              <a:rPr lang="ru-RU" sz="1200" b="1" dirty="0" smtClean="0">
                <a:solidFill>
                  <a:srgbClr val="002060"/>
                </a:solidFill>
              </a:rPr>
              <a:t>.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96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Овал 124"/>
          <p:cNvSpPr/>
          <p:nvPr/>
        </p:nvSpPr>
        <p:spPr>
          <a:xfrm flipH="1">
            <a:off x="3500430" y="1714488"/>
            <a:ext cx="142876" cy="1428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Овал 125"/>
          <p:cNvSpPr/>
          <p:nvPr/>
        </p:nvSpPr>
        <p:spPr>
          <a:xfrm flipH="1">
            <a:off x="1571604" y="1500174"/>
            <a:ext cx="142876" cy="1428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Соединительная линия уступом 97"/>
          <p:cNvCxnSpPr>
            <a:stCxn id="126" idx="4"/>
            <a:endCxn id="125" idx="0"/>
          </p:cNvCxnSpPr>
          <p:nvPr/>
        </p:nvCxnSpPr>
        <p:spPr>
          <a:xfrm rot="16200000" flipH="1">
            <a:off x="2571736" y="714356"/>
            <a:ext cx="71438" cy="1928826"/>
          </a:xfrm>
          <a:prstGeom prst="bentConnector3">
            <a:avLst>
              <a:gd name="adj1" fmla="val 50000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Схема 160"/>
          <p:cNvGraphicFramePr/>
          <p:nvPr/>
        </p:nvGraphicFramePr>
        <p:xfrm>
          <a:off x="3929058" y="3286124"/>
          <a:ext cx="976298" cy="817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775352" y="1555651"/>
            <a:ext cx="1500198" cy="2659167"/>
          </a:xfrm>
          <a:prstGeom prst="roundRect">
            <a:avLst>
              <a:gd name="adj" fmla="val 4951"/>
            </a:avLst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Стрелка вправо 159"/>
          <p:cNvSpPr/>
          <p:nvPr/>
        </p:nvSpPr>
        <p:spPr>
          <a:xfrm rot="10800000" flipV="1">
            <a:off x="4929190" y="4071942"/>
            <a:ext cx="428628" cy="45719"/>
          </a:xfrm>
          <a:prstGeom prst="rightArrow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кругленная прямоугольная выноска 100"/>
          <p:cNvSpPr/>
          <p:nvPr/>
        </p:nvSpPr>
        <p:spPr>
          <a:xfrm>
            <a:off x="6611466" y="1870572"/>
            <a:ext cx="2232248" cy="486858"/>
          </a:xfrm>
          <a:prstGeom prst="wedgeRoundRectCallout">
            <a:avLst>
              <a:gd name="adj1" fmla="val -56679"/>
              <a:gd name="adj2" fmla="val 10395"/>
              <a:gd name="adj3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  <a:alpha val="7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кругленная прямоугольная выноска 94"/>
          <p:cNvSpPr/>
          <p:nvPr/>
        </p:nvSpPr>
        <p:spPr>
          <a:xfrm>
            <a:off x="1368120" y="1664004"/>
            <a:ext cx="1699122" cy="471454"/>
          </a:xfrm>
          <a:prstGeom prst="wedgeRoundRectCallout">
            <a:avLst>
              <a:gd name="adj1" fmla="val 60697"/>
              <a:gd name="adj2" fmla="val 22282"/>
              <a:gd name="adj3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  <a:alpha val="7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857224" y="282657"/>
            <a:ext cx="7786742" cy="50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  <a:t>Обновление данных  ГИР посредством ИС ЕИС. </a:t>
            </a:r>
            <a:b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  <a:t>Управление изменениями</a:t>
            </a:r>
            <a:endParaRPr lang="ru-RU" altLang="ru-RU" sz="160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10930" y="1579421"/>
            <a:ext cx="2632376" cy="1770483"/>
          </a:xfrm>
          <a:prstGeom prst="roundRect">
            <a:avLst>
              <a:gd name="adj" fmla="val 6368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20518" y="1555651"/>
            <a:ext cx="3071962" cy="1801911"/>
          </a:xfrm>
          <a:prstGeom prst="roundRect">
            <a:avLst>
              <a:gd name="adj" fmla="val 3950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53872" y="1247956"/>
            <a:ext cx="1475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Ресурс-эталон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5140" y="1246659"/>
            <a:ext cx="215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Ресурс-потребитель 1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9572" y="1865941"/>
            <a:ext cx="790601" cy="1769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200" b="1" strike="sngStrike" dirty="0" smtClean="0">
                <a:solidFill>
                  <a:srgbClr val="C00000"/>
                </a:solidFill>
              </a:rPr>
              <a:t>1</a:t>
            </a:r>
            <a:r>
              <a:rPr lang="ru-RU" sz="1200" b="1" dirty="0" smtClean="0">
                <a:solidFill>
                  <a:srgbClr val="C00000"/>
                </a:solidFill>
              </a:rPr>
              <a:t> </a:t>
            </a:r>
            <a:r>
              <a:rPr lang="ru-RU" sz="1200" b="1" dirty="0" smtClean="0">
                <a:solidFill>
                  <a:srgbClr val="41B146"/>
                </a:solidFill>
              </a:rPr>
              <a:t>1</a:t>
            </a:r>
            <a:r>
              <a:rPr lang="en-US" sz="1200" b="1" dirty="0" smtClean="0">
                <a:solidFill>
                  <a:srgbClr val="41B146"/>
                </a:solidFill>
              </a:rPr>
              <a:t>’</a:t>
            </a:r>
            <a:endParaRPr lang="ru-RU" sz="1200" b="1" dirty="0" smtClean="0">
              <a:solidFill>
                <a:srgbClr val="41B146"/>
              </a:solidFill>
            </a:endParaRPr>
          </a:p>
          <a:p>
            <a:pPr algn="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algn="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135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4,5 млн.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812135" y="1666900"/>
            <a:ext cx="780983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ru-RU" sz="1200" b="1" strike="sngStrike" dirty="0" smtClean="0">
                <a:solidFill>
                  <a:srgbClr val="C00000"/>
                </a:solidFill>
              </a:rPr>
              <a:t>530</a:t>
            </a:r>
            <a:r>
              <a:rPr lang="ru-RU" sz="1200" b="1" dirty="0" smtClean="0">
                <a:solidFill>
                  <a:srgbClr val="C00000"/>
                </a:solidFill>
              </a:rPr>
              <a:t> </a:t>
            </a:r>
            <a:r>
              <a:rPr lang="ru-RU" sz="1200" b="1" dirty="0" smtClean="0">
                <a:solidFill>
                  <a:srgbClr val="41B146"/>
                </a:solidFill>
              </a:rPr>
              <a:t>530</a:t>
            </a:r>
            <a:r>
              <a:rPr lang="en-US" sz="1200" b="1" dirty="0" smtClean="0">
                <a:solidFill>
                  <a:srgbClr val="41B146"/>
                </a:solidFill>
              </a:rPr>
              <a:t>’</a:t>
            </a:r>
            <a:endParaRPr lang="ru-RU" sz="1200" b="1" dirty="0" smtClean="0">
              <a:solidFill>
                <a:srgbClr val="41B146"/>
              </a:solidFill>
            </a:endParaRP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638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</a:rPr>
              <a:t>100 млн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38240" y="2071678"/>
            <a:ext cx="1365872" cy="928694"/>
          </a:xfrm>
          <a:prstGeom prst="roundRect">
            <a:avLst>
              <a:gd name="adj" fmla="val 982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01593" y="1227609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ИС ЕИС</a:t>
            </a:r>
            <a:endParaRPr lang="ru-RU" sz="1400" b="1" dirty="0">
              <a:solidFill>
                <a:srgbClr val="C00000"/>
              </a:solidFill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483262" y="1792022"/>
          <a:ext cx="1125022" cy="254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15"/>
                <a:gridCol w="698307"/>
              </a:tblGrid>
              <a:tr h="254124">
                <a:tc>
                  <a:txBody>
                    <a:bodyPr/>
                    <a:lstStyle/>
                    <a:p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en-US" sz="1000" b="1" kern="12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XXXXXX</a:t>
                      </a:r>
                      <a:endParaRPr lang="ru-RU" sz="1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Таблица 48"/>
          <p:cNvGraphicFramePr>
            <a:graphicFrameLocks noGrp="1"/>
          </p:cNvGraphicFramePr>
          <p:nvPr/>
        </p:nvGraphicFramePr>
        <p:xfrm>
          <a:off x="6697469" y="2046214"/>
          <a:ext cx="1946497" cy="254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728061"/>
                <a:gridCol w="714380"/>
              </a:tblGrid>
              <a:tr h="254124">
                <a:tc>
                  <a:txBody>
                    <a:bodyPr/>
                    <a:lstStyle/>
                    <a:p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</a:t>
                      </a:r>
                      <a:r>
                        <a:rPr lang="en-US" sz="1000" b="1" kern="12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530</a:t>
                      </a:r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XXXXXX</a:t>
                      </a:r>
                      <a:endParaRPr lang="ru-RU" sz="1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YYYYYY</a:t>
                      </a:r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1927914" y="1618874"/>
            <a:ext cx="7152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rgbClr val="C00000"/>
                </a:solidFill>
              </a:rPr>
              <a:t>Сведения</a:t>
            </a:r>
            <a:endParaRPr lang="ru-RU" sz="900" dirty="0">
              <a:solidFill>
                <a:srgbClr val="C00000"/>
              </a:solidFill>
            </a:endParaRPr>
          </a:p>
        </p:txBody>
      </p:sp>
      <p:grpSp>
        <p:nvGrpSpPr>
          <p:cNvPr id="2" name="Группа 199"/>
          <p:cNvGrpSpPr/>
          <p:nvPr/>
        </p:nvGrpSpPr>
        <p:grpSpPr>
          <a:xfrm>
            <a:off x="4368164" y="1602092"/>
            <a:ext cx="346360" cy="428628"/>
            <a:chOff x="7643040" y="642918"/>
            <a:chExt cx="501654" cy="715968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7286644" y="1000108"/>
              <a:ext cx="714380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7643834" y="642918"/>
              <a:ext cx="357190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7643834" y="1357298"/>
              <a:ext cx="500066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5400000">
              <a:off x="7929586" y="714356"/>
              <a:ext cx="142876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8001024" y="785794"/>
              <a:ext cx="142876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rot="5400000">
              <a:off x="7858148" y="1071546"/>
              <a:ext cx="571504" cy="1588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6200000" flipH="1">
              <a:off x="8001024" y="642918"/>
              <a:ext cx="142876" cy="142876"/>
            </a:xfrm>
            <a:prstGeom prst="lin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Овал 64"/>
            <p:cNvSpPr/>
            <p:nvPr/>
          </p:nvSpPr>
          <p:spPr>
            <a:xfrm>
              <a:off x="7715272" y="751988"/>
              <a:ext cx="45719" cy="45719"/>
            </a:xfrm>
            <a:prstGeom prst="ellips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7715272" y="904388"/>
              <a:ext cx="45719" cy="45719"/>
            </a:xfrm>
            <a:prstGeom prst="ellips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7715272" y="1056788"/>
              <a:ext cx="45719" cy="45719"/>
            </a:xfrm>
            <a:prstGeom prst="ellips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7715272" y="1209188"/>
              <a:ext cx="45719" cy="45719"/>
            </a:xfrm>
            <a:prstGeom prst="ellipse">
              <a:avLst/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Выгнутая вправо стрелка 68"/>
            <p:cNvSpPr/>
            <p:nvPr/>
          </p:nvSpPr>
          <p:spPr>
            <a:xfrm>
              <a:off x="7786710" y="761984"/>
              <a:ext cx="214314" cy="166686"/>
            </a:xfrm>
            <a:prstGeom prst="curvedLeftArrow">
              <a:avLst>
                <a:gd name="adj1" fmla="val 0"/>
                <a:gd name="adj2" fmla="val 13618"/>
                <a:gd name="adj3" fmla="val 19445"/>
              </a:avLst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0" name="Выгнутая вправо стрелка 69"/>
            <p:cNvSpPr/>
            <p:nvPr/>
          </p:nvSpPr>
          <p:spPr>
            <a:xfrm>
              <a:off x="7786710" y="914384"/>
              <a:ext cx="214314" cy="166686"/>
            </a:xfrm>
            <a:prstGeom prst="curvedLeftArrow">
              <a:avLst>
                <a:gd name="adj1" fmla="val 0"/>
                <a:gd name="adj2" fmla="val 13618"/>
                <a:gd name="adj3" fmla="val 19445"/>
              </a:avLst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1" name="Выгнутая вправо стрелка 70"/>
            <p:cNvSpPr/>
            <p:nvPr/>
          </p:nvSpPr>
          <p:spPr>
            <a:xfrm>
              <a:off x="7786710" y="1066784"/>
              <a:ext cx="214314" cy="166686"/>
            </a:xfrm>
            <a:prstGeom prst="curvedLeftArrow">
              <a:avLst>
                <a:gd name="adj1" fmla="val 0"/>
                <a:gd name="adj2" fmla="val 13618"/>
                <a:gd name="adj3" fmla="val 19445"/>
              </a:avLst>
            </a:prstGeom>
            <a:ln>
              <a:solidFill>
                <a:srgbClr val="002060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pic>
        <p:nvPicPr>
          <p:cNvPr id="73" name="Picture 6" descr="Z:\Работа\Клипарты для презентации\здание малое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7003" y="1142984"/>
            <a:ext cx="616524" cy="50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6" descr="Z:\Работа\Клипарты для презентации\здание малое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1" y="1142984"/>
            <a:ext cx="629819" cy="51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97"/>
          <p:cNvGrpSpPr/>
          <p:nvPr/>
        </p:nvGrpSpPr>
        <p:grpSpPr>
          <a:xfrm>
            <a:off x="1053320" y="1706830"/>
            <a:ext cx="2035604" cy="1463929"/>
            <a:chOff x="536132" y="1990000"/>
            <a:chExt cx="2035604" cy="1463929"/>
          </a:xfrm>
        </p:grpSpPr>
        <p:sp>
          <p:nvSpPr>
            <p:cNvPr id="111" name="Скругленный прямоугольник 110"/>
            <p:cNvSpPr/>
            <p:nvPr/>
          </p:nvSpPr>
          <p:spPr>
            <a:xfrm>
              <a:off x="536132" y="2530599"/>
              <a:ext cx="2035604" cy="896380"/>
            </a:xfrm>
            <a:prstGeom prst="roundRect">
              <a:avLst>
                <a:gd name="adj" fmla="val 9331"/>
              </a:avLst>
            </a:prstGeom>
            <a:solidFill>
              <a:schemeClr val="bg1"/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1084223" y="2572891"/>
              <a:ext cx="1428760" cy="280045"/>
            </a:xfrm>
            <a:prstGeom prst="rect">
              <a:avLst/>
            </a:prstGeom>
            <a:noFill/>
            <a:ln w="12700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strike="sngStrike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ООО «Организация» </a:t>
              </a:r>
              <a:r>
                <a:rPr lang="ru-RU" sz="800" b="1" dirty="0" smtClean="0">
                  <a:solidFill>
                    <a:srgbClr val="41B1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ООО «Организация 123»</a:t>
              </a:r>
              <a:endParaRPr lang="ru-RU" sz="800" b="1" dirty="0">
                <a:solidFill>
                  <a:srgbClr val="41B1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1084223" y="2881987"/>
              <a:ext cx="1428760" cy="97973"/>
            </a:xfrm>
            <a:prstGeom prst="rect">
              <a:avLst/>
            </a:prstGeom>
            <a:noFill/>
            <a:ln w="12700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ОГРН 1147738189531</a:t>
              </a:r>
              <a:endParaRPr lang="ru-RU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1086881" y="3008885"/>
              <a:ext cx="1428760" cy="96700"/>
            </a:xfrm>
            <a:prstGeom prst="rect">
              <a:avLst/>
            </a:prstGeom>
            <a:noFill/>
            <a:ln w="12700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ИНН  7738123451</a:t>
              </a:r>
              <a:endParaRPr lang="ru-RU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1076286" y="3289538"/>
              <a:ext cx="1428760" cy="96700"/>
            </a:xfrm>
            <a:prstGeom prst="rect">
              <a:avLst/>
            </a:prstGeom>
            <a:noFill/>
            <a:ln w="12700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80-летия Октября 7</a:t>
              </a:r>
              <a:endParaRPr lang="ru-RU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36734" y="2530599"/>
              <a:ext cx="55976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dirty="0" smtClean="0">
                  <a:solidFill>
                    <a:srgbClr val="002060"/>
                  </a:solidFill>
                </a:rPr>
                <a:t>Поле 1</a:t>
              </a:r>
              <a:endParaRPr lang="en-US" sz="900" dirty="0" smtClean="0">
                <a:solidFill>
                  <a:srgbClr val="002060"/>
                </a:solidFill>
              </a:endParaRPr>
            </a:p>
            <a:p>
              <a:endParaRPr lang="ru-RU" sz="900" dirty="0" smtClean="0">
                <a:solidFill>
                  <a:srgbClr val="002060"/>
                </a:solidFill>
              </a:endParaRPr>
            </a:p>
            <a:p>
              <a:r>
                <a:rPr lang="ru-RU" sz="900" dirty="0" smtClean="0">
                  <a:solidFill>
                    <a:srgbClr val="002060"/>
                  </a:solidFill>
                </a:rPr>
                <a:t>Поле 2</a:t>
              </a:r>
            </a:p>
            <a:p>
              <a:r>
                <a:rPr lang="ru-RU" sz="900" dirty="0" smtClean="0">
                  <a:solidFill>
                    <a:srgbClr val="002060"/>
                  </a:solidFill>
                </a:rPr>
                <a:t>Поле 3</a:t>
              </a:r>
            </a:p>
            <a:p>
              <a:r>
                <a:rPr lang="ru-RU" sz="900" b="1" dirty="0" smtClean="0">
                  <a:solidFill>
                    <a:srgbClr val="002060"/>
                  </a:solidFill>
                </a:rPr>
                <a:t>…</a:t>
              </a:r>
            </a:p>
            <a:p>
              <a:r>
                <a:rPr lang="ru-RU" sz="900" dirty="0" smtClean="0">
                  <a:solidFill>
                    <a:srgbClr val="002060"/>
                  </a:solidFill>
                </a:rPr>
                <a:t>Поле 7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20" name="Дуга 119"/>
            <p:cNvSpPr/>
            <p:nvPr/>
          </p:nvSpPr>
          <p:spPr>
            <a:xfrm rot="3028749">
              <a:off x="757091" y="1901664"/>
              <a:ext cx="533234" cy="914400"/>
            </a:xfrm>
            <a:prstGeom prst="arc">
              <a:avLst>
                <a:gd name="adj1" fmla="val 18111180"/>
                <a:gd name="adj2" fmla="val 20907796"/>
              </a:avLst>
            </a:prstGeom>
            <a:ln w="95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Дуга 120"/>
            <p:cNvSpPr/>
            <p:nvPr/>
          </p:nvSpPr>
          <p:spPr>
            <a:xfrm rot="9549468">
              <a:off x="2073079" y="1990000"/>
              <a:ext cx="360040" cy="553902"/>
            </a:xfrm>
            <a:prstGeom prst="arc">
              <a:avLst>
                <a:gd name="adj1" fmla="val 17265675"/>
                <a:gd name="adj2" fmla="val 380341"/>
              </a:avLst>
            </a:prstGeom>
            <a:ln w="95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2" name="Дуга 121"/>
          <p:cNvSpPr/>
          <p:nvPr/>
        </p:nvSpPr>
        <p:spPr>
          <a:xfrm rot="5021419">
            <a:off x="6552206" y="1715414"/>
            <a:ext cx="533234" cy="914400"/>
          </a:xfrm>
          <a:prstGeom prst="arc">
            <a:avLst>
              <a:gd name="adj1" fmla="val 17459155"/>
              <a:gd name="adj2" fmla="val 0"/>
            </a:avLst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Дуга 122"/>
          <p:cNvSpPr/>
          <p:nvPr/>
        </p:nvSpPr>
        <p:spPr>
          <a:xfrm rot="9014211">
            <a:off x="7931758" y="2022798"/>
            <a:ext cx="360040" cy="424655"/>
          </a:xfrm>
          <a:prstGeom prst="arc">
            <a:avLst>
              <a:gd name="adj1" fmla="val 17265675"/>
              <a:gd name="adj2" fmla="val 1265862"/>
            </a:avLst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6689254" y="2414823"/>
            <a:ext cx="2169026" cy="902796"/>
          </a:xfrm>
          <a:prstGeom prst="roundRect">
            <a:avLst>
              <a:gd name="adj" fmla="val 9331"/>
            </a:avLst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7353647" y="2756686"/>
            <a:ext cx="1428760" cy="97973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ОГРН 1147738189531</a:t>
            </a:r>
            <a:endParaRPr lang="ru-RU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7355929" y="2890700"/>
            <a:ext cx="1428760" cy="96700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  7738123451</a:t>
            </a:r>
            <a:endParaRPr lang="ru-RU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7345710" y="3174742"/>
            <a:ext cx="1428760" cy="96700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80-летия Октября 7</a:t>
            </a:r>
            <a:endParaRPr lang="ru-RU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53758" y="2414823"/>
            <a:ext cx="752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rgbClr val="002060"/>
                </a:solidFill>
              </a:rPr>
              <a:t>Поле 2.2.1</a:t>
            </a:r>
            <a:endParaRPr lang="en-US" sz="900" dirty="0" smtClean="0">
              <a:solidFill>
                <a:srgbClr val="002060"/>
              </a:solidFill>
            </a:endParaRPr>
          </a:p>
          <a:p>
            <a:endParaRPr lang="ru-RU" sz="900" dirty="0" smtClean="0">
              <a:solidFill>
                <a:srgbClr val="002060"/>
              </a:solidFill>
            </a:endParaRPr>
          </a:p>
          <a:p>
            <a:r>
              <a:rPr lang="ru-RU" sz="900" dirty="0" smtClean="0">
                <a:solidFill>
                  <a:srgbClr val="002060"/>
                </a:solidFill>
              </a:rPr>
              <a:t>Поле 2.2.2</a:t>
            </a:r>
          </a:p>
          <a:p>
            <a:r>
              <a:rPr lang="ru-RU" sz="900" dirty="0" smtClean="0">
                <a:solidFill>
                  <a:srgbClr val="002060"/>
                </a:solidFill>
              </a:rPr>
              <a:t>Поле 2.2.3</a:t>
            </a:r>
          </a:p>
          <a:p>
            <a:r>
              <a:rPr lang="ru-RU" sz="900" b="1" dirty="0" smtClean="0">
                <a:solidFill>
                  <a:srgbClr val="002060"/>
                </a:solidFill>
              </a:rPr>
              <a:t>…</a:t>
            </a:r>
            <a:endParaRPr lang="ru-RU" sz="900" dirty="0" smtClean="0">
              <a:solidFill>
                <a:srgbClr val="002060"/>
              </a:solidFill>
            </a:endParaRPr>
          </a:p>
          <a:p>
            <a:r>
              <a:rPr lang="ru-RU" sz="900" dirty="0" smtClean="0">
                <a:solidFill>
                  <a:srgbClr val="002060"/>
                </a:solidFill>
              </a:rPr>
              <a:t>Поле 2.2.7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142812" y="4214818"/>
            <a:ext cx="9001188" cy="2214578"/>
          </a:xfrm>
          <a:prstGeom prst="roundRect">
            <a:avLst>
              <a:gd name="adj" fmla="val 998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28600" indent="-228600">
              <a:buAutoNum type="arabicPeriod"/>
            </a:pP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Заявитель вносит изменения в реестровую запись Р-Э.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Информационная система Р-Э формирует пакет данных, по которым произошли изменения за установленный период</a:t>
            </a:r>
            <a:r>
              <a:rPr lang="en-US" sz="1000" dirty="0" smtClean="0">
                <a:solidFill>
                  <a:srgbClr val="C00000"/>
                </a:solidFill>
                <a:cs typeface="Arial" pitchFamily="34" charset="0"/>
              </a:rPr>
              <a:t> (</a:t>
            </a: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предполагается пакетная выгрузка обновлений).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Пакеты данных из п. 2 передается по СМЭВ в ИС ЕИС с применением ЭП Р-Э.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В ИС ЕИС определяется каждое измененное поле в полученных данных, на основании этого </a:t>
            </a: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для каждого Р-П формируется пакет обновленных данных  </a:t>
            </a:r>
            <a:b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в объеме его потребности (исходя из связей данных).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Сформированные пакеты  данных для Р-П  перед их отправкой сопоставляются в ИС ЕИС с полученным пакетом данных от Р-Э во избежание ошибок в связи с их «сортировкой» исходя из связей данных. Сами данные удаляются (за исключением данных, которые участвуют в связях, доступных на просмотр в ЛК  в течение регламентного времени </a:t>
            </a:r>
            <a:r>
              <a:rPr lang="en-US" sz="1000" dirty="0" smtClean="0">
                <a:solidFill>
                  <a:srgbClr val="002060"/>
                </a:solidFill>
                <a:cs typeface="Arial" pitchFamily="34" charset="0"/>
              </a:rPr>
              <a:t>~ 30 </a:t>
            </a:r>
            <a:r>
              <a:rPr lang="ru-RU" sz="1000" dirty="0" err="1" smtClean="0">
                <a:solidFill>
                  <a:srgbClr val="002060"/>
                </a:solidFill>
                <a:cs typeface="Arial" pitchFamily="34" charset="0"/>
              </a:rPr>
              <a:t>дн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., после чего также </a:t>
            </a:r>
            <a:r>
              <a:rPr lang="ru-RU" sz="1000" dirty="0" err="1" smtClean="0">
                <a:solidFill>
                  <a:srgbClr val="002060"/>
                </a:solidFill>
                <a:cs typeface="Arial" pitchFamily="34" charset="0"/>
              </a:rPr>
              <a:t>удалаются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).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ИС ЕИС либо выгружает с применением ЭП сформированные по связям данных пакеты обновлений в ИС Р-П, либо (в отсутствие возможности получать выгрузку) </a:t>
            </a: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предоставляет доступ к ним посредством ЛК.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Р-П направляют в ИС ЕИС уведомления самостоятельно или посредством ЛК о получении/прочтении данных.  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В ИС ЕИС производится  повторная сверка </a:t>
            </a:r>
            <a:r>
              <a:rPr lang="ru-RU" sz="1000" dirty="0" err="1" smtClean="0">
                <a:solidFill>
                  <a:srgbClr val="002060"/>
                </a:solidFill>
                <a:cs typeface="Arial" pitchFamily="34" charset="0"/>
              </a:rPr>
              <a:t>хеш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 кодов из уведомлений во избежание ошибок при выгрузке пакетов обновленных данных в Р-П (ЛК).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rgbClr val="C00000"/>
                </a:solidFill>
                <a:cs typeface="Arial" pitchFamily="34" charset="0"/>
              </a:rPr>
              <a:t>В ИС ЕИС сохраняется история изменений, сами данные удаляются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, хранятся только </a:t>
            </a:r>
            <a:r>
              <a:rPr lang="ru-RU" sz="1000" dirty="0" err="1" smtClean="0">
                <a:solidFill>
                  <a:srgbClr val="002060"/>
                </a:solidFill>
                <a:cs typeface="Arial" pitchFamily="34" charset="0"/>
              </a:rPr>
              <a:t>хэш</a:t>
            </a:r>
            <a:r>
              <a:rPr lang="ru-RU" sz="1000" dirty="0" smtClean="0">
                <a:solidFill>
                  <a:srgbClr val="002060"/>
                </a:solidFill>
                <a:cs typeface="Arial" pitchFamily="34" charset="0"/>
              </a:rPr>
              <a:t> коды.</a:t>
            </a:r>
          </a:p>
          <a:p>
            <a:pPr marL="228600" indent="-228600">
              <a:buFontTx/>
              <a:buAutoNum type="arabicPeriod"/>
            </a:pPr>
            <a:endParaRPr lang="ru-RU" sz="10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228600" indent="-228600">
              <a:buFontTx/>
              <a:buAutoNum type="arabicPeriod"/>
            </a:pPr>
            <a:endParaRPr lang="ru-RU" sz="10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ru-RU" sz="1000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84" name="Стрелка вправо 83"/>
          <p:cNvSpPr/>
          <p:nvPr/>
        </p:nvSpPr>
        <p:spPr>
          <a:xfrm>
            <a:off x="2857488" y="3786190"/>
            <a:ext cx="1000132" cy="45719"/>
          </a:xfrm>
          <a:prstGeom prst="rightArrow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17"/>
          <p:cNvGrpSpPr/>
          <p:nvPr/>
        </p:nvGrpSpPr>
        <p:grpSpPr>
          <a:xfrm>
            <a:off x="4214810" y="2214554"/>
            <a:ext cx="288032" cy="648072"/>
            <a:chOff x="3851920" y="2564904"/>
            <a:chExt cx="288032" cy="648072"/>
          </a:xfrm>
        </p:grpSpPr>
        <p:cxnSp>
          <p:nvCxnSpPr>
            <p:cNvPr id="112" name="Прямая соединительная линия 111"/>
            <p:cNvCxnSpPr/>
            <p:nvPr/>
          </p:nvCxnSpPr>
          <p:spPr>
            <a:xfrm>
              <a:off x="3995936" y="2564904"/>
              <a:ext cx="0" cy="648072"/>
            </a:xfrm>
            <a:prstGeom prst="line">
              <a:avLst/>
            </a:prstGeom>
            <a:ln w="9525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3851920" y="2891036"/>
              <a:ext cx="144016" cy="0"/>
            </a:xfrm>
            <a:prstGeom prst="line">
              <a:avLst/>
            </a:prstGeom>
            <a:ln w="9525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3995936" y="2564904"/>
              <a:ext cx="144016" cy="0"/>
            </a:xfrm>
            <a:prstGeom prst="line">
              <a:avLst/>
            </a:prstGeom>
            <a:ln w="9525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3995936" y="3212976"/>
              <a:ext cx="144016" cy="0"/>
            </a:xfrm>
            <a:prstGeom prst="line">
              <a:avLst/>
            </a:prstGeom>
            <a:ln w="9525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>
              <a:off x="3995936" y="2891036"/>
              <a:ext cx="144016" cy="0"/>
            </a:xfrm>
            <a:prstGeom prst="line">
              <a:avLst/>
            </a:prstGeom>
            <a:ln w="9525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51"/>
          <p:cNvGrpSpPr/>
          <p:nvPr/>
        </p:nvGrpSpPr>
        <p:grpSpPr>
          <a:xfrm>
            <a:off x="5204112" y="2143116"/>
            <a:ext cx="1157258" cy="1928828"/>
            <a:chOff x="5072066" y="2540521"/>
            <a:chExt cx="1157258" cy="1928828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8104" y="2540521"/>
              <a:ext cx="217734" cy="1588"/>
            </a:xfrm>
            <a:prstGeom prst="line">
              <a:avLst/>
            </a:prstGeom>
            <a:ln w="19050">
              <a:solidFill>
                <a:srgbClr val="41B146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>
              <a:stCxn id="13" idx="3"/>
            </p:cNvCxnSpPr>
            <p:nvPr/>
          </p:nvCxnSpPr>
          <p:spPr>
            <a:xfrm flipV="1">
              <a:off x="5072066" y="2897711"/>
              <a:ext cx="436038" cy="0"/>
            </a:xfrm>
            <a:prstGeom prst="line">
              <a:avLst/>
            </a:prstGeom>
            <a:ln w="19050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>
            <a:xfrm rot="16200000" flipH="1">
              <a:off x="4548066" y="3505891"/>
              <a:ext cx="1923496" cy="3420"/>
            </a:xfrm>
            <a:prstGeom prst="line">
              <a:avLst/>
            </a:prstGeom>
            <a:ln w="19050">
              <a:solidFill>
                <a:srgbClr val="41B1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>
              <a:off x="6011590" y="4469347"/>
              <a:ext cx="217734" cy="0"/>
            </a:xfrm>
            <a:prstGeom prst="line">
              <a:avLst/>
            </a:prstGeom>
            <a:ln w="19050">
              <a:solidFill>
                <a:srgbClr val="41B14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>
              <a:off x="6011590" y="4040719"/>
              <a:ext cx="217734" cy="0"/>
            </a:xfrm>
            <a:prstGeom prst="line">
              <a:avLst/>
            </a:prstGeom>
            <a:ln w="19050">
              <a:solidFill>
                <a:srgbClr val="41B14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Овал 92"/>
          <p:cNvSpPr/>
          <p:nvPr/>
        </p:nvSpPr>
        <p:spPr>
          <a:xfrm>
            <a:off x="1968042" y="3214686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3229918" y="3544448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3786182" y="3857628"/>
            <a:ext cx="571504" cy="35719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-5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7355929" y="2458652"/>
            <a:ext cx="1428760" cy="280045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strike="sngStrik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«Организация» </a:t>
            </a:r>
            <a:r>
              <a:rPr lang="ru-RU" sz="800" b="1" dirty="0" smtClean="0">
                <a:solidFill>
                  <a:srgbClr val="41B1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«Организация 123»</a:t>
            </a:r>
            <a:endParaRPr lang="ru-RU" sz="800" b="1" dirty="0">
              <a:solidFill>
                <a:srgbClr val="41B1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357950" y="3478413"/>
            <a:ext cx="215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Ресурс-потребитель 2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357950" y="3907041"/>
            <a:ext cx="2151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Ресурс-потребитель 3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445696" y="1990309"/>
            <a:ext cx="576064" cy="360040"/>
          </a:xfrm>
          <a:prstGeom prst="roundRect">
            <a:avLst>
              <a:gd name="adj" fmla="val 7046"/>
            </a:avLst>
          </a:prstGeom>
          <a:noFill/>
          <a:ln w="12700">
            <a:noFill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</a:t>
            </a:r>
            <a:r>
              <a:rPr lang="ru-RU" sz="1000" b="1" baseline="5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1000" b="1" baseline="-25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664" y="2278341"/>
            <a:ext cx="666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" name="Стрелка вправо 126"/>
          <p:cNvSpPr/>
          <p:nvPr/>
        </p:nvSpPr>
        <p:spPr>
          <a:xfrm>
            <a:off x="744828" y="2444108"/>
            <a:ext cx="928694" cy="71438"/>
          </a:xfrm>
          <a:prstGeom prst="rightArrow">
            <a:avLst>
              <a:gd name="adj1" fmla="val 28666"/>
              <a:gd name="adj2" fmla="val 74889"/>
            </a:avLst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785786" y="2357430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1673522" y="3500438"/>
            <a:ext cx="1143008" cy="571504"/>
          </a:xfrm>
          <a:prstGeom prst="roundRect">
            <a:avLst>
              <a:gd name="adj" fmla="val 7046"/>
            </a:avLst>
          </a:prstGeom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</a:t>
            </a:r>
            <a:r>
              <a:rPr lang="ru-RU" sz="1050" b="1" baseline="5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1050" b="1" baseline="-25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</a:t>
            </a:r>
            <a:r>
              <a:rPr lang="en-US" sz="105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XXX</a:t>
            </a:r>
            <a:endParaRPr lang="en-US" sz="105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</a:t>
            </a:r>
            <a:r>
              <a:rPr lang="ru-RU" sz="1050" b="1" baseline="5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1050" b="1" baseline="-25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n-US" sz="1050" b="1" baseline="-25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105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</a:t>
            </a:r>
            <a:r>
              <a:rPr lang="en-US" sz="105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sz="105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</a:t>
            </a:r>
            <a:r>
              <a:rPr lang="ru-RU" sz="1050" b="1" baseline="50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en-US" sz="1050" b="1" baseline="-25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400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</a:t>
            </a:r>
            <a:r>
              <a:rPr lang="en-US" sz="105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XX</a:t>
            </a:r>
            <a:r>
              <a:rPr lang="en-US" sz="10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XX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Стрелка вправо 134"/>
          <p:cNvSpPr/>
          <p:nvPr/>
        </p:nvSpPr>
        <p:spPr>
          <a:xfrm rot="5400000">
            <a:off x="2121353" y="3307879"/>
            <a:ext cx="257824" cy="71438"/>
          </a:xfrm>
          <a:prstGeom prst="rightArrow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2279165" y="3110211"/>
            <a:ext cx="5783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41B146"/>
                </a:solidFill>
                <a:cs typeface="Arial" pitchFamily="34" charset="0"/>
              </a:rPr>
              <a:t>∆</a:t>
            </a:r>
            <a:r>
              <a:rPr lang="en-US" sz="2400" b="1" dirty="0" smtClean="0">
                <a:solidFill>
                  <a:srgbClr val="41B146"/>
                </a:solidFill>
                <a:cs typeface="Arial" pitchFamily="34" charset="0"/>
              </a:rPr>
              <a:t>*</a:t>
            </a:r>
            <a:endParaRPr lang="ru-RU" sz="2400" dirty="0">
              <a:solidFill>
                <a:srgbClr val="41B146"/>
              </a:solidFill>
            </a:endParaRP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5357818" y="3571876"/>
            <a:ext cx="785818" cy="642942"/>
          </a:xfrm>
          <a:prstGeom prst="roundRect">
            <a:avLst>
              <a:gd name="adj" fmla="val 7046"/>
            </a:avLst>
          </a:prstGeom>
          <a:ln w="1270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Л.К. </a:t>
            </a:r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(просмотр данных)</a:t>
            </a:r>
            <a:endParaRPr lang="ru-RU" sz="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Овал 144"/>
          <p:cNvSpPr/>
          <p:nvPr/>
        </p:nvSpPr>
        <p:spPr>
          <a:xfrm>
            <a:off x="5357818" y="2255512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Стрелка вправо 145"/>
          <p:cNvSpPr/>
          <p:nvPr/>
        </p:nvSpPr>
        <p:spPr>
          <a:xfrm rot="10800000">
            <a:off x="5000628" y="1928802"/>
            <a:ext cx="1000132" cy="45719"/>
          </a:xfrm>
          <a:prstGeom prst="rightArrow">
            <a:avLst/>
          </a:prstGeom>
          <a:solidFill>
            <a:srgbClr val="41B146"/>
          </a:solidFill>
          <a:ln>
            <a:solidFill>
              <a:srgbClr val="41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Овал 146"/>
          <p:cNvSpPr/>
          <p:nvPr/>
        </p:nvSpPr>
        <p:spPr>
          <a:xfrm>
            <a:off x="5414016" y="1697538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Овал 153"/>
          <p:cNvSpPr/>
          <p:nvPr/>
        </p:nvSpPr>
        <p:spPr>
          <a:xfrm>
            <a:off x="5008248" y="3824290"/>
            <a:ext cx="216024" cy="216024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Овал 163"/>
          <p:cNvSpPr/>
          <p:nvPr/>
        </p:nvSpPr>
        <p:spPr>
          <a:xfrm>
            <a:off x="4643438" y="3214686"/>
            <a:ext cx="571504" cy="35719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786182" y="2071678"/>
            <a:ext cx="15807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           </a:t>
            </a:r>
            <a:r>
              <a:rPr lang="en-US" sz="1800" dirty="0" smtClean="0">
                <a:solidFill>
                  <a:srgbClr val="002060"/>
                </a:solidFill>
              </a:rPr>
              <a:t>ID</a:t>
            </a:r>
            <a:r>
              <a:rPr lang="ru-RU" sz="1400" b="1" baseline="500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п1</a:t>
            </a:r>
            <a:r>
              <a:rPr lang="en-US" sz="1400" baseline="-25000" dirty="0" smtClean="0">
                <a:solidFill>
                  <a:srgbClr val="002060"/>
                </a:solidFill>
              </a:rPr>
              <a:t>530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ID</a:t>
            </a:r>
            <a:r>
              <a:rPr lang="ru-RU" sz="1400" b="1" baseline="500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э</a:t>
            </a:r>
            <a:r>
              <a:rPr lang="en-US" sz="1400" baseline="-25000" dirty="0" smtClean="0">
                <a:solidFill>
                  <a:srgbClr val="002060"/>
                </a:solidFill>
              </a:rPr>
              <a:t>1</a:t>
            </a:r>
            <a:r>
              <a:rPr lang="en-US" sz="1800" baseline="-25000" dirty="0" smtClean="0">
                <a:solidFill>
                  <a:srgbClr val="002060"/>
                </a:solidFill>
              </a:rPr>
              <a:t> </a:t>
            </a:r>
            <a:r>
              <a:rPr lang="ru-RU" sz="1800" baseline="-25000" dirty="0" smtClean="0">
                <a:solidFill>
                  <a:srgbClr val="002060"/>
                </a:solidFill>
              </a:rPr>
              <a:t>       </a:t>
            </a:r>
            <a:r>
              <a:rPr lang="en-US" sz="1800" dirty="0" smtClean="0">
                <a:solidFill>
                  <a:srgbClr val="002060"/>
                </a:solidFill>
              </a:rPr>
              <a:t>ID</a:t>
            </a:r>
            <a:r>
              <a:rPr lang="ru-RU" sz="1400" b="1" baseline="500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п2</a:t>
            </a:r>
            <a:r>
              <a:rPr lang="ru-RU" sz="1400" baseline="-25000" dirty="0" smtClean="0">
                <a:solidFill>
                  <a:srgbClr val="002060"/>
                </a:solidFill>
              </a:rPr>
              <a:t>32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           </a:t>
            </a:r>
            <a:r>
              <a:rPr lang="en-US" sz="1800" dirty="0" smtClean="0">
                <a:solidFill>
                  <a:srgbClr val="002060"/>
                </a:solidFill>
              </a:rPr>
              <a:t>ID</a:t>
            </a:r>
            <a:r>
              <a:rPr lang="ru-RU" sz="1400" b="1" baseline="50000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п3</a:t>
            </a:r>
            <a:r>
              <a:rPr lang="en-US" sz="1400" baseline="-25000" dirty="0" smtClean="0">
                <a:solidFill>
                  <a:srgbClr val="002060"/>
                </a:solidFill>
              </a:rPr>
              <a:t>1</a:t>
            </a:r>
            <a:r>
              <a:rPr lang="ru-RU" sz="1400" baseline="-25000" dirty="0" smtClean="0">
                <a:solidFill>
                  <a:srgbClr val="002060"/>
                </a:solidFill>
              </a:rPr>
              <a:t>23</a:t>
            </a:r>
            <a:endParaRPr lang="ru-RU" sz="1400" dirty="0"/>
          </a:p>
        </p:txBody>
      </p:sp>
      <p:sp>
        <p:nvSpPr>
          <p:cNvPr id="102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61"/>
          <p:cNvSpPr/>
          <p:nvPr/>
        </p:nvSpPr>
        <p:spPr>
          <a:xfrm>
            <a:off x="500034" y="1357298"/>
            <a:ext cx="1512168" cy="360040"/>
          </a:xfrm>
          <a:prstGeom prst="roundRect">
            <a:avLst>
              <a:gd name="adj" fmla="val 7046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ГИР - эталон1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57166"/>
            <a:ext cx="5759450" cy="504825"/>
          </a:xfrm>
        </p:spPr>
        <p:txBody>
          <a:bodyPr/>
          <a:lstStyle/>
          <a:p>
            <a:pPr algn="ctr"/>
            <a:r>
              <a:rPr lang="ru-RU" altLang="ru-RU" sz="14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Необходимость централизации технологии </a:t>
            </a:r>
            <a:br>
              <a:rPr lang="ru-RU" altLang="ru-RU" sz="14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r>
              <a:rPr lang="ru-RU" altLang="ru-RU" sz="14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по обеспечению связей ГИР посредством ИС ЕИС</a:t>
            </a:r>
            <a:endParaRPr lang="ru-RU" altLang="ru-RU" sz="1400" b="0" kern="1200" dirty="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3428992" y="1357298"/>
            <a:ext cx="1714512" cy="360040"/>
          </a:xfrm>
          <a:prstGeom prst="roundRect">
            <a:avLst>
              <a:gd name="adj" fmla="val 7046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 ЕИС:</a:t>
            </a:r>
            <a:endParaRPr lang="ru-RU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6643702" y="1357298"/>
            <a:ext cx="1643074" cy="360040"/>
          </a:xfrm>
          <a:prstGeom prst="roundRect">
            <a:avLst>
              <a:gd name="adj" fmla="val 7046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ГИР - потребитель1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214282" y="5143512"/>
            <a:ext cx="8358246" cy="1357322"/>
          </a:xfrm>
          <a:prstGeom prst="roundRect">
            <a:avLst>
              <a:gd name="adj" fmla="val 7046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spcBef>
                <a:spcPts val="400"/>
              </a:spcBef>
            </a:pPr>
            <a:r>
              <a:rPr lang="ru-RU" sz="9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 централизованного ИС ЕИС невозможно так как: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Установление связей требует одновременный доступ каждого ГИР ко всем ГИР,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Каждый ГИР должен обеспечить формирование и дальнейшую актуализацию связей со всеми ГИР (то есть создать свою мини ИС ЕИС),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 единой точки «входа» актуальных данных потребуется обращение от каждого ГИР - потребителя к каждому ГИР - эталону по каждому </a:t>
            </a:r>
            <a:b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обновлению, что приведет к неработоспособности ГИР – эталонов,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Отсутствие  личного кабинета с просмотром актуальных данных приведет к необходимости доработок  всех ГИР – потребителей для получения выгрузок актуальных данных,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ru-RU" sz="95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перспективе не появится возможность сформировать эталонные справочники для структурирования данных в ГИР, так как у каждого свои связи данных.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357158" y="1714489"/>
          <a:ext cx="17859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428628"/>
                <a:gridCol w="428628"/>
                <a:gridCol w="428628"/>
              </a:tblGrid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baseline="50000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</a:pPr>
                      <a:r>
                        <a:rPr lang="ru-RU" sz="1000" b="1" dirty="0" smtClean="0">
                          <a:ln>
                            <a:solidFill>
                              <a:schemeClr val="accent1"/>
                            </a:solidFill>
                          </a:ln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3" name="Скругленный прямоугольник 62"/>
          <p:cNvSpPr/>
          <p:nvPr/>
        </p:nvSpPr>
        <p:spPr>
          <a:xfrm>
            <a:off x="428596" y="3429000"/>
            <a:ext cx="1512168" cy="360040"/>
          </a:xfrm>
          <a:prstGeom prst="roundRect">
            <a:avLst>
              <a:gd name="adj" fmla="val 7046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ГИР - эталон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6643702" y="3429000"/>
            <a:ext cx="1714512" cy="360040"/>
          </a:xfrm>
          <a:prstGeom prst="roundRect">
            <a:avLst>
              <a:gd name="adj" fmla="val 7046"/>
            </a:avLst>
          </a:prstGeom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ГИР – потребитель2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6572264" y="1714488"/>
          <a:ext cx="17859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428628"/>
                <a:gridCol w="428628"/>
                <a:gridCol w="42862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baseline="50000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</a:pPr>
                      <a:r>
                        <a:rPr lang="ru-RU" sz="1000" b="1" dirty="0" smtClean="0">
                          <a:ln>
                            <a:solidFill>
                              <a:schemeClr val="accent1"/>
                            </a:solidFill>
                          </a:ln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4" name="Таблица 83"/>
          <p:cNvGraphicFramePr>
            <a:graphicFrameLocks noGrp="1"/>
          </p:cNvGraphicFramePr>
          <p:nvPr/>
        </p:nvGraphicFramePr>
        <p:xfrm>
          <a:off x="6572264" y="3786190"/>
          <a:ext cx="17859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428628"/>
                <a:gridCol w="428628"/>
                <a:gridCol w="42862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baseline="50000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</a:pPr>
                      <a:r>
                        <a:rPr lang="ru-RU" sz="1000" b="1" dirty="0" smtClean="0">
                          <a:ln>
                            <a:solidFill>
                              <a:schemeClr val="accent1"/>
                            </a:solidFill>
                          </a:ln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6" name="Таблица 85"/>
          <p:cNvGraphicFramePr>
            <a:graphicFrameLocks noGrp="1"/>
          </p:cNvGraphicFramePr>
          <p:nvPr/>
        </p:nvGraphicFramePr>
        <p:xfrm>
          <a:off x="357158" y="3786190"/>
          <a:ext cx="17859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428628"/>
                <a:gridCol w="428628"/>
                <a:gridCol w="42862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baseline="50000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endParaRPr lang="ru-RU" sz="1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ID</a:t>
                      </a:r>
                      <a:r>
                        <a:rPr lang="ru-RU" sz="1000" b="1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</a:t>
                      </a:r>
                      <a:r>
                        <a:rPr lang="ru-RU" sz="800" b="1" baseline="50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 b="1" dirty="0" smtClean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</a:t>
                      </a:r>
                      <a:endParaRPr lang="ru-RU" sz="5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1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</a:pPr>
                      <a:r>
                        <a:rPr lang="ru-RU" sz="1000" b="1" dirty="0" smtClean="0">
                          <a:ln>
                            <a:solidFill>
                              <a:schemeClr val="accent1"/>
                            </a:solidFill>
                          </a:ln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0" b="1" dirty="0">
                        <a:ln>
                          <a:solidFill>
                            <a:schemeClr val="accent1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Скругленный прямоугольник 86"/>
          <p:cNvSpPr/>
          <p:nvPr/>
        </p:nvSpPr>
        <p:spPr>
          <a:xfrm>
            <a:off x="3000364" y="1714488"/>
            <a:ext cx="2500330" cy="1357322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9" name="Соединительная линия уступом 88"/>
          <p:cNvCxnSpPr/>
          <p:nvPr/>
        </p:nvCxnSpPr>
        <p:spPr>
          <a:xfrm>
            <a:off x="2214546" y="2714620"/>
            <a:ext cx="714380" cy="642942"/>
          </a:xfrm>
          <a:prstGeom prst="bentConnector3">
            <a:avLst>
              <a:gd name="adj1" fmla="val 50000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оединительная линия уступом 90"/>
          <p:cNvCxnSpPr/>
          <p:nvPr/>
        </p:nvCxnSpPr>
        <p:spPr>
          <a:xfrm flipV="1">
            <a:off x="2214546" y="3857628"/>
            <a:ext cx="714380" cy="642942"/>
          </a:xfrm>
          <a:prstGeom prst="bentConnector3">
            <a:avLst>
              <a:gd name="adj1" fmla="val 50000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/>
          <p:nvPr/>
        </p:nvCxnSpPr>
        <p:spPr>
          <a:xfrm rot="10800000" flipV="1">
            <a:off x="5572132" y="2714620"/>
            <a:ext cx="928694" cy="571504"/>
          </a:xfrm>
          <a:prstGeom prst="bentConnector3">
            <a:avLst>
              <a:gd name="adj1" fmla="val 50000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/>
          <p:nvPr/>
        </p:nvCxnSpPr>
        <p:spPr>
          <a:xfrm rot="10800000">
            <a:off x="5572132" y="3857628"/>
            <a:ext cx="928694" cy="571504"/>
          </a:xfrm>
          <a:prstGeom prst="bentConnector3">
            <a:avLst>
              <a:gd name="adj1" fmla="val 50000"/>
            </a:avLst>
          </a:prstGeom>
          <a:ln>
            <a:solidFill>
              <a:srgbClr val="00CC00"/>
            </a:solidFill>
            <a:headEnd type="oval" w="sm" len="sm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571868" y="1357298"/>
            <a:ext cx="1428760" cy="28575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>
            <a:off x="3571868" y="1357298"/>
            <a:ext cx="1357322" cy="28575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3000364" y="3214686"/>
            <a:ext cx="2500330" cy="714380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Рисунок 76" descr="Рисунок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1714489"/>
            <a:ext cx="2500329" cy="785817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3857620" y="3357562"/>
            <a:ext cx="8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a typeface="+mn-ea"/>
                <a:cs typeface="Arial" pitchFamily="34" charset="0"/>
              </a:rPr>
              <a:t>СМЭВ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04807" y="2500306"/>
            <a:ext cx="232444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Прямая соединительная линия 24"/>
          <p:cNvCxnSpPr/>
          <p:nvPr/>
        </p:nvCxnSpPr>
        <p:spPr>
          <a:xfrm flipV="1">
            <a:off x="3143240" y="2500306"/>
            <a:ext cx="2286016" cy="5000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0800000">
            <a:off x="3071802" y="2500306"/>
            <a:ext cx="2286016" cy="5000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2143108" y="2357430"/>
            <a:ext cx="857256" cy="428628"/>
          </a:xfrm>
          <a:prstGeom prst="roundRect">
            <a:avLst>
              <a:gd name="adj" fmla="val 7046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ИС ЕИСэ</a:t>
            </a:r>
            <a:r>
              <a:rPr lang="ru-RU" sz="1000" b="1" baseline="-250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125010" y="4500570"/>
            <a:ext cx="875354" cy="428628"/>
          </a:xfrm>
          <a:prstGeom prst="roundRect">
            <a:avLst>
              <a:gd name="adj" fmla="val 7046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ИС ЕИСэ</a:t>
            </a:r>
            <a:r>
              <a:rPr lang="ru-RU" sz="1000" b="1" baseline="-250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786446" y="2357430"/>
            <a:ext cx="857256" cy="428628"/>
          </a:xfrm>
          <a:prstGeom prst="roundRect">
            <a:avLst>
              <a:gd name="adj" fmla="val 7046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ИС ЕИСп</a:t>
            </a:r>
            <a:r>
              <a:rPr lang="ru-RU" sz="1000" b="1" baseline="-250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786446" y="4357694"/>
            <a:ext cx="928694" cy="428628"/>
          </a:xfrm>
          <a:prstGeom prst="roundRect">
            <a:avLst>
              <a:gd name="adj" fmla="val 7046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ИС </a:t>
            </a:r>
            <a:r>
              <a:rPr lang="ru-RU" sz="1000" b="1" dirty="0" err="1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ЕИСп</a:t>
            </a:r>
            <a:r>
              <a:rPr lang="en-US" sz="1000" b="1" baseline="-250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000" b="1" baseline="-25000" dirty="0" smtClean="0">
              <a:solidFill>
                <a:srgbClr val="00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214282" y="5143512"/>
            <a:ext cx="8286808" cy="1357322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1643042" y="214290"/>
            <a:ext cx="6000792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650" dirty="0">
              <a:solidFill>
                <a:srgbClr val="C00000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0" y="652398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85720" y="963395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2014 г.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85918" y="963395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2015 г</a:t>
            </a:r>
            <a:r>
              <a:rPr lang="ru-RU" sz="9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071934" y="963395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2016 г.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58214" y="963395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2018 г. 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>
            <a:off x="-1688664" y="3820914"/>
            <a:ext cx="5286411" cy="3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16200000" flipH="1">
            <a:off x="499636" y="3858025"/>
            <a:ext cx="5287206" cy="1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929323" y="3820518"/>
            <a:ext cx="5286412" cy="794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0" y="1214422"/>
            <a:ext cx="1071538" cy="4424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IV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 Утверждение Правительством РФ Концепции </a:t>
            </a:r>
            <a:r>
              <a:rPr lang="ru-RU" sz="800" dirty="0" err="1" smtClean="0">
                <a:solidFill>
                  <a:srgbClr val="002060"/>
                </a:solidFill>
                <a:cs typeface="Arial" pitchFamily="34" charset="0"/>
              </a:rPr>
              <a:t>инф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. среды.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Разработка и утверждение постановления Правительства РФ о ГИР.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Разработка Концепции  административно-территориального деления РФ.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4. Разработка предложений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по созданию регистра населения.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5. Разработка ТЗ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на создание информационной системы «Единая информационная среда» (далее – ИС ЕИС).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ФК.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928662" y="3885159"/>
            <a:ext cx="2214578" cy="270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IV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Разработка ФЗ о систематизации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и кодировании информации в РФ.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  <a:endParaRPr lang="ru-RU" sz="900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Завершение разработки ПО ИС ЕИС.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Разработка актов об ОК в соответствие с требованиями Концепции с охватом не менее 20% от ОК.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ФОИВ,ФК, </a:t>
            </a:r>
            <a:r>
              <a:rPr lang="ru-RU" sz="800" dirty="0" err="1" smtClean="0">
                <a:solidFill>
                  <a:srgbClr val="002060"/>
                </a:solidFill>
                <a:cs typeface="Arial" pitchFamily="34" charset="0"/>
              </a:rPr>
              <a:t>Росстандарт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4. Разработка актов о ведомственных классификаторах (ВК)  в соответствие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требованиями Концепции с охватом не менее 25% от ВК.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5. Разработка необходимых эталонных справочников.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3071802" y="1155326"/>
            <a:ext cx="2500330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,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,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AutoNum type="arabicPeriod"/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Продолжение разработки НПА в части обеспечения взаимосвязи данных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о юридических лицах (ЮЛ), индивидуальных предпринимателях (ИП), недвижимом имуществе, товарах и услугах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 ГИР  и формирование связей данных.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Внедрение ИС ЕИС с учетом сформированных связей данных (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очередь).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Создание общероссийского сайта единой информационной среды РФ с доступом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к основным ГИР (далее – ОС ЕИС).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V="1">
            <a:off x="0" y="1179297"/>
            <a:ext cx="9072594" cy="0"/>
          </a:xfrm>
          <a:prstGeom prst="line">
            <a:avLst/>
          </a:prstGeom>
          <a:ln w="12700"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Заголовок 1"/>
          <p:cNvSpPr txBox="1">
            <a:spLocks/>
          </p:cNvSpPr>
          <p:nvPr/>
        </p:nvSpPr>
        <p:spPr bwMode="auto">
          <a:xfrm>
            <a:off x="2643174" y="285728"/>
            <a:ext cx="4214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srgbClr val="C00000"/>
                </a:solidFill>
                <a:ea typeface="+mn-ea"/>
                <a:cs typeface="Arial" pitchFamily="34" charset="0"/>
              </a:rPr>
              <a:t>Ключевые этапы реализации Концепции</a:t>
            </a:r>
            <a:endParaRPr lang="ru-RU" sz="1600" dirty="0">
              <a:solidFill>
                <a:srgbClr val="C00000"/>
              </a:solidFill>
              <a:ea typeface="+mn-ea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1406" y="1148978"/>
            <a:ext cx="1428760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100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algn="ctr"/>
            <a:endParaRPr lang="ru-RU" sz="65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572132" y="3286124"/>
            <a:ext cx="2500330" cy="331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IV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1. Ввод в промышленную эксплуатацию ОС ЕИС (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II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очередь).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Разработка актов об ОК в соответствие с требованиями Концепции с охватом не менее 70%.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ФОИВ,ФК, </a:t>
            </a:r>
            <a:r>
              <a:rPr lang="ru-RU" sz="800" dirty="0" err="1" smtClean="0">
                <a:solidFill>
                  <a:srgbClr val="002060"/>
                </a:solidFill>
                <a:cs typeface="Arial" pitchFamily="34" charset="0"/>
              </a:rPr>
              <a:t>Росстандарт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Разработка актов о ВК  в соответствие с требованиями Концепции с охватом не менее 70%.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4. Обеспечение правового регулирования и ведения в электронном виде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иных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ГИР (не легализованных и не автоматизированных), объектом учета которых является информация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о ФЛ, АТЕ, наименованиях географических объектов и иных объектах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, в соответствие требованиям Концепции.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МКС, ФК, ФОИВ.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5. Разработка новых эталонных справочников.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  <a:endParaRPr lang="ru-RU" sz="1100" dirty="0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71802" y="3286124"/>
            <a:ext cx="2500330" cy="34394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 IV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1. Ввод в промышленную эксплуатацию ИС ЕИС в части установленных связей данных  на федеральном уровне(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очередь).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Разработка актов об ОК в соответствие с требованиями Концепции с охватом не менее 50% от ОК.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ФОИВ,ФК, </a:t>
            </a:r>
            <a:r>
              <a:rPr lang="ru-RU" sz="800" dirty="0" err="1" smtClean="0">
                <a:solidFill>
                  <a:srgbClr val="002060"/>
                </a:solidFill>
                <a:cs typeface="Arial" pitchFamily="34" charset="0"/>
              </a:rPr>
              <a:t>Росстандарт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Разработка актов о ВК в соответствие с требованиями Концепции с охватом не менее 50% от ВК.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 ФК.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4. Обеспечение правового регулирования и ведения в электронном виде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иных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ГИР (не легализованных и не автоматизированных), объектом учета которых является информация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о ЮЛ, ИП, недвижимом имуществе, товарах и услугах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, в соответствие требованиям Концепции.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МКС, ФК, ФОИВ.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5. Разработка новых эталонных справочников.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</p:txBody>
      </p:sp>
      <p:sp>
        <p:nvSpPr>
          <p:cNvPr id="24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13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1142984"/>
            <a:ext cx="2214578" cy="2546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Приведение постановления Правительства РФ от 14.09.2012 № 928 о БГИР в соответствие с новым постановлением Правительства РФ о ГИР.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Минэкономразвития России,  МКС России,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Начало разработки НПА в части обеспечения взаимосвязи данных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о юридических лицах (ЮЛ), индивидуальных предпринимателях (ИП), недвижимом имуществе, товарах и услугах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 ГИР и формирование связей данных.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Начало разработки ИС ЕИС.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  <a:endParaRPr lang="ru-RU" sz="800" b="1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8662" y="3571876"/>
            <a:ext cx="221457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,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 </a:t>
            </a:r>
          </a:p>
          <a:p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1. Продолжение мероприятий 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кв.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572132" y="1142984"/>
            <a:ext cx="250033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,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,</a:t>
            </a:r>
            <a:r>
              <a:rPr lang="en-US" sz="1100" dirty="0" smtClean="0">
                <a:solidFill>
                  <a:srgbClr val="C00000"/>
                </a:solidFill>
                <a:cs typeface="Arial" pitchFamily="34" charset="0"/>
              </a:rPr>
              <a:t>III</a:t>
            </a:r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 кв. 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1. Разработка НПА в части формирования взаимосвязи данных </a:t>
            </a:r>
            <a:r>
              <a:rPr lang="ru-RU" sz="800" b="1" dirty="0" smtClean="0">
                <a:solidFill>
                  <a:srgbClr val="002060"/>
                </a:solidFill>
                <a:cs typeface="Arial" pitchFamily="34" charset="0"/>
              </a:rPr>
              <a:t>о ФЛ, административно-территориальном делении и территориях (АТЕ), наименованиях географических объектов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и иных объектах в информационных ресурсах и формирование связей данных.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Внедрение ИС ЕИС с учетом новых сформированных связей данных </a:t>
            </a:r>
            <a:endParaRPr lang="ru-RU" sz="800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(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II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 очередь).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Доработка ОС ЕИС с увеличенным количеством ГИР, доступных на ОС ЕИС.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-  ФК, ФОИВ.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001024" y="1285860"/>
            <a:ext cx="107157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1. Разработка новых НПА для целей установленных связей данных между ГИР.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2. Развитие ИС ЕИС путем формирование новых связей данных.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3. Развитие ОС ЕИС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увеличенным количеством ГИР.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ФК, ФОИВ.</a:t>
            </a:r>
          </a:p>
          <a:p>
            <a:pPr lvl="0"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4. Разработка актов об ОК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 соответствие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требованиями Концепции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охватом не менее  95% от ОК.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ФОИВ,ФК, </a:t>
            </a:r>
            <a:r>
              <a:rPr lang="ru-RU" sz="800" dirty="0" err="1" smtClean="0">
                <a:solidFill>
                  <a:srgbClr val="002060"/>
                </a:solidFill>
                <a:cs typeface="Arial" pitchFamily="34" charset="0"/>
              </a:rPr>
              <a:t>Росстандарт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5. Разработка актов о ВК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в соответствие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требованиями Концепции </a:t>
            </a:r>
            <a:b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с охватом не менее 95% от ВК.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Отв. – ФОИВ, ФК.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6. Продолжение мероприятий 4, 5 </a:t>
            </a:r>
            <a:r>
              <a:rPr lang="en-US" sz="800" dirty="0" smtClean="0">
                <a:solidFill>
                  <a:srgbClr val="002060"/>
                </a:solidFill>
                <a:cs typeface="Arial" pitchFamily="34" charset="0"/>
              </a:rPr>
              <a:t>IV </a:t>
            </a:r>
            <a:r>
              <a:rPr lang="ru-RU" sz="800" dirty="0" smtClean="0">
                <a:solidFill>
                  <a:srgbClr val="002060"/>
                </a:solidFill>
                <a:cs typeface="Arial" pitchFamily="34" charset="0"/>
              </a:rPr>
              <a:t>кв. 2017 г.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500826" y="961438"/>
            <a:ext cx="62709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  <a:cs typeface="Arial" pitchFamily="34" charset="0"/>
              </a:rPr>
              <a:t>2017 г.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5428859" y="3857231"/>
            <a:ext cx="5286412" cy="794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857250" y="3071813"/>
            <a:ext cx="74295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ru-RU" sz="2000" b="1">
                <a:solidFill>
                  <a:srgbClr val="002060"/>
                </a:solidFill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5"/>
          <p:cNvSpPr>
            <a:spLocks noChangeArrowheads="1"/>
          </p:cNvSpPr>
          <p:nvPr/>
        </p:nvSpPr>
        <p:spPr bwMode="auto">
          <a:xfrm>
            <a:off x="1476375" y="232926"/>
            <a:ext cx="6616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ru-RU" sz="1600" dirty="0">
                <a:solidFill>
                  <a:srgbClr val="C00000"/>
                </a:solidFill>
                <a:cs typeface="Arial" pitchFamily="34" charset="0"/>
              </a:rPr>
              <a:t>Новое полномочие Казначейства России</a:t>
            </a:r>
          </a:p>
        </p:txBody>
      </p:sp>
      <p:grpSp>
        <p:nvGrpSpPr>
          <p:cNvPr id="5123" name="Группа 6"/>
          <p:cNvGrpSpPr>
            <a:grpSpLocks/>
          </p:cNvGrpSpPr>
          <p:nvPr/>
        </p:nvGrpSpPr>
        <p:grpSpPr bwMode="auto">
          <a:xfrm>
            <a:off x="179388" y="1268413"/>
            <a:ext cx="8786812" cy="1285875"/>
            <a:chOff x="4286248" y="1643050"/>
            <a:chExt cx="8786874" cy="1285884"/>
          </a:xfrm>
        </p:grpSpPr>
        <p:sp>
          <p:nvSpPr>
            <p:cNvPr id="5125" name="Прямоугольник 4"/>
            <p:cNvSpPr>
              <a:spLocks noChangeArrowheads="1"/>
            </p:cNvSpPr>
            <p:nvPr/>
          </p:nvSpPr>
          <p:spPr bwMode="auto">
            <a:xfrm>
              <a:off x="4357686" y="1657872"/>
              <a:ext cx="8643998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defTabSz="533400">
                <a:spcBef>
                  <a:spcPts val="600"/>
                </a:spcBef>
              </a:pPr>
              <a:r>
                <a:rPr kumimoji="0" lang="ru-RU" sz="1800">
                  <a:solidFill>
                    <a:srgbClr val="002060"/>
                  </a:solidFill>
                </a:rPr>
                <a:t>	</a:t>
              </a:r>
              <a:r>
                <a:rPr kumimoji="0" lang="ru-RU" sz="1400">
                  <a:solidFill>
                    <a:srgbClr val="002060"/>
                  </a:solidFill>
                </a:rPr>
                <a:t>Постановлением Правительства Российской Федерации от 15 июня 2013 г. № 506 «О внесении изменений в некоторые акты Правительства Российской Федерации» Федеральное казначейство наделено </a:t>
              </a:r>
              <a:r>
                <a:rPr kumimoji="0" lang="ru-RU" sz="1400" b="1">
                  <a:solidFill>
                    <a:srgbClr val="002060"/>
                  </a:solidFill>
                </a:rPr>
                <a:t>новым полномочием </a:t>
              </a:r>
              <a:r>
                <a:rPr kumimoji="0" lang="ru-RU" sz="1400">
                  <a:solidFill>
                    <a:srgbClr val="002060"/>
                  </a:solidFill>
                </a:rPr>
                <a:t>по осуществлению </a:t>
              </a:r>
              <a:r>
                <a:rPr kumimoji="0" lang="ru-RU" sz="1400" b="1">
                  <a:solidFill>
                    <a:srgbClr val="002060"/>
                  </a:solidFill>
                </a:rPr>
                <a:t>межведомственной координации деятельности в сфере систематизации и кодирования технико-экономической и социальной информации в социально-экономической области</a:t>
              </a:r>
              <a:r>
                <a:rPr kumimoji="0" lang="ru-RU" sz="1400">
                  <a:solidFill>
                    <a:srgbClr val="002060"/>
                  </a:solidFill>
                </a:rPr>
                <a:t>.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286248" y="1643050"/>
              <a:ext cx="8786874" cy="1285884"/>
            </a:xfrm>
            <a:prstGeom prst="roundRect">
              <a:avLst>
                <a:gd name="adj" fmla="val 4815"/>
              </a:avLst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ru-RU" sz="1800"/>
            </a:p>
          </p:txBody>
        </p:sp>
      </p:grpSp>
      <p:pic>
        <p:nvPicPr>
          <p:cNvPr id="5124" name="Picture 2" descr="E:\12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2643188"/>
            <a:ext cx="37734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2457"/>
            <a:ext cx="6743723" cy="584775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  <a:t>Текущее состояние в области систематизации </a:t>
            </a:r>
            <a:b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</a:br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  <a:t>и кодирования государственных данных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1052513"/>
            <a:ext cx="8893175" cy="5429250"/>
          </a:xfrm>
          <a:prstGeom prst="roundRect">
            <a:avLst>
              <a:gd name="adj" fmla="val 4582"/>
            </a:avLst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447675" algn="just" defTabSz="909638"/>
            <a:r>
              <a:rPr kumimoji="0" lang="ru-RU" sz="12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Ключевые проблемы: </a:t>
            </a:r>
          </a:p>
          <a:p>
            <a:pPr indent="447675" algn="just" defTabSz="909638"/>
            <a:endParaRPr kumimoji="0" lang="ru-RU" sz="1200" b="1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различные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ресурсы дублируют сведения об одних и тех же объектах/субъектах правоотношений. При этом между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ресурсами отсутствует взаимосвязь и обмен сведениями об объектах или субъектах правоотношений, а состав, структура и кодирование указанных сведений существенно различаются у органов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гос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власти – владельцев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ресурсов;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в целом ряде соц. - эконом. сфер полностью отсутствуют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ресурсы с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об объектах/субъектах правоотношений, необходимые для обеспечения качественного взаимодействия ф. л. и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ю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л. с органами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гос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власти, а также между самими органами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гос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власти. 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endParaRPr kumimoji="0" lang="ru-RU" sz="1000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just" defTabSz="909638"/>
            <a:r>
              <a:rPr kumimoji="0" lang="ru-RU" sz="12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Последствия: </a:t>
            </a:r>
          </a:p>
          <a:p>
            <a:pPr indent="447675" algn="just" defTabSz="909638"/>
            <a:endParaRPr kumimoji="0" lang="ru-RU" sz="1200" b="1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противоречивость и утрата актуальности сведений в различных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ресурсах;</a:t>
            </a:r>
          </a:p>
          <a:p>
            <a:pPr marL="628650" lvl="1" indent="-171450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многократное дублирование действий органов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гос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власти, связанных с введением данных в </a:t>
            </a:r>
            <a:r>
              <a:rPr kumimoji="0" lang="ru-RU" sz="1200" dirty="0" err="1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инф</a:t>
            </a: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. ресурсы </a:t>
            </a:r>
            <a:b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 избыточность процедур, связанных с необходимостью проверки первичных документов от заявителей;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невозможность единообразной идентификацией объектов/субъектов правоотношений в различных ИС; </a:t>
            </a:r>
          </a:p>
          <a:p>
            <a:pPr marL="628650" lvl="1" indent="-171450" algn="just" defTabSz="909638">
              <a:buFont typeface="Wingdings" pitchFamily="2" charset="2"/>
              <a:buChar char="§"/>
            </a:pPr>
            <a:r>
              <a:rPr kumimoji="0" lang="ru-RU" sz="1200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существенное удорожание эксплуатации ИС.</a:t>
            </a:r>
          </a:p>
          <a:p>
            <a:pPr indent="447675" algn="just" defTabSz="909638"/>
            <a:endParaRPr kumimoji="0" lang="ru-RU" sz="1000" dirty="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endParaRPr kumimoji="0" lang="ru-RU" sz="1200" b="1" dirty="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endParaRPr kumimoji="0" lang="ru-RU" sz="1200" b="1" dirty="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ctr" defTabSz="909638"/>
            <a:r>
              <a:rPr kumimoji="0" lang="ru-RU" sz="1400" b="1" dirty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Реализация Казначейством России нового полномочия по межведомственной координации в сфере систематизации и кодирования информации призвано решить сложившиеся проблемы, существенно улучшив качество государственного управления </a:t>
            </a:r>
            <a:br>
              <a:rPr kumimoji="0" lang="ru-RU" sz="1400" b="1" dirty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r>
              <a:rPr kumimoji="0" lang="ru-RU" sz="1400" b="1" dirty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и взаимодействия государства с гражданами и юридическими лицами.</a:t>
            </a:r>
          </a:p>
          <a:p>
            <a:pPr indent="447675" algn="ctr" defTabSz="909638"/>
            <a:r>
              <a:rPr kumimoji="0" lang="ru-RU" sz="1100" b="1" dirty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</a:p>
          <a:p>
            <a:pPr indent="447675" algn="just" defTabSz="909638"/>
            <a:endParaRPr kumimoji="0" lang="ru-RU" sz="300" dirty="0">
              <a:solidFill>
                <a:srgbClr val="002060"/>
              </a:solidFill>
              <a:ea typeface="MS PGothic" pitchFamily="34" charset="-128"/>
            </a:endParaRPr>
          </a:p>
          <a:p>
            <a:pPr indent="447675" algn="r" defTabSz="909638"/>
            <a:endParaRPr kumimoji="0" lang="ru-RU" sz="800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r" defTabSz="909638"/>
            <a:endParaRPr kumimoji="0" lang="ru-RU" sz="800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indent="447675" algn="r" defTabSz="909638"/>
            <a:endParaRPr kumimoji="0" lang="ru-RU" sz="800" dirty="0">
              <a:solidFill>
                <a:srgbClr val="00206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Штриховая стрелка вправо 37"/>
          <p:cNvSpPr/>
          <p:nvPr/>
        </p:nvSpPr>
        <p:spPr>
          <a:xfrm>
            <a:off x="142844" y="1785926"/>
            <a:ext cx="6000792" cy="4214842"/>
          </a:xfrm>
          <a:prstGeom prst="stripedRightArrow">
            <a:avLst>
              <a:gd name="adj1" fmla="val 43067"/>
              <a:gd name="adj2" fmla="val 292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72457"/>
            <a:ext cx="6617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  <a:t>Цель, задачи и результаты систематизации </a:t>
            </a:r>
            <a:b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  <a:t>и кодирования государственных данных</a:t>
            </a:r>
            <a:endParaRPr lang="ru-RU" altLang="ru-RU" sz="1600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2" name="Группа 40"/>
          <p:cNvGrpSpPr/>
          <p:nvPr/>
        </p:nvGrpSpPr>
        <p:grpSpPr>
          <a:xfrm>
            <a:off x="6215074" y="2620322"/>
            <a:ext cx="2786082" cy="2500330"/>
            <a:chOff x="6215074" y="2836020"/>
            <a:chExt cx="2786082" cy="2123658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6215074" y="2857496"/>
              <a:ext cx="2786082" cy="2071702"/>
            </a:xfrm>
            <a:prstGeom prst="roundRect">
              <a:avLst>
                <a:gd name="adj" fmla="val 4667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6215074" y="2836020"/>
              <a:ext cx="2786082" cy="2123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hangingPunct="0">
                <a:spcBef>
                  <a:spcPts val="0"/>
                </a:spcBef>
              </a:pPr>
              <a:r>
                <a:rPr lang="ru-RU" sz="1200" b="1" dirty="0" smtClean="0">
                  <a:solidFill>
                    <a:srgbClr val="C00000"/>
                  </a:solidFill>
                </a:rPr>
                <a:t>Ключевые результаты: </a:t>
              </a:r>
            </a:p>
            <a:p>
              <a:pPr eaLnBrk="0" hangingPunct="0"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ru-RU" sz="1200" dirty="0" smtClean="0">
                  <a:solidFill>
                    <a:srgbClr val="002060"/>
                  </a:solidFill>
                </a:rPr>
                <a:t> создание нормативной правовой базы, обеспечивающей юридическую значимость данных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во всех ГИР, а также взаимосвязь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и обмен данными между ГИР,</a:t>
              </a:r>
            </a:p>
            <a:p>
              <a:pPr eaLnBrk="0" hangingPunct="0">
                <a:spcBef>
                  <a:spcPts val="0"/>
                </a:spcBef>
                <a:buFont typeface="Wingdings" pitchFamily="2" charset="2"/>
                <a:buChar char="§"/>
              </a:pPr>
              <a:r>
                <a:rPr lang="ru-RU" sz="1200" dirty="0" smtClean="0">
                  <a:solidFill>
                    <a:srgbClr val="002060"/>
                  </a:solidFill>
                </a:rPr>
                <a:t> технологическое обеспечение взаимосвязи и обмена данными между ГИР в режиме реального времени и управления изменениями. </a:t>
              </a:r>
            </a:p>
          </p:txBody>
        </p:sp>
      </p:grpSp>
      <p:sp>
        <p:nvSpPr>
          <p:cNvPr id="32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41"/>
          <p:cNvGrpSpPr/>
          <p:nvPr/>
        </p:nvGrpSpPr>
        <p:grpSpPr>
          <a:xfrm>
            <a:off x="500034" y="2661280"/>
            <a:ext cx="2500330" cy="2424920"/>
            <a:chOff x="642910" y="2143116"/>
            <a:chExt cx="2643206" cy="2071702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642910" y="2143116"/>
              <a:ext cx="2643206" cy="2071702"/>
            </a:xfrm>
            <a:prstGeom prst="roundRect">
              <a:avLst>
                <a:gd name="adj" fmla="val 3218"/>
              </a:avLst>
            </a:prstGeom>
            <a:solidFill>
              <a:schemeClr val="bg1">
                <a:lumMod val="95000"/>
                <a:alpha val="8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42910" y="2143116"/>
              <a:ext cx="2643206" cy="1814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200" b="1" dirty="0" smtClean="0">
                  <a:solidFill>
                    <a:srgbClr val="C00000"/>
                  </a:solidFill>
                </a:rPr>
                <a:t>Цель: </a:t>
              </a:r>
              <a:r>
                <a:rPr lang="ru-RU" sz="1200" b="1" dirty="0" smtClean="0">
                  <a:solidFill>
                    <a:srgbClr val="002060"/>
                  </a:solidFill>
                </a:rPr>
                <a:t/>
              </a:r>
              <a:br>
                <a:rPr lang="ru-RU" sz="1200" b="1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Обеспечение высокого качества взаимодействия органов государственной власти и иных лиц при обмене </a:t>
              </a:r>
              <a:r>
                <a:rPr lang="ru-RU" sz="1200" dirty="0" err="1" smtClean="0">
                  <a:solidFill>
                    <a:srgbClr val="002060"/>
                  </a:solidFill>
                </a:rPr>
                <a:t>гос</a:t>
              </a:r>
              <a:r>
                <a:rPr lang="ru-RU" sz="1200" dirty="0" smtClean="0">
                  <a:solidFill>
                    <a:srgbClr val="002060"/>
                  </a:solidFill>
                </a:rPr>
                <a:t>. данными посредством:</a:t>
              </a:r>
            </a:p>
            <a:p>
              <a:pPr lvl="0">
                <a:buFont typeface="Wingdings" pitchFamily="2" charset="2"/>
                <a:buChar char="§"/>
              </a:pPr>
              <a:r>
                <a:rPr lang="ru-RU" sz="1200" dirty="0" smtClean="0">
                  <a:solidFill>
                    <a:srgbClr val="002060"/>
                  </a:solidFill>
                </a:rPr>
                <a:t> однократного ввода </a:t>
              </a:r>
              <a:r>
                <a:rPr lang="ru-RU" sz="1200" dirty="0" err="1" smtClean="0">
                  <a:solidFill>
                    <a:srgbClr val="002060"/>
                  </a:solidFill>
                </a:rPr>
                <a:t>гос</a:t>
              </a:r>
              <a:r>
                <a:rPr lang="ru-RU" sz="1200" dirty="0" smtClean="0">
                  <a:solidFill>
                    <a:srgbClr val="002060"/>
                  </a:solidFill>
                </a:rPr>
                <a:t>. данных и обеспечения их юридической значимости,</a:t>
              </a:r>
            </a:p>
            <a:p>
              <a:pPr lvl="0">
                <a:buFont typeface="Wingdings" pitchFamily="2" charset="2"/>
                <a:buChar char="§"/>
              </a:pPr>
              <a:r>
                <a:rPr lang="ru-RU" sz="1200" dirty="0" smtClean="0">
                  <a:solidFill>
                    <a:srgbClr val="002060"/>
                  </a:solidFill>
                </a:rPr>
                <a:t> обмена данными между ГИР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в режиме реального времени.</a:t>
              </a:r>
              <a:endParaRPr lang="ru-RU" sz="12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Группа 42"/>
          <p:cNvGrpSpPr/>
          <p:nvPr/>
        </p:nvGrpSpPr>
        <p:grpSpPr>
          <a:xfrm>
            <a:off x="3357554" y="2665252"/>
            <a:ext cx="2143140" cy="2424920"/>
            <a:chOff x="3275532" y="2030856"/>
            <a:chExt cx="2460642" cy="2367660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3275532" y="2030856"/>
              <a:ext cx="2296599" cy="2367660"/>
            </a:xfrm>
            <a:prstGeom prst="roundRect">
              <a:avLst>
                <a:gd name="adj" fmla="val 3218"/>
              </a:avLst>
            </a:prstGeom>
            <a:solidFill>
              <a:schemeClr val="bg1">
                <a:lumMod val="95000"/>
                <a:alpha val="66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3275532" y="2439073"/>
              <a:ext cx="2460642" cy="15325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200" b="1" dirty="0" smtClean="0">
                  <a:solidFill>
                    <a:srgbClr val="C00000"/>
                  </a:solidFill>
                </a:rPr>
                <a:t>Ключевая задача:</a:t>
              </a:r>
            </a:p>
            <a:p>
              <a:pPr lvl="0"/>
              <a:r>
                <a:rPr lang="ru-RU" sz="1200" dirty="0" smtClean="0">
                  <a:solidFill>
                    <a:srgbClr val="002060"/>
                  </a:solidFill>
                </a:rPr>
                <a:t>Определить правовые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и технологические способы, методы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и правила взаимосвязи </a:t>
              </a:r>
              <a:br>
                <a:rPr lang="ru-RU" sz="1200" dirty="0" smtClean="0">
                  <a:solidFill>
                    <a:srgbClr val="002060"/>
                  </a:solidFill>
                </a:rPr>
              </a:br>
              <a:r>
                <a:rPr lang="ru-RU" sz="1200" dirty="0" smtClean="0">
                  <a:solidFill>
                    <a:srgbClr val="002060"/>
                  </a:solidFill>
                </a:rPr>
                <a:t>и обмена данными между ГИР и управления изменениями.</a:t>
              </a:r>
              <a:endParaRPr lang="ru-RU" sz="1200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2875\Рабочий стол\Новый рисунок (4)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16800"/>
            <a:ext cx="2160240" cy="30405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0969"/>
            <a:ext cx="5759450" cy="504825"/>
          </a:xfrm>
        </p:spPr>
        <p:txBody>
          <a:bodyPr/>
          <a:lstStyle/>
          <a:p>
            <a:pPr algn="ctr"/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Ключевые документы для </a:t>
            </a:r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  <a:t>систематизации </a:t>
            </a:r>
            <a:b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</a:br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</a:rPr>
              <a:t>и кодирования государственных данных</a:t>
            </a:r>
            <a:endParaRPr lang="ru-RU" altLang="ru-RU" sz="1600" b="0" kern="1200" dirty="0">
              <a:solidFill>
                <a:srgbClr val="C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3834796"/>
            <a:ext cx="2952328" cy="1826452"/>
          </a:xfrm>
          <a:prstGeom prst="roundRect">
            <a:avLst>
              <a:gd name="adj" fmla="val 7046"/>
            </a:avLst>
          </a:prstGeom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 мероприятий 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формированию методологии систематизации                       и кодирования  информации, а также совершенствованию и актуализации общероссийских классификаторов, реестров и информационных ресурсов, 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утвержденный поручением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заместителя  Председателя Правительства Российской Федерации А.В. </a:t>
            </a:r>
            <a:r>
              <a:rPr lang="ru-RU" sz="105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Дворковича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от 10 августа 2013 г. № АД-П10-5806 (далее – План мероприятий).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83568" y="2097978"/>
            <a:ext cx="1944216" cy="1296144"/>
          </a:xfrm>
          <a:prstGeom prst="roundRect">
            <a:avLst>
              <a:gd name="adj" fmla="val 1045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Дуга 23"/>
          <p:cNvSpPr/>
          <p:nvPr/>
        </p:nvSpPr>
        <p:spPr>
          <a:xfrm rot="19442206" flipV="1">
            <a:off x="396001" y="3146805"/>
            <a:ext cx="1084054" cy="736604"/>
          </a:xfrm>
          <a:prstGeom prst="arc">
            <a:avLst>
              <a:gd name="adj1" fmla="val 15974732"/>
              <a:gd name="adj2" fmla="val 20297079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Дуга 22"/>
          <p:cNvSpPr/>
          <p:nvPr/>
        </p:nvSpPr>
        <p:spPr>
          <a:xfrm rot="13037122">
            <a:off x="1920279" y="3060613"/>
            <a:ext cx="1071570" cy="857256"/>
          </a:xfrm>
          <a:prstGeom prst="arc">
            <a:avLst>
              <a:gd name="adj1" fmla="val 16265881"/>
              <a:gd name="adj2" fmla="val 20007831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2875\Рабочий стол\Новый рисунок (5)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196752"/>
            <a:ext cx="936104" cy="1341999"/>
          </a:xfrm>
          <a:prstGeom prst="rect">
            <a:avLst/>
          </a:prstGeom>
          <a:noFill/>
        </p:spPr>
      </p:pic>
      <p:sp>
        <p:nvSpPr>
          <p:cNvPr id="39" name="Скругленный прямоугольник 38"/>
          <p:cNvSpPr/>
          <p:nvPr/>
        </p:nvSpPr>
        <p:spPr>
          <a:xfrm>
            <a:off x="5868066" y="1271572"/>
            <a:ext cx="2857520" cy="1405238"/>
          </a:xfrm>
          <a:prstGeom prst="roundRect">
            <a:avLst>
              <a:gd name="adj" fmla="val 7046"/>
            </a:avLst>
          </a:prstGeom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Концепция методологии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систематизации и кодирования информации, а также совершенствования и актуализации общероссийских классификаторов, реестров и справочников (далее – Концепция методологии), утвержденная распоряжением Правительства Российской Федерации от 10 мая 2014 г. № 793-р (пункт 1.2 Плана мероприятий).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Дуга 40"/>
          <p:cNvSpPr/>
          <p:nvPr/>
        </p:nvSpPr>
        <p:spPr>
          <a:xfrm rot="21058094" flipV="1">
            <a:off x="5019003" y="1044008"/>
            <a:ext cx="864374" cy="736604"/>
          </a:xfrm>
          <a:prstGeom prst="arc">
            <a:avLst>
              <a:gd name="adj1" fmla="val 16327295"/>
              <a:gd name="adj2" fmla="val 2032791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Дуга 41"/>
          <p:cNvSpPr/>
          <p:nvPr/>
        </p:nvSpPr>
        <p:spPr>
          <a:xfrm>
            <a:off x="5029926" y="2233742"/>
            <a:ext cx="908056" cy="765182"/>
          </a:xfrm>
          <a:prstGeom prst="arc">
            <a:avLst>
              <a:gd name="adj1" fmla="val 16426945"/>
              <a:gd name="adj2" fmla="val 19875742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C:\Documents and Settings\2875\Рабочий стол\Новый рисуно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920916"/>
            <a:ext cx="1024433" cy="1417196"/>
          </a:xfrm>
          <a:prstGeom prst="rect">
            <a:avLst/>
          </a:prstGeom>
          <a:noFill/>
        </p:spPr>
      </p:pic>
      <p:cxnSp>
        <p:nvCxnSpPr>
          <p:cNvPr id="45" name="Прямая соединительная линия 44"/>
          <p:cNvCxnSpPr/>
          <p:nvPr/>
        </p:nvCxnSpPr>
        <p:spPr>
          <a:xfrm>
            <a:off x="4427984" y="2780928"/>
            <a:ext cx="4392488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427984" y="4656136"/>
            <a:ext cx="4392488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6020466" y="5000636"/>
            <a:ext cx="2857520" cy="1357322"/>
          </a:xfrm>
          <a:prstGeom prst="roundRect">
            <a:avLst>
              <a:gd name="adj" fmla="val 7046"/>
            </a:avLst>
          </a:prstGeom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Постановление Правительства Российской Федерации 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порядке создания, ведения, изменения и применения общероссийских классификаторов, реестров и информационных ресурсов (далее – Постановление) (пункт 1.4 Плана мероприятий).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499992" y="5423290"/>
            <a:ext cx="1160512" cy="718162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Дуга 50"/>
          <p:cNvSpPr/>
          <p:nvPr/>
        </p:nvSpPr>
        <p:spPr>
          <a:xfrm rot="21058094" flipV="1">
            <a:off x="5171403" y="4836580"/>
            <a:ext cx="864374" cy="736604"/>
          </a:xfrm>
          <a:prstGeom prst="arc">
            <a:avLst>
              <a:gd name="adj1" fmla="val 16327295"/>
              <a:gd name="adj2" fmla="val 2032791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Дуга 51"/>
          <p:cNvSpPr/>
          <p:nvPr/>
        </p:nvSpPr>
        <p:spPr>
          <a:xfrm>
            <a:off x="5182326" y="5974558"/>
            <a:ext cx="908056" cy="765182"/>
          </a:xfrm>
          <a:prstGeom prst="arc">
            <a:avLst>
              <a:gd name="adj1" fmla="val 16426945"/>
              <a:gd name="adj2" fmla="val 19875742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5" name="Picture 3" descr="C:\Documents and Settings\2875\Рабочий стол\Новый рисунок (5)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7230" y="2994980"/>
            <a:ext cx="936104" cy="1341999"/>
          </a:xfrm>
          <a:prstGeom prst="rect">
            <a:avLst/>
          </a:prstGeom>
          <a:noFill/>
        </p:spPr>
      </p:pic>
      <p:sp>
        <p:nvSpPr>
          <p:cNvPr id="56" name="Скругленный прямоугольник 55"/>
          <p:cNvSpPr/>
          <p:nvPr/>
        </p:nvSpPr>
        <p:spPr>
          <a:xfrm>
            <a:off x="5905304" y="3193752"/>
            <a:ext cx="2857520" cy="1152128"/>
          </a:xfrm>
          <a:prstGeom prst="roundRect">
            <a:avLst>
              <a:gd name="adj" fmla="val 7046"/>
            </a:avLst>
          </a:prstGeom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Концепция создания единой информационной среды 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(далее - Концепция) в сфере систематизации и кодирования информации (пункт 1.5 Плана мероприятий).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499992" y="3428946"/>
            <a:ext cx="1045350" cy="718162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Дуга 57"/>
          <p:cNvSpPr/>
          <p:nvPr/>
        </p:nvSpPr>
        <p:spPr>
          <a:xfrm rot="21058094" flipV="1">
            <a:off x="5056241" y="2842236"/>
            <a:ext cx="864374" cy="736604"/>
          </a:xfrm>
          <a:prstGeom prst="arc">
            <a:avLst>
              <a:gd name="adj1" fmla="val 16327295"/>
              <a:gd name="adj2" fmla="val 2032791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Дуга 58"/>
          <p:cNvSpPr/>
          <p:nvPr/>
        </p:nvSpPr>
        <p:spPr>
          <a:xfrm>
            <a:off x="5067164" y="4031970"/>
            <a:ext cx="908056" cy="765182"/>
          </a:xfrm>
          <a:prstGeom prst="arc">
            <a:avLst>
              <a:gd name="adj1" fmla="val 16426945"/>
              <a:gd name="adj2" fmla="val 19875742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8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57620" y="1000108"/>
            <a:ext cx="26821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</a:rPr>
              <a:t>Утверждена Правительством РФ </a:t>
            </a:r>
            <a:r>
              <a:rPr lang="ru-RU" sz="1100" b="1" dirty="0" smtClean="0">
                <a:solidFill>
                  <a:srgbClr val="C00000"/>
                </a:solidFill>
              </a:rPr>
              <a:t>(!)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65488" y="2780928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</a:rPr>
              <a:t>Разработана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71114" y="4699266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</a:rPr>
              <a:t>Разработано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67" name="Стрелка вправо 66"/>
          <p:cNvSpPr/>
          <p:nvPr/>
        </p:nvSpPr>
        <p:spPr>
          <a:xfrm>
            <a:off x="3639316" y="1767190"/>
            <a:ext cx="504056" cy="432048"/>
          </a:xfrm>
          <a:prstGeom prst="rightArrow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право 67"/>
          <p:cNvSpPr/>
          <p:nvPr/>
        </p:nvSpPr>
        <p:spPr>
          <a:xfrm>
            <a:off x="3595766" y="3544138"/>
            <a:ext cx="504056" cy="432048"/>
          </a:xfrm>
          <a:prstGeom prst="rightArrow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>
            <a:off x="3627270" y="5456476"/>
            <a:ext cx="504056" cy="432048"/>
          </a:xfrm>
          <a:prstGeom prst="rightArrow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459599" y="1637818"/>
            <a:ext cx="1045350" cy="718162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Нашивка 35"/>
          <p:cNvSpPr/>
          <p:nvPr/>
        </p:nvSpPr>
        <p:spPr>
          <a:xfrm>
            <a:off x="3402358" y="4429132"/>
            <a:ext cx="142876" cy="35719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Нашивка 36"/>
          <p:cNvSpPr/>
          <p:nvPr/>
        </p:nvSpPr>
        <p:spPr>
          <a:xfrm>
            <a:off x="6018516" y="4429132"/>
            <a:ext cx="142876" cy="35719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00430" y="3143248"/>
            <a:ext cx="257176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этап (2014-2016 гг.)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обеспечение взаимосвязи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и обмена сведениями между  ГИР в режиме реального времени, в т.ч. с использованием ИС, определенной Концепцией,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с охватом ГИР федерального уровня, объектами учета которых являются юр. лиц, ИП, недвижимость, товары (ФК),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приведение не легализованных и не автоматизированных федеральных ГИР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в соответствие с требованиями Концепции, с аналогичным объектами учета (ФК, МКС).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5" name="Стрелка вправо с вырезом 34"/>
          <p:cNvSpPr/>
          <p:nvPr/>
        </p:nvSpPr>
        <p:spPr>
          <a:xfrm rot="19069398">
            <a:off x="2702095" y="2553363"/>
            <a:ext cx="1515019" cy="759755"/>
          </a:xfrm>
          <a:prstGeom prst="notch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с вырезом 32"/>
          <p:cNvSpPr/>
          <p:nvPr/>
        </p:nvSpPr>
        <p:spPr>
          <a:xfrm rot="5400000">
            <a:off x="35687" y="2750339"/>
            <a:ext cx="928694" cy="714380"/>
          </a:xfrm>
          <a:prstGeom prst="notch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62574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rgbClr val="C00000"/>
                </a:solidFill>
                <a:cs typeface="Arial" pitchFamily="34" charset="0"/>
              </a:rPr>
              <a:t>Концепция единой информационной среды </a:t>
            </a:r>
            <a:br>
              <a:rPr lang="ru-RU" altLang="ru-RU" sz="1400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ru-RU" altLang="ru-RU" sz="1400" dirty="0" smtClean="0">
                <a:solidFill>
                  <a:srgbClr val="C00000"/>
                </a:solidFill>
                <a:cs typeface="Arial" pitchFamily="34" charset="0"/>
              </a:rPr>
              <a:t>в Российской Федерации*</a:t>
            </a:r>
            <a:endParaRPr lang="ru-RU" altLang="ru-RU" sz="140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390" y="1330755"/>
            <a:ext cx="34289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</a:rPr>
              <a:t>кардинальное улучшение качества взаимодействия ОГВ, а также физ. и юр. лиц при обмене информацией об объектах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и субъектах правоотношений, их правовых статусах, а также совершении иных юридически значимых действий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в режиме реального времени.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71472" y="1071546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Цель: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072066" y="2857496"/>
            <a:ext cx="27146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Показатели результативности: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857620" y="1500174"/>
            <a:ext cx="5143536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>
              <a:spcBef>
                <a:spcPts val="300"/>
              </a:spcBef>
              <a:buFont typeface="Wingdings" pitchFamily="2" charset="2"/>
              <a:buChar char="§"/>
              <a:tabLst>
                <a:tab pos="914400" algn="l"/>
              </a:tabLst>
            </a:pPr>
            <a:r>
              <a:rPr lang="ru-RU" sz="1200" dirty="0" smtClean="0">
                <a:solidFill>
                  <a:srgbClr val="002060"/>
                </a:solidFill>
              </a:rPr>
              <a:t> однозначные критерии определения эталонности данных, дающие понимание, как сформировать информационный поток между ГИР,</a:t>
            </a:r>
          </a:p>
          <a:p>
            <a:pPr lvl="0" algn="just" eaLnBrk="0" hangingPunct="0">
              <a:spcBef>
                <a:spcPts val="300"/>
              </a:spcBef>
              <a:buFont typeface="Wingdings" pitchFamily="2" charset="2"/>
              <a:buChar char="§"/>
              <a:tabLst>
                <a:tab pos="914400" algn="l"/>
              </a:tabLst>
            </a:pPr>
            <a:r>
              <a:rPr lang="ru-RU" sz="1200" dirty="0" smtClean="0">
                <a:solidFill>
                  <a:srgbClr val="002060"/>
                </a:solidFill>
              </a:rPr>
              <a:t> методология и технология взаимосвязи </a:t>
            </a:r>
            <a:r>
              <a:rPr lang="ru-RU" sz="1200" dirty="0" err="1" smtClean="0">
                <a:solidFill>
                  <a:srgbClr val="002060"/>
                </a:solidFill>
              </a:rPr>
              <a:t>гос</a:t>
            </a:r>
            <a:r>
              <a:rPr lang="ru-RU" sz="1200" dirty="0" smtClean="0">
                <a:solidFill>
                  <a:srgbClr val="002060"/>
                </a:solidFill>
              </a:rPr>
              <a:t>. данных,</a:t>
            </a:r>
          </a:p>
          <a:p>
            <a:pPr lvl="0" algn="just" eaLnBrk="0" hangingPunct="0">
              <a:spcBef>
                <a:spcPts val="300"/>
              </a:spcBef>
              <a:buFont typeface="Wingdings" pitchFamily="2" charset="2"/>
              <a:buChar char="§"/>
              <a:tabLst>
                <a:tab pos="914400" algn="l"/>
              </a:tabLst>
            </a:pPr>
            <a:r>
              <a:rPr lang="ru-RU" sz="1200" dirty="0" smtClean="0">
                <a:solidFill>
                  <a:srgbClr val="002060"/>
                </a:solidFill>
              </a:rPr>
              <a:t> методология и технология управления изменениями </a:t>
            </a:r>
            <a:r>
              <a:rPr lang="ru-RU" sz="1200" dirty="0" err="1" smtClean="0">
                <a:solidFill>
                  <a:srgbClr val="002060"/>
                </a:solidFill>
              </a:rPr>
              <a:t>гос</a:t>
            </a:r>
            <a:r>
              <a:rPr lang="ru-RU" sz="1200" dirty="0" smtClean="0">
                <a:solidFill>
                  <a:srgbClr val="002060"/>
                </a:solidFill>
              </a:rPr>
              <a:t>. данных.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108124" y="3143248"/>
            <a:ext cx="303587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этап (2016-2018 гг.)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обеспечение взаимосвязи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и обмена сведениями между  ГИР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в режиме реального времени, в т.ч.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с использованием ИС, определенной Концепцией, с охватом ГИР федерального уровня, объектами учета которых являются физ. лиц, АТД, географические объекты и пр.,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приведение не легализованных и не автоматизированных федеральных ГИР в соответствие с требованиями Концепции, с аналогичным объектами учета (ФК, МКС);</a:t>
            </a:r>
            <a:endParaRPr lang="ru-RU" sz="1200" dirty="0" smtClean="0">
              <a:solidFill>
                <a:srgbClr val="002060"/>
              </a:solidFill>
              <a:ea typeface="Times New Roman" pitchFamily="18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создание общероссийского портала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с доступом к ГИР.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00034" y="3152000"/>
            <a:ext cx="23807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1200" b="1" dirty="0" smtClean="0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Задачи</a:t>
            </a: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71406" y="3500438"/>
            <a:ext cx="335758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классификация видов ГИР и определение требований к ним;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установление требований к порядку создания, ведения, изменения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и применения ГИР;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определение требований к применению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и применение информационных технологий, направленных на обеспечение автоматизации процессов, связанных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с взаимодействием ГИР между собой;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200" dirty="0" smtClean="0">
                <a:solidFill>
                  <a:srgbClr val="002060"/>
                </a:solidFill>
              </a:rPr>
              <a:t> определение подходов к упрощению порядка взаимодействия физ. и юр. лиц </a:t>
            </a:r>
            <a:br>
              <a:rPr lang="ru-RU" sz="1200" dirty="0" smtClean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с ОГВ при установлении взаимосвязей между ГИР.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7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5143504" y="1000108"/>
            <a:ext cx="23807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Ключевые предложения: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0" y="6348666"/>
            <a:ext cx="80010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hangingPunct="0">
              <a:spcBef>
                <a:spcPts val="300"/>
              </a:spcBef>
              <a:tabLst>
                <a:tab pos="914400" algn="l"/>
              </a:tabLst>
            </a:pPr>
            <a:r>
              <a:rPr lang="ru-RU" sz="800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* на основании Концепции методологии систематизации и кодирования информации, утвержденная распоряжением Правительства от 10.05.2014 г. № 793-р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14282" y="1013651"/>
            <a:ext cx="8786874" cy="5447645"/>
          </a:xfrm>
          <a:prstGeom prst="roundRect">
            <a:avLst>
              <a:gd name="adj" fmla="val 0"/>
            </a:avLst>
          </a:prstGeom>
          <a:noFill/>
          <a:ln w="15875">
            <a:noFill/>
          </a:ln>
        </p:spPr>
        <p:txBody>
          <a:bodyPr wrap="square">
            <a:spAutoFit/>
          </a:bodyPr>
          <a:lstStyle/>
          <a:p>
            <a:pPr marL="228600" indent="-228600" algn="just"/>
            <a:r>
              <a:rPr lang="ru-RU" sz="1100" b="1" dirty="0" smtClean="0">
                <a:solidFill>
                  <a:srgbClr val="002060"/>
                </a:solidFill>
              </a:rPr>
              <a:t>Предпосылки:</a:t>
            </a:r>
          </a:p>
          <a:p>
            <a:pPr marL="228600" indent="-228600" algn="just"/>
            <a:endParaRPr lang="ru-RU" sz="500" b="1" dirty="0" smtClean="0">
              <a:solidFill>
                <a:srgbClr val="002060"/>
              </a:solidFill>
            </a:endParaRP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Цель обеспечения актуальности, достоверности и доступности данных в ГИР была продекларирована во многих концепциях, стратегиях и пр.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Однако не были определены правила и методы взаимосвязи данных между ГИР, не создана соответствующая технология.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Попытка урегулировать указанный вопрос предпринята в Постановлении Правительства РФ № 928 «О базовых государственных информационных ресурсах», однако, Постановление не реализовано. 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Ключевые проблемы Постановления № 928:</a:t>
            </a:r>
          </a:p>
          <a:p>
            <a:pPr marL="228600" indent="-228600" algn="just"/>
            <a:endParaRPr lang="ru-RU" sz="1100" dirty="0" smtClean="0">
              <a:solidFill>
                <a:srgbClr val="002060"/>
              </a:solidFill>
            </a:endParaRP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отсутствие критерия эталонных данных, что не позволило ФОИВ определить источники данных для своих ГИР,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автоматизация процесса обмена данными между ГИР предусматривается «точка» к «точке» без учета аналогичной информации в иных ГИР, 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отсутствие единых подходов к автоматизации процесса обмена данными между ГИР привело к множественности дублирующихся справочников, используемых в различных ГИР и не увязанных между собой.</a:t>
            </a:r>
          </a:p>
          <a:p>
            <a:pPr marL="685800" lvl="1" indent="-228600"/>
            <a:endParaRPr lang="ru-RU" sz="1100" dirty="0" smtClean="0">
              <a:solidFill>
                <a:srgbClr val="002060"/>
              </a:solidFill>
            </a:endParaRPr>
          </a:p>
          <a:p>
            <a:pPr marL="685800" lvl="1" indent="-685800" algn="ctr"/>
            <a:r>
              <a:rPr lang="ru-RU" sz="1100" b="1" dirty="0" smtClean="0">
                <a:solidFill>
                  <a:srgbClr val="002060"/>
                </a:solidFill>
              </a:rPr>
              <a:t>В результате не сформирована единая информационная среда в сфере </a:t>
            </a:r>
            <a:r>
              <a:rPr lang="ru-RU" sz="1100" b="1" dirty="0" err="1" smtClean="0">
                <a:solidFill>
                  <a:srgbClr val="002060"/>
                </a:solidFill>
              </a:rPr>
              <a:t>гос</a:t>
            </a:r>
            <a:r>
              <a:rPr lang="ru-RU" sz="1100" b="1" dirty="0" smtClean="0">
                <a:solidFill>
                  <a:srgbClr val="002060"/>
                </a:solidFill>
              </a:rPr>
              <a:t>. управления, </a:t>
            </a:r>
            <a:br>
              <a:rPr lang="ru-RU" sz="1100" b="1" dirty="0" smtClean="0">
                <a:solidFill>
                  <a:srgbClr val="002060"/>
                </a:solidFill>
              </a:rPr>
            </a:br>
            <a:r>
              <a:rPr lang="ru-RU" sz="1100" b="1" dirty="0" smtClean="0">
                <a:solidFill>
                  <a:srgbClr val="002060"/>
                </a:solidFill>
              </a:rPr>
              <a:t>что не позволяет обеспечить качественное электронное межведомственное взаимодействие. </a:t>
            </a:r>
          </a:p>
          <a:p>
            <a:pPr marL="685800" lvl="1" indent="-685800" algn="ctr"/>
            <a:r>
              <a:rPr lang="ru-RU" sz="1100" b="1" dirty="0" smtClean="0">
                <a:solidFill>
                  <a:srgbClr val="002060"/>
                </a:solidFill>
              </a:rPr>
              <a:t>Концепция создания единой информационной среды и Постановление призваны решить сложившиеся проблемы.</a:t>
            </a:r>
          </a:p>
          <a:p>
            <a:pPr marL="685800" lvl="1" indent="-685800" algn="just"/>
            <a:endParaRPr lang="ru-RU" sz="1100" b="1" dirty="0" smtClean="0">
              <a:solidFill>
                <a:srgbClr val="002060"/>
              </a:solidFill>
            </a:endParaRPr>
          </a:p>
          <a:p>
            <a:pPr marL="685800" lvl="1" indent="-685800" algn="just"/>
            <a:r>
              <a:rPr lang="ru-RU" sz="1100" b="1" dirty="0" smtClean="0">
                <a:solidFill>
                  <a:srgbClr val="002060"/>
                </a:solidFill>
              </a:rPr>
              <a:t>В этих целях:</a:t>
            </a:r>
          </a:p>
          <a:p>
            <a:pPr marL="685800" lvl="1" indent="-685800" algn="just"/>
            <a:endParaRPr lang="ru-RU" sz="600" b="1" dirty="0" smtClean="0">
              <a:solidFill>
                <a:srgbClr val="002060"/>
              </a:solidFill>
            </a:endParaRPr>
          </a:p>
          <a:p>
            <a:pPr marL="182563" lvl="1" indent="-182563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Установлены критерии эталонности данных, что позволило сформулировать правило определения источника данных при электронном межведомственном взаимодействии (информационный поток). </a:t>
            </a:r>
          </a:p>
          <a:p>
            <a:pPr marL="182563" lvl="1" indent="-182563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Данные признаются эталонными, если выполняются одновременно следующие условия:  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впервые внесены в ГИР,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подтверждены первичными и исходными данными от заявителя (ОИВ), 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изменение правового статуса данных влечет необходимость их обновления в ГИР  (т.о. важным является факт юридической значимости информации в ГИР, так как существуют справочные и учетные ГИР, в кот. нет такой </a:t>
            </a:r>
            <a:r>
              <a:rPr lang="ru-RU" sz="1100" dirty="0" err="1" smtClean="0">
                <a:solidFill>
                  <a:srgbClr val="002060"/>
                </a:solidFill>
              </a:rPr>
              <a:t>инф</a:t>
            </a:r>
            <a:r>
              <a:rPr lang="ru-RU" sz="1100" dirty="0" smtClean="0">
                <a:solidFill>
                  <a:srgbClr val="002060"/>
                </a:solidFill>
              </a:rPr>
              <a:t>.)</a:t>
            </a:r>
          </a:p>
          <a:p>
            <a:pPr marL="0" lvl="1" algn="ctr"/>
            <a:endParaRPr lang="ru-RU" sz="700" dirty="0" smtClean="0">
              <a:solidFill>
                <a:srgbClr val="002060"/>
              </a:solidFill>
            </a:endParaRPr>
          </a:p>
          <a:p>
            <a:pPr marL="0" lvl="1"/>
            <a:r>
              <a:rPr lang="ru-RU" sz="1100" dirty="0" smtClean="0">
                <a:solidFill>
                  <a:srgbClr val="002060"/>
                </a:solidFill>
              </a:rPr>
              <a:t>Таким образом, эталонные данные могут быть в любых ГИР, которые в зависимости от целей создания могут быть базовыми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или производными государственными информационными ресурсами, общероссийскими или ведомственными классификаторами. </a:t>
            </a:r>
          </a:p>
          <a:p>
            <a:pPr marL="0" lvl="1" algn="just"/>
            <a:r>
              <a:rPr lang="ru-RU" sz="1100" dirty="0" smtClean="0">
                <a:solidFill>
                  <a:srgbClr val="002060"/>
                </a:solidFill>
              </a:rPr>
              <a:t>3. Определены подходы к правовому регулированию и автоматизации процесса обмена данными между ГИР, позволяющие сформировать единое информационное пространство в сфере </a:t>
            </a:r>
            <a:r>
              <a:rPr lang="ru-RU" sz="1100" dirty="0" err="1" smtClean="0">
                <a:solidFill>
                  <a:srgbClr val="002060"/>
                </a:solidFill>
              </a:rPr>
              <a:t>гос</a:t>
            </a:r>
            <a:r>
              <a:rPr lang="ru-RU" sz="1100" dirty="0" smtClean="0">
                <a:solidFill>
                  <a:srgbClr val="002060"/>
                </a:solidFill>
              </a:rPr>
              <a:t>. управления.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232926"/>
            <a:ext cx="6617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 smtClean="0">
                <a:solidFill>
                  <a:srgbClr val="C00000"/>
                </a:solidFill>
                <a:cs typeface="Arial" pitchFamily="34" charset="0"/>
              </a:rPr>
              <a:t>Концепция Единой информационной среды</a:t>
            </a:r>
            <a:endParaRPr lang="ru-RU" altLang="ru-RU" sz="1600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6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Скругленный прямоугольник 185"/>
          <p:cNvSpPr/>
          <p:nvPr/>
        </p:nvSpPr>
        <p:spPr>
          <a:xfrm>
            <a:off x="211424" y="5605478"/>
            <a:ext cx="4929222" cy="3238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Скругленный прямоугольник 182"/>
          <p:cNvSpPr/>
          <p:nvPr/>
        </p:nvSpPr>
        <p:spPr>
          <a:xfrm>
            <a:off x="226664" y="5255908"/>
            <a:ext cx="4913982" cy="3009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Скругленный прямоугольник 181"/>
          <p:cNvSpPr/>
          <p:nvPr/>
        </p:nvSpPr>
        <p:spPr>
          <a:xfrm>
            <a:off x="211424" y="4714884"/>
            <a:ext cx="4929222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29"/>
          <p:cNvGrpSpPr/>
          <p:nvPr/>
        </p:nvGrpSpPr>
        <p:grpSpPr>
          <a:xfrm rot="1267972">
            <a:off x="567445" y="2541847"/>
            <a:ext cx="1571636" cy="857256"/>
            <a:chOff x="3214678" y="2285992"/>
            <a:chExt cx="1571636" cy="857256"/>
          </a:xfrm>
        </p:grpSpPr>
        <p:sp>
          <p:nvSpPr>
            <p:cNvPr id="131" name="Овал 130"/>
            <p:cNvSpPr/>
            <p:nvPr/>
          </p:nvSpPr>
          <p:spPr>
            <a:xfrm>
              <a:off x="3214678" y="2285992"/>
              <a:ext cx="1571636" cy="857256"/>
            </a:xfrm>
            <a:prstGeom prst="ellipse">
              <a:avLst/>
            </a:prstGeom>
            <a:solidFill>
              <a:schemeClr val="bg1">
                <a:lumMod val="85000"/>
                <a:alpha val="78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50800" dir="5400000" sx="1000" sy="1000" algn="ctr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lt1"/>
                </a:solidFill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>
            <a:xfrm rot="20332028">
              <a:off x="3276529" y="2407943"/>
              <a:ext cx="5267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</a:rPr>
                <a:t>НПА</a:t>
              </a:r>
            </a:p>
          </p:txBody>
        </p:sp>
      </p:grpSp>
      <p:sp>
        <p:nvSpPr>
          <p:cNvPr id="13" name="Скругленная прямоугольная выноска 12"/>
          <p:cNvSpPr/>
          <p:nvPr/>
        </p:nvSpPr>
        <p:spPr>
          <a:xfrm>
            <a:off x="4572000" y="2928934"/>
            <a:ext cx="3500462" cy="1357322"/>
          </a:xfrm>
          <a:prstGeom prst="wedgeRoundRectCallout">
            <a:avLst>
              <a:gd name="adj1" fmla="val -80663"/>
              <a:gd name="adj2" fmla="val -48385"/>
              <a:gd name="adj3" fmla="val 16667"/>
            </a:avLst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 bwMode="auto">
          <a:xfrm>
            <a:off x="1643042" y="428604"/>
            <a:ext cx="600079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altLang="ru-RU" sz="1400" dirty="0" smtClean="0">
                <a:solidFill>
                  <a:srgbClr val="C00000"/>
                </a:solidFill>
                <a:cs typeface="Arial" pitchFamily="34" charset="0"/>
              </a:rPr>
              <a:t>Единая информационная среда  - текущее состояние</a:t>
            </a:r>
            <a:endParaRPr lang="ru-RU" altLang="ru-RU" sz="14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71472" y="1538575"/>
            <a:ext cx="2714644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Вся информационная среда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(совокупность ГИР)</a:t>
            </a:r>
            <a:endParaRPr lang="ru-RU" sz="1400" b="1" dirty="0">
              <a:solidFill>
                <a:srgbClr val="002060"/>
              </a:solidFill>
            </a:endParaRPr>
          </a:p>
        </p:txBody>
      </p:sp>
      <p:grpSp>
        <p:nvGrpSpPr>
          <p:cNvPr id="3" name="Группа 28"/>
          <p:cNvGrpSpPr/>
          <p:nvPr/>
        </p:nvGrpSpPr>
        <p:grpSpPr>
          <a:xfrm rot="19776415">
            <a:off x="1558249" y="2360315"/>
            <a:ext cx="1827582" cy="857256"/>
            <a:chOff x="3214678" y="2285992"/>
            <a:chExt cx="1827582" cy="857256"/>
          </a:xfrm>
        </p:grpSpPr>
        <p:sp>
          <p:nvSpPr>
            <p:cNvPr id="31" name="Овал 30"/>
            <p:cNvSpPr/>
            <p:nvPr/>
          </p:nvSpPr>
          <p:spPr>
            <a:xfrm>
              <a:off x="3214678" y="2285992"/>
              <a:ext cx="1571636" cy="8572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78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50800" dir="5400000" sx="1000" sy="1000" algn="ctr" rotWithShape="0">
                <a:schemeClr val="bg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lt1"/>
                </a:solidFill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 rot="1943433">
              <a:off x="3684938" y="2470505"/>
              <a:ext cx="135732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</a:rPr>
                <a:t>ГИС</a:t>
              </a:r>
            </a:p>
          </p:txBody>
        </p:sp>
      </p:grpSp>
      <p:cxnSp>
        <p:nvCxnSpPr>
          <p:cNvPr id="38" name="Прямая со стрелкой 37"/>
          <p:cNvCxnSpPr>
            <a:endCxn id="33" idx="2"/>
          </p:cNvCxnSpPr>
          <p:nvPr/>
        </p:nvCxnSpPr>
        <p:spPr>
          <a:xfrm rot="10800000" flipV="1">
            <a:off x="1525005" y="3251256"/>
            <a:ext cx="158823" cy="12273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33" idx="4"/>
          </p:cNvCxnSpPr>
          <p:nvPr/>
        </p:nvCxnSpPr>
        <p:spPr>
          <a:xfrm rot="16200000" flipH="1">
            <a:off x="2562168" y="3239754"/>
            <a:ext cx="119252" cy="8656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33" idx="6"/>
          </p:cNvCxnSpPr>
          <p:nvPr/>
        </p:nvCxnSpPr>
        <p:spPr>
          <a:xfrm flipV="1">
            <a:off x="3039481" y="2333116"/>
            <a:ext cx="156225" cy="12300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endCxn id="33" idx="0"/>
          </p:cNvCxnSpPr>
          <p:nvPr/>
        </p:nvCxnSpPr>
        <p:spPr>
          <a:xfrm rot="16200000" flipV="1">
            <a:off x="2040457" y="2379623"/>
            <a:ext cx="119516" cy="8916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4572000" y="2928934"/>
            <a:ext cx="3357586" cy="12772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Проблема: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Невозможно обеспечить взаимосвязь и обмен данными между ГИР, которые не легализованы и не автоматизированы. Поэтому вся совокупность ГИР требует легализации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и автоматизации, что позволит обеспечить взаимосвязь и обмен данными этих ГИР. </a:t>
            </a:r>
          </a:p>
        </p:txBody>
      </p:sp>
      <p:cxnSp>
        <p:nvCxnSpPr>
          <p:cNvPr id="133" name="Прямая со стрелкой 132"/>
          <p:cNvCxnSpPr>
            <a:endCxn id="129" idx="2"/>
          </p:cNvCxnSpPr>
          <p:nvPr/>
        </p:nvCxnSpPr>
        <p:spPr>
          <a:xfrm rot="10800000">
            <a:off x="435702" y="2622215"/>
            <a:ext cx="184593" cy="6494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>
            <a:endCxn id="129" idx="4"/>
          </p:cNvCxnSpPr>
          <p:nvPr/>
        </p:nvCxnSpPr>
        <p:spPr>
          <a:xfrm rot="5400000">
            <a:off x="1099308" y="3415933"/>
            <a:ext cx="145079" cy="5376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endCxn id="129" idx="6"/>
          </p:cNvCxnSpPr>
          <p:nvPr/>
        </p:nvCxnSpPr>
        <p:spPr>
          <a:xfrm>
            <a:off x="2086232" y="3253787"/>
            <a:ext cx="184715" cy="801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>
            <a:endCxn id="129" idx="0"/>
          </p:cNvCxnSpPr>
          <p:nvPr/>
        </p:nvCxnSpPr>
        <p:spPr>
          <a:xfrm rot="5400000" flipH="1" flipV="1">
            <a:off x="1469802" y="2478793"/>
            <a:ext cx="129877" cy="5388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>
            <a:stCxn id="34" idx="5"/>
          </p:cNvCxnSpPr>
          <p:nvPr/>
        </p:nvCxnSpPr>
        <p:spPr>
          <a:xfrm rot="16200000" flipH="1">
            <a:off x="3116794" y="3331114"/>
            <a:ext cx="90874" cy="104897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>
            <a:stCxn id="34" idx="3"/>
          </p:cNvCxnSpPr>
          <p:nvPr/>
        </p:nvCxnSpPr>
        <p:spPr>
          <a:xfrm rot="5400000">
            <a:off x="435639" y="3331084"/>
            <a:ext cx="90874" cy="104959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>
            <a:stCxn id="34" idx="1"/>
          </p:cNvCxnSpPr>
          <p:nvPr/>
        </p:nvCxnSpPr>
        <p:spPr>
          <a:xfrm rot="16200000" flipV="1">
            <a:off x="435639" y="1421693"/>
            <a:ext cx="90874" cy="104959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>
            <a:stCxn id="34" idx="0"/>
          </p:cNvCxnSpPr>
          <p:nvPr/>
        </p:nvCxnSpPr>
        <p:spPr>
          <a:xfrm rot="5400000" flipH="1" flipV="1">
            <a:off x="1785917" y="1071546"/>
            <a:ext cx="142876" cy="0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>
            <a:stCxn id="34" idx="7"/>
          </p:cNvCxnSpPr>
          <p:nvPr/>
        </p:nvCxnSpPr>
        <p:spPr>
          <a:xfrm rot="5400000" flipH="1" flipV="1">
            <a:off x="3116793" y="1421726"/>
            <a:ext cx="90874" cy="104895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ая прямоугольная выноска 19"/>
          <p:cNvSpPr/>
          <p:nvPr/>
        </p:nvSpPr>
        <p:spPr>
          <a:xfrm>
            <a:off x="142844" y="4214818"/>
            <a:ext cx="3714776" cy="1857388"/>
          </a:xfrm>
          <a:prstGeom prst="wedgeRoundRectCallout">
            <a:avLst>
              <a:gd name="adj1" fmla="val -3720"/>
              <a:gd name="adj2" fmla="val -99455"/>
              <a:gd name="adj3" fmla="val 16667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4" name="Прямая со стрелкой 163"/>
          <p:cNvCxnSpPr>
            <a:stCxn id="34" idx="4"/>
          </p:cNvCxnSpPr>
          <p:nvPr/>
        </p:nvCxnSpPr>
        <p:spPr>
          <a:xfrm rot="5400000">
            <a:off x="1750232" y="3786189"/>
            <a:ext cx="142875" cy="1588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0" y="1142984"/>
            <a:ext cx="3643338" cy="2571768"/>
          </a:xfrm>
          <a:prstGeom prst="ellipse">
            <a:avLst/>
          </a:prstGeom>
          <a:noFill/>
          <a:ln w="9525"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 rot="19684579">
            <a:off x="1376145" y="2277290"/>
            <a:ext cx="1968420" cy="1152532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  <a:effectLst>
            <a:outerShdw blurRad="50800" dist="50800" dir="54000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129" name="Овал 128"/>
          <p:cNvSpPr/>
          <p:nvPr/>
        </p:nvSpPr>
        <p:spPr>
          <a:xfrm rot="1271798">
            <a:off x="369114" y="2401810"/>
            <a:ext cx="1968420" cy="1152532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  <a:prstDash val="lgDash"/>
          </a:ln>
          <a:effectLst>
            <a:outerShdw blurRad="50800" dist="50800" dir="54000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4339904"/>
            <a:ext cx="3714776" cy="16158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Решение: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Создания ИС необходимо разделить на 3 блока: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 обеспечение взаимосвязи и обмена данными между ГИР, ведение которых уже сейчас автоматизировано и легализации взаимосвязи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 легализация иных ГИР для дальнейшего обеспечения взаимосвязи данных,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 автоматизация ГИР для обеспечения взаимосвязи данных.</a:t>
            </a:r>
            <a:endParaRPr lang="ru-RU" sz="1050" dirty="0" smtClean="0">
              <a:solidFill>
                <a:srgbClr val="002060"/>
              </a:solidFill>
            </a:endParaRPr>
          </a:p>
        </p:txBody>
      </p:sp>
      <p:sp>
        <p:nvSpPr>
          <p:cNvPr id="88" name="Скругленная прямоугольная выноска 87"/>
          <p:cNvSpPr/>
          <p:nvPr/>
        </p:nvSpPr>
        <p:spPr>
          <a:xfrm>
            <a:off x="3714744" y="1142984"/>
            <a:ext cx="4857784" cy="1643074"/>
          </a:xfrm>
          <a:prstGeom prst="wedgeRoundRectCallout">
            <a:avLst>
              <a:gd name="adj1" fmla="val -71264"/>
              <a:gd name="adj2" fmla="val -6190"/>
              <a:gd name="adj3" fmla="val 16667"/>
            </a:avLst>
          </a:prstGeom>
          <a:solidFill>
            <a:schemeClr val="bg1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8" name="Прямая со стрелкой 157"/>
          <p:cNvCxnSpPr>
            <a:stCxn id="34" idx="6"/>
          </p:cNvCxnSpPr>
          <p:nvPr/>
        </p:nvCxnSpPr>
        <p:spPr>
          <a:xfrm>
            <a:off x="3643338" y="2428868"/>
            <a:ext cx="142844" cy="1588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714744" y="1142984"/>
            <a:ext cx="4857784" cy="16158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Статья 14 Закона 149-ФЗ «Об информации..»: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 п. 9 ГИР - информация, содержащаяся в ГИС, а также иные имеющиеся в распоряжении </a:t>
            </a:r>
            <a:r>
              <a:rPr lang="ru-RU" sz="1100" dirty="0" err="1" smtClean="0">
                <a:solidFill>
                  <a:srgbClr val="002060"/>
                </a:solidFill>
              </a:rPr>
              <a:t>гос</a:t>
            </a:r>
            <a:r>
              <a:rPr lang="ru-RU" sz="1100" dirty="0" smtClean="0">
                <a:solidFill>
                  <a:srgbClr val="002060"/>
                </a:solidFill>
              </a:rPr>
              <a:t>. органов сведения и документы являются ГИР. Информация, содержащаяся в ГИС, является официальной.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>
                <a:solidFill>
                  <a:srgbClr val="002060"/>
                </a:solidFill>
              </a:rPr>
              <a:t> п. 1 ГИС создаются в целях реализации полномочий государственных органов и обеспечения обмена информацией между этими органами, а также в иных установленных федеральными законами целях.</a:t>
            </a:r>
          </a:p>
        </p:txBody>
      </p:sp>
      <p:sp>
        <p:nvSpPr>
          <p:cNvPr id="181" name="Солнце 180"/>
          <p:cNvSpPr/>
          <p:nvPr/>
        </p:nvSpPr>
        <p:spPr>
          <a:xfrm>
            <a:off x="1690556" y="2936554"/>
            <a:ext cx="357190" cy="357190"/>
          </a:xfrm>
          <a:prstGeom prst="sun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рямоугольник 183"/>
          <p:cNvSpPr/>
          <p:nvPr/>
        </p:nvSpPr>
        <p:spPr>
          <a:xfrm>
            <a:off x="3857620" y="4810464"/>
            <a:ext cx="1285884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ФК, ФОИВ, МКС</a:t>
            </a:r>
          </a:p>
        </p:txBody>
      </p:sp>
      <p:sp>
        <p:nvSpPr>
          <p:cNvPr id="185" name="Прямоугольник 184"/>
          <p:cNvSpPr/>
          <p:nvPr/>
        </p:nvSpPr>
        <p:spPr>
          <a:xfrm>
            <a:off x="3857620" y="5286388"/>
            <a:ext cx="1285884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ФК, МКС, ФОИВ</a:t>
            </a:r>
          </a:p>
        </p:txBody>
      </p:sp>
      <p:sp>
        <p:nvSpPr>
          <p:cNvPr id="187" name="Прямоугольник 186"/>
          <p:cNvSpPr/>
          <p:nvPr/>
        </p:nvSpPr>
        <p:spPr>
          <a:xfrm>
            <a:off x="3862382" y="5628338"/>
            <a:ext cx="1285884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МКС, ФОИВ</a:t>
            </a:r>
          </a:p>
        </p:txBody>
      </p:sp>
      <p:sp>
        <p:nvSpPr>
          <p:cNvPr id="188" name="Правая фигурная скобка 187"/>
          <p:cNvSpPr/>
          <p:nvPr/>
        </p:nvSpPr>
        <p:spPr>
          <a:xfrm>
            <a:off x="5143504" y="4710122"/>
            <a:ext cx="142876" cy="1219208"/>
          </a:xfrm>
          <a:prstGeom prst="rightBrace">
            <a:avLst>
              <a:gd name="adj1" fmla="val 4687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рямоугольник 188"/>
          <p:cNvSpPr/>
          <p:nvPr/>
        </p:nvSpPr>
        <p:spPr>
          <a:xfrm>
            <a:off x="5357818" y="4786322"/>
            <a:ext cx="3500462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002060"/>
                </a:solidFill>
              </a:rPr>
              <a:t>Правовые, организационные и технологические мероприятия изложены в Концепции создания единой информационной среды, Постановлении Правительства РФ о создании, ведении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и применении ГИР, а также Плане мероприятий 2015-2018 гг.</a:t>
            </a:r>
          </a:p>
        </p:txBody>
      </p:sp>
      <p:sp>
        <p:nvSpPr>
          <p:cNvPr id="190" name="Прямоугольник 189"/>
          <p:cNvSpPr/>
          <p:nvPr/>
        </p:nvSpPr>
        <p:spPr>
          <a:xfrm>
            <a:off x="142844" y="6215082"/>
            <a:ext cx="878687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rgbClr val="002060"/>
                </a:solidFill>
              </a:rPr>
              <a:t>*Задачи  ФК (1,2) подробнее изложены далее. </a:t>
            </a:r>
          </a:p>
        </p:txBody>
      </p:sp>
      <p:sp>
        <p:nvSpPr>
          <p:cNvPr id="45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Овал 46"/>
          <p:cNvSpPr/>
          <p:nvPr/>
        </p:nvSpPr>
        <p:spPr>
          <a:xfrm rot="1267972">
            <a:off x="565794" y="2540478"/>
            <a:ext cx="1571636" cy="857256"/>
          </a:xfrm>
          <a:prstGeom prst="ellipse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>
            <a:outerShdw blurRad="50800" dist="50800" dir="5400000"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Таблица 130"/>
          <p:cNvGraphicFramePr>
            <a:graphicFrameLocks noGrp="1"/>
          </p:cNvGraphicFramePr>
          <p:nvPr/>
        </p:nvGraphicFramePr>
        <p:xfrm>
          <a:off x="3321770" y="1395196"/>
          <a:ext cx="67872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56133"/>
                <a:gridCol w="214314"/>
              </a:tblGrid>
              <a:tr h="271998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0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64737"/>
            <a:ext cx="5857916" cy="521057"/>
          </a:xfrm>
        </p:spPr>
        <p:txBody>
          <a:bodyPr>
            <a:noAutofit/>
          </a:bodyPr>
          <a:lstStyle/>
          <a:p>
            <a:pPr algn="ctr"/>
            <a:r>
              <a:rPr lang="ru-RU" altLang="ru-RU" sz="1600" b="0" kern="1200" dirty="0" smtClean="0">
                <a:solidFill>
                  <a:srgbClr val="C0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Обеспечение взаимосвязи и обмена данными между ГИР, ведение которых автоматизировано. Модель данных.</a:t>
            </a:r>
            <a:endParaRPr lang="ru-RU" altLang="ru-RU" sz="1600" b="0" kern="1200" dirty="0">
              <a:solidFill>
                <a:srgbClr val="C0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75" name="Таблица 74"/>
          <p:cNvGraphicFramePr>
            <a:graphicFrameLocks noGrp="1"/>
          </p:cNvGraphicFramePr>
          <p:nvPr/>
        </p:nvGraphicFramePr>
        <p:xfrm>
          <a:off x="507654" y="1389680"/>
          <a:ext cx="634749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18189"/>
              </a:tblGrid>
              <a:tr h="271998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sz="12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Таблица 75"/>
          <p:cNvGraphicFramePr>
            <a:graphicFrameLocks noGrp="1"/>
          </p:cNvGraphicFramePr>
          <p:nvPr/>
        </p:nvGraphicFramePr>
        <p:xfrm>
          <a:off x="507654" y="1714488"/>
          <a:ext cx="624840" cy="27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271998"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sz="10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  <a:endParaRPr lang="ru-RU" sz="1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9" name="Заголовок 1"/>
          <p:cNvSpPr txBox="1">
            <a:spLocks/>
          </p:cNvSpPr>
          <p:nvPr/>
        </p:nvSpPr>
        <p:spPr>
          <a:xfrm>
            <a:off x="357158" y="1045828"/>
            <a:ext cx="1308744" cy="3009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поле </a:t>
            </a:r>
            <a:r>
              <a:rPr lang="ru-RU" altLang="ru-RU" sz="1000" b="1" dirty="0" smtClean="0">
                <a:solidFill>
                  <a:srgbClr val="C00000"/>
                </a:solidFill>
                <a:cs typeface="Arial" pitchFamily="34" charset="0"/>
              </a:rPr>
              <a:t>эталон</a:t>
            </a:r>
            <a:endParaRPr kumimoji="0" lang="ru-RU" sz="1000" b="1" i="0" u="none" strike="noStrike" kern="1200" cap="none" spc="0" normalizeH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99"/>
          <p:cNvGrpSpPr/>
          <p:nvPr/>
        </p:nvGrpSpPr>
        <p:grpSpPr>
          <a:xfrm>
            <a:off x="817259" y="1997512"/>
            <a:ext cx="198081" cy="145604"/>
            <a:chOff x="1238267" y="1997512"/>
            <a:chExt cx="198081" cy="145604"/>
          </a:xfrm>
        </p:grpSpPr>
        <p:cxnSp>
          <p:nvCxnSpPr>
            <p:cNvPr id="105" name="Прямая со стрелкой 104"/>
            <p:cNvCxnSpPr/>
            <p:nvPr/>
          </p:nvCxnSpPr>
          <p:spPr>
            <a:xfrm rot="16200000" flipV="1">
              <a:off x="1166138" y="2070314"/>
              <a:ext cx="145604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 стрелкой 111"/>
            <p:cNvCxnSpPr/>
            <p:nvPr/>
          </p:nvCxnSpPr>
          <p:spPr>
            <a:xfrm>
              <a:off x="1238267" y="2143116"/>
              <a:ext cx="198081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Заголовок 1"/>
          <p:cNvSpPr txBox="1">
            <a:spLocks/>
          </p:cNvSpPr>
          <p:nvPr/>
        </p:nvSpPr>
        <p:spPr>
          <a:xfrm>
            <a:off x="501657" y="2094538"/>
            <a:ext cx="667037" cy="186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э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6" name="Заголовок 1"/>
          <p:cNvSpPr txBox="1">
            <a:spLocks/>
          </p:cNvSpPr>
          <p:nvPr/>
        </p:nvSpPr>
        <p:spPr>
          <a:xfrm>
            <a:off x="71406" y="1387778"/>
            <a:ext cx="500067" cy="306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ИР*1</a:t>
            </a: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7" name="Заголовок 1"/>
          <p:cNvSpPr txBox="1">
            <a:spLocks/>
          </p:cNvSpPr>
          <p:nvPr/>
        </p:nvSpPr>
        <p:spPr>
          <a:xfrm>
            <a:off x="79025" y="1737348"/>
            <a:ext cx="500067" cy="208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ИР2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8" name="Заголовок 1"/>
          <p:cNvSpPr txBox="1">
            <a:spLocks/>
          </p:cNvSpPr>
          <p:nvPr/>
        </p:nvSpPr>
        <p:spPr>
          <a:xfrm>
            <a:off x="1161074" y="1048686"/>
            <a:ext cx="1794869" cy="308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 </a:t>
            </a:r>
            <a:r>
              <a:rPr kumimoji="0" lang="ru-RU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Модель данных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9" name="Таблица 118"/>
          <p:cNvGraphicFramePr>
            <a:graphicFrameLocks noGrp="1"/>
          </p:cNvGraphicFramePr>
          <p:nvPr/>
        </p:nvGraphicFramePr>
        <p:xfrm>
          <a:off x="1241431" y="1367443"/>
          <a:ext cx="1705593" cy="1275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872"/>
                <a:gridCol w="1058721"/>
              </a:tblGrid>
              <a:tr h="236024">
                <a:tc>
                  <a:txBody>
                    <a:bodyPr/>
                    <a:lstStyle/>
                    <a:p>
                      <a:r>
                        <a:rPr lang="ru-RU" sz="105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эталон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потребитель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37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ИР1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ИР2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ИР4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ИР2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ИР1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ИР3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ИР3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ИР2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en-US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ИР4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43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ИР5</a:t>
                      </a:r>
                      <a:r>
                        <a:rPr lang="en-US" sz="1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……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0" name="Прямая со стрелкой 119"/>
          <p:cNvCxnSpPr/>
          <p:nvPr/>
        </p:nvCxnSpPr>
        <p:spPr>
          <a:xfrm>
            <a:off x="1741134" y="1714488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1734845" y="1755574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>
            <a:off x="1740892" y="2000240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>
            <a:off x="1741013" y="2041326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>
            <a:off x="1741675" y="2243318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>
            <a:off x="1741675" y="2284404"/>
            <a:ext cx="285752" cy="1588"/>
          </a:xfrm>
          <a:prstGeom prst="straightConnector1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2" name="Таблица 131"/>
          <p:cNvGraphicFramePr>
            <a:graphicFrameLocks noGrp="1"/>
          </p:cNvGraphicFramePr>
          <p:nvPr/>
        </p:nvGraphicFramePr>
        <p:xfrm>
          <a:off x="3323101" y="1714488"/>
          <a:ext cx="67739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54802"/>
                <a:gridCol w="214314"/>
              </a:tblGrid>
              <a:tr h="271998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ru-RU" sz="12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0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" name="Таблица 132"/>
          <p:cNvGraphicFramePr>
            <a:graphicFrameLocks noGrp="1"/>
          </p:cNvGraphicFramePr>
          <p:nvPr/>
        </p:nvGraphicFramePr>
        <p:xfrm>
          <a:off x="3324432" y="2019677"/>
          <a:ext cx="67606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53471"/>
                <a:gridCol w="214314"/>
              </a:tblGrid>
              <a:tr h="271998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</a:t>
                      </a:r>
                      <a:endParaRPr lang="ru-RU" sz="1200" b="1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4" name="Заголовок 1"/>
          <p:cNvSpPr txBox="1">
            <a:spLocks/>
          </p:cNvSpPr>
          <p:nvPr/>
        </p:nvSpPr>
        <p:spPr>
          <a:xfrm>
            <a:off x="2928927" y="1428736"/>
            <a:ext cx="500066" cy="211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ИР</a:t>
            </a:r>
            <a:r>
              <a:rPr kumimoji="0" lang="en-US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5" name="Заголовок 1"/>
          <p:cNvSpPr txBox="1">
            <a:spLocks/>
          </p:cNvSpPr>
          <p:nvPr/>
        </p:nvSpPr>
        <p:spPr>
          <a:xfrm>
            <a:off x="2928926" y="1766478"/>
            <a:ext cx="500067" cy="180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ИР</a:t>
            </a:r>
            <a:r>
              <a:rPr kumimoji="0" lang="en-US" alt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8" name="Заголовок 1"/>
          <p:cNvSpPr txBox="1">
            <a:spLocks/>
          </p:cNvSpPr>
          <p:nvPr/>
        </p:nvSpPr>
        <p:spPr>
          <a:xfrm>
            <a:off x="2936547" y="2036731"/>
            <a:ext cx="469586" cy="241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ИР</a:t>
            </a:r>
            <a:r>
              <a:rPr kumimoji="0" lang="en-US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4786314" y="1500174"/>
            <a:ext cx="3714776" cy="954620"/>
          </a:xfrm>
          <a:prstGeom prst="roundRect">
            <a:avLst>
              <a:gd name="adj" fmla="val 100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0" name="Скругленный прямоугольник 4"/>
          <p:cNvSpPr/>
          <p:nvPr/>
        </p:nvSpPr>
        <p:spPr>
          <a:xfrm>
            <a:off x="5365392" y="181926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42"/>
          <p:cNvGrpSpPr/>
          <p:nvPr/>
        </p:nvGrpSpPr>
        <p:grpSpPr>
          <a:xfrm>
            <a:off x="4873533" y="1641597"/>
            <a:ext cx="1270103" cy="576090"/>
            <a:chOff x="5921371" y="3764908"/>
            <a:chExt cx="1270103" cy="576090"/>
          </a:xfrm>
        </p:grpSpPr>
        <p:cxnSp>
          <p:nvCxnSpPr>
            <p:cNvPr id="225" name="Прямая соединительная линия 224"/>
            <p:cNvCxnSpPr/>
            <p:nvPr/>
          </p:nvCxnSpPr>
          <p:spPr>
            <a:xfrm flipV="1">
              <a:off x="5929322" y="4194989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Прямая соединительная линия 225"/>
            <p:cNvCxnSpPr/>
            <p:nvPr/>
          </p:nvCxnSpPr>
          <p:spPr>
            <a:xfrm flipV="1">
              <a:off x="5921371" y="4052113"/>
              <a:ext cx="12701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Прямая соединительная линия 226"/>
            <p:cNvCxnSpPr/>
            <p:nvPr/>
          </p:nvCxnSpPr>
          <p:spPr>
            <a:xfrm flipV="1">
              <a:off x="5929322" y="3909237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Прямая соединительная линия 227"/>
            <p:cNvCxnSpPr/>
            <p:nvPr/>
          </p:nvCxnSpPr>
          <p:spPr>
            <a:xfrm rot="5400000">
              <a:off x="6096724" y="404986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Прямая соединительная линия 228"/>
            <p:cNvCxnSpPr/>
            <p:nvPr/>
          </p:nvCxnSpPr>
          <p:spPr>
            <a:xfrm rot="5400000">
              <a:off x="6477094" y="4051197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Прямая соединительная линия 229"/>
            <p:cNvCxnSpPr/>
            <p:nvPr/>
          </p:nvCxnSpPr>
          <p:spPr>
            <a:xfrm rot="5400000">
              <a:off x="6834284" y="405524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9" name="Заголовок 1"/>
          <p:cNvSpPr txBox="1">
            <a:spLocks/>
          </p:cNvSpPr>
          <p:nvPr/>
        </p:nvSpPr>
        <p:spPr>
          <a:xfrm>
            <a:off x="4786314" y="1643050"/>
            <a:ext cx="642942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Эталон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0" name="Заголовок 1"/>
          <p:cNvSpPr txBox="1">
            <a:spLocks/>
          </p:cNvSpPr>
          <p:nvPr/>
        </p:nvSpPr>
        <p:spPr>
          <a:xfrm>
            <a:off x="5383002" y="1627810"/>
            <a:ext cx="260568" cy="18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3" name="Заголовок 1"/>
          <p:cNvSpPr txBox="1">
            <a:spLocks/>
          </p:cNvSpPr>
          <p:nvPr/>
        </p:nvSpPr>
        <p:spPr>
          <a:xfrm>
            <a:off x="7000892" y="1617332"/>
            <a:ext cx="736902" cy="2081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Потреб.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" name="Дуга 255"/>
          <p:cNvSpPr/>
          <p:nvPr/>
        </p:nvSpPr>
        <p:spPr>
          <a:xfrm rot="10800000" flipH="1" flipV="1">
            <a:off x="5072066" y="1643050"/>
            <a:ext cx="2214578" cy="428628"/>
          </a:xfrm>
          <a:prstGeom prst="arc">
            <a:avLst>
              <a:gd name="adj1" fmla="val 10856110"/>
              <a:gd name="adj2" fmla="val 21280"/>
            </a:avLst>
          </a:prstGeom>
          <a:ln>
            <a:solidFill>
              <a:srgbClr val="00CC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9" name="Прямая со стрелкой 278"/>
          <p:cNvCxnSpPr/>
          <p:nvPr/>
        </p:nvCxnSpPr>
        <p:spPr>
          <a:xfrm rot="5400000">
            <a:off x="13596914" y="4688245"/>
            <a:ext cx="217933" cy="14367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Прямая со стрелкой 282"/>
          <p:cNvCxnSpPr/>
          <p:nvPr/>
        </p:nvCxnSpPr>
        <p:spPr>
          <a:xfrm>
            <a:off x="14777053" y="4650320"/>
            <a:ext cx="500066" cy="24289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Прямая со стрелкой 286"/>
          <p:cNvCxnSpPr/>
          <p:nvPr/>
        </p:nvCxnSpPr>
        <p:spPr>
          <a:xfrm>
            <a:off x="15134243" y="4607461"/>
            <a:ext cx="2000264" cy="28575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Прямая со стрелкой 287"/>
          <p:cNvCxnSpPr/>
          <p:nvPr/>
        </p:nvCxnSpPr>
        <p:spPr>
          <a:xfrm rot="10800000" flipV="1">
            <a:off x="12276723" y="4578881"/>
            <a:ext cx="857256" cy="45720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Левая фигурная скобка 291"/>
          <p:cNvSpPr/>
          <p:nvPr/>
        </p:nvSpPr>
        <p:spPr>
          <a:xfrm rot="16200000">
            <a:off x="14435704" y="3281570"/>
            <a:ext cx="325508" cy="5786478"/>
          </a:xfrm>
          <a:prstGeom prst="leftBrace">
            <a:avLst>
              <a:gd name="adj1" fmla="val 15625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3" name="Заголовок 1"/>
          <p:cNvSpPr txBox="1">
            <a:spLocks/>
          </p:cNvSpPr>
          <p:nvPr/>
        </p:nvSpPr>
        <p:spPr>
          <a:xfrm>
            <a:off x="2071670" y="5500702"/>
            <a:ext cx="4786346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dirty="0" smtClean="0">
                <a:solidFill>
                  <a:srgbClr val="C00000"/>
                </a:solidFill>
              </a:rPr>
              <a:t>На основании </a:t>
            </a:r>
            <a:r>
              <a:rPr lang="en-US" altLang="ru-RU" sz="1200" dirty="0" smtClean="0">
                <a:solidFill>
                  <a:srgbClr val="C00000"/>
                </a:solidFill>
              </a:rPr>
              <a:t>I,</a:t>
            </a:r>
            <a:r>
              <a:rPr lang="ru-RU" altLang="ru-RU" sz="1200" dirty="0" smtClean="0">
                <a:solidFill>
                  <a:srgbClr val="C00000"/>
                </a:solidFill>
              </a:rPr>
              <a:t> </a:t>
            </a:r>
            <a:r>
              <a:rPr lang="en-US" altLang="ru-RU" sz="1200" dirty="0" smtClean="0">
                <a:solidFill>
                  <a:srgbClr val="C00000"/>
                </a:solidFill>
              </a:rPr>
              <a:t>II</a:t>
            </a:r>
            <a:r>
              <a:rPr lang="ru-RU" altLang="ru-RU" sz="1200" dirty="0" smtClean="0">
                <a:solidFill>
                  <a:srgbClr val="C00000"/>
                </a:solidFill>
              </a:rPr>
              <a:t> формируются </a:t>
            </a:r>
            <a:r>
              <a:rPr lang="en-US" altLang="ru-RU" sz="1200" dirty="0" smtClean="0">
                <a:solidFill>
                  <a:srgbClr val="C00000"/>
                </a:solidFill>
              </a:rPr>
              <a:t>III  - </a:t>
            </a:r>
            <a:r>
              <a:rPr lang="ru-RU" altLang="ru-RU" sz="1200" dirty="0" smtClean="0">
                <a:solidFill>
                  <a:srgbClr val="C00000"/>
                </a:solidFill>
              </a:rPr>
              <a:t>«Связи данных»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1406" y="6357958"/>
            <a:ext cx="1857356" cy="2143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2060"/>
                </a:solidFill>
              </a:rPr>
              <a:t>* ИР – информационный ресурс</a:t>
            </a:r>
          </a:p>
        </p:txBody>
      </p:sp>
      <p:grpSp>
        <p:nvGrpSpPr>
          <p:cNvPr id="5" name="Группа 98"/>
          <p:cNvGrpSpPr/>
          <p:nvPr/>
        </p:nvGrpSpPr>
        <p:grpSpPr>
          <a:xfrm>
            <a:off x="620050" y="1262044"/>
            <a:ext cx="289763" cy="143832"/>
            <a:chOff x="1041058" y="1262044"/>
            <a:chExt cx="289763" cy="143832"/>
          </a:xfrm>
        </p:grpSpPr>
        <p:cxnSp>
          <p:nvCxnSpPr>
            <p:cNvPr id="83" name="Прямая со стрелкой 82"/>
            <p:cNvCxnSpPr/>
            <p:nvPr/>
          </p:nvCxnSpPr>
          <p:spPr>
            <a:xfrm>
              <a:off x="1045069" y="1262044"/>
              <a:ext cx="285752" cy="1588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 стрелкой 95"/>
            <p:cNvCxnSpPr/>
            <p:nvPr/>
          </p:nvCxnSpPr>
          <p:spPr>
            <a:xfrm rot="5400000">
              <a:off x="969620" y="1334438"/>
              <a:ext cx="142876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101"/>
          <p:cNvGrpSpPr/>
          <p:nvPr/>
        </p:nvGrpSpPr>
        <p:grpSpPr>
          <a:xfrm>
            <a:off x="3643307" y="1263000"/>
            <a:ext cx="289763" cy="143832"/>
            <a:chOff x="1041058" y="1262044"/>
            <a:chExt cx="289763" cy="143832"/>
          </a:xfrm>
        </p:grpSpPr>
        <p:cxnSp>
          <p:nvCxnSpPr>
            <p:cNvPr id="103" name="Прямая со стрелкой 102"/>
            <p:cNvCxnSpPr/>
            <p:nvPr/>
          </p:nvCxnSpPr>
          <p:spPr>
            <a:xfrm>
              <a:off x="1045069" y="1262044"/>
              <a:ext cx="285752" cy="1588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 стрелкой 103"/>
            <p:cNvCxnSpPr/>
            <p:nvPr/>
          </p:nvCxnSpPr>
          <p:spPr>
            <a:xfrm rot="5400000">
              <a:off x="969620" y="1334438"/>
              <a:ext cx="142876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Заголовок 1"/>
          <p:cNvSpPr txBox="1">
            <a:spLocks/>
          </p:cNvSpPr>
          <p:nvPr/>
        </p:nvSpPr>
        <p:spPr>
          <a:xfrm>
            <a:off x="3551867" y="1102026"/>
            <a:ext cx="667037" cy="186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э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285720" y="2643182"/>
            <a:ext cx="357190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I </a:t>
            </a:r>
            <a:r>
              <a:rPr lang="ru-RU" sz="1100" b="1" dirty="0" smtClean="0">
                <a:solidFill>
                  <a:srgbClr val="002060"/>
                </a:solidFill>
              </a:rPr>
              <a:t>Формирование </a:t>
            </a:r>
            <a:r>
              <a:rPr lang="ru-RU" sz="1100" b="1" u="sng" dirty="0" smtClean="0">
                <a:solidFill>
                  <a:srgbClr val="002060"/>
                </a:solidFill>
              </a:rPr>
              <a:t>модели</a:t>
            </a:r>
            <a:r>
              <a:rPr lang="ru-RU" sz="1100" b="1" dirty="0" smtClean="0">
                <a:solidFill>
                  <a:srgbClr val="002060"/>
                </a:solidFill>
              </a:rPr>
              <a:t> данных </a:t>
            </a:r>
            <a:br>
              <a:rPr lang="ru-RU" sz="1100" b="1" dirty="0" smtClean="0">
                <a:solidFill>
                  <a:srgbClr val="002060"/>
                </a:solidFill>
              </a:rPr>
            </a:br>
            <a:r>
              <a:rPr lang="ru-RU" sz="1100" b="1" dirty="0" smtClean="0">
                <a:solidFill>
                  <a:srgbClr val="002060"/>
                </a:solidFill>
              </a:rPr>
              <a:t>(соответствие «поле к полю»): </a:t>
            </a:r>
          </a:p>
          <a:p>
            <a:pPr algn="ctr"/>
            <a:endParaRPr lang="ru-RU" sz="1100" dirty="0" smtClean="0">
              <a:solidFill>
                <a:srgbClr val="002060"/>
              </a:solidFill>
            </a:endParaRP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Выбирается объект, данные о котором необходимо увязать между ГИР,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Определяется ГИР, где содержатся эталонные данные об объекте,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На основании 1,2 определяется информационный поток между ГИР,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На основании 1,2,3 формируется модель данных,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Следующий этап  - установление соответствия между реестровыми записями ГИР </a:t>
            </a:r>
            <a:endParaRPr lang="en-US" sz="1100" dirty="0" smtClean="0">
              <a:solidFill>
                <a:srgbClr val="002060"/>
              </a:solidFill>
            </a:endParaRPr>
          </a:p>
          <a:p>
            <a:pPr marL="228600" indent="-228600" algn="just"/>
            <a:endParaRPr lang="en-US" sz="1100" dirty="0" smtClean="0">
              <a:solidFill>
                <a:srgbClr val="002060"/>
              </a:solidFill>
            </a:endParaRPr>
          </a:p>
        </p:txBody>
      </p:sp>
      <p:sp>
        <p:nvSpPr>
          <p:cNvPr id="122" name="Скругленный прямоугольник 121"/>
          <p:cNvSpPr/>
          <p:nvPr/>
        </p:nvSpPr>
        <p:spPr>
          <a:xfrm>
            <a:off x="285720" y="2643182"/>
            <a:ext cx="3643338" cy="2571768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4429124" y="2643182"/>
            <a:ext cx="4071966" cy="2571768"/>
          </a:xfrm>
          <a:prstGeom prst="roundRect">
            <a:avLst>
              <a:gd name="adj" fmla="val 8900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4429124" y="2643182"/>
            <a:ext cx="407196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II </a:t>
            </a:r>
            <a:r>
              <a:rPr lang="ru-RU" sz="1100" b="1" dirty="0" smtClean="0">
                <a:solidFill>
                  <a:srgbClr val="002060"/>
                </a:solidFill>
              </a:rPr>
              <a:t>Установление соответствия между реестровыми </a:t>
            </a:r>
            <a:br>
              <a:rPr lang="ru-RU" sz="1100" b="1" dirty="0" smtClean="0">
                <a:solidFill>
                  <a:srgbClr val="002060"/>
                </a:solidFill>
              </a:rPr>
            </a:br>
            <a:r>
              <a:rPr lang="ru-RU" sz="1100" b="1" dirty="0" smtClean="0">
                <a:solidFill>
                  <a:srgbClr val="002060"/>
                </a:solidFill>
              </a:rPr>
              <a:t>записями в 4 шага путем поиска в ГИР - потребителях:</a:t>
            </a:r>
          </a:p>
          <a:p>
            <a:pPr algn="ctr"/>
            <a:endParaRPr lang="ru-RU" sz="1100" b="1" dirty="0" smtClean="0">
              <a:solidFill>
                <a:srgbClr val="002060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Уникальных идентификаторов из эталонных ГИР,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Уникальных комбинаций неуникальных данных,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Уникальных комбинаций данных между ГИР через иные ГИР (обогащение данных),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solidFill>
                  <a:srgbClr val="002060"/>
                </a:solidFill>
              </a:rPr>
              <a:t>Соответствия </a:t>
            </a:r>
            <a:r>
              <a:rPr lang="en-US" sz="1100" dirty="0" smtClean="0">
                <a:solidFill>
                  <a:srgbClr val="002060"/>
                </a:solidFill>
              </a:rPr>
              <a:t>ID-ID’</a:t>
            </a:r>
            <a:r>
              <a:rPr lang="ru-RU" sz="1100" dirty="0" smtClean="0">
                <a:solidFill>
                  <a:srgbClr val="002060"/>
                </a:solidFill>
              </a:rPr>
              <a:t> на основании «</a:t>
            </a:r>
            <a:r>
              <a:rPr lang="ru-RU" sz="1100" dirty="0" err="1" smtClean="0">
                <a:solidFill>
                  <a:srgbClr val="002060"/>
                </a:solidFill>
              </a:rPr>
              <a:t>первички</a:t>
            </a:r>
            <a:r>
              <a:rPr lang="ru-RU" sz="1100" dirty="0" smtClean="0">
                <a:solidFill>
                  <a:srgbClr val="002060"/>
                </a:solidFill>
              </a:rPr>
              <a:t>»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от заявителя. </a:t>
            </a:r>
          </a:p>
          <a:p>
            <a:pPr marL="228600" indent="-228600" algn="just"/>
            <a:endParaRPr lang="ru-RU" sz="200" dirty="0" smtClean="0">
              <a:solidFill>
                <a:srgbClr val="002060"/>
              </a:solidFill>
            </a:endParaRPr>
          </a:p>
          <a:p>
            <a:pPr marL="228600" indent="-228600" algn="ctr"/>
            <a:r>
              <a:rPr lang="ru-RU" sz="1100" dirty="0" smtClean="0">
                <a:solidFill>
                  <a:srgbClr val="002060"/>
                </a:solidFill>
              </a:rPr>
              <a:t>Четыре шага  - это последовательные действия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«от простого к сложному» в зависимости </a:t>
            </a:r>
            <a:br>
              <a:rPr lang="ru-RU" sz="1100" dirty="0" smtClean="0">
                <a:solidFill>
                  <a:srgbClr val="002060"/>
                </a:solidFill>
              </a:rPr>
            </a:br>
            <a:r>
              <a:rPr lang="ru-RU" sz="1100" dirty="0" smtClean="0">
                <a:solidFill>
                  <a:srgbClr val="002060"/>
                </a:solidFill>
              </a:rPr>
              <a:t>от полученного результата на каждом этапе. </a:t>
            </a:r>
          </a:p>
          <a:p>
            <a:pPr marL="228600" indent="-228600" algn="ctr"/>
            <a:endParaRPr lang="ru-RU" sz="1100" dirty="0" smtClean="0">
              <a:solidFill>
                <a:srgbClr val="002060"/>
              </a:solidFill>
            </a:endParaRPr>
          </a:p>
          <a:p>
            <a:pPr marL="228600" indent="-228600" algn="ctr"/>
            <a:r>
              <a:rPr lang="ru-RU" sz="900" dirty="0" smtClean="0">
                <a:solidFill>
                  <a:srgbClr val="002060"/>
                </a:solidFill>
              </a:rPr>
              <a:t>Подробнее о каждом шаге – см. слайды далее.</a:t>
            </a:r>
          </a:p>
          <a:p>
            <a:pPr marL="228600" indent="-228600" algn="ctr"/>
            <a:endParaRPr lang="ru-RU" sz="1100" b="1" dirty="0" smtClean="0">
              <a:solidFill>
                <a:srgbClr val="002060"/>
              </a:solidFill>
            </a:endParaRPr>
          </a:p>
        </p:txBody>
      </p:sp>
      <p:sp>
        <p:nvSpPr>
          <p:cNvPr id="159" name="Правая фигурная скобка 158"/>
          <p:cNvSpPr/>
          <p:nvPr/>
        </p:nvSpPr>
        <p:spPr>
          <a:xfrm rot="5400000">
            <a:off x="4250529" y="2464587"/>
            <a:ext cx="285752" cy="5786478"/>
          </a:xfrm>
          <a:prstGeom prst="rightBrace">
            <a:avLst>
              <a:gd name="adj1" fmla="val 406250"/>
              <a:gd name="adj2" fmla="val 50000"/>
            </a:avLst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162"/>
          <p:cNvGrpSpPr/>
          <p:nvPr/>
        </p:nvGrpSpPr>
        <p:grpSpPr>
          <a:xfrm>
            <a:off x="3635686" y="2285992"/>
            <a:ext cx="198081" cy="145604"/>
            <a:chOff x="1238267" y="1997512"/>
            <a:chExt cx="198081" cy="145604"/>
          </a:xfrm>
        </p:grpSpPr>
        <p:cxnSp>
          <p:nvCxnSpPr>
            <p:cNvPr id="164" name="Прямая со стрелкой 163"/>
            <p:cNvCxnSpPr/>
            <p:nvPr/>
          </p:nvCxnSpPr>
          <p:spPr>
            <a:xfrm rot="16200000" flipV="1">
              <a:off x="1166138" y="2070314"/>
              <a:ext cx="145604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 стрелкой 164"/>
            <p:cNvCxnSpPr/>
            <p:nvPr/>
          </p:nvCxnSpPr>
          <p:spPr>
            <a:xfrm>
              <a:off x="1238267" y="2143116"/>
              <a:ext cx="198081" cy="0"/>
            </a:xfrm>
            <a:prstGeom prst="straightConnector1">
              <a:avLst/>
            </a:prstGeom>
            <a:ln>
              <a:solidFill>
                <a:srgbClr val="002060"/>
              </a:solidFill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Заголовок 1"/>
          <p:cNvSpPr txBox="1">
            <a:spLocks/>
          </p:cNvSpPr>
          <p:nvPr/>
        </p:nvSpPr>
        <p:spPr>
          <a:xfrm>
            <a:off x="3320084" y="2383018"/>
            <a:ext cx="667037" cy="186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000" b="1" dirty="0" smtClean="0">
                <a:solidFill>
                  <a:srgbClr val="C00000"/>
                </a:solidFill>
                <a:ea typeface="+mj-ea"/>
                <a:cs typeface="Arial" pitchFamily="34" charset="0"/>
              </a:rPr>
              <a:t>э</a:t>
            </a:r>
            <a:r>
              <a:rPr kumimoji="0" lang="ru-RU" alt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талон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8" name="Заголовок 1"/>
          <p:cNvSpPr txBox="1">
            <a:spLocks/>
          </p:cNvSpPr>
          <p:nvPr/>
        </p:nvSpPr>
        <p:spPr>
          <a:xfrm>
            <a:off x="5740192" y="1627810"/>
            <a:ext cx="260568" cy="18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34" charset="0"/>
              </a:rPr>
              <a:t>Y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0" name="Скругленный прямоугольник 4"/>
          <p:cNvSpPr/>
          <p:nvPr/>
        </p:nvSpPr>
        <p:spPr>
          <a:xfrm>
            <a:off x="4929190" y="1824026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ID1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1" name="Скругленный прямоугольник 4"/>
          <p:cNvSpPr/>
          <p:nvPr/>
        </p:nvSpPr>
        <p:spPr>
          <a:xfrm>
            <a:off x="4929190" y="1976426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ID2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Скругленный прямоугольник 4"/>
          <p:cNvSpPr/>
          <p:nvPr/>
        </p:nvSpPr>
        <p:spPr>
          <a:xfrm>
            <a:off x="4929190" y="2109778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ID3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Скругленный прямоугольник 4"/>
          <p:cNvSpPr/>
          <p:nvPr/>
        </p:nvSpPr>
        <p:spPr>
          <a:xfrm>
            <a:off x="5365392" y="196404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Скругленный прямоугольник 4"/>
          <p:cNvSpPr/>
          <p:nvPr/>
        </p:nvSpPr>
        <p:spPr>
          <a:xfrm>
            <a:off x="5360676" y="2105016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5" name="Прямая соединительная линия 184"/>
          <p:cNvCxnSpPr/>
          <p:nvPr/>
        </p:nvCxnSpPr>
        <p:spPr>
          <a:xfrm flipV="1">
            <a:off x="4872992" y="2217412"/>
            <a:ext cx="1270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Скругленный прямоугольник 4"/>
          <p:cNvSpPr/>
          <p:nvPr/>
        </p:nvSpPr>
        <p:spPr>
          <a:xfrm>
            <a:off x="5723532" y="1824026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Скругленный прямоугольник 4"/>
          <p:cNvSpPr/>
          <p:nvPr/>
        </p:nvSpPr>
        <p:spPr>
          <a:xfrm>
            <a:off x="5715008" y="1968806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Скругленный прямоугольник 4"/>
          <p:cNvSpPr/>
          <p:nvPr/>
        </p:nvSpPr>
        <p:spPr>
          <a:xfrm>
            <a:off x="5715008" y="2105966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Скругленный прямоугольник 4"/>
          <p:cNvSpPr/>
          <p:nvPr/>
        </p:nvSpPr>
        <p:spPr>
          <a:xfrm>
            <a:off x="7635627" y="182071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242"/>
          <p:cNvGrpSpPr/>
          <p:nvPr/>
        </p:nvGrpSpPr>
        <p:grpSpPr>
          <a:xfrm>
            <a:off x="7143768" y="1643050"/>
            <a:ext cx="1270103" cy="576090"/>
            <a:chOff x="5921371" y="3764908"/>
            <a:chExt cx="1270103" cy="576090"/>
          </a:xfrm>
        </p:grpSpPr>
        <p:cxnSp>
          <p:nvCxnSpPr>
            <p:cNvPr id="211" name="Прямая соединительная линия 210"/>
            <p:cNvCxnSpPr/>
            <p:nvPr/>
          </p:nvCxnSpPr>
          <p:spPr>
            <a:xfrm flipV="1">
              <a:off x="5929322" y="4194989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Прямая соединительная линия 211"/>
            <p:cNvCxnSpPr/>
            <p:nvPr/>
          </p:nvCxnSpPr>
          <p:spPr>
            <a:xfrm flipV="1">
              <a:off x="5921371" y="4052113"/>
              <a:ext cx="12701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Прямая соединительная линия 212"/>
            <p:cNvCxnSpPr/>
            <p:nvPr/>
          </p:nvCxnSpPr>
          <p:spPr>
            <a:xfrm flipV="1">
              <a:off x="5929322" y="3909237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Прямая соединительная линия 213"/>
            <p:cNvCxnSpPr/>
            <p:nvPr/>
          </p:nvCxnSpPr>
          <p:spPr>
            <a:xfrm rot="5400000">
              <a:off x="6096724" y="404986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Прямая соединительная линия 214"/>
            <p:cNvCxnSpPr/>
            <p:nvPr/>
          </p:nvCxnSpPr>
          <p:spPr>
            <a:xfrm rot="5400000">
              <a:off x="6477094" y="4051197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Прямая соединительная линия 215"/>
            <p:cNvCxnSpPr/>
            <p:nvPr/>
          </p:nvCxnSpPr>
          <p:spPr>
            <a:xfrm rot="5400000">
              <a:off x="6834284" y="405524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Заголовок 1"/>
          <p:cNvSpPr txBox="1">
            <a:spLocks/>
          </p:cNvSpPr>
          <p:nvPr/>
        </p:nvSpPr>
        <p:spPr>
          <a:xfrm>
            <a:off x="7653237" y="1629263"/>
            <a:ext cx="347787" cy="212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en-US" altLang="ru-RU" sz="900" b="1" dirty="0" smtClean="0">
                <a:solidFill>
                  <a:srgbClr val="002060"/>
                </a:solidFill>
                <a:cs typeface="Arial" pitchFamily="34" charset="0"/>
              </a:rPr>
              <a:t>’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2" name="Заголовок 1"/>
          <p:cNvSpPr txBox="1">
            <a:spLocks/>
          </p:cNvSpPr>
          <p:nvPr/>
        </p:nvSpPr>
        <p:spPr>
          <a:xfrm>
            <a:off x="8010427" y="1629263"/>
            <a:ext cx="347787" cy="212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34" charset="0"/>
              </a:rPr>
              <a:t>Y’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3" name="Скругленный прямоугольник 4"/>
          <p:cNvSpPr/>
          <p:nvPr/>
        </p:nvSpPr>
        <p:spPr>
          <a:xfrm>
            <a:off x="7199425" y="1825479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ID’1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Скругленный прямоугольник 4"/>
          <p:cNvSpPr/>
          <p:nvPr/>
        </p:nvSpPr>
        <p:spPr>
          <a:xfrm>
            <a:off x="7199425" y="1977879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ID’2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Скругленный прямоугольник 4"/>
          <p:cNvSpPr/>
          <p:nvPr/>
        </p:nvSpPr>
        <p:spPr>
          <a:xfrm>
            <a:off x="7199425" y="2111231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ID’3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2" name="Скругленный прямоугольник 4"/>
          <p:cNvSpPr/>
          <p:nvPr/>
        </p:nvSpPr>
        <p:spPr>
          <a:xfrm>
            <a:off x="7635627" y="196549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Скругленный прямоугольник 4"/>
          <p:cNvSpPr/>
          <p:nvPr/>
        </p:nvSpPr>
        <p:spPr>
          <a:xfrm>
            <a:off x="7630911" y="2106469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4" name="Прямая соединительная линия 233"/>
          <p:cNvCxnSpPr/>
          <p:nvPr/>
        </p:nvCxnSpPr>
        <p:spPr>
          <a:xfrm flipV="1">
            <a:off x="7143227" y="2218865"/>
            <a:ext cx="1270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Скругленный прямоугольник 4"/>
          <p:cNvSpPr/>
          <p:nvPr/>
        </p:nvSpPr>
        <p:spPr>
          <a:xfrm>
            <a:off x="7993767" y="1825479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Скругленный прямоугольник 4"/>
          <p:cNvSpPr/>
          <p:nvPr/>
        </p:nvSpPr>
        <p:spPr>
          <a:xfrm>
            <a:off x="7985243" y="1970259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Скругленный прямоугольник 4"/>
          <p:cNvSpPr/>
          <p:nvPr/>
        </p:nvSpPr>
        <p:spPr>
          <a:xfrm>
            <a:off x="7985243" y="2107419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Дуга 237"/>
          <p:cNvSpPr/>
          <p:nvPr/>
        </p:nvSpPr>
        <p:spPr>
          <a:xfrm flipH="1" flipV="1">
            <a:off x="5072066" y="1992620"/>
            <a:ext cx="2214578" cy="428628"/>
          </a:xfrm>
          <a:prstGeom prst="arc">
            <a:avLst>
              <a:gd name="adj1" fmla="val 10856110"/>
              <a:gd name="adj2" fmla="val 21280"/>
            </a:avLst>
          </a:prstGeom>
          <a:ln>
            <a:solidFill>
              <a:srgbClr val="00CC00"/>
            </a:solidFill>
            <a:headEnd type="triangl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3" name="Прямая со стрелкой 242"/>
          <p:cNvCxnSpPr/>
          <p:nvPr/>
        </p:nvCxnSpPr>
        <p:spPr>
          <a:xfrm>
            <a:off x="5110707" y="2022146"/>
            <a:ext cx="2111578" cy="8121"/>
          </a:xfrm>
          <a:prstGeom prst="straightConnector1">
            <a:avLst/>
          </a:prstGeom>
          <a:ln>
            <a:solidFill>
              <a:srgbClr val="00CC00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Заголовок 1"/>
          <p:cNvSpPr txBox="1">
            <a:spLocks/>
          </p:cNvSpPr>
          <p:nvPr/>
        </p:nvSpPr>
        <p:spPr>
          <a:xfrm>
            <a:off x="5214942" y="1191562"/>
            <a:ext cx="3000396" cy="30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II </a:t>
            </a:r>
            <a:r>
              <a:rPr kumimoji="0" lang="ru-RU" alt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 реестровых</a:t>
            </a:r>
            <a:r>
              <a:rPr kumimoji="0" lang="ru-RU" alt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записей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3" name="Скругленный прямоугольник 4"/>
          <p:cNvSpPr/>
          <p:nvPr/>
        </p:nvSpPr>
        <p:spPr>
          <a:xfrm>
            <a:off x="3150814" y="5936742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242"/>
          <p:cNvGrpSpPr/>
          <p:nvPr/>
        </p:nvGrpSpPr>
        <p:grpSpPr>
          <a:xfrm>
            <a:off x="2658955" y="5759075"/>
            <a:ext cx="1270103" cy="576090"/>
            <a:chOff x="5921371" y="3764908"/>
            <a:chExt cx="1270103" cy="576090"/>
          </a:xfrm>
        </p:grpSpPr>
        <p:cxnSp>
          <p:nvCxnSpPr>
            <p:cNvPr id="265" name="Прямая соединительная линия 264"/>
            <p:cNvCxnSpPr/>
            <p:nvPr/>
          </p:nvCxnSpPr>
          <p:spPr>
            <a:xfrm flipV="1">
              <a:off x="5929322" y="4194989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Прямая соединительная линия 265"/>
            <p:cNvCxnSpPr/>
            <p:nvPr/>
          </p:nvCxnSpPr>
          <p:spPr>
            <a:xfrm flipV="1">
              <a:off x="5921371" y="4052113"/>
              <a:ext cx="12701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Прямая соединительная линия 266"/>
            <p:cNvCxnSpPr/>
            <p:nvPr/>
          </p:nvCxnSpPr>
          <p:spPr>
            <a:xfrm flipV="1">
              <a:off x="5929322" y="3909237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Прямая соединительная линия 270"/>
            <p:cNvCxnSpPr/>
            <p:nvPr/>
          </p:nvCxnSpPr>
          <p:spPr>
            <a:xfrm rot="5400000">
              <a:off x="6096724" y="404986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Прямая соединительная линия 271"/>
            <p:cNvCxnSpPr/>
            <p:nvPr/>
          </p:nvCxnSpPr>
          <p:spPr>
            <a:xfrm rot="5400000">
              <a:off x="6477094" y="4051197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Прямая соединительная линия 274"/>
            <p:cNvCxnSpPr/>
            <p:nvPr/>
          </p:nvCxnSpPr>
          <p:spPr>
            <a:xfrm rot="5400000">
              <a:off x="6834284" y="405524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0" name="Заголовок 1"/>
          <p:cNvSpPr txBox="1">
            <a:spLocks/>
          </p:cNvSpPr>
          <p:nvPr/>
        </p:nvSpPr>
        <p:spPr>
          <a:xfrm>
            <a:off x="2571736" y="5760528"/>
            <a:ext cx="642942" cy="14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Эталон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1" name="Заголовок 1"/>
          <p:cNvSpPr txBox="1">
            <a:spLocks/>
          </p:cNvSpPr>
          <p:nvPr/>
        </p:nvSpPr>
        <p:spPr>
          <a:xfrm>
            <a:off x="3168424" y="5745288"/>
            <a:ext cx="260568" cy="18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2" name="Заголовок 1"/>
          <p:cNvSpPr txBox="1">
            <a:spLocks/>
          </p:cNvSpPr>
          <p:nvPr/>
        </p:nvSpPr>
        <p:spPr>
          <a:xfrm>
            <a:off x="4786314" y="5734810"/>
            <a:ext cx="736902" cy="2081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Потреб.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5" name="Заголовок 1"/>
          <p:cNvSpPr txBox="1">
            <a:spLocks/>
          </p:cNvSpPr>
          <p:nvPr/>
        </p:nvSpPr>
        <p:spPr>
          <a:xfrm>
            <a:off x="3525614" y="5745288"/>
            <a:ext cx="260568" cy="184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34" charset="0"/>
              </a:rPr>
              <a:t>Y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" name="Скругленный прямоугольник 4"/>
          <p:cNvSpPr/>
          <p:nvPr/>
        </p:nvSpPr>
        <p:spPr>
          <a:xfrm>
            <a:off x="2714612" y="5941504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ID1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Скругленный прямоугольник 4"/>
          <p:cNvSpPr/>
          <p:nvPr/>
        </p:nvSpPr>
        <p:spPr>
          <a:xfrm>
            <a:off x="2714612" y="6093904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ID2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Скругленный прямоугольник 4"/>
          <p:cNvSpPr/>
          <p:nvPr/>
        </p:nvSpPr>
        <p:spPr>
          <a:xfrm>
            <a:off x="2714612" y="6227256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ID3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Скругленный прямоугольник 4"/>
          <p:cNvSpPr/>
          <p:nvPr/>
        </p:nvSpPr>
        <p:spPr>
          <a:xfrm>
            <a:off x="3150814" y="6081522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" name="Скругленный прямоугольник 4"/>
          <p:cNvSpPr/>
          <p:nvPr/>
        </p:nvSpPr>
        <p:spPr>
          <a:xfrm>
            <a:off x="3146098" y="622249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6" name="Прямая соединительная линия 295"/>
          <p:cNvCxnSpPr/>
          <p:nvPr/>
        </p:nvCxnSpPr>
        <p:spPr>
          <a:xfrm flipV="1">
            <a:off x="2658414" y="6334890"/>
            <a:ext cx="1270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Скругленный прямоугольник 4"/>
          <p:cNvSpPr/>
          <p:nvPr/>
        </p:nvSpPr>
        <p:spPr>
          <a:xfrm>
            <a:off x="3508954" y="594150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8" name="Скругленный прямоугольник 4"/>
          <p:cNvSpPr/>
          <p:nvPr/>
        </p:nvSpPr>
        <p:spPr>
          <a:xfrm>
            <a:off x="3500430" y="608628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Скругленный прямоугольник 4"/>
          <p:cNvSpPr/>
          <p:nvPr/>
        </p:nvSpPr>
        <p:spPr>
          <a:xfrm>
            <a:off x="3500430" y="6223444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Скругленный прямоугольник 4"/>
          <p:cNvSpPr/>
          <p:nvPr/>
        </p:nvSpPr>
        <p:spPr>
          <a:xfrm>
            <a:off x="5421049" y="5938195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242"/>
          <p:cNvGrpSpPr/>
          <p:nvPr/>
        </p:nvGrpSpPr>
        <p:grpSpPr>
          <a:xfrm>
            <a:off x="4929190" y="5760528"/>
            <a:ext cx="1270103" cy="576090"/>
            <a:chOff x="5921371" y="3764908"/>
            <a:chExt cx="1270103" cy="576090"/>
          </a:xfrm>
        </p:grpSpPr>
        <p:cxnSp>
          <p:nvCxnSpPr>
            <p:cNvPr id="302" name="Прямая соединительная линия 301"/>
            <p:cNvCxnSpPr/>
            <p:nvPr/>
          </p:nvCxnSpPr>
          <p:spPr>
            <a:xfrm flipV="1">
              <a:off x="5929322" y="4194989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Прямая соединительная линия 302"/>
            <p:cNvCxnSpPr/>
            <p:nvPr/>
          </p:nvCxnSpPr>
          <p:spPr>
            <a:xfrm flipV="1">
              <a:off x="5921371" y="4052113"/>
              <a:ext cx="12701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единительная линия 303"/>
            <p:cNvCxnSpPr/>
            <p:nvPr/>
          </p:nvCxnSpPr>
          <p:spPr>
            <a:xfrm flipV="1">
              <a:off x="5929322" y="3909237"/>
              <a:ext cx="12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Прямая соединительная линия 304"/>
            <p:cNvCxnSpPr/>
            <p:nvPr/>
          </p:nvCxnSpPr>
          <p:spPr>
            <a:xfrm rot="5400000">
              <a:off x="6096724" y="404986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единительная линия 305"/>
            <p:cNvCxnSpPr/>
            <p:nvPr/>
          </p:nvCxnSpPr>
          <p:spPr>
            <a:xfrm rot="5400000">
              <a:off x="6477094" y="4051197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/>
            <p:cNvCxnSpPr/>
            <p:nvPr/>
          </p:nvCxnSpPr>
          <p:spPr>
            <a:xfrm rot="5400000">
              <a:off x="6834284" y="4055246"/>
              <a:ext cx="57071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8" name="Заголовок 1"/>
          <p:cNvSpPr txBox="1">
            <a:spLocks/>
          </p:cNvSpPr>
          <p:nvPr/>
        </p:nvSpPr>
        <p:spPr>
          <a:xfrm>
            <a:off x="5438659" y="5746741"/>
            <a:ext cx="347787" cy="212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en-US" altLang="ru-RU" sz="900" b="1" dirty="0" smtClean="0">
                <a:solidFill>
                  <a:srgbClr val="002060"/>
                </a:solidFill>
                <a:cs typeface="Arial" pitchFamily="34" charset="0"/>
              </a:rPr>
              <a:t>’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9" name="Заголовок 1"/>
          <p:cNvSpPr txBox="1">
            <a:spLocks/>
          </p:cNvSpPr>
          <p:nvPr/>
        </p:nvSpPr>
        <p:spPr>
          <a:xfrm>
            <a:off x="5795849" y="5746741"/>
            <a:ext cx="347787" cy="212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34" charset="0"/>
              </a:rPr>
              <a:t>Y’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0" name="Скругленный прямоугольник 4"/>
          <p:cNvSpPr/>
          <p:nvPr/>
        </p:nvSpPr>
        <p:spPr>
          <a:xfrm>
            <a:off x="4984847" y="5942957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ID’1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" name="Скругленный прямоугольник 4"/>
          <p:cNvSpPr/>
          <p:nvPr/>
        </p:nvSpPr>
        <p:spPr>
          <a:xfrm>
            <a:off x="4984847" y="6095357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ID’2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Скругленный прямоугольник 4"/>
          <p:cNvSpPr/>
          <p:nvPr/>
        </p:nvSpPr>
        <p:spPr>
          <a:xfrm>
            <a:off x="4984847" y="6228709"/>
            <a:ext cx="214314" cy="104776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ID’3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3" name="Скругленный прямоугольник 4"/>
          <p:cNvSpPr/>
          <p:nvPr/>
        </p:nvSpPr>
        <p:spPr>
          <a:xfrm>
            <a:off x="5421049" y="6082975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4" name="Скругленный прямоугольник 4"/>
          <p:cNvSpPr/>
          <p:nvPr/>
        </p:nvSpPr>
        <p:spPr>
          <a:xfrm>
            <a:off x="5416333" y="622394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5" name="Прямая соединительная линия 314"/>
          <p:cNvCxnSpPr/>
          <p:nvPr/>
        </p:nvCxnSpPr>
        <p:spPr>
          <a:xfrm flipV="1">
            <a:off x="4928649" y="6336343"/>
            <a:ext cx="1270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Скругленный прямоугольник 4"/>
          <p:cNvSpPr/>
          <p:nvPr/>
        </p:nvSpPr>
        <p:spPr>
          <a:xfrm>
            <a:off x="5779189" y="594295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" name="Скругленный прямоугольник 4"/>
          <p:cNvSpPr/>
          <p:nvPr/>
        </p:nvSpPr>
        <p:spPr>
          <a:xfrm>
            <a:off x="5770665" y="608773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8" name="Скругленный прямоугольник 4"/>
          <p:cNvSpPr/>
          <p:nvPr/>
        </p:nvSpPr>
        <p:spPr>
          <a:xfrm>
            <a:off x="5770665" y="6224897"/>
            <a:ext cx="349616" cy="142877"/>
          </a:xfrm>
          <a:prstGeom prst="rect">
            <a:avLst/>
          </a:prstGeom>
          <a:noFill/>
          <a:ln w="2857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955" tIns="13970" rIns="20955" bIns="13970" numCol="1" spcCol="1270" anchor="t" anchorCtr="0">
            <a:noAutofit/>
          </a:bodyPr>
          <a:lstStyle/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</a:t>
            </a:r>
            <a:endParaRPr lang="ru-RU" sz="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b="0" i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333"/>
          <p:cNvGrpSpPr/>
          <p:nvPr/>
        </p:nvGrpSpPr>
        <p:grpSpPr>
          <a:xfrm>
            <a:off x="3433754" y="5850480"/>
            <a:ext cx="2245058" cy="259826"/>
            <a:chOff x="6470346" y="5500702"/>
            <a:chExt cx="2245058" cy="259826"/>
          </a:xfrm>
        </p:grpSpPr>
        <p:sp>
          <p:nvSpPr>
            <p:cNvPr id="284" name="Дуга 283"/>
            <p:cNvSpPr/>
            <p:nvPr/>
          </p:nvSpPr>
          <p:spPr>
            <a:xfrm rot="10800000" flipH="1" flipV="1">
              <a:off x="6500826" y="5500702"/>
              <a:ext cx="2214578" cy="259826"/>
            </a:xfrm>
            <a:prstGeom prst="arc">
              <a:avLst>
                <a:gd name="adj1" fmla="val 10856110"/>
                <a:gd name="adj2" fmla="val 15772363"/>
              </a:avLst>
            </a:prstGeom>
            <a:noFill/>
            <a:ln>
              <a:solidFill>
                <a:srgbClr val="C00000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3" name="Дуга 332"/>
            <p:cNvSpPr/>
            <p:nvPr/>
          </p:nvSpPr>
          <p:spPr>
            <a:xfrm rot="10800000" flipH="1" flipV="1">
              <a:off x="6470346" y="5500702"/>
              <a:ext cx="2214578" cy="259826"/>
            </a:xfrm>
            <a:prstGeom prst="arc">
              <a:avLst>
                <a:gd name="adj1" fmla="val 16548954"/>
                <a:gd name="adj2" fmla="val 21528198"/>
              </a:avLst>
            </a:prstGeom>
            <a:noFill/>
            <a:ln>
              <a:solidFill>
                <a:srgbClr val="00CC00"/>
              </a:solidFill>
              <a:headEnd type="none" w="sm" len="sm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334"/>
          <p:cNvGrpSpPr/>
          <p:nvPr/>
        </p:nvGrpSpPr>
        <p:grpSpPr>
          <a:xfrm>
            <a:off x="3790944" y="6000768"/>
            <a:ext cx="2245058" cy="259826"/>
            <a:chOff x="6470346" y="5500702"/>
            <a:chExt cx="2245058" cy="259826"/>
          </a:xfrm>
        </p:grpSpPr>
        <p:sp>
          <p:nvSpPr>
            <p:cNvPr id="336" name="Дуга 335"/>
            <p:cNvSpPr/>
            <p:nvPr/>
          </p:nvSpPr>
          <p:spPr>
            <a:xfrm rot="10800000" flipH="1" flipV="1">
              <a:off x="6500826" y="5500702"/>
              <a:ext cx="2214578" cy="259826"/>
            </a:xfrm>
            <a:prstGeom prst="arc">
              <a:avLst>
                <a:gd name="adj1" fmla="val 10856110"/>
                <a:gd name="adj2" fmla="val 11906293"/>
              </a:avLst>
            </a:prstGeom>
            <a:noFill/>
            <a:ln>
              <a:solidFill>
                <a:srgbClr val="C00000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7" name="Дуга 336"/>
            <p:cNvSpPr/>
            <p:nvPr/>
          </p:nvSpPr>
          <p:spPr>
            <a:xfrm rot="10800000" flipH="1" flipV="1">
              <a:off x="6470346" y="5500702"/>
              <a:ext cx="2214578" cy="259826"/>
            </a:xfrm>
            <a:prstGeom prst="arc">
              <a:avLst>
                <a:gd name="adj1" fmla="val 12010586"/>
                <a:gd name="adj2" fmla="val 21528198"/>
              </a:avLst>
            </a:prstGeom>
            <a:noFill/>
            <a:ln>
              <a:solidFill>
                <a:srgbClr val="00CC00"/>
              </a:solidFill>
              <a:headEnd type="none" w="sm" len="sm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337"/>
          <p:cNvGrpSpPr/>
          <p:nvPr/>
        </p:nvGrpSpPr>
        <p:grpSpPr>
          <a:xfrm>
            <a:off x="3436612" y="6143644"/>
            <a:ext cx="2245058" cy="259826"/>
            <a:chOff x="6470346" y="5500702"/>
            <a:chExt cx="2245058" cy="259826"/>
          </a:xfrm>
        </p:grpSpPr>
        <p:sp>
          <p:nvSpPr>
            <p:cNvPr id="339" name="Дуга 338"/>
            <p:cNvSpPr/>
            <p:nvPr/>
          </p:nvSpPr>
          <p:spPr>
            <a:xfrm rot="10800000" flipH="1" flipV="1">
              <a:off x="6500826" y="5500702"/>
              <a:ext cx="2214578" cy="259826"/>
            </a:xfrm>
            <a:prstGeom prst="arc">
              <a:avLst>
                <a:gd name="adj1" fmla="val 10856110"/>
                <a:gd name="adj2" fmla="val 15772363"/>
              </a:avLst>
            </a:prstGeom>
            <a:noFill/>
            <a:ln>
              <a:solidFill>
                <a:srgbClr val="C00000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0" name="Дуга 339"/>
            <p:cNvSpPr/>
            <p:nvPr/>
          </p:nvSpPr>
          <p:spPr>
            <a:xfrm rot="10800000" flipH="1" flipV="1">
              <a:off x="6470346" y="5500702"/>
              <a:ext cx="2214578" cy="259826"/>
            </a:xfrm>
            <a:prstGeom prst="arc">
              <a:avLst>
                <a:gd name="adj1" fmla="val 16548954"/>
                <a:gd name="adj2" fmla="val 21528198"/>
              </a:avLst>
            </a:prstGeom>
            <a:noFill/>
            <a:ln>
              <a:solidFill>
                <a:srgbClr val="00CC00"/>
              </a:solidFill>
              <a:headEnd type="none" w="sm" len="sm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0" name="Номер слайда 16"/>
          <p:cNvSpPr>
            <a:spLocks noGrp="1"/>
          </p:cNvSpPr>
          <p:nvPr>
            <p:ph type="sldNum" sz="quarter" idx="12"/>
          </p:nvPr>
        </p:nvSpPr>
        <p:spPr>
          <a:xfrm>
            <a:off x="7010400" y="6572272"/>
            <a:ext cx="2133600" cy="285728"/>
          </a:xfrm>
        </p:spPr>
        <p:txBody>
          <a:bodyPr/>
          <a:lstStyle/>
          <a:p>
            <a:pPr>
              <a:defRPr/>
            </a:pPr>
            <a:fld id="{5064F0B4-3897-41C7-BA68-D46F10344C0F}" type="slidenum">
              <a:rPr lang="ru-RU" sz="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3">
      <a:dk1>
        <a:srgbClr val="003864"/>
      </a:dk1>
      <a:lt1>
        <a:srgbClr val="FFFFFF"/>
      </a:lt1>
      <a:dk2>
        <a:srgbClr val="000066"/>
      </a:dk2>
      <a:lt2>
        <a:srgbClr val="C8C8C8"/>
      </a:lt2>
      <a:accent1>
        <a:srgbClr val="003864"/>
      </a:accent1>
      <a:accent2>
        <a:srgbClr val="333399"/>
      </a:accent2>
      <a:accent3>
        <a:srgbClr val="FFFFFF"/>
      </a:accent3>
      <a:accent4>
        <a:srgbClr val="002E54"/>
      </a:accent4>
      <a:accent5>
        <a:srgbClr val="AAAEB8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3">
        <a:dk1>
          <a:srgbClr val="003864"/>
        </a:dk1>
        <a:lt1>
          <a:srgbClr val="FFFFFF"/>
        </a:lt1>
        <a:dk2>
          <a:srgbClr val="000066"/>
        </a:dk2>
        <a:lt2>
          <a:srgbClr val="C8C8C8"/>
        </a:lt2>
        <a:accent1>
          <a:srgbClr val="003864"/>
        </a:accent1>
        <a:accent2>
          <a:srgbClr val="333399"/>
        </a:accent2>
        <a:accent3>
          <a:srgbClr val="FFFFFF"/>
        </a:accent3>
        <a:accent4>
          <a:srgbClr val="002E54"/>
        </a:accent4>
        <a:accent5>
          <a:srgbClr val="AAAEB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666666"/>
        </a:dk2>
        <a:lt2>
          <a:srgbClr val="D2D2D2"/>
        </a:lt2>
        <a:accent1>
          <a:srgbClr val="FF388C"/>
        </a:accent1>
        <a:accent2>
          <a:srgbClr val="E40059"/>
        </a:accent2>
        <a:accent3>
          <a:srgbClr val="FFFFFF"/>
        </a:accent3>
        <a:accent4>
          <a:srgbClr val="000000"/>
        </a:accent4>
        <a:accent5>
          <a:srgbClr val="FFAEC5"/>
        </a:accent5>
        <a:accent6>
          <a:srgbClr val="CF0050"/>
        </a:accent6>
        <a:hlink>
          <a:srgbClr val="17BBFD"/>
        </a:hlink>
        <a:folHlink>
          <a:srgbClr val="FF79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2525</Words>
  <Application>Microsoft Macintosh PowerPoint</Application>
  <PresentationFormat>Экран (4:3)</PresentationFormat>
  <Paragraphs>628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1_Оформление по умолчанию</vt:lpstr>
      <vt:lpstr>Тема Office</vt:lpstr>
      <vt:lpstr>Слайд 1</vt:lpstr>
      <vt:lpstr>Слайд 2</vt:lpstr>
      <vt:lpstr>Текущее состояние в области систематизации  и кодирования государственных данных</vt:lpstr>
      <vt:lpstr>Слайд 4</vt:lpstr>
      <vt:lpstr>Ключевые документы для систематизации  и кодирования государственных данных</vt:lpstr>
      <vt:lpstr>Слайд 6</vt:lpstr>
      <vt:lpstr>Слайд 7</vt:lpstr>
      <vt:lpstr>Слайд 8</vt:lpstr>
      <vt:lpstr>Обеспечение взаимосвязи и обмена данными между ГИР, ведение которых автоматизировано. Модель данных.</vt:lpstr>
      <vt:lpstr>Связи реестровых записей. Шаги №1-3 </vt:lpstr>
      <vt:lpstr>Слайд 11</vt:lpstr>
      <vt:lpstr>Необходимость централизации технологии  по обеспечению связей ГИР посредством ИС ЕИС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перехода  на современные технологии банковского обслуживания  для ГРБС</dc:title>
  <dc:creator/>
  <cp:lastModifiedBy/>
  <cp:revision>80</cp:revision>
  <dcterms:created xsi:type="dcterms:W3CDTF">2010-11-12T06:22:57Z</dcterms:created>
  <dcterms:modified xsi:type="dcterms:W3CDTF">2014-10-01T13:09:33Z</dcterms:modified>
</cp:coreProperties>
</file>