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9" r:id="rId2"/>
    <p:sldId id="261" r:id="rId3"/>
    <p:sldId id="258" r:id="rId4"/>
    <p:sldId id="298" r:id="rId5"/>
    <p:sldId id="321" r:id="rId6"/>
    <p:sldId id="308" r:id="rId7"/>
    <p:sldId id="337" r:id="rId8"/>
    <p:sldId id="322" r:id="rId9"/>
    <p:sldId id="288" r:id="rId10"/>
    <p:sldId id="289" r:id="rId11"/>
    <p:sldId id="328" r:id="rId12"/>
    <p:sldId id="324" r:id="rId13"/>
    <p:sldId id="323" r:id="rId14"/>
    <p:sldId id="325" r:id="rId15"/>
    <p:sldId id="299" r:id="rId16"/>
    <p:sldId id="301" r:id="rId17"/>
    <p:sldId id="339" r:id="rId18"/>
    <p:sldId id="306" r:id="rId19"/>
    <p:sldId id="309" r:id="rId20"/>
    <p:sldId id="312" r:id="rId21"/>
    <p:sldId id="332" r:id="rId22"/>
    <p:sldId id="315" r:id="rId23"/>
    <p:sldId id="338" r:id="rId24"/>
    <p:sldId id="333" r:id="rId25"/>
    <p:sldId id="317" r:id="rId26"/>
    <p:sldId id="262" r:id="rId27"/>
    <p:sldId id="318" r:id="rId28"/>
    <p:sldId id="260" r:id="rId29"/>
  </p:sldIdLst>
  <p:sldSz cx="9144000" cy="6858000" type="screen4x3"/>
  <p:notesSz cx="6808788" cy="99409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349905"/>
    <a:srgbClr val="00BC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95" autoAdjust="0"/>
    <p:restoredTop sz="94226" autoAdjust="0"/>
  </p:normalViewPr>
  <p:slideViewPr>
    <p:cSldViewPr>
      <p:cViewPr varScale="1">
        <p:scale>
          <a:sx n="100" d="100"/>
          <a:sy n="100" d="100"/>
        </p:scale>
        <p:origin x="-30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9B96E4-781C-48FD-8026-B3058AC3F79C}"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ru-RU"/>
        </a:p>
      </dgm:t>
    </dgm:pt>
    <dgm:pt modelId="{7687F71B-4CAF-4EF3-AB9D-A17A2E9FE3E0}">
      <dgm:prSet phldrT="[Текст]"/>
      <dgm:spPr>
        <a:solidFill>
          <a:schemeClr val="accent4">
            <a:lumMod val="40000"/>
            <a:lumOff val="60000"/>
          </a:schemeClr>
        </a:solidFill>
      </dgm:spPr>
      <dgm:t>
        <a:bodyPr/>
        <a:lstStyle/>
        <a:p>
          <a:r>
            <a:rPr lang="ru-RU" dirty="0" smtClean="0"/>
            <a:t> </a:t>
          </a:r>
          <a:endParaRPr lang="ru-RU" dirty="0"/>
        </a:p>
      </dgm:t>
    </dgm:pt>
    <dgm:pt modelId="{3C06C6C3-9D26-4260-B8CE-D0E85F46F9FD}" type="parTrans" cxnId="{60A2C034-FBA8-413B-95D3-06E5880AC464}">
      <dgm:prSet/>
      <dgm:spPr/>
      <dgm:t>
        <a:bodyPr/>
        <a:lstStyle/>
        <a:p>
          <a:endParaRPr lang="ru-RU"/>
        </a:p>
      </dgm:t>
    </dgm:pt>
    <dgm:pt modelId="{BD508DEC-B03A-4179-8926-7A7EE9161C7C}" type="sibTrans" cxnId="{60A2C034-FBA8-413B-95D3-06E5880AC464}">
      <dgm:prSet/>
      <dgm:spPr/>
      <dgm:t>
        <a:bodyPr/>
        <a:lstStyle/>
        <a:p>
          <a:endParaRPr lang="ru-RU"/>
        </a:p>
      </dgm:t>
    </dgm:pt>
    <dgm:pt modelId="{A34E6FBC-048E-492C-8525-3630B57AB1D8}">
      <dgm:prSet phldrT="[Текст]"/>
      <dgm:spPr>
        <a:solidFill>
          <a:schemeClr val="accent3">
            <a:lumMod val="40000"/>
            <a:lumOff val="60000"/>
          </a:schemeClr>
        </a:solidFill>
      </dgm:spPr>
      <dgm:t>
        <a:bodyPr/>
        <a:lstStyle/>
        <a:p>
          <a:r>
            <a:rPr lang="ru-RU" dirty="0" smtClean="0"/>
            <a:t> </a:t>
          </a:r>
          <a:endParaRPr lang="ru-RU" dirty="0"/>
        </a:p>
      </dgm:t>
    </dgm:pt>
    <dgm:pt modelId="{9AF04E10-B8C0-4EF2-94D2-BA40BEA32807}" type="parTrans" cxnId="{8BFEDD95-4D32-4EF6-B9D1-8F4CDEEE3BC4}">
      <dgm:prSet/>
      <dgm:spPr/>
      <dgm:t>
        <a:bodyPr/>
        <a:lstStyle/>
        <a:p>
          <a:endParaRPr lang="ru-RU"/>
        </a:p>
      </dgm:t>
    </dgm:pt>
    <dgm:pt modelId="{3988F10B-8687-4F5C-A085-1A45966935B4}" type="sibTrans" cxnId="{8BFEDD95-4D32-4EF6-B9D1-8F4CDEEE3BC4}">
      <dgm:prSet/>
      <dgm:spPr/>
      <dgm:t>
        <a:bodyPr/>
        <a:lstStyle/>
        <a:p>
          <a:endParaRPr lang="ru-RU"/>
        </a:p>
      </dgm:t>
    </dgm:pt>
    <dgm:pt modelId="{6EB1ECB4-929F-44EC-8FDA-BD1C535E83E3}">
      <dgm:prSet phldrT="[Текст]"/>
      <dgm:spPr>
        <a:solidFill>
          <a:schemeClr val="accent2">
            <a:lumMod val="40000"/>
            <a:lumOff val="60000"/>
          </a:schemeClr>
        </a:solidFill>
      </dgm:spPr>
      <dgm:t>
        <a:bodyPr/>
        <a:lstStyle/>
        <a:p>
          <a:r>
            <a:rPr lang="ru-RU" dirty="0" smtClean="0"/>
            <a:t> </a:t>
          </a:r>
          <a:endParaRPr lang="ru-RU" dirty="0"/>
        </a:p>
      </dgm:t>
    </dgm:pt>
    <dgm:pt modelId="{FD507D6F-C526-499F-BD04-7F0B902B2AA3}" type="parTrans" cxnId="{FF906F5E-6F62-43B1-B06E-133F1F3F5190}">
      <dgm:prSet/>
      <dgm:spPr/>
      <dgm:t>
        <a:bodyPr/>
        <a:lstStyle/>
        <a:p>
          <a:endParaRPr lang="ru-RU"/>
        </a:p>
      </dgm:t>
    </dgm:pt>
    <dgm:pt modelId="{29A770FD-D966-47B7-BA6E-E038E3542B90}" type="sibTrans" cxnId="{FF906F5E-6F62-43B1-B06E-133F1F3F5190}">
      <dgm:prSet/>
      <dgm:spPr/>
      <dgm:t>
        <a:bodyPr/>
        <a:lstStyle/>
        <a:p>
          <a:endParaRPr lang="ru-RU"/>
        </a:p>
      </dgm:t>
    </dgm:pt>
    <dgm:pt modelId="{9066167E-181E-47DA-ABC4-633AF412DC79}">
      <dgm:prSet phldrT="[Текст]"/>
      <dgm:spPr/>
      <dgm:t>
        <a:bodyPr/>
        <a:lstStyle/>
        <a:p>
          <a:endParaRPr lang="ru-RU" dirty="0"/>
        </a:p>
      </dgm:t>
    </dgm:pt>
    <dgm:pt modelId="{835F0DE7-E148-4055-8602-9B526EE4D6CC}" type="parTrans" cxnId="{4700456E-F30E-4FAE-9D59-C11C295775F1}">
      <dgm:prSet/>
      <dgm:spPr/>
      <dgm:t>
        <a:bodyPr/>
        <a:lstStyle/>
        <a:p>
          <a:endParaRPr lang="ru-RU"/>
        </a:p>
      </dgm:t>
    </dgm:pt>
    <dgm:pt modelId="{79391038-9568-482B-AB26-B5D303003375}" type="sibTrans" cxnId="{4700456E-F30E-4FAE-9D59-C11C295775F1}">
      <dgm:prSet/>
      <dgm:spPr/>
      <dgm:t>
        <a:bodyPr/>
        <a:lstStyle/>
        <a:p>
          <a:endParaRPr lang="ru-RU"/>
        </a:p>
      </dgm:t>
    </dgm:pt>
    <dgm:pt modelId="{3E3B59F6-B563-4E2C-8546-299F81B2513C}" type="pres">
      <dgm:prSet presAssocID="{109B96E4-781C-48FD-8026-B3058AC3F79C}" presName="Name0" presStyleCnt="0">
        <dgm:presLayoutVars>
          <dgm:chMax val="4"/>
          <dgm:resizeHandles val="exact"/>
        </dgm:presLayoutVars>
      </dgm:prSet>
      <dgm:spPr/>
      <dgm:t>
        <a:bodyPr/>
        <a:lstStyle/>
        <a:p>
          <a:endParaRPr lang="ru-RU"/>
        </a:p>
      </dgm:t>
    </dgm:pt>
    <dgm:pt modelId="{479409D5-EAB5-44E7-9AAB-3C7E174C1BE9}" type="pres">
      <dgm:prSet presAssocID="{109B96E4-781C-48FD-8026-B3058AC3F79C}" presName="ellipse" presStyleLbl="trBgShp" presStyleIdx="0" presStyleCnt="1"/>
      <dgm:spPr/>
    </dgm:pt>
    <dgm:pt modelId="{61D9BBE6-7262-4C2D-BC29-411D625612EF}" type="pres">
      <dgm:prSet presAssocID="{109B96E4-781C-48FD-8026-B3058AC3F79C}" presName="arrow1" presStyleLbl="fgShp" presStyleIdx="0" presStyleCnt="1"/>
      <dgm:spPr/>
    </dgm:pt>
    <dgm:pt modelId="{EC5512B9-407D-4E7E-89CB-438BA23007B1}" type="pres">
      <dgm:prSet presAssocID="{109B96E4-781C-48FD-8026-B3058AC3F79C}" presName="rectangle" presStyleLbl="revTx" presStyleIdx="0" presStyleCnt="1">
        <dgm:presLayoutVars>
          <dgm:bulletEnabled val="1"/>
        </dgm:presLayoutVars>
      </dgm:prSet>
      <dgm:spPr/>
      <dgm:t>
        <a:bodyPr/>
        <a:lstStyle/>
        <a:p>
          <a:endParaRPr lang="ru-RU"/>
        </a:p>
      </dgm:t>
    </dgm:pt>
    <dgm:pt modelId="{A74A929D-8174-4A9A-B348-3CF5BA7CDA67}" type="pres">
      <dgm:prSet presAssocID="{A34E6FBC-048E-492C-8525-3630B57AB1D8}" presName="item1" presStyleLbl="node1" presStyleIdx="0" presStyleCnt="3">
        <dgm:presLayoutVars>
          <dgm:bulletEnabled val="1"/>
        </dgm:presLayoutVars>
      </dgm:prSet>
      <dgm:spPr/>
      <dgm:t>
        <a:bodyPr/>
        <a:lstStyle/>
        <a:p>
          <a:endParaRPr lang="ru-RU"/>
        </a:p>
      </dgm:t>
    </dgm:pt>
    <dgm:pt modelId="{40955A9D-4511-4874-97AE-8027A2E937C4}" type="pres">
      <dgm:prSet presAssocID="{6EB1ECB4-929F-44EC-8FDA-BD1C535E83E3}" presName="item2" presStyleLbl="node1" presStyleIdx="1" presStyleCnt="3">
        <dgm:presLayoutVars>
          <dgm:bulletEnabled val="1"/>
        </dgm:presLayoutVars>
      </dgm:prSet>
      <dgm:spPr/>
      <dgm:t>
        <a:bodyPr/>
        <a:lstStyle/>
        <a:p>
          <a:endParaRPr lang="ru-RU"/>
        </a:p>
      </dgm:t>
    </dgm:pt>
    <dgm:pt modelId="{EB966AF4-5911-40B9-8497-5F9AF36D23FA}" type="pres">
      <dgm:prSet presAssocID="{9066167E-181E-47DA-ABC4-633AF412DC79}" presName="item3" presStyleLbl="node1" presStyleIdx="2" presStyleCnt="3">
        <dgm:presLayoutVars>
          <dgm:bulletEnabled val="1"/>
        </dgm:presLayoutVars>
      </dgm:prSet>
      <dgm:spPr/>
      <dgm:t>
        <a:bodyPr/>
        <a:lstStyle/>
        <a:p>
          <a:endParaRPr lang="ru-RU"/>
        </a:p>
      </dgm:t>
    </dgm:pt>
    <dgm:pt modelId="{BA24F739-A706-4EB5-8790-5D7CDD07B0A8}" type="pres">
      <dgm:prSet presAssocID="{109B96E4-781C-48FD-8026-B3058AC3F79C}" presName="funnel" presStyleLbl="trAlignAcc1" presStyleIdx="0" presStyleCnt="1"/>
      <dgm:spPr/>
    </dgm:pt>
  </dgm:ptLst>
  <dgm:cxnLst>
    <dgm:cxn modelId="{4700456E-F30E-4FAE-9D59-C11C295775F1}" srcId="{109B96E4-781C-48FD-8026-B3058AC3F79C}" destId="{9066167E-181E-47DA-ABC4-633AF412DC79}" srcOrd="3" destOrd="0" parTransId="{835F0DE7-E148-4055-8602-9B526EE4D6CC}" sibTransId="{79391038-9568-482B-AB26-B5D303003375}"/>
    <dgm:cxn modelId="{FF906F5E-6F62-43B1-B06E-133F1F3F5190}" srcId="{109B96E4-781C-48FD-8026-B3058AC3F79C}" destId="{6EB1ECB4-929F-44EC-8FDA-BD1C535E83E3}" srcOrd="2" destOrd="0" parTransId="{FD507D6F-C526-499F-BD04-7F0B902B2AA3}" sibTransId="{29A770FD-D966-47B7-BA6E-E038E3542B90}"/>
    <dgm:cxn modelId="{43BB48D2-B233-4D30-A89B-4EFC673DA814}" type="presOf" srcId="{6EB1ECB4-929F-44EC-8FDA-BD1C535E83E3}" destId="{A74A929D-8174-4A9A-B348-3CF5BA7CDA67}" srcOrd="0" destOrd="0" presId="urn:microsoft.com/office/officeart/2005/8/layout/funnel1"/>
    <dgm:cxn modelId="{60A2C034-FBA8-413B-95D3-06E5880AC464}" srcId="{109B96E4-781C-48FD-8026-B3058AC3F79C}" destId="{7687F71B-4CAF-4EF3-AB9D-A17A2E9FE3E0}" srcOrd="0" destOrd="0" parTransId="{3C06C6C3-9D26-4260-B8CE-D0E85F46F9FD}" sibTransId="{BD508DEC-B03A-4179-8926-7A7EE9161C7C}"/>
    <dgm:cxn modelId="{2B6DA8C2-A250-4C6F-B0B2-730D66779376}" type="presOf" srcId="{A34E6FBC-048E-492C-8525-3630B57AB1D8}" destId="{40955A9D-4511-4874-97AE-8027A2E937C4}" srcOrd="0" destOrd="0" presId="urn:microsoft.com/office/officeart/2005/8/layout/funnel1"/>
    <dgm:cxn modelId="{3DB6B2F3-0F09-427F-B0C4-FF42F08646F5}" type="presOf" srcId="{109B96E4-781C-48FD-8026-B3058AC3F79C}" destId="{3E3B59F6-B563-4E2C-8546-299F81B2513C}" srcOrd="0" destOrd="0" presId="urn:microsoft.com/office/officeart/2005/8/layout/funnel1"/>
    <dgm:cxn modelId="{167A2506-73CF-4512-9C7D-2C8CC15360D2}" type="presOf" srcId="{7687F71B-4CAF-4EF3-AB9D-A17A2E9FE3E0}" destId="{EB966AF4-5911-40B9-8497-5F9AF36D23FA}" srcOrd="0" destOrd="0" presId="urn:microsoft.com/office/officeart/2005/8/layout/funnel1"/>
    <dgm:cxn modelId="{FAAC3DFE-E4C9-4A20-84AC-62663A85B3BB}" type="presOf" srcId="{9066167E-181E-47DA-ABC4-633AF412DC79}" destId="{EC5512B9-407D-4E7E-89CB-438BA23007B1}" srcOrd="0" destOrd="0" presId="urn:microsoft.com/office/officeart/2005/8/layout/funnel1"/>
    <dgm:cxn modelId="{8BFEDD95-4D32-4EF6-B9D1-8F4CDEEE3BC4}" srcId="{109B96E4-781C-48FD-8026-B3058AC3F79C}" destId="{A34E6FBC-048E-492C-8525-3630B57AB1D8}" srcOrd="1" destOrd="0" parTransId="{9AF04E10-B8C0-4EF2-94D2-BA40BEA32807}" sibTransId="{3988F10B-8687-4F5C-A085-1A45966935B4}"/>
    <dgm:cxn modelId="{36773D52-D92B-415B-8E25-2269C97A7C59}" type="presParOf" srcId="{3E3B59F6-B563-4E2C-8546-299F81B2513C}" destId="{479409D5-EAB5-44E7-9AAB-3C7E174C1BE9}" srcOrd="0" destOrd="0" presId="urn:microsoft.com/office/officeart/2005/8/layout/funnel1"/>
    <dgm:cxn modelId="{5AFA7662-D3C3-42DB-974D-B965DF01D4DD}" type="presParOf" srcId="{3E3B59F6-B563-4E2C-8546-299F81B2513C}" destId="{61D9BBE6-7262-4C2D-BC29-411D625612EF}" srcOrd="1" destOrd="0" presId="urn:microsoft.com/office/officeart/2005/8/layout/funnel1"/>
    <dgm:cxn modelId="{CB19C746-6798-4B27-980D-AAB4E4A9F174}" type="presParOf" srcId="{3E3B59F6-B563-4E2C-8546-299F81B2513C}" destId="{EC5512B9-407D-4E7E-89CB-438BA23007B1}" srcOrd="2" destOrd="0" presId="urn:microsoft.com/office/officeart/2005/8/layout/funnel1"/>
    <dgm:cxn modelId="{4487625B-7681-40ED-970E-DA59077B8D69}" type="presParOf" srcId="{3E3B59F6-B563-4E2C-8546-299F81B2513C}" destId="{A74A929D-8174-4A9A-B348-3CF5BA7CDA67}" srcOrd="3" destOrd="0" presId="urn:microsoft.com/office/officeart/2005/8/layout/funnel1"/>
    <dgm:cxn modelId="{E5B1DF35-C706-479C-B9CA-90936FCF99BC}" type="presParOf" srcId="{3E3B59F6-B563-4E2C-8546-299F81B2513C}" destId="{40955A9D-4511-4874-97AE-8027A2E937C4}" srcOrd="4" destOrd="0" presId="urn:microsoft.com/office/officeart/2005/8/layout/funnel1"/>
    <dgm:cxn modelId="{CC54ACAD-A401-44F5-AB2A-0625AD5B8439}" type="presParOf" srcId="{3E3B59F6-B563-4E2C-8546-299F81B2513C}" destId="{EB966AF4-5911-40B9-8497-5F9AF36D23FA}" srcOrd="5" destOrd="0" presId="urn:microsoft.com/office/officeart/2005/8/layout/funnel1"/>
    <dgm:cxn modelId="{15F01025-046F-4924-8384-547ECA361735}" type="presParOf" srcId="{3E3B59F6-B563-4E2C-8546-299F81B2513C}" destId="{BA24F739-A706-4EB5-8790-5D7CDD07B0A8}" srcOrd="6" destOrd="0" presId="urn:microsoft.com/office/officeart/2005/8/layout/funnel1"/>
  </dgm:cxnLst>
  <dgm:bg/>
  <dgm:whole/>
</dgm:dataModel>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260F19CD-601B-4402-8A43-D58F8F7E1B08}" type="datetimeFigureOut">
              <a:rPr lang="ru-RU" smtClean="0"/>
              <a:pPr/>
              <a:t>30.09.2014</a:t>
            </a:fld>
            <a:endParaRPr lang="ru-RU" dirty="0"/>
          </a:p>
        </p:txBody>
      </p:sp>
      <p:sp>
        <p:nvSpPr>
          <p:cNvPr id="4" name="Образ слайда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0879" y="4721940"/>
            <a:ext cx="5447030" cy="447341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8AECD68D-4FAC-4907-A0EB-3EC3230872EF}"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AECD68D-4FAC-4907-A0EB-3EC3230872EF}" type="slidenum">
              <a:rPr lang="ru-RU" smtClean="0"/>
              <a:pPr/>
              <a:t>15</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DE6C851-4A1A-4385-82D3-17AC4B6D2D3E}" type="datetimeFigureOut">
              <a:rPr lang="ru-RU" smtClean="0"/>
              <a:pPr/>
              <a:t>30.09.2014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59F55EF-0C40-4B87-8915-E35FE46BB4E3}"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E6C851-4A1A-4385-82D3-17AC4B6D2D3E}" type="datetimeFigureOut">
              <a:rPr lang="ru-RU" smtClean="0"/>
              <a:pPr/>
              <a:t>30.09.2014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59F55EF-0C40-4B87-8915-E35FE46BB4E3}"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E6C851-4A1A-4385-82D3-17AC4B6D2D3E}" type="datetimeFigureOut">
              <a:rPr lang="ru-RU" smtClean="0"/>
              <a:pPr/>
              <a:t>30.09.2014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59F55EF-0C40-4B87-8915-E35FE46BB4E3}"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E6C851-4A1A-4385-82D3-17AC4B6D2D3E}" type="datetimeFigureOut">
              <a:rPr lang="ru-RU" smtClean="0"/>
              <a:pPr/>
              <a:t>30.09.2014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59F55EF-0C40-4B87-8915-E35FE46BB4E3}"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DE6C851-4A1A-4385-82D3-17AC4B6D2D3E}" type="datetimeFigureOut">
              <a:rPr lang="ru-RU" smtClean="0"/>
              <a:pPr/>
              <a:t>30.09.2014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59F55EF-0C40-4B87-8915-E35FE46BB4E3}"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DE6C851-4A1A-4385-82D3-17AC4B6D2D3E}" type="datetimeFigureOut">
              <a:rPr lang="ru-RU" smtClean="0"/>
              <a:pPr/>
              <a:t>30.09.2014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59F55EF-0C40-4B87-8915-E35FE46BB4E3}"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DE6C851-4A1A-4385-82D3-17AC4B6D2D3E}" type="datetimeFigureOut">
              <a:rPr lang="ru-RU" smtClean="0"/>
              <a:pPr/>
              <a:t>30.09.2014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59F55EF-0C40-4B87-8915-E35FE46BB4E3}"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DE6C851-4A1A-4385-82D3-17AC4B6D2D3E}" type="datetimeFigureOut">
              <a:rPr lang="ru-RU" smtClean="0"/>
              <a:pPr/>
              <a:t>30.09.2014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59F55EF-0C40-4B87-8915-E35FE46BB4E3}"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5" name="Прямоугольник 4"/>
          <p:cNvSpPr/>
          <p:nvPr userDrawn="1"/>
        </p:nvSpPr>
        <p:spPr>
          <a:xfrm>
            <a:off x="0" y="0"/>
            <a:ext cx="9144000" cy="285728"/>
          </a:xfrm>
          <a:prstGeom prst="rect">
            <a:avLst/>
          </a:prstGeom>
          <a:solidFill>
            <a:srgbClr val="06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userDrawn="1"/>
        </p:nvSpPr>
        <p:spPr>
          <a:xfrm>
            <a:off x="0" y="285728"/>
            <a:ext cx="9144000" cy="45719"/>
          </a:xfrm>
          <a:prstGeom prst="rect">
            <a:avLst/>
          </a:prstGeom>
          <a:solidFill>
            <a:srgbClr val="B4C8D7"/>
          </a:solidFill>
          <a:ln>
            <a:noFill/>
          </a:ln>
          <a:effectLst>
            <a:outerShdw blurRad="127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p:cNvSpPr txBox="1"/>
          <p:nvPr userDrawn="1"/>
        </p:nvSpPr>
        <p:spPr>
          <a:xfrm>
            <a:off x="590522" y="3151"/>
            <a:ext cx="2544223" cy="276999"/>
          </a:xfrm>
          <a:prstGeom prst="rect">
            <a:avLst/>
          </a:prstGeom>
          <a:noFill/>
          <a:effectLst/>
        </p:spPr>
        <p:txBody>
          <a:bodyPr wrap="none" rtlCol="0">
            <a:spAutoFit/>
          </a:bodyPr>
          <a:lstStyle/>
          <a:p>
            <a:r>
              <a:rPr lang="ru-RU" sz="1200" dirty="0" smtClean="0">
                <a:solidFill>
                  <a:schemeClr val="bg1"/>
                </a:solidFill>
                <a:latin typeface="Segoe UI Semibold" pitchFamily="34" charset="0"/>
                <a:ea typeface="Segoe UI" pitchFamily="34" charset="0"/>
                <a:cs typeface="Segoe UI" pitchFamily="34" charset="0"/>
              </a:rPr>
              <a:t>ФЕДЕРАЛЬНОЕ</a:t>
            </a:r>
            <a:r>
              <a:rPr lang="en-US" sz="1200" dirty="0" smtClean="0">
                <a:solidFill>
                  <a:schemeClr val="bg1"/>
                </a:solidFill>
                <a:latin typeface="Segoe UI Semibold" pitchFamily="34" charset="0"/>
                <a:ea typeface="Segoe UI" pitchFamily="34" charset="0"/>
                <a:cs typeface="Segoe UI" pitchFamily="34" charset="0"/>
              </a:rPr>
              <a:t> </a:t>
            </a:r>
            <a:r>
              <a:rPr lang="ru-RU" sz="1200" dirty="0" smtClean="0">
                <a:solidFill>
                  <a:schemeClr val="bg1"/>
                </a:solidFill>
                <a:latin typeface="Segoe UI Semibold" pitchFamily="34" charset="0"/>
                <a:ea typeface="Segoe UI" pitchFamily="34" charset="0"/>
                <a:cs typeface="Segoe UI" pitchFamily="34" charset="0"/>
              </a:rPr>
              <a:t> КАЗНАЧЕЙСТВО</a:t>
            </a:r>
            <a:endParaRPr lang="ru-RU" sz="1200" dirty="0">
              <a:solidFill>
                <a:schemeClr val="bg1"/>
              </a:solidFill>
              <a:latin typeface="Segoe UI Semibold" pitchFamily="34" charset="0"/>
              <a:ea typeface="Segoe UI" pitchFamily="34" charset="0"/>
              <a:cs typeface="Segoe UI" pitchFamily="34" charset="0"/>
            </a:endParaRPr>
          </a:p>
        </p:txBody>
      </p:sp>
      <p:sp>
        <p:nvSpPr>
          <p:cNvPr id="9" name="TextBox 8"/>
          <p:cNvSpPr txBox="1"/>
          <p:nvPr userDrawn="1"/>
        </p:nvSpPr>
        <p:spPr>
          <a:xfrm>
            <a:off x="7662293" y="8941"/>
            <a:ext cx="1365758" cy="276999"/>
          </a:xfrm>
          <a:prstGeom prst="rect">
            <a:avLst/>
          </a:prstGeom>
          <a:noFill/>
        </p:spPr>
        <p:txBody>
          <a:bodyPr wrap="none" rtlCol="0">
            <a:spAutoFit/>
          </a:bodyPr>
          <a:lstStyle/>
          <a:p>
            <a:r>
              <a:rPr lang="en-US" sz="1200" dirty="0" smtClean="0">
                <a:solidFill>
                  <a:srgbClr val="19C3F5"/>
                </a:solidFill>
                <a:latin typeface="Segoe UI Semibold" pitchFamily="34" charset="0"/>
                <a:cs typeface="Arial" pitchFamily="34" charset="0"/>
              </a:rPr>
              <a:t>www.roskazna.ru</a:t>
            </a:r>
            <a:endParaRPr lang="ru-RU" sz="1200" dirty="0">
              <a:solidFill>
                <a:srgbClr val="19C3F5"/>
              </a:solidFill>
              <a:latin typeface="Segoe UI Semibold" pitchFamily="34" charset="0"/>
              <a:cs typeface="Arial" pitchFamily="34" charset="0"/>
            </a:endParaRPr>
          </a:p>
        </p:txBody>
      </p:sp>
      <p:sp>
        <p:nvSpPr>
          <p:cNvPr id="10" name="Прямоугольник 9"/>
          <p:cNvSpPr/>
          <p:nvPr userDrawn="1"/>
        </p:nvSpPr>
        <p:spPr>
          <a:xfrm>
            <a:off x="0" y="6678024"/>
            <a:ext cx="9144000" cy="180000"/>
          </a:xfrm>
          <a:prstGeom prst="rect">
            <a:avLst/>
          </a:prstGeom>
          <a:solidFill>
            <a:srgbClr val="06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Номер слайда 8"/>
          <p:cNvSpPr txBox="1">
            <a:spLocks/>
          </p:cNvSpPr>
          <p:nvPr userDrawn="1"/>
        </p:nvSpPr>
        <p:spPr>
          <a:xfrm>
            <a:off x="7010400" y="6643710"/>
            <a:ext cx="2133600" cy="21429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F59F55EF-0C40-4B87-8915-E35FE46BB4E3}" type="slidenum">
              <a:rPr kumimoji="0" lang="ru-RU"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3" name="Нижний колонтитул 2"/>
          <p:cNvSpPr>
            <a:spLocks noGrp="1"/>
          </p:cNvSpPr>
          <p:nvPr>
            <p:ph type="ftr" sz="quarter" idx="11"/>
          </p:nvPr>
        </p:nvSpPr>
        <p:spPr>
          <a:xfrm>
            <a:off x="3124200" y="6678024"/>
            <a:ext cx="2895600" cy="180000"/>
          </a:xfrm>
        </p:spPr>
        <p:txBody>
          <a:bodyPr/>
          <a:lstStyle>
            <a:lvl1pPr>
              <a:defRPr>
                <a:solidFill>
                  <a:schemeClr val="bg1"/>
                </a:solidFill>
              </a:defRPr>
            </a:lvl1pPr>
          </a:lstStyle>
          <a:p>
            <a:endParaRPr lang="ru-RU" dirty="0"/>
          </a:p>
        </p:txBody>
      </p:sp>
      <p:sp>
        <p:nvSpPr>
          <p:cNvPr id="2" name="Дата 1"/>
          <p:cNvSpPr>
            <a:spLocks noGrp="1"/>
          </p:cNvSpPr>
          <p:nvPr>
            <p:ph type="dt" sz="half" idx="10"/>
          </p:nvPr>
        </p:nvSpPr>
        <p:spPr>
          <a:xfrm>
            <a:off x="457200" y="6678024"/>
            <a:ext cx="2133600" cy="180000"/>
          </a:xfrm>
        </p:spPr>
        <p:txBody>
          <a:bodyPr/>
          <a:lstStyle>
            <a:lvl1pPr>
              <a:defRPr>
                <a:solidFill>
                  <a:schemeClr val="bg1"/>
                </a:solidFill>
              </a:defRPr>
            </a:lvl1pPr>
          </a:lstStyle>
          <a:p>
            <a:fld id="{EDE6C851-4A1A-4385-82D3-17AC4B6D2D3E}" type="datetimeFigureOut">
              <a:rPr lang="ru-RU" smtClean="0"/>
              <a:pPr/>
              <a:t>30.09.2014</a:t>
            </a:fld>
            <a:endParaRPr lang="ru-RU" dirty="0"/>
          </a:p>
        </p:txBody>
      </p:sp>
      <p:sp>
        <p:nvSpPr>
          <p:cNvPr id="12" name="Заголовок 11"/>
          <p:cNvSpPr>
            <a:spLocks noGrp="1"/>
          </p:cNvSpPr>
          <p:nvPr>
            <p:ph type="title"/>
          </p:nvPr>
        </p:nvSpPr>
        <p:spPr>
          <a:xfrm>
            <a:off x="0" y="346076"/>
            <a:ext cx="9144000" cy="439718"/>
          </a:xfrm>
        </p:spPr>
        <p:txBody>
          <a:bodyPr>
            <a:noAutofit/>
          </a:bodyPr>
          <a:lstStyle>
            <a:lvl1pPr algn="r">
              <a:defRPr sz="2000" b="1">
                <a:solidFill>
                  <a:srgbClr val="1F497D"/>
                </a:solidFill>
              </a:defRPr>
            </a:lvl1pPr>
          </a:lstStyle>
          <a:p>
            <a:r>
              <a:rPr lang="ru-RU" smtClean="0"/>
              <a:t>Образец заголовка</a:t>
            </a:r>
            <a:endParaRPr lang="ru-RU"/>
          </a:p>
        </p:txBody>
      </p:sp>
      <p:pic>
        <p:nvPicPr>
          <p:cNvPr id="14" name="Рисунок 13" descr="Roskazna.png"/>
          <p:cNvPicPr>
            <a:picLocks noChangeAspect="1"/>
          </p:cNvPicPr>
          <p:nvPr userDrawn="1"/>
        </p:nvPicPr>
        <p:blipFill>
          <a:blip r:embed="rId2" cstate="print"/>
          <a:stretch>
            <a:fillRect/>
          </a:stretch>
        </p:blipFill>
        <p:spPr>
          <a:xfrm>
            <a:off x="186184" y="4310"/>
            <a:ext cx="391318" cy="435600"/>
          </a:xfrm>
          <a:prstGeom prst="rect">
            <a:avLst/>
          </a:prstGeom>
          <a:effectLst>
            <a:outerShdw blurRad="50800" dist="12700" dir="5400000" algn="t" rotWithShape="0">
              <a:prstClr val="black">
                <a:alpha val="40000"/>
              </a:prstClr>
            </a:out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DE6C851-4A1A-4385-82D3-17AC4B6D2D3E}" type="datetimeFigureOut">
              <a:rPr lang="ru-RU" smtClean="0"/>
              <a:pPr/>
              <a:t>30.09.2014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59F55EF-0C40-4B87-8915-E35FE46BB4E3}"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DE6C851-4A1A-4385-82D3-17AC4B6D2D3E}" type="datetimeFigureOut">
              <a:rPr lang="ru-RU" smtClean="0"/>
              <a:pPr/>
              <a:t>30.09.2014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59F55EF-0C40-4B87-8915-E35FE46BB4E3}"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6C851-4A1A-4385-82D3-17AC4B6D2D3E}" type="datetimeFigureOut">
              <a:rPr lang="ru-RU" smtClean="0"/>
              <a:pPr/>
              <a:t>30.09.2014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F55EF-0C40-4B87-8915-E35FE46BB4E3}"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a:spLocks/>
          </p:cNvSpPr>
          <p:nvPr/>
        </p:nvSpPr>
        <p:spPr bwMode="auto">
          <a:xfrm>
            <a:off x="0" y="2345288"/>
            <a:ext cx="9144000" cy="1384995"/>
          </a:xfrm>
          <a:prstGeom prst="rect">
            <a:avLst/>
          </a:prstGeom>
          <a:noFill/>
          <a:ln w="9525">
            <a:noFill/>
            <a:miter lim="800000"/>
            <a:headEnd/>
            <a:tailEnd/>
          </a:ln>
        </p:spPr>
        <p:txBody>
          <a:bodyPr wrap="square" anchor="ctr">
            <a:spAutoFit/>
          </a:bodyPr>
          <a:lstStyle/>
          <a:p>
            <a:pPr algn="ctr" eaLnBrk="0" hangingPunct="0">
              <a:spcBef>
                <a:spcPts val="600"/>
              </a:spcBef>
              <a:defRPr/>
            </a:pPr>
            <a:r>
              <a:rPr lang="ru-RU" sz="2800" b="1" dirty="0" smtClean="0">
                <a:solidFill>
                  <a:srgbClr val="2D83B7"/>
                </a:solidFill>
                <a:latin typeface="+mn-lt"/>
                <a:cs typeface="Arial" pitchFamily="34" charset="0"/>
              </a:rPr>
              <a:t>О ходе выполнения мероприятий по реализации Концепции реформирования системы бюджетных платежей на период до 2017 года</a:t>
            </a:r>
            <a:endParaRPr lang="ru-RU" sz="2800" b="1" dirty="0">
              <a:solidFill>
                <a:srgbClr val="2D83B7"/>
              </a:solidFill>
              <a:latin typeface="+mn-lt"/>
              <a:cs typeface="Arial" pitchFamily="34" charset="0"/>
            </a:endParaRPr>
          </a:p>
        </p:txBody>
      </p:sp>
      <p:sp>
        <p:nvSpPr>
          <p:cNvPr id="4" name="TextBox 3"/>
          <p:cNvSpPr txBox="1"/>
          <p:nvPr/>
        </p:nvSpPr>
        <p:spPr>
          <a:xfrm>
            <a:off x="7429520" y="6357958"/>
            <a:ext cx="1706621" cy="307777"/>
          </a:xfrm>
          <a:prstGeom prst="rect">
            <a:avLst/>
          </a:prstGeom>
          <a:noFill/>
        </p:spPr>
        <p:txBody>
          <a:bodyPr wrap="none" rtlCol="0">
            <a:spAutoFit/>
          </a:bodyPr>
          <a:lstStyle/>
          <a:p>
            <a:r>
              <a:rPr lang="ru-RU" sz="1400" dirty="0" smtClean="0">
                <a:solidFill>
                  <a:schemeClr val="bg1"/>
                </a:solidFill>
              </a:rPr>
              <a:t>3 октября 2014 года</a:t>
            </a:r>
            <a:endParaRPr lang="ru-RU" sz="1400" dirty="0">
              <a:solidFill>
                <a:schemeClr val="bg1"/>
              </a:solidFill>
            </a:endParaRPr>
          </a:p>
        </p:txBody>
      </p:sp>
      <p:sp>
        <p:nvSpPr>
          <p:cNvPr id="6" name="TextBox 5"/>
          <p:cNvSpPr txBox="1"/>
          <p:nvPr/>
        </p:nvSpPr>
        <p:spPr>
          <a:xfrm>
            <a:off x="2169003" y="5857892"/>
            <a:ext cx="2688749" cy="738664"/>
          </a:xfrm>
          <a:prstGeom prst="rect">
            <a:avLst/>
          </a:prstGeom>
          <a:noFill/>
        </p:spPr>
        <p:txBody>
          <a:bodyPr wrap="none" rtlCol="0">
            <a:spAutoFit/>
          </a:bodyPr>
          <a:lstStyle/>
          <a:p>
            <a:r>
              <a:rPr lang="ru-RU" sz="1400" dirty="0" smtClean="0">
                <a:solidFill>
                  <a:schemeClr val="bg1"/>
                </a:solidFill>
              </a:rPr>
              <a:t>Начальник Управления развития</a:t>
            </a:r>
          </a:p>
          <a:p>
            <a:r>
              <a:rPr lang="ru-RU" sz="1400" dirty="0" smtClean="0">
                <a:solidFill>
                  <a:schemeClr val="bg1"/>
                </a:solidFill>
              </a:rPr>
              <a:t>бюджетных платежей</a:t>
            </a:r>
          </a:p>
          <a:p>
            <a:r>
              <a:rPr lang="ru-RU" sz="1400" dirty="0" smtClean="0">
                <a:solidFill>
                  <a:schemeClr val="bg1"/>
                </a:solidFill>
              </a:rPr>
              <a:t>О.Н. Рудь</a:t>
            </a:r>
            <a:endParaRPr lang="ru-RU" sz="1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46076"/>
            <a:ext cx="9144000" cy="720000"/>
          </a:xfrm>
        </p:spPr>
        <p:txBody>
          <a:bodyPr/>
          <a:lstStyle/>
          <a:p>
            <a:r>
              <a:rPr lang="ru-RU" dirty="0" smtClean="0"/>
              <a:t>Варианты оплаты бюджетного платежа в устройствах самообслуживания, исключающие искажение платежной информации</a:t>
            </a:r>
            <a:endParaRPr lang="ru-RU" dirty="0"/>
          </a:p>
        </p:txBody>
      </p:sp>
      <p:pic>
        <p:nvPicPr>
          <p:cNvPr id="3" name="Рисунок 2" descr="platejnie_sensornie_terminali_PT-1_standart_kupit_v_odesse.png"/>
          <p:cNvPicPr>
            <a:picLocks noChangeAspect="1"/>
          </p:cNvPicPr>
          <p:nvPr/>
        </p:nvPicPr>
        <p:blipFill>
          <a:blip r:embed="rId2"/>
          <a:stretch>
            <a:fillRect/>
          </a:stretch>
        </p:blipFill>
        <p:spPr>
          <a:xfrm>
            <a:off x="-714412" y="4015710"/>
            <a:ext cx="2628000" cy="2628000"/>
          </a:xfrm>
          <a:prstGeom prst="rect">
            <a:avLst/>
          </a:prstGeom>
          <a:scene3d>
            <a:camera prst="perspectiveHeroicExtremeRightFacing"/>
            <a:lightRig rig="threePt" dir="t"/>
          </a:scene3d>
        </p:spPr>
      </p:pic>
      <p:grpSp>
        <p:nvGrpSpPr>
          <p:cNvPr id="4" name="Группа 3"/>
          <p:cNvGrpSpPr/>
          <p:nvPr/>
        </p:nvGrpSpPr>
        <p:grpSpPr>
          <a:xfrm>
            <a:off x="1214414" y="2000240"/>
            <a:ext cx="2116986" cy="1357322"/>
            <a:chOff x="3061198" y="1714488"/>
            <a:chExt cx="4011132" cy="2571768"/>
          </a:xfrm>
        </p:grpSpPr>
        <p:sp>
          <p:nvSpPr>
            <p:cNvPr id="5" name="Прямоугольник 4"/>
            <p:cNvSpPr/>
            <p:nvPr/>
          </p:nvSpPr>
          <p:spPr>
            <a:xfrm>
              <a:off x="3143240" y="1714488"/>
              <a:ext cx="3929090" cy="2571768"/>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descr="qi5.png"/>
            <p:cNvPicPr>
              <a:picLocks noChangeAspect="1"/>
            </p:cNvPicPr>
            <p:nvPr/>
          </p:nvPicPr>
          <p:blipFill>
            <a:blip r:embed="rId3"/>
            <a:srcRect t="35156"/>
            <a:stretch>
              <a:fillRect/>
            </a:stretch>
          </p:blipFill>
          <p:spPr>
            <a:xfrm>
              <a:off x="3214678" y="2214554"/>
              <a:ext cx="3810000" cy="1976430"/>
            </a:xfrm>
            <a:prstGeom prst="rect">
              <a:avLst/>
            </a:prstGeom>
            <a:noFill/>
            <a:ln>
              <a:noFill/>
            </a:ln>
          </p:spPr>
        </p:pic>
        <p:sp>
          <p:nvSpPr>
            <p:cNvPr id="7" name="TextBox 6"/>
            <p:cNvSpPr txBox="1"/>
            <p:nvPr/>
          </p:nvSpPr>
          <p:spPr>
            <a:xfrm>
              <a:off x="4643438" y="1915443"/>
              <a:ext cx="2286016" cy="276999"/>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endParaRPr lang="ru-RU" sz="1200" dirty="0"/>
            </a:p>
          </p:txBody>
        </p:sp>
        <p:sp>
          <p:nvSpPr>
            <p:cNvPr id="8" name="TextBox 7"/>
            <p:cNvSpPr txBox="1"/>
            <p:nvPr/>
          </p:nvSpPr>
          <p:spPr>
            <a:xfrm>
              <a:off x="3061198" y="1834891"/>
              <a:ext cx="1719703" cy="451946"/>
            </a:xfrm>
            <a:prstGeom prst="rect">
              <a:avLst/>
            </a:prstGeom>
            <a:noFill/>
          </p:spPr>
          <p:txBody>
            <a:bodyPr wrap="none" rtlCol="0">
              <a:spAutoFit/>
            </a:bodyPr>
            <a:lstStyle/>
            <a:p>
              <a:r>
                <a:rPr lang="ru-RU" sz="950" b="1" dirty="0" smtClean="0"/>
                <a:t>Введите УИН:</a:t>
              </a:r>
              <a:endParaRPr lang="ru-RU" sz="950" b="1" dirty="0"/>
            </a:p>
          </p:txBody>
        </p:sp>
      </p:grpSp>
      <p:pic>
        <p:nvPicPr>
          <p:cNvPr id="9" name="Рисунок 8" descr="platejnie_sensornie_terminali_PT-1_standart_kupit_v_odesse.png"/>
          <p:cNvPicPr>
            <a:picLocks noChangeAspect="1"/>
          </p:cNvPicPr>
          <p:nvPr/>
        </p:nvPicPr>
        <p:blipFill>
          <a:blip r:embed="rId2"/>
          <a:stretch>
            <a:fillRect/>
          </a:stretch>
        </p:blipFill>
        <p:spPr>
          <a:xfrm>
            <a:off x="7215206" y="3966010"/>
            <a:ext cx="2664000" cy="2664000"/>
          </a:xfrm>
          <a:prstGeom prst="rect">
            <a:avLst/>
          </a:prstGeom>
          <a:scene3d>
            <a:camera prst="perspectiveHeroicExtremeLeftFacing"/>
            <a:lightRig rig="threePt" dir="t"/>
          </a:scene3d>
        </p:spPr>
      </p:pic>
      <p:sp>
        <p:nvSpPr>
          <p:cNvPr id="10" name="Прямоугольник 9"/>
          <p:cNvSpPr/>
          <p:nvPr/>
        </p:nvSpPr>
        <p:spPr>
          <a:xfrm>
            <a:off x="5855900" y="2000240"/>
            <a:ext cx="2073686" cy="1357322"/>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400" b="1" dirty="0" smtClean="0">
                <a:solidFill>
                  <a:schemeClr val="tx1"/>
                </a:solidFill>
              </a:rPr>
              <a:t>Поднесите штрих-код</a:t>
            </a:r>
            <a:endParaRPr lang="ru-RU" sz="1400" b="1" dirty="0">
              <a:solidFill>
                <a:schemeClr val="tx1"/>
              </a:solidFill>
            </a:endParaRPr>
          </a:p>
        </p:txBody>
      </p:sp>
      <p:pic>
        <p:nvPicPr>
          <p:cNvPr id="11" name="Рисунок 10" descr="qr-code.gif"/>
          <p:cNvPicPr>
            <a:picLocks noChangeAspect="1"/>
          </p:cNvPicPr>
          <p:nvPr/>
        </p:nvPicPr>
        <p:blipFill>
          <a:blip r:embed="rId4"/>
          <a:stretch>
            <a:fillRect/>
          </a:stretch>
        </p:blipFill>
        <p:spPr>
          <a:xfrm>
            <a:off x="6570280" y="2285992"/>
            <a:ext cx="642942" cy="642942"/>
          </a:xfrm>
          <a:prstGeom prst="rect">
            <a:avLst/>
          </a:prstGeom>
        </p:spPr>
      </p:pic>
      <p:cxnSp>
        <p:nvCxnSpPr>
          <p:cNvPr id="12" name="Прямая соединительная линия 11"/>
          <p:cNvCxnSpPr/>
          <p:nvPr/>
        </p:nvCxnSpPr>
        <p:spPr>
          <a:xfrm>
            <a:off x="6427404" y="2500306"/>
            <a:ext cx="928694" cy="1588"/>
          </a:xfrm>
          <a:prstGeom prst="line">
            <a:avLst/>
          </a:prstGeom>
          <a:ln w="22225">
            <a:solidFill>
              <a:schemeClr val="accent2"/>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Трапеция 12"/>
          <p:cNvSpPr/>
          <p:nvPr/>
        </p:nvSpPr>
        <p:spPr>
          <a:xfrm rot="10800000">
            <a:off x="6427404" y="2500306"/>
            <a:ext cx="928694" cy="857256"/>
          </a:xfrm>
          <a:prstGeom prst="trapezoid">
            <a:avLst>
              <a:gd name="adj" fmla="val 34862"/>
            </a:avLst>
          </a:prstGeom>
          <a:gradFill>
            <a:gsLst>
              <a:gs pos="0">
                <a:schemeClr val="accent2">
                  <a:alpha val="50000"/>
                </a:schemeClr>
              </a:gs>
              <a:gs pos="50000">
                <a:schemeClr val="accent2">
                  <a:lumMod val="60000"/>
                  <a:lumOff val="40000"/>
                  <a:tint val="44500"/>
                  <a:satMod val="160000"/>
                  <a:alpha val="50000"/>
                </a:schemeClr>
              </a:gs>
              <a:gs pos="100000">
                <a:schemeClr val="accent2">
                  <a:lumMod val="60000"/>
                  <a:lumOff val="40000"/>
                  <a:tint val="23500"/>
                  <a:satMod val="160000"/>
                  <a:alpha val="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4" name="Прямая соединительная линия 13"/>
          <p:cNvCxnSpPr>
            <a:endCxn id="19" idx="0"/>
          </p:cNvCxnSpPr>
          <p:nvPr/>
        </p:nvCxnSpPr>
        <p:spPr>
          <a:xfrm rot="5400000">
            <a:off x="2643174" y="3143248"/>
            <a:ext cx="3857652" cy="1588"/>
          </a:xfrm>
          <a:prstGeom prst="line">
            <a:avLst/>
          </a:prstGeom>
          <a:ln>
            <a:tailEnd type="stealth"/>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0" y="1170373"/>
            <a:ext cx="4572000" cy="846386"/>
          </a:xfrm>
          <a:prstGeom prst="rect">
            <a:avLst/>
          </a:prstGeom>
          <a:noFill/>
        </p:spPr>
        <p:txBody>
          <a:bodyPr wrap="square" rtlCol="0">
            <a:spAutoFit/>
          </a:bodyPr>
          <a:lstStyle/>
          <a:p>
            <a:pPr algn="ctr"/>
            <a:r>
              <a:rPr lang="ru-RU" b="1" dirty="0" smtClean="0"/>
              <a:t>Платежи по запросу</a:t>
            </a:r>
          </a:p>
          <a:p>
            <a:pPr algn="ctr"/>
            <a:r>
              <a:rPr lang="ru-RU" sz="1550" dirty="0" smtClean="0"/>
              <a:t>при условии </a:t>
            </a:r>
            <a:r>
              <a:rPr lang="en-US" sz="1550" u="sng" dirty="0" smtClean="0"/>
              <a:t>on-line </a:t>
            </a:r>
            <a:r>
              <a:rPr lang="ru-RU" sz="1550" u="sng" dirty="0" smtClean="0"/>
              <a:t>взаимодействия</a:t>
            </a:r>
            <a:r>
              <a:rPr lang="ru-RU" sz="1550" dirty="0" smtClean="0"/>
              <a:t> </a:t>
            </a:r>
            <a:br>
              <a:rPr lang="ru-RU" sz="1550" dirty="0" smtClean="0"/>
            </a:br>
            <a:r>
              <a:rPr lang="ru-RU" sz="1550" dirty="0" smtClean="0"/>
              <a:t>устройства самообслуживания с ГИС ГМП</a:t>
            </a:r>
            <a:endParaRPr lang="ru-RU" sz="1550" dirty="0"/>
          </a:p>
        </p:txBody>
      </p:sp>
      <p:sp>
        <p:nvSpPr>
          <p:cNvPr id="16" name="TextBox 15"/>
          <p:cNvSpPr txBox="1"/>
          <p:nvPr/>
        </p:nvSpPr>
        <p:spPr>
          <a:xfrm>
            <a:off x="4572000" y="1170373"/>
            <a:ext cx="4572000" cy="846386"/>
          </a:xfrm>
          <a:prstGeom prst="rect">
            <a:avLst/>
          </a:prstGeom>
          <a:noFill/>
        </p:spPr>
        <p:txBody>
          <a:bodyPr wrap="square" rtlCol="0">
            <a:spAutoFit/>
          </a:bodyPr>
          <a:lstStyle/>
          <a:p>
            <a:pPr algn="ctr"/>
            <a:r>
              <a:rPr lang="ru-RU" b="1" dirty="0" smtClean="0"/>
              <a:t>Платежи по штрих-коду</a:t>
            </a:r>
          </a:p>
          <a:p>
            <a:pPr algn="ctr"/>
            <a:r>
              <a:rPr lang="ru-RU" sz="1550" dirty="0" smtClean="0"/>
              <a:t>в случае </a:t>
            </a:r>
            <a:r>
              <a:rPr lang="en-US" sz="1550" u="sng" dirty="0" smtClean="0"/>
              <a:t>off-line </a:t>
            </a:r>
            <a:r>
              <a:rPr lang="ru-RU" sz="1550" u="sng" dirty="0" smtClean="0"/>
              <a:t>взаимодействия</a:t>
            </a:r>
            <a:r>
              <a:rPr lang="ru-RU" sz="1550" dirty="0" smtClean="0"/>
              <a:t> </a:t>
            </a:r>
            <a:br>
              <a:rPr lang="ru-RU" sz="1550" dirty="0" smtClean="0"/>
            </a:br>
            <a:r>
              <a:rPr lang="ru-RU" sz="1550" dirty="0" smtClean="0"/>
              <a:t>устройства самообслуживания с ГИС ГМП</a:t>
            </a:r>
            <a:endParaRPr lang="ru-RU" sz="1550" dirty="0"/>
          </a:p>
        </p:txBody>
      </p:sp>
      <p:sp>
        <p:nvSpPr>
          <p:cNvPr id="17" name="TextBox 16"/>
          <p:cNvSpPr txBox="1"/>
          <p:nvPr/>
        </p:nvSpPr>
        <p:spPr>
          <a:xfrm>
            <a:off x="5286380" y="3429000"/>
            <a:ext cx="3000396" cy="1554272"/>
          </a:xfrm>
          <a:prstGeom prst="rect">
            <a:avLst/>
          </a:prstGeom>
          <a:noFill/>
        </p:spPr>
        <p:txBody>
          <a:bodyPr wrap="square" rtlCol="0">
            <a:spAutoFit/>
          </a:bodyPr>
          <a:lstStyle/>
          <a:p>
            <a:pPr algn="ctr">
              <a:spcAft>
                <a:spcPts val="600"/>
              </a:spcAft>
              <a:buBlip>
                <a:blip r:embed="rId5"/>
              </a:buBlip>
            </a:pPr>
            <a:r>
              <a:rPr lang="ru-RU" dirty="0" smtClean="0"/>
              <a:t> Осуществление платежа без запроса в ГИС ГМП и без ввода реквизитов платежа</a:t>
            </a:r>
          </a:p>
          <a:p>
            <a:pPr algn="ctr">
              <a:spcAft>
                <a:spcPts val="600"/>
              </a:spcAft>
              <a:buBlip>
                <a:blip r:embed="rId5"/>
              </a:buBlip>
            </a:pPr>
            <a:r>
              <a:rPr lang="ru-RU" dirty="0" smtClean="0"/>
              <a:t> Осуществление авансовых платежей</a:t>
            </a:r>
          </a:p>
        </p:txBody>
      </p:sp>
      <p:sp>
        <p:nvSpPr>
          <p:cNvPr id="18" name="TextBox 17"/>
          <p:cNvSpPr txBox="1"/>
          <p:nvPr/>
        </p:nvSpPr>
        <p:spPr>
          <a:xfrm>
            <a:off x="857224" y="3429000"/>
            <a:ext cx="3143272" cy="923330"/>
          </a:xfrm>
          <a:prstGeom prst="rect">
            <a:avLst/>
          </a:prstGeom>
          <a:noFill/>
        </p:spPr>
        <p:txBody>
          <a:bodyPr wrap="square" rtlCol="0">
            <a:spAutoFit/>
          </a:bodyPr>
          <a:lstStyle/>
          <a:p>
            <a:pPr algn="ctr">
              <a:spcAft>
                <a:spcPts val="600"/>
              </a:spcAft>
              <a:buBlip>
                <a:blip r:embed="rId5"/>
              </a:buBlip>
            </a:pPr>
            <a:r>
              <a:rPr lang="ru-RU" dirty="0" smtClean="0"/>
              <a:t> Осуществление платежа по УИН без дополнительного ввода реквизитов платежа</a:t>
            </a:r>
          </a:p>
        </p:txBody>
      </p:sp>
      <p:sp>
        <p:nvSpPr>
          <p:cNvPr id="19" name="Скругленный прямоугольник 18"/>
          <p:cNvSpPr/>
          <p:nvPr/>
        </p:nvSpPr>
        <p:spPr>
          <a:xfrm>
            <a:off x="2035951" y="5072074"/>
            <a:ext cx="5072098" cy="14287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Исключение искажения платежной информации и отнесения платежа к невыясненным поступлениям</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interop.png"/>
          <p:cNvPicPr>
            <a:picLocks noChangeAspect="1"/>
          </p:cNvPicPr>
          <p:nvPr/>
        </p:nvPicPr>
        <p:blipFill>
          <a:blip r:embed="rId2">
            <a:duotone>
              <a:schemeClr val="bg2">
                <a:shade val="45000"/>
                <a:satMod val="135000"/>
              </a:schemeClr>
              <a:prstClr val="white"/>
            </a:duotone>
          </a:blip>
          <a:stretch>
            <a:fillRect/>
          </a:stretch>
        </p:blipFill>
        <p:spPr>
          <a:xfrm>
            <a:off x="1703482" y="4714884"/>
            <a:ext cx="1109390" cy="785818"/>
          </a:xfrm>
          <a:prstGeom prst="rect">
            <a:avLst/>
          </a:prstGeom>
        </p:spPr>
      </p:pic>
      <p:sp>
        <p:nvSpPr>
          <p:cNvPr id="11" name="TextBox 10"/>
          <p:cNvSpPr txBox="1"/>
          <p:nvPr/>
        </p:nvSpPr>
        <p:spPr>
          <a:xfrm>
            <a:off x="1071538" y="4923127"/>
            <a:ext cx="2373278" cy="369332"/>
          </a:xfrm>
          <a:prstGeom prst="rect">
            <a:avLst/>
          </a:prstGeom>
          <a:noFill/>
        </p:spPr>
        <p:txBody>
          <a:bodyPr wrap="none" rtlCol="0">
            <a:spAutoFit/>
          </a:bodyPr>
          <a:lstStyle/>
          <a:p>
            <a:r>
              <a:rPr lang="ru-RU" dirty="0" smtClean="0">
                <a:solidFill>
                  <a:schemeClr val="accent1"/>
                </a:solidFill>
              </a:rPr>
              <a:t>Интероперабельность</a:t>
            </a:r>
            <a:endParaRPr lang="ru-RU" dirty="0">
              <a:solidFill>
                <a:schemeClr val="accent1"/>
              </a:solidFill>
            </a:endParaRPr>
          </a:p>
        </p:txBody>
      </p:sp>
      <p:pic>
        <p:nvPicPr>
          <p:cNvPr id="7" name="Рисунок 6" descr="interop.png"/>
          <p:cNvPicPr>
            <a:picLocks noChangeAspect="1"/>
          </p:cNvPicPr>
          <p:nvPr/>
        </p:nvPicPr>
        <p:blipFill>
          <a:blip r:embed="rId2">
            <a:duotone>
              <a:schemeClr val="bg2">
                <a:shade val="45000"/>
                <a:satMod val="135000"/>
              </a:schemeClr>
              <a:prstClr val="white"/>
            </a:duotone>
          </a:blip>
          <a:stretch>
            <a:fillRect/>
          </a:stretch>
        </p:blipFill>
        <p:spPr>
          <a:xfrm>
            <a:off x="1703482" y="2071678"/>
            <a:ext cx="1109390" cy="785818"/>
          </a:xfrm>
          <a:prstGeom prst="rect">
            <a:avLst/>
          </a:prstGeom>
        </p:spPr>
      </p:pic>
      <p:sp>
        <p:nvSpPr>
          <p:cNvPr id="9" name="TextBox 8"/>
          <p:cNvSpPr txBox="1"/>
          <p:nvPr/>
        </p:nvSpPr>
        <p:spPr>
          <a:xfrm>
            <a:off x="1071538" y="2279921"/>
            <a:ext cx="2373278" cy="369332"/>
          </a:xfrm>
          <a:prstGeom prst="rect">
            <a:avLst/>
          </a:prstGeom>
          <a:noFill/>
        </p:spPr>
        <p:txBody>
          <a:bodyPr wrap="none" rtlCol="0">
            <a:spAutoFit/>
          </a:bodyPr>
          <a:lstStyle/>
          <a:p>
            <a:r>
              <a:rPr lang="ru-RU" dirty="0" smtClean="0">
                <a:solidFill>
                  <a:schemeClr val="accent1"/>
                </a:solidFill>
              </a:rPr>
              <a:t>Интероперабельность</a:t>
            </a:r>
            <a:endParaRPr lang="ru-RU" dirty="0">
              <a:solidFill>
                <a:schemeClr val="accent1"/>
              </a:solidFill>
            </a:endParaRPr>
          </a:p>
        </p:txBody>
      </p:sp>
      <p:graphicFrame>
        <p:nvGraphicFramePr>
          <p:cNvPr id="3" name="Таблица 2"/>
          <p:cNvGraphicFramePr>
            <a:graphicFrameLocks noGrp="1"/>
          </p:cNvGraphicFramePr>
          <p:nvPr/>
        </p:nvGraphicFramePr>
        <p:xfrm>
          <a:off x="214282" y="928670"/>
          <a:ext cx="8715435" cy="4511040"/>
        </p:xfrm>
        <a:graphic>
          <a:graphicData uri="http://schemas.openxmlformats.org/drawingml/2006/table">
            <a:tbl>
              <a:tblPr bandRow="1">
                <a:tableStyleId>{2D5ABB26-0587-4C30-8999-92F81FD0307C}</a:tableStyleId>
              </a:tblPr>
              <a:tblGrid>
                <a:gridCol w="428628"/>
                <a:gridCol w="3071834"/>
                <a:gridCol w="500066"/>
                <a:gridCol w="4714907"/>
              </a:tblGrid>
              <a:tr h="861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1F497D"/>
                          </a:solidFill>
                          <a:effectLst/>
                          <a:uLnTx/>
                          <a:uFillTx/>
                          <a:latin typeface="+mn-lt"/>
                          <a:ea typeface="+mn-ea"/>
                          <a:cs typeface="+mn-cs"/>
                          <a:sym typeface="Wingdings"/>
                        </a:rPr>
                        <a:t></a:t>
                      </a:r>
                      <a:endParaRPr kumimoji="0" lang="ru-RU" sz="2800" b="0" i="0" u="none" strike="noStrike" kern="1200" cap="none" spc="0" normalizeH="0" baseline="0" noProof="0" dirty="0" smtClean="0">
                        <a:ln>
                          <a:noFill/>
                        </a:ln>
                        <a:solidFill>
                          <a:srgbClr val="1F497D"/>
                        </a:solidFill>
                        <a:effectLst/>
                        <a:uLnTx/>
                        <a:uFillTx/>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1" dirty="0" smtClean="0"/>
                        <a:t>Установление требований к форматно-логическому контролю значений</a:t>
                      </a:r>
                      <a:r>
                        <a:rPr lang="ru-RU" sz="1400" b="1" baseline="0" dirty="0" smtClean="0"/>
                        <a:t> реквизитов </a:t>
                      </a:r>
                      <a:r>
                        <a:rPr lang="ru-RU" sz="1400" b="1" dirty="0" smtClean="0"/>
                        <a:t>распоряжений о</a:t>
                      </a:r>
                      <a:r>
                        <a:rPr lang="ru-RU" sz="1400" b="1" baseline="0" dirty="0" smtClean="0"/>
                        <a:t> переводе денежных средств в бюджеты бюджетной системы Российской Федерации</a:t>
                      </a:r>
                      <a:endParaRPr lang="ru-RU" sz="1400" b="1" dirty="0" smtClean="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1">
                              <a:lumMod val="60000"/>
                              <a:lumOff val="40000"/>
                            </a:schemeClr>
                          </a:solidFill>
                          <a:effectLst>
                            <a:outerShdw blurRad="38100" dist="38100" dir="2700000" algn="tl">
                              <a:srgbClr val="000000">
                                <a:alpha val="43137"/>
                              </a:srgbClr>
                            </a:outerShdw>
                          </a:effectLst>
                          <a:latin typeface="Batang" pitchFamily="18" charset="-127"/>
                          <a:ea typeface="Batang" pitchFamily="18" charset="-127"/>
                        </a:rPr>
                        <a:t>&gt;</a:t>
                      </a:r>
                      <a:r>
                        <a:rPr lang="en-US" sz="2000" b="1" dirty="0" smtClean="0">
                          <a:solidFill>
                            <a:schemeClr val="tx2"/>
                          </a:solidFill>
                          <a:effectLst>
                            <a:outerShdw blurRad="38100" dist="38100" dir="2700000" algn="tl">
                              <a:srgbClr val="000000">
                                <a:alpha val="43137"/>
                              </a:srgbClr>
                            </a:outerShdw>
                          </a:effectLst>
                          <a:latin typeface="Batang" pitchFamily="18" charset="-127"/>
                          <a:ea typeface="Batang" pitchFamily="18" charset="-127"/>
                        </a:rPr>
                        <a:t>&gt;</a:t>
                      </a:r>
                      <a:endParaRPr lang="ru-RU" sz="2000" b="1" dirty="0" smtClean="0">
                        <a:solidFill>
                          <a:schemeClr val="tx2"/>
                        </a:solidFill>
                        <a:effectLst>
                          <a:outerShdw blurRad="38100" dist="38100" dir="2700000" algn="tl">
                            <a:srgbClr val="000000">
                              <a:alpha val="43137"/>
                            </a:srgbClr>
                          </a:outerShdw>
                        </a:effectLst>
                        <a:latin typeface="Batang" pitchFamily="18" charset="-127"/>
                        <a:ea typeface="Batang" pitchFamily="18" charset="-127"/>
                      </a:endParaRPr>
                    </a:p>
                  </a:txBody>
                  <a:tcPr/>
                </a:tc>
                <a:tc>
                  <a:txBody>
                    <a:bodyPr/>
                    <a:lstStyle/>
                    <a:p>
                      <a:pPr marL="0" marR="0" indent="0" algn="just" defTabSz="914400" rtl="0" eaLnBrk="1" fontAlgn="auto" latinLnBrk="0" hangingPunct="1">
                        <a:lnSpc>
                          <a:spcPct val="100000"/>
                        </a:lnSpc>
                        <a:spcBef>
                          <a:spcPts val="600"/>
                        </a:spcBef>
                        <a:spcAft>
                          <a:spcPts val="0"/>
                        </a:spcAft>
                        <a:buClrTx/>
                        <a:buSzTx/>
                        <a:buFont typeface="Arial" pitchFamily="34" charset="0"/>
                        <a:buNone/>
                        <a:tabLst/>
                        <a:defRPr/>
                      </a:pPr>
                      <a:r>
                        <a:rPr lang="ru-RU" sz="1100" b="1" baseline="0" dirty="0" smtClean="0"/>
                        <a:t>Подготовлены предложения по внесению изменений в нормативные правовые акты в части установления условий для форматно-логического контроля значений реквизитов распоряжений </a:t>
                      </a:r>
                      <a:r>
                        <a:rPr lang="ru-RU" sz="1100" baseline="0" dirty="0" smtClean="0"/>
                        <a:t>о переводе денежных средств в бюджеты бюджетной системы Российской Федерации:</a:t>
                      </a:r>
                    </a:p>
                    <a:p>
                      <a:pPr marL="457200" marR="0" lvl="1" indent="185738" algn="just" defTabSz="914400" rtl="0" eaLnBrk="1" fontAlgn="auto" latinLnBrk="0" hangingPunct="1">
                        <a:lnSpc>
                          <a:spcPct val="100000"/>
                        </a:lnSpc>
                        <a:spcBef>
                          <a:spcPts val="600"/>
                        </a:spcBef>
                        <a:spcAft>
                          <a:spcPts val="0"/>
                        </a:spcAft>
                        <a:buClrTx/>
                        <a:buSzTx/>
                        <a:buFont typeface="Wingdings" pitchFamily="2" charset="2"/>
                        <a:buChar char="ü"/>
                        <a:tabLst/>
                        <a:defRPr/>
                      </a:pPr>
                      <a:r>
                        <a:rPr lang="ru-RU" sz="1100" baseline="0" dirty="0" smtClean="0"/>
                        <a:t>«ИНН», «КПП» плательщика и получателя денежных средств</a:t>
                      </a:r>
                    </a:p>
                    <a:p>
                      <a:pPr marL="457200" marR="0" lvl="1" indent="185738" algn="just" defTabSz="914400" rtl="0" eaLnBrk="1" fontAlgn="auto" latinLnBrk="0" hangingPunct="1">
                        <a:lnSpc>
                          <a:spcPct val="100000"/>
                        </a:lnSpc>
                        <a:spcBef>
                          <a:spcPts val="300"/>
                        </a:spcBef>
                        <a:spcAft>
                          <a:spcPts val="0"/>
                        </a:spcAft>
                        <a:buClrTx/>
                        <a:buSzTx/>
                        <a:buFont typeface="Wingdings" pitchFamily="2" charset="2"/>
                        <a:buChar char="ü"/>
                        <a:tabLst/>
                        <a:defRPr/>
                      </a:pPr>
                      <a:r>
                        <a:rPr lang="ru-RU" sz="1100" baseline="0" dirty="0" smtClean="0"/>
                        <a:t>«104» (Код бюджетной классификации)</a:t>
                      </a:r>
                    </a:p>
                    <a:p>
                      <a:pPr marL="457200" marR="0" lvl="1" indent="185738" algn="just" defTabSz="914400" rtl="0" eaLnBrk="1" fontAlgn="auto" latinLnBrk="0" hangingPunct="1">
                        <a:lnSpc>
                          <a:spcPct val="100000"/>
                        </a:lnSpc>
                        <a:spcBef>
                          <a:spcPts val="300"/>
                        </a:spcBef>
                        <a:spcAft>
                          <a:spcPts val="0"/>
                        </a:spcAft>
                        <a:buClrTx/>
                        <a:buSzTx/>
                        <a:buFont typeface="Wingdings" pitchFamily="2" charset="2"/>
                        <a:buChar char="ü"/>
                        <a:tabLst/>
                        <a:defRPr/>
                      </a:pPr>
                      <a:r>
                        <a:rPr lang="ru-RU" sz="1100" baseline="0" dirty="0" smtClean="0"/>
                        <a:t>«105» (код в соответствии с Общероссийским классификатором территорий муниципальных образований)</a:t>
                      </a:r>
                    </a:p>
                    <a:p>
                      <a:pPr marL="0" marR="0" indent="179388" algn="just" defTabSz="914400" rtl="0" eaLnBrk="1" fontAlgn="auto" latinLnBrk="0" hangingPunct="1">
                        <a:lnSpc>
                          <a:spcPct val="100000"/>
                        </a:lnSpc>
                        <a:spcBef>
                          <a:spcPts val="600"/>
                        </a:spcBef>
                        <a:spcAft>
                          <a:spcPts val="0"/>
                        </a:spcAft>
                        <a:buClrTx/>
                        <a:buSzTx/>
                        <a:buFont typeface="Arial" pitchFamily="34" charset="0"/>
                        <a:buChar char="•"/>
                        <a:tabLst/>
                        <a:defRPr/>
                      </a:pPr>
                      <a:r>
                        <a:rPr lang="ru-RU" sz="1100" kern="1200" baseline="0" dirty="0" smtClean="0">
                          <a:solidFill>
                            <a:schemeClr val="tx1"/>
                          </a:solidFill>
                          <a:latin typeface="+mn-lt"/>
                          <a:ea typeface="+mn-ea"/>
                          <a:cs typeface="+mn-cs"/>
                        </a:rPr>
                        <a:t>Приказ Минфина России от 12 ноября 2013 г. № 107н «Об утверждении Правил указания информации в реквизитах распоряжений о переводе денежных средств в уплату платежей в бюджетную систему Российской Федерации»</a:t>
                      </a:r>
                    </a:p>
                    <a:p>
                      <a:pPr marL="0" marR="0" indent="179388"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100" kern="1200" baseline="0" dirty="0" smtClean="0">
                          <a:solidFill>
                            <a:schemeClr val="tx1"/>
                          </a:solidFill>
                          <a:latin typeface="+mn-lt"/>
                          <a:ea typeface="+mn-ea"/>
                          <a:cs typeface="+mn-cs"/>
                        </a:rPr>
                        <a:t>Положение Банка России от 19 июня 2012 года № 383-П «О правилах осуществления перевода денежных средств»</a:t>
                      </a:r>
                    </a:p>
                    <a:p>
                      <a:pPr marL="0" marR="0" indent="179388"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100" kern="1200" baseline="0" dirty="0" smtClean="0">
                          <a:solidFill>
                            <a:schemeClr val="tx1"/>
                          </a:solidFill>
                          <a:latin typeface="+mn-lt"/>
                          <a:ea typeface="+mn-ea"/>
                          <a:cs typeface="+mn-cs"/>
                        </a:rPr>
                        <a:t>Унифицированные форматы электронных банковских сообщений</a:t>
                      </a:r>
                      <a:r>
                        <a:rPr lang="ru-RU" sz="1100" baseline="0" dirty="0" smtClean="0"/>
                        <a:t> (письма от 20 мая 2014 г. № 42-7.4-04/1.2-629, 11 августа 2014 г. </a:t>
                      </a:r>
                      <a:br>
                        <a:rPr lang="ru-RU" sz="1100" baseline="0" dirty="0" smtClean="0"/>
                      </a:br>
                      <a:r>
                        <a:rPr lang="ru-RU" sz="1100" baseline="0" dirty="0" smtClean="0"/>
                        <a:t>№ 42-7.4-04/1.2-1050)</a:t>
                      </a:r>
                    </a:p>
                  </a:txBody>
                  <a:tcPr/>
                </a:tc>
              </a:tr>
              <a:tr h="6119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1F497D"/>
                          </a:solidFill>
                          <a:effectLst/>
                          <a:uLnTx/>
                          <a:uFillTx/>
                          <a:latin typeface="+mn-lt"/>
                          <a:ea typeface="+mn-ea"/>
                          <a:cs typeface="+mn-cs"/>
                          <a:sym typeface="Wingdings"/>
                        </a:rPr>
                        <a:t></a:t>
                      </a:r>
                      <a:endParaRPr kumimoji="0" lang="ru-RU" sz="2800" b="0" i="0" u="none" strike="noStrike" kern="1200" cap="none" spc="0" normalizeH="0" baseline="0" noProof="0" dirty="0" smtClean="0">
                        <a:ln>
                          <a:noFill/>
                        </a:ln>
                        <a:solidFill>
                          <a:srgbClr val="1F497D"/>
                        </a:solidFill>
                        <a:effectLst/>
                        <a:uLnTx/>
                        <a:uFillTx/>
                        <a:latin typeface="+mn-lt"/>
                        <a:ea typeface="+mn-ea"/>
                        <a:cs typeface="+mn-cs"/>
                      </a:endParaRPr>
                    </a:p>
                  </a:txBody>
                  <a:tcPr/>
                </a:tc>
                <a:tc>
                  <a:txBody>
                    <a:bodyPr/>
                    <a:lstStyle/>
                    <a:p>
                      <a:pPr algn="just"/>
                      <a:r>
                        <a:rPr lang="ru-RU" sz="1400" b="1" dirty="0" smtClean="0"/>
                        <a:t>Разработка стандартов для платежных, отчетных и финансовых документов</a:t>
                      </a:r>
                      <a:endParaRPr lang="ru-RU" sz="14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1">
                              <a:lumMod val="60000"/>
                              <a:lumOff val="40000"/>
                            </a:schemeClr>
                          </a:solidFill>
                          <a:effectLst>
                            <a:outerShdw blurRad="38100" dist="38100" dir="2700000" algn="tl">
                              <a:srgbClr val="000000">
                                <a:alpha val="43137"/>
                              </a:srgbClr>
                            </a:outerShdw>
                          </a:effectLst>
                          <a:latin typeface="Batang" pitchFamily="18" charset="-127"/>
                          <a:ea typeface="Batang" pitchFamily="18" charset="-127"/>
                        </a:rPr>
                        <a:t>&gt;</a:t>
                      </a:r>
                      <a:r>
                        <a:rPr lang="en-US" sz="2000" b="1" dirty="0" smtClean="0">
                          <a:solidFill>
                            <a:schemeClr val="tx2"/>
                          </a:solidFill>
                          <a:effectLst>
                            <a:outerShdw blurRad="38100" dist="38100" dir="2700000" algn="tl">
                              <a:srgbClr val="000000">
                                <a:alpha val="43137"/>
                              </a:srgbClr>
                            </a:outerShdw>
                          </a:effectLst>
                          <a:latin typeface="Batang" pitchFamily="18" charset="-127"/>
                          <a:ea typeface="Batang" pitchFamily="18" charset="-127"/>
                        </a:rPr>
                        <a:t>&gt;</a:t>
                      </a:r>
                      <a:endParaRPr lang="ru-RU" sz="2000" b="1" dirty="0" smtClean="0">
                        <a:solidFill>
                          <a:schemeClr val="tx2"/>
                        </a:solidFill>
                        <a:effectLst>
                          <a:outerShdw blurRad="38100" dist="38100" dir="2700000" algn="tl">
                            <a:srgbClr val="000000">
                              <a:alpha val="43137"/>
                            </a:srgbClr>
                          </a:outerShdw>
                        </a:effectLst>
                        <a:latin typeface="Batang" pitchFamily="18" charset="-127"/>
                        <a:ea typeface="Batang" pitchFamily="18" charset="-127"/>
                      </a:endParaRPr>
                    </a:p>
                  </a:txBody>
                  <a:tcPr/>
                </a:tc>
                <a:tc>
                  <a:txBody>
                    <a:bodyPr/>
                    <a:lstStyle/>
                    <a:p>
                      <a:pPr marL="0" marR="0" indent="0" algn="just" defTabSz="914400" rtl="0" eaLnBrk="1" fontAlgn="auto" latinLnBrk="0" hangingPunct="1">
                        <a:lnSpc>
                          <a:spcPct val="100000"/>
                        </a:lnSpc>
                        <a:spcBef>
                          <a:spcPts val="600"/>
                        </a:spcBef>
                        <a:spcAft>
                          <a:spcPts val="0"/>
                        </a:spcAft>
                        <a:buClrTx/>
                        <a:buSzTx/>
                        <a:buFontTx/>
                        <a:buNone/>
                        <a:tabLst/>
                        <a:defRPr/>
                      </a:pPr>
                      <a:r>
                        <a:rPr lang="ru-RU" sz="1100" b="1" dirty="0" smtClean="0"/>
                        <a:t>Планируется проведение работ по стандартизации </a:t>
                      </a:r>
                      <a:r>
                        <a:rPr lang="ru-RU" sz="1100" dirty="0" smtClean="0"/>
                        <a:t>форматов электронных платежных, отчетных и финансовых документов</a:t>
                      </a:r>
                      <a:r>
                        <a:rPr lang="ru-RU" sz="1100" baseline="0" dirty="0" smtClean="0"/>
                        <a:t> для приведения в соответствие международным стандартам (национальным стандартам, разработанным на основании международных) состава реквизитов и размерности полей в целях исключения взаимного преобразования электронных сообщений для обеспечения сквозной автоматизированной обработки информации</a:t>
                      </a:r>
                    </a:p>
                  </a:txBody>
                  <a:tcPr/>
                </a:tc>
              </a:tr>
            </a:tbl>
          </a:graphicData>
        </a:graphic>
      </p:graphicFrame>
      <p:cxnSp>
        <p:nvCxnSpPr>
          <p:cNvPr id="5" name="Прямая со стрелкой 4"/>
          <p:cNvCxnSpPr/>
          <p:nvPr/>
        </p:nvCxnSpPr>
        <p:spPr>
          <a:xfrm>
            <a:off x="214282" y="6099101"/>
            <a:ext cx="8786874" cy="1588"/>
          </a:xfrm>
          <a:prstGeom prst="straightConnector1">
            <a:avLst/>
          </a:prstGeom>
          <a:ln w="47625">
            <a:headEnd type="oval"/>
            <a:tailEnd type="arrow"/>
          </a:ln>
        </p:spPr>
        <p:style>
          <a:lnRef idx="1">
            <a:schemeClr val="accent1"/>
          </a:lnRef>
          <a:fillRef idx="0">
            <a:schemeClr val="accent1"/>
          </a:fillRef>
          <a:effectRef idx="0">
            <a:schemeClr val="accent1"/>
          </a:effectRef>
          <a:fontRef idx="minor">
            <a:schemeClr val="tx1"/>
          </a:fontRef>
        </p:style>
      </p:cxnSp>
      <p:sp>
        <p:nvSpPr>
          <p:cNvPr id="15" name="Заголовок 1"/>
          <p:cNvSpPr>
            <a:spLocks noGrp="1"/>
          </p:cNvSpPr>
          <p:nvPr>
            <p:ph type="title"/>
          </p:nvPr>
        </p:nvSpPr>
        <p:spPr>
          <a:xfrm>
            <a:off x="0" y="346076"/>
            <a:ext cx="9144000" cy="439718"/>
          </a:xfrm>
        </p:spPr>
        <p:txBody>
          <a:bodyPr/>
          <a:lstStyle/>
          <a:p>
            <a:r>
              <a:rPr lang="ru-RU" dirty="0" smtClean="0"/>
              <a:t>Мероприятия</a:t>
            </a:r>
            <a:endParaRPr lang="ru-RU" dirty="0"/>
          </a:p>
        </p:txBody>
      </p:sp>
      <p:sp>
        <p:nvSpPr>
          <p:cNvPr id="20" name="Прямоугольник 19"/>
          <p:cNvSpPr/>
          <p:nvPr/>
        </p:nvSpPr>
        <p:spPr>
          <a:xfrm>
            <a:off x="5786446" y="5786454"/>
            <a:ext cx="3384000" cy="18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rgbClr val="1F497D"/>
                </a:solidFill>
                <a:sym typeface="Wingdings"/>
              </a:rPr>
              <a:t></a:t>
            </a:r>
            <a:endParaRPr lang="ru-RU" dirty="0">
              <a:solidFill>
                <a:srgbClr val="1F497D"/>
              </a:solidFill>
            </a:endParaRPr>
          </a:p>
        </p:txBody>
      </p:sp>
      <p:graphicFrame>
        <p:nvGraphicFramePr>
          <p:cNvPr id="8" name="Таблица 7"/>
          <p:cNvGraphicFramePr>
            <a:graphicFrameLocks noGrp="1"/>
          </p:cNvGraphicFramePr>
          <p:nvPr/>
        </p:nvGraphicFramePr>
        <p:xfrm>
          <a:off x="214273" y="6125996"/>
          <a:ext cx="8644006" cy="548640"/>
        </p:xfrm>
        <a:graphic>
          <a:graphicData uri="http://schemas.openxmlformats.org/drawingml/2006/table">
            <a:tbl>
              <a:tblPr firstRow="1" bandRow="1">
                <a:tableStyleId>{2D5ABB26-0587-4C30-8999-92F81FD0307C}</a:tableStyleId>
              </a:tblPr>
              <a:tblGrid>
                <a:gridCol w="617429"/>
                <a:gridCol w="617429"/>
                <a:gridCol w="617429"/>
                <a:gridCol w="617429"/>
                <a:gridCol w="617429"/>
                <a:gridCol w="617429"/>
                <a:gridCol w="617429"/>
                <a:gridCol w="617429"/>
                <a:gridCol w="617429"/>
                <a:gridCol w="617429"/>
                <a:gridCol w="617429"/>
                <a:gridCol w="617429"/>
                <a:gridCol w="617429"/>
                <a:gridCol w="617429"/>
              </a:tblGrid>
              <a:tr h="0">
                <a:tc>
                  <a:txBody>
                    <a:bodyPr/>
                    <a:lstStyle/>
                    <a:p>
                      <a:pPr algn="ctr"/>
                      <a:r>
                        <a:rPr lang="ru-RU" sz="1200" dirty="0" smtClean="0"/>
                        <a:t>авг</a:t>
                      </a:r>
                      <a:endParaRPr lang="ru-RU" sz="1200" dirty="0"/>
                    </a:p>
                  </a:txBody>
                  <a:tcPr/>
                </a:tc>
                <a:tc>
                  <a:txBody>
                    <a:bodyPr/>
                    <a:lstStyle/>
                    <a:p>
                      <a:pPr algn="ctr"/>
                      <a:r>
                        <a:rPr lang="ru-RU" sz="1200" dirty="0" smtClean="0"/>
                        <a:t>сен</a:t>
                      </a:r>
                      <a:endParaRPr lang="ru-RU" sz="1200" dirty="0"/>
                    </a:p>
                  </a:txBody>
                  <a:tcPr/>
                </a:tc>
                <a:tc>
                  <a:txBody>
                    <a:bodyPr/>
                    <a:lstStyle/>
                    <a:p>
                      <a:pPr algn="ctr"/>
                      <a:r>
                        <a:rPr lang="ru-RU" sz="1200" dirty="0" smtClean="0"/>
                        <a:t>окт</a:t>
                      </a:r>
                      <a:endParaRPr lang="ru-RU" sz="1200" dirty="0"/>
                    </a:p>
                  </a:txBody>
                  <a:tcPr/>
                </a:tc>
                <a:tc>
                  <a:txBody>
                    <a:bodyPr/>
                    <a:lstStyle/>
                    <a:p>
                      <a:pPr algn="ctr"/>
                      <a:r>
                        <a:rPr lang="ru-RU" sz="1200" dirty="0" smtClean="0"/>
                        <a:t>ноя</a:t>
                      </a:r>
                      <a:endParaRPr lang="ru-RU" sz="1200" dirty="0"/>
                    </a:p>
                  </a:txBody>
                  <a:tcPr/>
                </a:tc>
                <a:tc>
                  <a:txBody>
                    <a:bodyPr/>
                    <a:lstStyle/>
                    <a:p>
                      <a:pPr algn="ctr"/>
                      <a:r>
                        <a:rPr lang="ru-RU" sz="1200" dirty="0" smtClean="0"/>
                        <a:t>дек</a:t>
                      </a:r>
                      <a:endParaRPr lang="ru-RU" sz="1200" dirty="0"/>
                    </a:p>
                  </a:txBody>
                  <a:tcPr>
                    <a:lnR w="12700" cap="flat" cmpd="sng" algn="ctr">
                      <a:solidFill>
                        <a:schemeClr val="bg1">
                          <a:lumMod val="50000"/>
                        </a:schemeClr>
                      </a:solidFill>
                      <a:prstDash val="solid"/>
                      <a:round/>
                      <a:headEnd type="none" w="med" len="med"/>
                      <a:tailEnd type="none" w="med" len="med"/>
                    </a:lnR>
                  </a:tcPr>
                </a:tc>
                <a:tc>
                  <a:txBody>
                    <a:bodyPr/>
                    <a:lstStyle/>
                    <a:p>
                      <a:pPr algn="ctr"/>
                      <a:r>
                        <a:rPr lang="ru-RU" sz="1200" dirty="0" smtClean="0"/>
                        <a:t>янв</a:t>
                      </a:r>
                      <a:endParaRPr lang="ru-RU" sz="1200" dirty="0"/>
                    </a:p>
                  </a:txBody>
                  <a:tcPr>
                    <a:lnL w="12700" cap="flat" cmpd="sng" algn="ctr">
                      <a:solidFill>
                        <a:schemeClr val="bg1">
                          <a:lumMod val="50000"/>
                        </a:schemeClr>
                      </a:solidFill>
                      <a:prstDash val="solid"/>
                      <a:round/>
                      <a:headEnd type="none" w="med" len="med"/>
                      <a:tailEnd type="none" w="med" len="med"/>
                    </a:lnL>
                  </a:tcPr>
                </a:tc>
                <a:tc>
                  <a:txBody>
                    <a:bodyPr/>
                    <a:lstStyle/>
                    <a:p>
                      <a:pPr algn="ctr"/>
                      <a:r>
                        <a:rPr lang="ru-RU" sz="1200" dirty="0" smtClean="0"/>
                        <a:t>фев</a:t>
                      </a:r>
                      <a:endParaRPr lang="ru-RU" sz="1200" dirty="0"/>
                    </a:p>
                  </a:txBody>
                  <a:tcPr/>
                </a:tc>
                <a:tc>
                  <a:txBody>
                    <a:bodyPr/>
                    <a:lstStyle/>
                    <a:p>
                      <a:pPr algn="ctr"/>
                      <a:r>
                        <a:rPr lang="ru-RU" sz="1200" dirty="0" smtClean="0"/>
                        <a:t>мар</a:t>
                      </a:r>
                      <a:endParaRPr lang="ru-RU" sz="1200" dirty="0"/>
                    </a:p>
                  </a:txBody>
                  <a:tcPr/>
                </a:tc>
                <a:tc>
                  <a:txBody>
                    <a:bodyPr/>
                    <a:lstStyle/>
                    <a:p>
                      <a:pPr algn="ctr"/>
                      <a:r>
                        <a:rPr lang="ru-RU" sz="1200" dirty="0" smtClean="0"/>
                        <a:t>апр</a:t>
                      </a:r>
                      <a:endParaRPr lang="ru-RU" sz="1200" dirty="0"/>
                    </a:p>
                  </a:txBody>
                  <a:tcPr/>
                </a:tc>
                <a:tc>
                  <a:txBody>
                    <a:bodyPr/>
                    <a:lstStyle/>
                    <a:p>
                      <a:pPr algn="ctr"/>
                      <a:r>
                        <a:rPr lang="ru-RU" sz="1200" dirty="0" smtClean="0"/>
                        <a:t>май</a:t>
                      </a:r>
                      <a:endParaRPr lang="ru-RU" sz="1200" dirty="0"/>
                    </a:p>
                  </a:txBody>
                  <a:tcPr/>
                </a:tc>
                <a:tc>
                  <a:txBody>
                    <a:bodyPr/>
                    <a:lstStyle/>
                    <a:p>
                      <a:pPr algn="ctr"/>
                      <a:r>
                        <a:rPr lang="ru-RU" sz="1200" dirty="0" smtClean="0"/>
                        <a:t>июн</a:t>
                      </a:r>
                      <a:endParaRPr lang="ru-RU" sz="1200" dirty="0"/>
                    </a:p>
                  </a:txBody>
                  <a:tcPr/>
                </a:tc>
                <a:tc>
                  <a:txBody>
                    <a:bodyPr/>
                    <a:lstStyle/>
                    <a:p>
                      <a:pPr algn="ctr"/>
                      <a:r>
                        <a:rPr lang="ru-RU" sz="1200" dirty="0" smtClean="0"/>
                        <a:t>июл</a:t>
                      </a:r>
                      <a:endParaRPr lang="ru-RU" sz="1200" dirty="0"/>
                    </a:p>
                  </a:txBody>
                  <a:tcPr/>
                </a:tc>
                <a:tc>
                  <a:txBody>
                    <a:bodyPr/>
                    <a:lstStyle/>
                    <a:p>
                      <a:pPr algn="ctr"/>
                      <a:r>
                        <a:rPr lang="ru-RU" sz="1200" dirty="0" smtClean="0"/>
                        <a:t>авг</a:t>
                      </a:r>
                      <a:endParaRPr lang="ru-RU" sz="1200" dirty="0"/>
                    </a:p>
                  </a:txBody>
                  <a:tcPr/>
                </a:tc>
                <a:tc>
                  <a:txBody>
                    <a:bodyPr/>
                    <a:lstStyle/>
                    <a:p>
                      <a:pPr algn="ctr"/>
                      <a:r>
                        <a:rPr lang="ru-RU" sz="1200" dirty="0" smtClean="0"/>
                        <a:t>сен</a:t>
                      </a:r>
                      <a:endParaRPr lang="ru-RU" sz="1200" dirty="0"/>
                    </a:p>
                  </a:txBody>
                  <a:tcPr/>
                </a:tc>
              </a:tr>
              <a:tr h="185420">
                <a:tc gridSpan="5">
                  <a:txBody>
                    <a:bodyPr/>
                    <a:lstStyle/>
                    <a:p>
                      <a:pPr algn="l"/>
                      <a:r>
                        <a:rPr lang="ru-RU" sz="1200" b="1" dirty="0" smtClean="0"/>
                        <a:t>2013</a:t>
                      </a:r>
                      <a:endParaRPr lang="ru-RU" sz="1200" b="1" dirty="0"/>
                    </a:p>
                  </a:txBody>
                  <a:tcPr>
                    <a:lnR w="12700" cap="flat" cmpd="sng" algn="ctr">
                      <a:solidFill>
                        <a:schemeClr val="bg1">
                          <a:lumMod val="50000"/>
                        </a:schemeClr>
                      </a:solidFill>
                      <a:prstDash val="solid"/>
                      <a:round/>
                      <a:headEnd type="none" w="med" len="med"/>
                      <a:tailEnd type="none" w="med" len="med"/>
                    </a:lnR>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gridSpan="9">
                  <a:txBody>
                    <a:bodyPr/>
                    <a:lstStyle/>
                    <a:p>
                      <a:pPr algn="l"/>
                      <a:r>
                        <a:rPr lang="ru-RU" sz="1200" b="1" dirty="0" smtClean="0"/>
                        <a:t>2014</a:t>
                      </a:r>
                      <a:endParaRPr lang="ru-RU" sz="1200" b="1" dirty="0"/>
                    </a:p>
                  </a:txBody>
                  <a:tcPr>
                    <a:lnL w="12700" cap="flat" cmpd="sng" algn="ctr">
                      <a:solidFill>
                        <a:schemeClr val="bg1">
                          <a:lumMod val="50000"/>
                        </a:schemeClr>
                      </a:solidFill>
                      <a:prstDash val="solid"/>
                      <a:round/>
                      <a:headEnd type="none" w="med" len="med"/>
                      <a:tailEnd type="none" w="med" len="med"/>
                    </a:lnL>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descr="interop.png"/>
          <p:cNvPicPr>
            <a:picLocks noChangeAspect="1"/>
          </p:cNvPicPr>
          <p:nvPr/>
        </p:nvPicPr>
        <p:blipFill>
          <a:blip r:embed="rId2">
            <a:duotone>
              <a:schemeClr val="accent1">
                <a:shade val="45000"/>
                <a:satMod val="135000"/>
              </a:schemeClr>
              <a:prstClr val="white"/>
            </a:duotone>
          </a:blip>
          <a:srcRect t="33336"/>
          <a:stretch>
            <a:fillRect/>
          </a:stretch>
        </p:blipFill>
        <p:spPr>
          <a:xfrm>
            <a:off x="2714612" y="333375"/>
            <a:ext cx="1109390" cy="523857"/>
          </a:xfrm>
          <a:prstGeom prst="rect">
            <a:avLst/>
          </a:prstGeom>
        </p:spPr>
      </p:pic>
      <p:sp>
        <p:nvSpPr>
          <p:cNvPr id="17" name="Стрелка вправо 16"/>
          <p:cNvSpPr/>
          <p:nvPr/>
        </p:nvSpPr>
        <p:spPr>
          <a:xfrm>
            <a:off x="785786" y="4572008"/>
            <a:ext cx="7500990" cy="2000264"/>
          </a:xfrm>
          <a:prstGeom prst="rightArrow">
            <a:avLst>
              <a:gd name="adj1" fmla="val 82017"/>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p:txBody>
          <a:bodyPr/>
          <a:lstStyle/>
          <a:p>
            <a:r>
              <a:rPr lang="ru-RU" dirty="0" smtClean="0"/>
              <a:t>Сквозная автоматизированная обработка (</a:t>
            </a:r>
            <a:r>
              <a:rPr lang="en-US" dirty="0" smtClean="0"/>
              <a:t>STP</a:t>
            </a:r>
            <a:r>
              <a:rPr lang="ru-RU" dirty="0" smtClean="0"/>
              <a:t>)</a:t>
            </a:r>
            <a:endParaRPr lang="ru-RU" dirty="0"/>
          </a:p>
        </p:txBody>
      </p:sp>
      <p:sp>
        <p:nvSpPr>
          <p:cNvPr id="13" name="TextBox 12"/>
          <p:cNvSpPr txBox="1"/>
          <p:nvPr/>
        </p:nvSpPr>
        <p:spPr>
          <a:xfrm>
            <a:off x="214282" y="875338"/>
            <a:ext cx="8715436" cy="1031051"/>
          </a:xfrm>
          <a:prstGeom prst="rect">
            <a:avLst/>
          </a:prstGeom>
          <a:noFill/>
        </p:spPr>
        <p:txBody>
          <a:bodyPr wrap="square" rtlCol="0">
            <a:spAutoFit/>
          </a:bodyPr>
          <a:lstStyle/>
          <a:p>
            <a:pPr algn="just">
              <a:spcAft>
                <a:spcPts val="600"/>
              </a:spcAft>
            </a:pPr>
            <a:r>
              <a:rPr lang="ru-RU" sz="1400" b="1" dirty="0" smtClean="0"/>
              <a:t>Сквозная автоматизированная обработка (</a:t>
            </a:r>
            <a:r>
              <a:rPr lang="en-US" sz="1400" b="1" dirty="0" smtClean="0"/>
              <a:t>Straight-through processing</a:t>
            </a:r>
            <a:r>
              <a:rPr lang="ru-RU" sz="1400" b="1" dirty="0" smtClean="0"/>
              <a:t>, </a:t>
            </a:r>
            <a:r>
              <a:rPr lang="en-US" sz="1400" b="1" dirty="0" smtClean="0"/>
              <a:t>STP)</a:t>
            </a:r>
            <a:r>
              <a:rPr lang="ru-RU" sz="1400" b="1" dirty="0" smtClean="0"/>
              <a:t> </a:t>
            </a:r>
            <a:r>
              <a:rPr lang="ru-RU" sz="1400" dirty="0" smtClean="0"/>
              <a:t>– процесс непрерывной, полностью автоматизированной обработки платежной информации на всех этапах обработки данных</a:t>
            </a:r>
          </a:p>
          <a:p>
            <a:pPr algn="just">
              <a:spcAft>
                <a:spcPts val="600"/>
              </a:spcAft>
            </a:pPr>
            <a:r>
              <a:rPr lang="ru-RU" sz="1400" b="1" dirty="0" smtClean="0"/>
              <a:t>Принцип </a:t>
            </a:r>
            <a:r>
              <a:rPr lang="en-US" sz="1400" b="1" dirty="0" smtClean="0"/>
              <a:t>STP </a:t>
            </a:r>
            <a:r>
              <a:rPr lang="ru-RU" sz="1400" b="1" dirty="0" smtClean="0"/>
              <a:t>впервые введен </a:t>
            </a:r>
            <a:r>
              <a:rPr lang="ru-RU" sz="1400" dirty="0" smtClean="0"/>
              <a:t>Базельским комитетом по платежным и расчетным системам Банка международных расчетов в сентябре 1998 года</a:t>
            </a:r>
          </a:p>
        </p:txBody>
      </p:sp>
      <p:pic>
        <p:nvPicPr>
          <p:cNvPr id="18" name="Picture 4" descr="C:\Users\2914\Documents\Презентации\Иконки\Документ.pn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1406" y="5214951"/>
            <a:ext cx="785818" cy="785817"/>
          </a:xfrm>
          <a:prstGeom prst="rect">
            <a:avLst/>
          </a:prstGeom>
          <a:noFill/>
        </p:spPr>
      </p:pic>
      <p:pic>
        <p:nvPicPr>
          <p:cNvPr id="21" name="Picture 7"/>
          <p:cNvPicPr>
            <a:picLocks noChangeAspect="1" noChangeArrowheads="1"/>
          </p:cNvPicPr>
          <p:nvPr/>
        </p:nvPicPr>
        <p:blipFill>
          <a:blip r:embed="rId4"/>
          <a:srcRect/>
          <a:stretch>
            <a:fillRect/>
          </a:stretch>
        </p:blipFill>
        <p:spPr bwMode="auto">
          <a:xfrm>
            <a:off x="71406" y="4832367"/>
            <a:ext cx="466725" cy="882650"/>
          </a:xfrm>
          <a:prstGeom prst="rect">
            <a:avLst/>
          </a:prstGeom>
          <a:noFill/>
          <a:ln w="9525">
            <a:noFill/>
            <a:miter lim="800000"/>
            <a:headEnd/>
            <a:tailEnd/>
          </a:ln>
          <a:effectLst/>
        </p:spPr>
      </p:pic>
      <p:grpSp>
        <p:nvGrpSpPr>
          <p:cNvPr id="20" name="Группа 19"/>
          <p:cNvGrpSpPr/>
          <p:nvPr/>
        </p:nvGrpSpPr>
        <p:grpSpPr>
          <a:xfrm>
            <a:off x="8286776" y="5143512"/>
            <a:ext cx="785818" cy="785817"/>
            <a:chOff x="4429124" y="4951403"/>
            <a:chExt cx="785818" cy="785817"/>
          </a:xfrm>
        </p:grpSpPr>
        <p:pic>
          <p:nvPicPr>
            <p:cNvPr id="16" name="Picture 4" descr="C:\Users\2914\Documents\Презентации\Иконки\Документ.pn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4429124" y="4951403"/>
              <a:ext cx="785818" cy="785817"/>
            </a:xfrm>
            <a:prstGeom prst="rect">
              <a:avLst/>
            </a:prstGeom>
            <a:noFill/>
          </p:spPr>
        </p:pic>
        <p:sp>
          <p:nvSpPr>
            <p:cNvPr id="24" name="Скругленный прямоугольник 23"/>
            <p:cNvSpPr/>
            <p:nvPr/>
          </p:nvSpPr>
          <p:spPr>
            <a:xfrm rot="19369761">
              <a:off x="4538084" y="5284873"/>
              <a:ext cx="540000" cy="217686"/>
            </a:xfrm>
            <a:prstGeom prst="roundRect">
              <a:avLst/>
            </a:prstGeom>
            <a:noFill/>
            <a:ln w="19050">
              <a:solidFill>
                <a:srgbClr val="34990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800" b="1" dirty="0" smtClean="0">
                  <a:solidFill>
                    <a:srgbClr val="349905"/>
                  </a:solidFill>
                </a:rPr>
                <a:t>ОПЛАЧЕНО</a:t>
              </a:r>
              <a:endParaRPr lang="ru-RU" sz="800" b="1" dirty="0">
                <a:solidFill>
                  <a:srgbClr val="349905"/>
                </a:solidFill>
              </a:endParaRPr>
            </a:p>
          </p:txBody>
        </p:sp>
      </p:grpSp>
      <p:graphicFrame>
        <p:nvGraphicFramePr>
          <p:cNvPr id="28" name="Таблица 27"/>
          <p:cNvGraphicFramePr>
            <a:graphicFrameLocks noGrp="1"/>
          </p:cNvGraphicFramePr>
          <p:nvPr/>
        </p:nvGraphicFramePr>
        <p:xfrm>
          <a:off x="214282" y="1925956"/>
          <a:ext cx="8715435" cy="1645920"/>
        </p:xfrm>
        <a:graphic>
          <a:graphicData uri="http://schemas.openxmlformats.org/drawingml/2006/table">
            <a:tbl>
              <a:tblPr firstRow="1" bandRow="1">
                <a:tableStyleId>{5C22544A-7EE6-4342-B048-85BDC9FD1C3A}</a:tableStyleId>
              </a:tblPr>
              <a:tblGrid>
                <a:gridCol w="4214842"/>
                <a:gridCol w="285752"/>
                <a:gridCol w="4214841"/>
              </a:tblGrid>
              <a:tr h="33583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t>Статья 259 «Основы функционирования системы бюджетных платежей» главы</a:t>
                      </a:r>
                      <a:r>
                        <a:rPr lang="ru-RU" sz="1200" baseline="0" dirty="0" smtClean="0"/>
                        <a:t> 30 «Система бюджетных платежей»</a:t>
                      </a:r>
                      <a:r>
                        <a:rPr lang="ru-RU" sz="1200" dirty="0" smtClean="0"/>
                        <a:t> проекта</a:t>
                      </a:r>
                      <a:r>
                        <a:rPr lang="ru-RU" sz="1200" baseline="0" dirty="0" smtClean="0"/>
                        <a:t> новой редакции Бюджетного кодекса</a:t>
                      </a:r>
                      <a:endParaRPr lang="ru-RU" sz="12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ru-RU" sz="1200" dirty="0" smtClean="0"/>
                    </a:p>
                  </a:txBody>
                  <a:tcP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t>Концепция развития платежной системы Банка России на период до 2015 года" (одобрена решением Совета директоров Банка России от 16.07.2010, протокол № 16)</a:t>
                      </a:r>
                    </a:p>
                  </a:txBody>
                  <a:tcPr/>
                </a:tc>
              </a:tr>
              <a:tr h="521424">
                <a:tc>
                  <a:txBody>
                    <a:bodyPr/>
                    <a:lstStyle/>
                    <a:p>
                      <a:pPr algn="just"/>
                      <a:r>
                        <a:rPr lang="ru-RU" sz="1200" kern="1200" dirty="0" smtClean="0">
                          <a:solidFill>
                            <a:schemeClr val="dk1"/>
                          </a:solidFill>
                          <a:latin typeface="+mn-lt"/>
                          <a:ea typeface="+mn-ea"/>
                          <a:cs typeface="+mn-cs"/>
                        </a:rPr>
                        <a:t>В системе бюджетных платежей осуществляется прием и исполнение бюджетных платежей, перевод денежных средств в режиме </a:t>
                      </a:r>
                      <a:r>
                        <a:rPr lang="ru-RU" sz="1200" u="sng" kern="1200" dirty="0" smtClean="0">
                          <a:solidFill>
                            <a:schemeClr val="dk1"/>
                          </a:solidFill>
                          <a:latin typeface="+mn-lt"/>
                          <a:ea typeface="+mn-ea"/>
                          <a:cs typeface="+mn-cs"/>
                        </a:rPr>
                        <a:t>сквозной автоматизированной обработки платежной информации</a:t>
                      </a:r>
                      <a:r>
                        <a:rPr lang="ru-RU" sz="1200" kern="1200" dirty="0" smtClean="0">
                          <a:solidFill>
                            <a:schemeClr val="dk1"/>
                          </a:solidFill>
                          <a:latin typeface="+mn-lt"/>
                          <a:ea typeface="+mn-ea"/>
                          <a:cs typeface="+mn-cs"/>
                        </a:rPr>
                        <a:t> и их отражение в учете</a:t>
                      </a:r>
                      <a:endParaRPr lang="ru-RU" sz="1200" dirty="0"/>
                    </a:p>
                  </a:txBody>
                  <a:tcPr/>
                </a:tc>
                <a:tc>
                  <a:txBody>
                    <a:bodyPr/>
                    <a:lstStyle/>
                    <a:p>
                      <a:pPr algn="just"/>
                      <a:endParaRPr lang="ru-RU" sz="1200" dirty="0" smtClean="0"/>
                    </a:p>
                  </a:txBody>
                  <a:tcPr>
                    <a:noFill/>
                  </a:tcPr>
                </a:tc>
                <a:tc>
                  <a:txBody>
                    <a:bodyPr/>
                    <a:lstStyle/>
                    <a:p>
                      <a:pPr algn="just"/>
                      <a:r>
                        <a:rPr lang="ru-RU" sz="1200" dirty="0" smtClean="0"/>
                        <a:t>В Системе Расчетов будет реализована возможность проведения платежей участниками в режиме </a:t>
                      </a:r>
                      <a:r>
                        <a:rPr lang="ru-RU" sz="1200" u="sng" dirty="0" smtClean="0"/>
                        <a:t>сквозной автоматизированной обработки платежной информации</a:t>
                      </a:r>
                      <a:r>
                        <a:rPr lang="ru-RU" sz="1200" dirty="0" smtClean="0"/>
                        <a:t> с использованием всех предусмотренных нормативными актами Банка России видов расчетных документов</a:t>
                      </a:r>
                    </a:p>
                  </a:txBody>
                  <a:tcPr/>
                </a:tc>
              </a:tr>
            </a:tbl>
          </a:graphicData>
        </a:graphic>
      </p:graphicFrame>
      <p:sp>
        <p:nvSpPr>
          <p:cNvPr id="25" name="Скругленный прямоугольник 24"/>
          <p:cNvSpPr/>
          <p:nvPr/>
        </p:nvSpPr>
        <p:spPr>
          <a:xfrm>
            <a:off x="1000100" y="5072074"/>
            <a:ext cx="2448000" cy="100013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200" dirty="0" smtClean="0"/>
              <a:t>Конвертация данных</a:t>
            </a:r>
            <a:br>
              <a:rPr lang="ru-RU" sz="1200" dirty="0" smtClean="0"/>
            </a:br>
            <a:r>
              <a:rPr lang="ru-RU" sz="1200" dirty="0" smtClean="0"/>
              <a:t>Проверка информации</a:t>
            </a:r>
            <a:br>
              <a:rPr lang="ru-RU" sz="1200" dirty="0" smtClean="0"/>
            </a:br>
            <a:r>
              <a:rPr lang="ru-RU" sz="1200" dirty="0" smtClean="0"/>
              <a:t>Сбор недостающей информации</a:t>
            </a:r>
            <a:br>
              <a:rPr lang="ru-RU" sz="1200" dirty="0" smtClean="0"/>
            </a:br>
            <a:r>
              <a:rPr lang="ru-RU" sz="1200" dirty="0" smtClean="0"/>
              <a:t>Ввод дополнительных данных</a:t>
            </a:r>
          </a:p>
        </p:txBody>
      </p:sp>
      <p:sp>
        <p:nvSpPr>
          <p:cNvPr id="26" name="Скругленный прямоугольник 25"/>
          <p:cNvSpPr/>
          <p:nvPr/>
        </p:nvSpPr>
        <p:spPr>
          <a:xfrm>
            <a:off x="3571868" y="5072074"/>
            <a:ext cx="3888000" cy="10001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200" dirty="0" smtClean="0"/>
              <a:t>Полное взаимодействие информационных систем</a:t>
            </a:r>
          </a:p>
          <a:p>
            <a:pPr algn="ctr"/>
            <a:r>
              <a:rPr lang="ru-RU" sz="1200" dirty="0" smtClean="0"/>
              <a:t>Применение единых стандартов обмена информацией</a:t>
            </a:r>
          </a:p>
          <a:p>
            <a:pPr algn="ctr"/>
            <a:r>
              <a:rPr lang="ru-RU" sz="1200" dirty="0" smtClean="0"/>
              <a:t>Полностью автоматическая обработка информации</a:t>
            </a:r>
          </a:p>
          <a:p>
            <a:pPr algn="ctr"/>
            <a:r>
              <a:rPr lang="ru-RU" sz="1200" dirty="0" smtClean="0"/>
              <a:t>Трансграничный обмен информацией</a:t>
            </a:r>
          </a:p>
        </p:txBody>
      </p:sp>
      <p:pic>
        <p:nvPicPr>
          <p:cNvPr id="19" name="Picture 5" descr="C:\Users\2914\Documents\Презентации\Иконки\Шестеренки.png"/>
          <p:cNvPicPr>
            <a:picLocks noChangeAspect="1" noChangeArrowheads="1"/>
          </p:cNvPicPr>
          <p:nvPr/>
        </p:nvPicPr>
        <p:blipFill>
          <a:blip r:embed="rId5" cstate="print">
            <a:lum bright="70000" contrast="-70000"/>
          </a:blip>
          <a:srcRect/>
          <a:stretch>
            <a:fillRect/>
          </a:stretch>
        </p:blipFill>
        <p:spPr bwMode="auto">
          <a:xfrm>
            <a:off x="5072066" y="4770568"/>
            <a:ext cx="357190" cy="278423"/>
          </a:xfrm>
          <a:prstGeom prst="rect">
            <a:avLst/>
          </a:prstGeom>
          <a:noFill/>
        </p:spPr>
      </p:pic>
      <p:sp>
        <p:nvSpPr>
          <p:cNvPr id="27" name="TextBox 26"/>
          <p:cNvSpPr txBox="1"/>
          <p:nvPr/>
        </p:nvSpPr>
        <p:spPr>
          <a:xfrm>
            <a:off x="1722930" y="4702742"/>
            <a:ext cx="1009635" cy="369332"/>
          </a:xfrm>
          <a:prstGeom prst="rect">
            <a:avLst/>
          </a:prstGeom>
          <a:noFill/>
        </p:spPr>
        <p:txBody>
          <a:bodyPr wrap="none" rtlCol="0">
            <a:spAutoFit/>
          </a:bodyPr>
          <a:lstStyle/>
          <a:p>
            <a:r>
              <a:rPr lang="ru-RU" b="1" dirty="0" smtClean="0">
                <a:solidFill>
                  <a:schemeClr val="bg1"/>
                </a:solidFill>
              </a:rPr>
              <a:t>Как есть</a:t>
            </a:r>
            <a:endParaRPr lang="ru-RU" b="1" dirty="0">
              <a:solidFill>
                <a:schemeClr val="bg1"/>
              </a:solidFill>
            </a:endParaRPr>
          </a:p>
        </p:txBody>
      </p:sp>
      <p:sp>
        <p:nvSpPr>
          <p:cNvPr id="29" name="TextBox 28"/>
          <p:cNvSpPr txBox="1"/>
          <p:nvPr/>
        </p:nvSpPr>
        <p:spPr>
          <a:xfrm>
            <a:off x="5400651" y="4714884"/>
            <a:ext cx="528671" cy="369332"/>
          </a:xfrm>
          <a:prstGeom prst="rect">
            <a:avLst/>
          </a:prstGeom>
          <a:noFill/>
        </p:spPr>
        <p:txBody>
          <a:bodyPr wrap="none" rtlCol="0">
            <a:spAutoFit/>
          </a:bodyPr>
          <a:lstStyle/>
          <a:p>
            <a:r>
              <a:rPr lang="en-US" b="1" dirty="0" smtClean="0">
                <a:solidFill>
                  <a:schemeClr val="bg1"/>
                </a:solidFill>
              </a:rPr>
              <a:t>STP</a:t>
            </a:r>
            <a:endParaRPr lang="ru-RU" b="1" dirty="0">
              <a:solidFill>
                <a:schemeClr val="bg1"/>
              </a:solidFill>
            </a:endParaRPr>
          </a:p>
        </p:txBody>
      </p:sp>
      <p:sp>
        <p:nvSpPr>
          <p:cNvPr id="31" name="TextBox 30"/>
          <p:cNvSpPr txBox="1"/>
          <p:nvPr/>
        </p:nvSpPr>
        <p:spPr>
          <a:xfrm>
            <a:off x="214282" y="3669573"/>
            <a:ext cx="871543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1600" dirty="0" smtClean="0"/>
              <a:t>Единые технологические правила и стандарты обмена платежной, финансовой информацией, обеспечивающие эффективную автоматизированную обработку и минимизирующие, а в перспективе – полностью исключающие необходимость ручного вмешательства</a:t>
            </a:r>
            <a:endParaRPr lang="ru-RU"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Международный стандарт </a:t>
            </a:r>
            <a:r>
              <a:rPr lang="en-US" dirty="0" smtClean="0"/>
              <a:t>ISO </a:t>
            </a:r>
            <a:r>
              <a:rPr lang="ru-RU" dirty="0" smtClean="0"/>
              <a:t>20022</a:t>
            </a:r>
            <a:endParaRPr lang="ru-RU" dirty="0"/>
          </a:p>
        </p:txBody>
      </p:sp>
      <p:sp>
        <p:nvSpPr>
          <p:cNvPr id="3" name="TextBox 2"/>
          <p:cNvSpPr txBox="1"/>
          <p:nvPr/>
        </p:nvSpPr>
        <p:spPr>
          <a:xfrm>
            <a:off x="285720" y="785794"/>
            <a:ext cx="8572561" cy="830997"/>
          </a:xfrm>
          <a:prstGeom prst="rect">
            <a:avLst/>
          </a:prstGeom>
          <a:noFill/>
        </p:spPr>
        <p:txBody>
          <a:bodyPr wrap="square" rtlCol="0">
            <a:spAutoFit/>
          </a:bodyPr>
          <a:lstStyle/>
          <a:p>
            <a:pPr algn="just"/>
            <a:r>
              <a:rPr lang="ru-RU" sz="1600" b="1" dirty="0" smtClean="0"/>
              <a:t>ISO</a:t>
            </a:r>
            <a:r>
              <a:rPr lang="ru-RU" sz="1600" b="1" baseline="30000" dirty="0" smtClean="0"/>
              <a:t>*</a:t>
            </a:r>
            <a:r>
              <a:rPr lang="ru-RU" sz="1600" b="1" dirty="0" smtClean="0"/>
              <a:t> 20022</a:t>
            </a:r>
            <a:r>
              <a:rPr lang="ru-RU" sz="1600" dirty="0" smtClean="0"/>
              <a:t> – стандарт и методология создания описаний бизнес-процессов, сопровождающихся обменом электронными финансовыми сообщениями, и проектирования схем и форматов этих сообщений</a:t>
            </a:r>
          </a:p>
        </p:txBody>
      </p:sp>
      <p:sp>
        <p:nvSpPr>
          <p:cNvPr id="7" name="TextBox 6"/>
          <p:cNvSpPr txBox="1"/>
          <p:nvPr/>
        </p:nvSpPr>
        <p:spPr>
          <a:xfrm>
            <a:off x="214282" y="6453538"/>
            <a:ext cx="6296917" cy="261610"/>
          </a:xfrm>
          <a:prstGeom prst="rect">
            <a:avLst/>
          </a:prstGeom>
          <a:noFill/>
        </p:spPr>
        <p:txBody>
          <a:bodyPr wrap="none" rtlCol="0">
            <a:spAutoFit/>
          </a:bodyPr>
          <a:lstStyle/>
          <a:p>
            <a:r>
              <a:rPr lang="ru-RU" sz="1100" dirty="0" smtClean="0"/>
              <a:t>* </a:t>
            </a:r>
            <a:r>
              <a:rPr lang="en-US" sz="1100" dirty="0" smtClean="0"/>
              <a:t>ISO – International Organization for Standardization, </a:t>
            </a:r>
            <a:r>
              <a:rPr lang="ru-RU" sz="1100" dirty="0" smtClean="0"/>
              <a:t>Международная организация по стандартизации.</a:t>
            </a:r>
            <a:endParaRPr lang="ru-RU" sz="1100" dirty="0"/>
          </a:p>
        </p:txBody>
      </p:sp>
      <p:cxnSp>
        <p:nvCxnSpPr>
          <p:cNvPr id="8" name="Прямая соединительная линия 7"/>
          <p:cNvCxnSpPr/>
          <p:nvPr/>
        </p:nvCxnSpPr>
        <p:spPr>
          <a:xfrm>
            <a:off x="0" y="6465256"/>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5720" y="4012116"/>
            <a:ext cx="8572560" cy="307777"/>
          </a:xfrm>
          <a:prstGeom prst="rect">
            <a:avLst/>
          </a:prstGeom>
          <a:solidFill>
            <a:schemeClr val="accent1">
              <a:lumMod val="20000"/>
              <a:lumOff val="80000"/>
            </a:schemeClr>
          </a:solidFill>
        </p:spPr>
        <p:txBody>
          <a:bodyPr wrap="square" rtlCol="0">
            <a:spAutoFit/>
          </a:bodyPr>
          <a:lstStyle/>
          <a:p>
            <a:pPr lvl="0" algn="ctr">
              <a:spcAft>
                <a:spcPts val="600"/>
              </a:spcAft>
            </a:pPr>
            <a:r>
              <a:rPr lang="ru-RU" sz="1400" b="1" dirty="0" smtClean="0">
                <a:solidFill>
                  <a:prstClr val="black"/>
                </a:solidFill>
              </a:rPr>
              <a:t>Работа Банка России по переходу на </a:t>
            </a:r>
            <a:r>
              <a:rPr lang="en-US" sz="1400" b="1" dirty="0" smtClean="0">
                <a:solidFill>
                  <a:prstClr val="black"/>
                </a:solidFill>
              </a:rPr>
              <a:t>ISO </a:t>
            </a:r>
            <a:r>
              <a:rPr lang="ru-RU" sz="1400" b="1" dirty="0" smtClean="0">
                <a:solidFill>
                  <a:prstClr val="black"/>
                </a:solidFill>
              </a:rPr>
              <a:t>20022</a:t>
            </a:r>
            <a:endParaRPr lang="ru-RU" sz="1200" b="1" dirty="0" smtClean="0">
              <a:solidFill>
                <a:prstClr val="black"/>
              </a:solidFill>
            </a:endParaRPr>
          </a:p>
        </p:txBody>
      </p:sp>
      <p:sp>
        <p:nvSpPr>
          <p:cNvPr id="10" name="TextBox 9"/>
          <p:cNvSpPr txBox="1"/>
          <p:nvPr/>
        </p:nvSpPr>
        <p:spPr>
          <a:xfrm>
            <a:off x="285720" y="1619979"/>
            <a:ext cx="8572560" cy="307777"/>
          </a:xfrm>
          <a:prstGeom prst="rect">
            <a:avLst/>
          </a:prstGeom>
          <a:solidFill>
            <a:schemeClr val="accent1">
              <a:lumMod val="20000"/>
              <a:lumOff val="80000"/>
            </a:schemeClr>
          </a:solidFill>
        </p:spPr>
        <p:txBody>
          <a:bodyPr wrap="square" rtlCol="0">
            <a:spAutoFit/>
          </a:bodyPr>
          <a:lstStyle/>
          <a:p>
            <a:pPr lvl="0" algn="ctr"/>
            <a:r>
              <a:rPr lang="ru-RU" sz="1400" b="1" dirty="0" smtClean="0">
                <a:solidFill>
                  <a:prstClr val="black"/>
                </a:solidFill>
              </a:rPr>
              <a:t>Практическое применение</a:t>
            </a:r>
          </a:p>
        </p:txBody>
      </p:sp>
      <p:graphicFrame>
        <p:nvGraphicFramePr>
          <p:cNvPr id="11" name="Таблица 10"/>
          <p:cNvGraphicFramePr>
            <a:graphicFrameLocks noGrp="1"/>
          </p:cNvGraphicFramePr>
          <p:nvPr/>
        </p:nvGraphicFramePr>
        <p:xfrm>
          <a:off x="285720" y="4315798"/>
          <a:ext cx="8572560" cy="2072640"/>
        </p:xfrm>
        <a:graphic>
          <a:graphicData uri="http://schemas.openxmlformats.org/drawingml/2006/table">
            <a:tbl>
              <a:tblPr firstRow="1" bandRow="1">
                <a:tableStyleId>{2D5ABB26-0587-4C30-8999-92F81FD0307C}</a:tableStyleId>
              </a:tblPr>
              <a:tblGrid>
                <a:gridCol w="4357718"/>
                <a:gridCol w="4214842"/>
              </a:tblGrid>
              <a:tr h="370840">
                <a:tc>
                  <a:txBody>
                    <a:bodyPr/>
                    <a:lstStyle/>
                    <a:p>
                      <a:pPr algn="just">
                        <a:buFont typeface="Wingdings" pitchFamily="2" charset="2"/>
                        <a:buChar char="§"/>
                      </a:pPr>
                      <a:r>
                        <a:rPr lang="en-US" sz="1200" dirty="0" smtClean="0"/>
                        <a:t> </a:t>
                      </a:r>
                      <a:r>
                        <a:rPr lang="ru-RU" sz="1200" dirty="0" smtClean="0"/>
                        <a:t>О распоряжении о переводе денежных средств (pain.001.001.05, ISO 20022)</a:t>
                      </a:r>
                    </a:p>
                    <a:p>
                      <a:pPr algn="just">
                        <a:spcAft>
                          <a:spcPts val="600"/>
                        </a:spcAft>
                      </a:pPr>
                      <a:r>
                        <a:rPr lang="ru-RU" sz="1050" dirty="0" smtClean="0">
                          <a:solidFill>
                            <a:schemeClr val="bg1">
                              <a:lumMod val="50000"/>
                            </a:schemeClr>
                          </a:solidFill>
                        </a:rPr>
                        <a:t>Письмо Банка России от 02.10.2013 N 196-Т</a:t>
                      </a:r>
                      <a:endParaRPr lang="ru-RU" sz="1200" dirty="0" smtClean="0">
                        <a:solidFill>
                          <a:schemeClr val="bg1">
                            <a:lumMod val="50000"/>
                          </a:schemeClr>
                        </a:solidFill>
                      </a:endParaRPr>
                    </a:p>
                    <a:p>
                      <a:pPr algn="just">
                        <a:buFont typeface="Wingdings" pitchFamily="2" charset="2"/>
                        <a:buChar char="§"/>
                      </a:pPr>
                      <a:r>
                        <a:rPr lang="ru-RU" sz="1200" dirty="0" smtClean="0"/>
                        <a:t> Стратегия развития национальной платежной системы</a:t>
                      </a:r>
                    </a:p>
                    <a:p>
                      <a:pPr algn="just">
                        <a:spcAft>
                          <a:spcPts val="600"/>
                        </a:spcAft>
                      </a:pPr>
                      <a:r>
                        <a:rPr lang="ru-RU" sz="1050" dirty="0" smtClean="0">
                          <a:solidFill>
                            <a:schemeClr val="bg1">
                              <a:lumMod val="50000"/>
                            </a:schemeClr>
                          </a:solidFill>
                        </a:rPr>
                        <a:t>одобрено Советом директоров Банка России 15.03.2013,</a:t>
                      </a:r>
                      <a:r>
                        <a:rPr lang="ru-RU" sz="1050" baseline="0" dirty="0" smtClean="0">
                          <a:solidFill>
                            <a:schemeClr val="bg1">
                              <a:lumMod val="50000"/>
                            </a:schemeClr>
                          </a:solidFill>
                        </a:rPr>
                        <a:t> </a:t>
                      </a:r>
                      <a:r>
                        <a:rPr lang="ru-RU" sz="1050" dirty="0" smtClean="0">
                          <a:solidFill>
                            <a:schemeClr val="bg1">
                              <a:lumMod val="50000"/>
                            </a:schemeClr>
                          </a:solidFill>
                        </a:rPr>
                        <a:t>протокол № 4</a:t>
                      </a:r>
                      <a:endParaRPr lang="ru-RU" sz="1200" dirty="0" smtClean="0">
                        <a:solidFill>
                          <a:schemeClr val="bg1">
                            <a:lumMod val="50000"/>
                          </a:schemeClr>
                        </a:solidFill>
                      </a:endParaRPr>
                    </a:p>
                    <a:p>
                      <a:pPr algn="just">
                        <a:buFont typeface="Wingdings" pitchFamily="2" charset="2"/>
                        <a:buChar char="§"/>
                      </a:pPr>
                      <a:r>
                        <a:rPr lang="ru-RU" sz="1200" dirty="0" smtClean="0"/>
                        <a:t> Концепция развития платежной системы Банка России на период до 2015 года</a:t>
                      </a:r>
                    </a:p>
                    <a:p>
                      <a:pPr algn="just">
                        <a:spcAft>
                          <a:spcPts val="600"/>
                        </a:spcAft>
                      </a:pPr>
                      <a:r>
                        <a:rPr lang="ru-RU" sz="1050" dirty="0" smtClean="0">
                          <a:solidFill>
                            <a:schemeClr val="bg1">
                              <a:lumMod val="50000"/>
                            </a:schemeClr>
                          </a:solidFill>
                        </a:rPr>
                        <a:t>одобрено Советом директоров Банка России 16.07.2010, протокол №</a:t>
                      </a:r>
                      <a:r>
                        <a:rPr lang="ru-RU" sz="1050" baseline="0" dirty="0" smtClean="0">
                          <a:solidFill>
                            <a:schemeClr val="bg1">
                              <a:lumMod val="50000"/>
                            </a:schemeClr>
                          </a:solidFill>
                        </a:rPr>
                        <a:t> </a:t>
                      </a:r>
                      <a:r>
                        <a:rPr lang="ru-RU" sz="1050" dirty="0" smtClean="0">
                          <a:solidFill>
                            <a:schemeClr val="bg1">
                              <a:lumMod val="50000"/>
                            </a:schemeClr>
                          </a:solidFill>
                        </a:rPr>
                        <a:t>16</a:t>
                      </a:r>
                    </a:p>
                  </a:txBody>
                  <a:tcPr>
                    <a:lnR w="12700" cap="flat" cmpd="sng" algn="ctr">
                      <a:solidFill>
                        <a:schemeClr val="tx2"/>
                      </a:solidFill>
                      <a:prstDash val="sysDot"/>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algn="just">
                        <a:spcAft>
                          <a:spcPts val="300"/>
                        </a:spcAft>
                        <a:buFont typeface="Wingdings" pitchFamily="2" charset="2"/>
                        <a:buNone/>
                      </a:pPr>
                      <a:r>
                        <a:rPr lang="ru-RU" sz="1200" b="1" dirty="0" smtClean="0"/>
                        <a:t>Проводятся мероприятия:</a:t>
                      </a:r>
                    </a:p>
                    <a:p>
                      <a:pPr marL="0" indent="179388" algn="just">
                        <a:spcAft>
                          <a:spcPts val="300"/>
                        </a:spcAft>
                        <a:buFont typeface="Wingdings" pitchFamily="2" charset="2"/>
                        <a:buChar char="ü"/>
                      </a:pPr>
                      <a:r>
                        <a:rPr lang="ru-RU" sz="1200" dirty="0" smtClean="0"/>
                        <a:t>Анализ развития ISO 20022 и практики его применения</a:t>
                      </a:r>
                    </a:p>
                    <a:p>
                      <a:pPr marL="0" indent="179388" algn="just">
                        <a:spcAft>
                          <a:spcPts val="300"/>
                        </a:spcAft>
                        <a:buFont typeface="Wingdings" pitchFamily="2" charset="2"/>
                        <a:buChar char="ü"/>
                      </a:pPr>
                      <a:r>
                        <a:rPr lang="ru-RU" sz="1200" dirty="0" smtClean="0"/>
                        <a:t>Взаимодействие с Федеральным агентством по техническому регулированию и метрологии, представляющим Россию в ISO</a:t>
                      </a:r>
                    </a:p>
                    <a:p>
                      <a:pPr marL="0" indent="179388" algn="just">
                        <a:spcAft>
                          <a:spcPts val="300"/>
                        </a:spcAft>
                        <a:buFont typeface="Wingdings" pitchFamily="2" charset="2"/>
                        <a:buChar char="ü"/>
                      </a:pPr>
                      <a:r>
                        <a:rPr lang="ru-RU" sz="1200" dirty="0" smtClean="0"/>
                        <a:t>Утверждение плана мероприятий по созданию национального стандарта безналичных расчетов на базе </a:t>
                      </a:r>
                      <a:br>
                        <a:rPr lang="ru-RU" sz="1200" dirty="0" smtClean="0"/>
                      </a:br>
                      <a:r>
                        <a:rPr lang="ru-RU" sz="1200" dirty="0" smtClean="0"/>
                        <a:t>ISO 20022 (находится на этапе обсуждения)</a:t>
                      </a:r>
                    </a:p>
                    <a:p>
                      <a:pPr marL="0" indent="179388" algn="just">
                        <a:spcAft>
                          <a:spcPts val="300"/>
                        </a:spcAft>
                        <a:buFont typeface="Wingdings" pitchFamily="2" charset="2"/>
                        <a:buChar char="ü"/>
                      </a:pPr>
                      <a:r>
                        <a:rPr lang="ru-RU" sz="1200" dirty="0" smtClean="0"/>
                        <a:t>Консультации с государственными учреждениями, участниками финансовых рынков и их ассоциациями</a:t>
                      </a:r>
                    </a:p>
                  </a:txBody>
                  <a:tcPr>
                    <a:lnL w="12700" cap="flat" cmpd="sng" algn="ctr">
                      <a:solidFill>
                        <a:schemeClr val="tx2"/>
                      </a:solidFill>
                      <a:prstDash val="sysDot"/>
                      <a:round/>
                      <a:headEnd type="none" w="med" len="med"/>
                      <a:tailEnd type="none" w="med" len="med"/>
                    </a:lnL>
                    <a:lnB w="12700" cap="flat" cmpd="sng" algn="ctr">
                      <a:solidFill>
                        <a:schemeClr val="tx2"/>
                      </a:solidFill>
                      <a:prstDash val="solid"/>
                      <a:round/>
                      <a:headEnd type="none" w="med" len="med"/>
                      <a:tailEnd type="none" w="med" len="med"/>
                    </a:lnB>
                  </a:tcPr>
                </a:tc>
              </a:tr>
            </a:tbl>
          </a:graphicData>
        </a:graphic>
      </p:graphicFrame>
      <p:graphicFrame>
        <p:nvGraphicFramePr>
          <p:cNvPr id="12" name="Таблица 11"/>
          <p:cNvGraphicFramePr>
            <a:graphicFrameLocks noGrp="1"/>
          </p:cNvGraphicFramePr>
          <p:nvPr/>
        </p:nvGraphicFramePr>
        <p:xfrm>
          <a:off x="285720" y="1932626"/>
          <a:ext cx="8572560" cy="1996440"/>
        </p:xfrm>
        <a:graphic>
          <a:graphicData uri="http://schemas.openxmlformats.org/drawingml/2006/table">
            <a:tbl>
              <a:tblPr firstRow="1" bandRow="1">
                <a:tableStyleId>{2D5ABB26-0587-4C30-8999-92F81FD0307C}</a:tableStyleId>
              </a:tblPr>
              <a:tblGrid>
                <a:gridCol w="4357718"/>
                <a:gridCol w="4214842"/>
              </a:tblGrid>
              <a:tr h="370840">
                <a:tc>
                  <a:txBody>
                    <a:bodyPr/>
                    <a:lstStyle/>
                    <a:p>
                      <a:pPr marL="0" marR="0" lvl="0" indent="179388" algn="just" defTabSz="914400" rtl="0" eaLnBrk="1" fontAlgn="auto" latinLnBrk="0" hangingPunct="1">
                        <a:lnSpc>
                          <a:spcPct val="100000"/>
                        </a:lnSpc>
                        <a:spcBef>
                          <a:spcPts val="300"/>
                        </a:spcBef>
                        <a:spcAft>
                          <a:spcPts val="0"/>
                        </a:spcAft>
                        <a:buClrTx/>
                        <a:buSzTx/>
                        <a:buFont typeface="Wingdings" pitchFamily="2" charset="2"/>
                        <a:buChar char="ü"/>
                        <a:tabLst/>
                        <a:defRPr/>
                      </a:pPr>
                      <a:r>
                        <a:rPr lang="ru-RU" sz="1200" dirty="0" smtClean="0">
                          <a:solidFill>
                            <a:prstClr val="black"/>
                          </a:solidFill>
                        </a:rPr>
                        <a:t>Страны, принявшие стандарт за основу расчетов:</a:t>
                      </a:r>
                      <a:r>
                        <a:rPr lang="ru-RU" sz="1200" baseline="0" dirty="0" smtClean="0">
                          <a:solidFill>
                            <a:prstClr val="black"/>
                          </a:solidFill>
                        </a:rPr>
                        <a:t> </a:t>
                      </a:r>
                      <a:r>
                        <a:rPr lang="ru-RU" sz="1200" dirty="0" smtClean="0">
                          <a:solidFill>
                            <a:prstClr val="black"/>
                          </a:solidFill>
                        </a:rPr>
                        <a:t>Бразилия, Южная Африка, Япония</a:t>
                      </a:r>
                    </a:p>
                    <a:p>
                      <a:pPr marL="0" lvl="0" indent="179388" algn="just">
                        <a:spcBef>
                          <a:spcPts val="300"/>
                        </a:spcBef>
                        <a:spcAft>
                          <a:spcPts val="0"/>
                        </a:spcAft>
                        <a:buFont typeface="Wingdings" pitchFamily="2" charset="2"/>
                        <a:buChar char="ü"/>
                      </a:pPr>
                      <a:r>
                        <a:rPr lang="ru-RU" sz="1200" dirty="0" smtClean="0">
                          <a:solidFill>
                            <a:prstClr val="black"/>
                          </a:solidFill>
                        </a:rPr>
                        <a:t>Единое европейское платежное пространство (SEPA, Single Europe Payment Area)</a:t>
                      </a:r>
                    </a:p>
                    <a:p>
                      <a:pPr marL="0" marR="0" lvl="0" indent="179388" algn="just" defTabSz="914400" rtl="0" eaLnBrk="1" fontAlgn="auto" latinLnBrk="0" hangingPunct="1">
                        <a:lnSpc>
                          <a:spcPct val="100000"/>
                        </a:lnSpc>
                        <a:spcBef>
                          <a:spcPts val="300"/>
                        </a:spcBef>
                        <a:spcAft>
                          <a:spcPts val="0"/>
                        </a:spcAft>
                        <a:buClrTx/>
                        <a:buSzTx/>
                        <a:buFont typeface="Wingdings" pitchFamily="2" charset="2"/>
                        <a:buChar char="ü"/>
                        <a:tabLst/>
                        <a:defRPr/>
                      </a:pPr>
                      <a:r>
                        <a:rPr lang="ru-RU" sz="1200" dirty="0" smtClean="0">
                          <a:solidFill>
                            <a:prstClr val="black"/>
                          </a:solidFill>
                        </a:rPr>
                        <a:t>Международные системы CLS (</a:t>
                      </a:r>
                      <a:r>
                        <a:rPr lang="en-US" sz="1200" dirty="0" smtClean="0">
                          <a:solidFill>
                            <a:prstClr val="black"/>
                          </a:solidFill>
                        </a:rPr>
                        <a:t>Continuous Linked Settlement, </a:t>
                      </a:r>
                      <a:r>
                        <a:rPr lang="ru-RU" sz="1200" dirty="0" smtClean="0">
                          <a:solidFill>
                            <a:prstClr val="black"/>
                          </a:solidFill>
                        </a:rPr>
                        <a:t> система конверсионных валютных операций) и Euroclear (международный депозитарно-клиринговый центр)</a:t>
                      </a:r>
                    </a:p>
                  </a:txBody>
                  <a:tcPr>
                    <a:lnR w="12700" cap="flat" cmpd="sng" algn="ctr">
                      <a:solidFill>
                        <a:schemeClr val="tx2"/>
                      </a:solidFill>
                      <a:prstDash val="sysDot"/>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marL="0" lvl="0" indent="179388" algn="just">
                        <a:spcBef>
                          <a:spcPts val="300"/>
                        </a:spcBef>
                        <a:spcAft>
                          <a:spcPts val="0"/>
                        </a:spcAft>
                        <a:buFont typeface="Wingdings" pitchFamily="2" charset="2"/>
                        <a:buChar char="ü"/>
                      </a:pPr>
                      <a:r>
                        <a:rPr lang="ru-RU" sz="1200" dirty="0" smtClean="0">
                          <a:solidFill>
                            <a:prstClr val="black"/>
                          </a:solidFill>
                        </a:rPr>
                        <a:t>Крупнейшие банки JP Morgan, HSBC, </a:t>
                      </a:r>
                      <a:r>
                        <a:rPr lang="ru-RU" sz="1200" dirty="0" err="1" smtClean="0">
                          <a:solidFill>
                            <a:prstClr val="black"/>
                          </a:solidFill>
                        </a:rPr>
                        <a:t>Deut</a:t>
                      </a:r>
                      <a:r>
                        <a:rPr lang="en-US" sz="1200" dirty="0" smtClean="0">
                          <a:solidFill>
                            <a:prstClr val="black"/>
                          </a:solidFill>
                        </a:rPr>
                        <a:t>s</a:t>
                      </a:r>
                      <a:r>
                        <a:rPr lang="ru-RU" sz="1200" dirty="0" smtClean="0">
                          <a:solidFill>
                            <a:prstClr val="black"/>
                          </a:solidFill>
                        </a:rPr>
                        <a:t>che Bank – предоставляют своим клиентам возможность передавать платежи в формате ISO 20022</a:t>
                      </a:r>
                    </a:p>
                    <a:p>
                      <a:pPr marL="0" lvl="0" indent="179388" algn="just">
                        <a:spcBef>
                          <a:spcPts val="300"/>
                        </a:spcBef>
                        <a:spcAft>
                          <a:spcPts val="0"/>
                        </a:spcAft>
                        <a:buFont typeface="Wingdings" pitchFamily="2" charset="2"/>
                        <a:buChar char="ü"/>
                      </a:pPr>
                      <a:r>
                        <a:rPr lang="ru-RU" sz="1200" dirty="0" smtClean="0">
                          <a:solidFill>
                            <a:prstClr val="black"/>
                          </a:solidFill>
                        </a:rPr>
                        <a:t>Система межбанковских сообщений SWIFT осуществляет переход от применяемых сообщений формата SWIFT MT к сообщениям формата SWIFT MX, основанных на стандарте </a:t>
                      </a:r>
                      <a:br>
                        <a:rPr lang="ru-RU" sz="1200" dirty="0" smtClean="0">
                          <a:solidFill>
                            <a:prstClr val="black"/>
                          </a:solidFill>
                        </a:rPr>
                      </a:br>
                      <a:r>
                        <a:rPr lang="en-US" sz="1200" dirty="0" smtClean="0">
                          <a:solidFill>
                            <a:prstClr val="black"/>
                          </a:solidFill>
                        </a:rPr>
                        <a:t>ISO 20022</a:t>
                      </a:r>
                      <a:endParaRPr lang="ru-RU" sz="1200" dirty="0" smtClean="0">
                        <a:solidFill>
                          <a:prstClr val="black"/>
                        </a:solidFill>
                      </a:endParaRPr>
                    </a:p>
                    <a:p>
                      <a:pPr marL="0" marR="0" lvl="0" indent="179388" algn="just" defTabSz="914400" rtl="0" eaLnBrk="1" fontAlgn="auto" latinLnBrk="0" hangingPunct="1">
                        <a:lnSpc>
                          <a:spcPct val="100000"/>
                        </a:lnSpc>
                        <a:spcBef>
                          <a:spcPts val="300"/>
                        </a:spcBef>
                        <a:spcAft>
                          <a:spcPts val="0"/>
                        </a:spcAft>
                        <a:buClrTx/>
                        <a:buSzTx/>
                        <a:buFont typeface="Wingdings" pitchFamily="2" charset="2"/>
                        <a:buChar char="ü"/>
                        <a:tabLst/>
                        <a:defRPr/>
                      </a:pPr>
                      <a:r>
                        <a:rPr lang="ru-RU" sz="1200" dirty="0" smtClean="0">
                          <a:solidFill>
                            <a:prstClr val="black"/>
                          </a:solidFill>
                        </a:rPr>
                        <a:t>Федеральная резервная система (США) – глобальный стандарт для трансграничных платежей IPF (International Payment Framework)</a:t>
                      </a:r>
                    </a:p>
                  </a:txBody>
                  <a:tcPr>
                    <a:lnL w="12700" cap="flat" cmpd="sng" algn="ctr">
                      <a:solidFill>
                        <a:schemeClr val="tx2"/>
                      </a:solidFill>
                      <a:prstDash val="sysDot"/>
                      <a:round/>
                      <a:headEnd type="none" w="med" len="med"/>
                      <a:tailEnd type="none" w="med" len="med"/>
                    </a:lnL>
                    <a:lnB w="12700" cap="flat" cmpd="sng" algn="ctr">
                      <a:solidFill>
                        <a:schemeClr val="tx2"/>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85720" y="2786058"/>
            <a:ext cx="3643338" cy="3214710"/>
          </a:xfrm>
          <a:prstGeom prst="roundRect">
            <a:avLst>
              <a:gd name="adj" fmla="val 744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 name="Заголовок 1"/>
          <p:cNvSpPr>
            <a:spLocks noGrp="1"/>
          </p:cNvSpPr>
          <p:nvPr>
            <p:ph type="title"/>
          </p:nvPr>
        </p:nvSpPr>
        <p:spPr>
          <a:xfrm>
            <a:off x="0" y="346076"/>
            <a:ext cx="9144000" cy="439200"/>
          </a:xfrm>
        </p:spPr>
        <p:txBody>
          <a:bodyPr/>
          <a:lstStyle/>
          <a:p>
            <a:r>
              <a:rPr lang="ru-RU" dirty="0" smtClean="0"/>
              <a:t>МСФО общественного сектора. Транспарентность и сопоставимость</a:t>
            </a:r>
            <a:endParaRPr lang="ru-RU" dirty="0"/>
          </a:p>
        </p:txBody>
      </p:sp>
      <p:sp>
        <p:nvSpPr>
          <p:cNvPr id="5" name="Прямоугольник 4"/>
          <p:cNvSpPr/>
          <p:nvPr/>
        </p:nvSpPr>
        <p:spPr>
          <a:xfrm>
            <a:off x="214282" y="892103"/>
            <a:ext cx="8715436" cy="1538883"/>
          </a:xfrm>
          <a:prstGeom prst="rect">
            <a:avLst/>
          </a:prstGeom>
        </p:spPr>
        <p:txBody>
          <a:bodyPr wrap="square">
            <a:spAutoFit/>
          </a:bodyPr>
          <a:lstStyle/>
          <a:p>
            <a:pPr algn="just">
              <a:spcBef>
                <a:spcPts val="600"/>
              </a:spcBef>
            </a:pPr>
            <a:r>
              <a:rPr lang="en-US" sz="2000" b="1" dirty="0" smtClean="0"/>
              <a:t>XBRL –</a:t>
            </a:r>
            <a:endParaRPr lang="ru-RU" sz="2000" b="1" dirty="0" smtClean="0"/>
          </a:p>
          <a:p>
            <a:pPr indent="182563" algn="just">
              <a:spcBef>
                <a:spcPts val="600"/>
              </a:spcBef>
              <a:buFont typeface="Arial" pitchFamily="34" charset="0"/>
              <a:buChar char="•"/>
            </a:pPr>
            <a:r>
              <a:rPr lang="ru-RU" sz="1600" dirty="0" smtClean="0"/>
              <a:t>Новый подход к финансовой отчетности на базе XML и метаданных, основанный на международном стандарте </a:t>
            </a:r>
            <a:r>
              <a:rPr lang="en-US" sz="1600" dirty="0" smtClean="0"/>
              <a:t>ISO 20022</a:t>
            </a:r>
            <a:endParaRPr lang="ru-RU" sz="1600" dirty="0" smtClean="0"/>
          </a:p>
          <a:p>
            <a:pPr indent="182563" algn="just">
              <a:spcBef>
                <a:spcPts val="600"/>
              </a:spcBef>
              <a:buFont typeface="Arial" pitchFamily="34" charset="0"/>
              <a:buChar char="•"/>
            </a:pPr>
            <a:r>
              <a:rPr lang="ru-RU" sz="1600" dirty="0" smtClean="0"/>
              <a:t>Язык для обмена структурированной отчетной информацией для обеспечения сквозной автоматизированной обработки</a:t>
            </a:r>
            <a:endParaRPr lang="ru-RU" sz="1600" dirty="0"/>
          </a:p>
        </p:txBody>
      </p:sp>
      <p:graphicFrame>
        <p:nvGraphicFramePr>
          <p:cNvPr id="8" name="Таблица 7"/>
          <p:cNvGraphicFramePr>
            <a:graphicFrameLocks noGrp="1"/>
          </p:cNvGraphicFramePr>
          <p:nvPr/>
        </p:nvGraphicFramePr>
        <p:xfrm>
          <a:off x="4429124" y="2786058"/>
          <a:ext cx="4429156" cy="2286000"/>
        </p:xfrm>
        <a:graphic>
          <a:graphicData uri="http://schemas.openxmlformats.org/drawingml/2006/table">
            <a:tbl>
              <a:tblPr firstRow="1" bandRow="1">
                <a:tableStyleId>{5C22544A-7EE6-4342-B048-85BDC9FD1C3A}</a:tableStyleId>
              </a:tblPr>
              <a:tblGrid>
                <a:gridCol w="4429156"/>
              </a:tblGrid>
              <a:tr h="264354">
                <a:tc>
                  <a:txBody>
                    <a:bodyPr/>
                    <a:lstStyle/>
                    <a:p>
                      <a:pPr algn="ctr"/>
                      <a:r>
                        <a:rPr lang="ru-RU" sz="1400" dirty="0" smtClean="0"/>
                        <a:t>Перспективы использования в бюджетной системе</a:t>
                      </a:r>
                      <a:endParaRPr lang="ru-RU" sz="1400" dirty="0"/>
                    </a:p>
                  </a:txBody>
                  <a:tcPr anchor="ctr"/>
                </a:tc>
              </a:tr>
              <a:tr h="521464">
                <a:tc>
                  <a:txBody>
                    <a:bodyPr/>
                    <a:lstStyle/>
                    <a:p>
                      <a:pPr marL="0" indent="179388" algn="just">
                        <a:buFont typeface="Wingdings" pitchFamily="2" charset="2"/>
                        <a:buChar char="ü"/>
                      </a:pPr>
                      <a:r>
                        <a:rPr lang="ru-RU" sz="1400" dirty="0" smtClean="0"/>
                        <a:t>Использование стандарта при формировании отчетности по Международным стандартам финансовой отчетности общественного сектора и отчетности,</a:t>
                      </a:r>
                      <a:r>
                        <a:rPr lang="ru-RU" sz="1400" baseline="0" dirty="0" smtClean="0"/>
                        <a:t> предполагаемой к раскрытию</a:t>
                      </a:r>
                      <a:endParaRPr lang="ru-RU" sz="1400" dirty="0"/>
                    </a:p>
                  </a:txBody>
                  <a:tcPr/>
                </a:tc>
              </a:tr>
              <a:tr h="521464">
                <a:tc>
                  <a:txBody>
                    <a:bodyPr/>
                    <a:lstStyle/>
                    <a:p>
                      <a:pPr marL="0" indent="179388" algn="just">
                        <a:buFont typeface="Wingdings" pitchFamily="2" charset="2"/>
                        <a:buChar char="ü"/>
                      </a:pPr>
                      <a:r>
                        <a:rPr lang="ru-RU" sz="1400" dirty="0" smtClean="0"/>
                        <a:t>Использование стандарта в рамках выполнения Федеральным казначейством функций</a:t>
                      </a:r>
                      <a:r>
                        <a:rPr lang="ru-RU" sz="1400" baseline="0" dirty="0" smtClean="0"/>
                        <a:t> единого бухгалтера</a:t>
                      </a:r>
                      <a:endParaRPr lang="ru-RU" sz="1400" dirty="0"/>
                    </a:p>
                  </a:txBody>
                  <a:tcPr/>
                </a:tc>
              </a:tr>
              <a:tr h="264354">
                <a:tc>
                  <a:txBody>
                    <a:bodyPr/>
                    <a:lstStyle/>
                    <a:p>
                      <a:pPr marL="0" indent="179388" algn="just">
                        <a:buFont typeface="Wingdings" pitchFamily="2" charset="2"/>
                        <a:buChar char="ü"/>
                      </a:pPr>
                      <a:r>
                        <a:rPr lang="ru-RU" sz="1400" dirty="0" smtClean="0"/>
                        <a:t>Стандарт</a:t>
                      </a:r>
                      <a:r>
                        <a:rPr lang="ru-RU" sz="1400" baseline="0" dirty="0" smtClean="0"/>
                        <a:t> для регуляторной и иной отчетности</a:t>
                      </a:r>
                      <a:endParaRPr lang="ru-RU" sz="1400" dirty="0"/>
                    </a:p>
                  </a:txBody>
                  <a:tcPr/>
                </a:tc>
              </a:tr>
            </a:tbl>
          </a:graphicData>
        </a:graphic>
      </p:graphicFrame>
      <p:sp>
        <p:nvSpPr>
          <p:cNvPr id="18" name="TextBox 17"/>
          <p:cNvSpPr txBox="1"/>
          <p:nvPr/>
        </p:nvSpPr>
        <p:spPr>
          <a:xfrm>
            <a:off x="428596" y="2841610"/>
            <a:ext cx="3357586" cy="3123932"/>
          </a:xfrm>
          <a:prstGeom prst="rect">
            <a:avLst/>
          </a:prstGeom>
          <a:noFill/>
        </p:spPr>
        <p:txBody>
          <a:bodyPr wrap="square" rtlCol="0">
            <a:spAutoFit/>
          </a:bodyPr>
          <a:lstStyle/>
          <a:p>
            <a:pPr algn="ctr">
              <a:spcAft>
                <a:spcPts val="300"/>
              </a:spcAft>
            </a:pPr>
            <a:r>
              <a:rPr lang="ru-RU" sz="1400" b="1" dirty="0" smtClean="0"/>
              <a:t>Основные преимущества</a:t>
            </a:r>
          </a:p>
          <a:p>
            <a:pPr indent="179388" algn="just">
              <a:spcAft>
                <a:spcPts val="300"/>
              </a:spcAft>
              <a:buFont typeface="Wingdings" pitchFamily="2" charset="2"/>
              <a:buChar char="ü"/>
            </a:pPr>
            <a:r>
              <a:rPr lang="ru-RU" sz="1200" dirty="0" smtClean="0"/>
              <a:t>Наличие в отчетах данных, формул и связей</a:t>
            </a:r>
          </a:p>
          <a:p>
            <a:pPr indent="179388" algn="just">
              <a:spcAft>
                <a:spcPts val="300"/>
              </a:spcAft>
              <a:buFont typeface="Wingdings" pitchFamily="2" charset="2"/>
              <a:buChar char="ü"/>
              <a:defRPr/>
            </a:pPr>
            <a:r>
              <a:rPr lang="ru-RU" sz="1200" dirty="0" smtClean="0"/>
              <a:t>Оперативное извлечение из отчетов только необходимых данных</a:t>
            </a:r>
          </a:p>
          <a:p>
            <a:pPr indent="179388" algn="just">
              <a:spcAft>
                <a:spcPts val="300"/>
              </a:spcAft>
              <a:buFont typeface="Wingdings" pitchFamily="2" charset="2"/>
              <a:buChar char="ü"/>
              <a:defRPr/>
            </a:pPr>
            <a:r>
              <a:rPr lang="ru-RU" sz="1200" dirty="0" smtClean="0"/>
              <a:t>Проведение анализа динамики изменения показателей со временем или сравнение одного и того же показателя для разных субъектов анализа</a:t>
            </a:r>
          </a:p>
          <a:p>
            <a:pPr indent="179388" algn="just">
              <a:spcAft>
                <a:spcPts val="300"/>
              </a:spcAft>
              <a:buFont typeface="Wingdings" pitchFamily="2" charset="2"/>
              <a:buChar char="ü"/>
              <a:defRPr/>
            </a:pPr>
            <a:r>
              <a:rPr lang="ru-RU" sz="1200" dirty="0" smtClean="0"/>
              <a:t>Возможность преобразования отчетности в разные системы ее представления (US GAAP, MCФО; РСБУ – в будущем)</a:t>
            </a:r>
          </a:p>
          <a:p>
            <a:pPr indent="179388" algn="just">
              <a:spcAft>
                <a:spcPts val="300"/>
              </a:spcAft>
              <a:buFont typeface="Wingdings" pitchFamily="2" charset="2"/>
              <a:buChar char="ü"/>
              <a:defRPr/>
            </a:pPr>
            <a:r>
              <a:rPr lang="ru-RU" sz="1200" dirty="0" smtClean="0"/>
              <a:t>Автоматическая трансформация в нужную форму  (для сдачи отчетности, для печати, для публикации в сети Интернет)</a:t>
            </a:r>
          </a:p>
          <a:p>
            <a:pPr indent="179388" algn="just">
              <a:spcAft>
                <a:spcPts val="300"/>
              </a:spcAft>
              <a:buFont typeface="Wingdings" pitchFamily="2" charset="2"/>
              <a:buChar char="ü"/>
              <a:defRPr/>
            </a:pPr>
            <a:r>
              <a:rPr lang="ru-RU" sz="1200" dirty="0" smtClean="0"/>
              <a:t>Автоматическая обработка данных отчета</a:t>
            </a:r>
          </a:p>
        </p:txBody>
      </p:sp>
      <p:pic>
        <p:nvPicPr>
          <p:cNvPr id="7" name="Рисунок 6" descr="xbrl.png"/>
          <p:cNvPicPr>
            <a:picLocks noChangeAspect="1"/>
          </p:cNvPicPr>
          <p:nvPr/>
        </p:nvPicPr>
        <p:blipFill>
          <a:blip r:embed="rId2"/>
          <a:stretch>
            <a:fillRect/>
          </a:stretch>
        </p:blipFill>
        <p:spPr>
          <a:xfrm>
            <a:off x="6029325" y="5214950"/>
            <a:ext cx="3114675" cy="141922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 стрелкой 2"/>
          <p:cNvCxnSpPr/>
          <p:nvPr/>
        </p:nvCxnSpPr>
        <p:spPr>
          <a:xfrm>
            <a:off x="214282" y="6099101"/>
            <a:ext cx="8786874" cy="1588"/>
          </a:xfrm>
          <a:prstGeom prst="straightConnector1">
            <a:avLst/>
          </a:prstGeom>
          <a:ln w="47625">
            <a:headEnd type="oval"/>
            <a:tailEnd type="arrow"/>
          </a:ln>
        </p:spPr>
        <p:style>
          <a:lnRef idx="1">
            <a:schemeClr val="accent1"/>
          </a:lnRef>
          <a:fillRef idx="0">
            <a:schemeClr val="accent1"/>
          </a:fillRef>
          <a:effectRef idx="0">
            <a:schemeClr val="accent1"/>
          </a:effectRef>
          <a:fontRef idx="minor">
            <a:schemeClr val="tx1"/>
          </a:fontRef>
        </p:style>
      </p:cxnSp>
      <p:graphicFrame>
        <p:nvGraphicFramePr>
          <p:cNvPr id="4" name="Таблица 3"/>
          <p:cNvGraphicFramePr>
            <a:graphicFrameLocks noGrp="1"/>
          </p:cNvGraphicFramePr>
          <p:nvPr/>
        </p:nvGraphicFramePr>
        <p:xfrm>
          <a:off x="214277" y="6125996"/>
          <a:ext cx="8715441" cy="548640"/>
        </p:xfrm>
        <a:graphic>
          <a:graphicData uri="http://schemas.openxmlformats.org/drawingml/2006/table">
            <a:tbl>
              <a:tblPr firstRow="1" bandRow="1">
                <a:tableStyleId>{2D5ABB26-0587-4C30-8999-92F81FD0307C}</a:tableStyleId>
              </a:tblPr>
              <a:tblGrid>
                <a:gridCol w="512673"/>
                <a:gridCol w="512673"/>
                <a:gridCol w="512673"/>
                <a:gridCol w="512673"/>
                <a:gridCol w="512673"/>
                <a:gridCol w="512673"/>
                <a:gridCol w="512673"/>
                <a:gridCol w="512673"/>
                <a:gridCol w="512673"/>
                <a:gridCol w="512673"/>
                <a:gridCol w="512673"/>
                <a:gridCol w="512673"/>
                <a:gridCol w="512673"/>
                <a:gridCol w="512673"/>
                <a:gridCol w="512673"/>
                <a:gridCol w="512673"/>
                <a:gridCol w="512673"/>
              </a:tblGrid>
              <a:tr h="0">
                <a:tc>
                  <a:txBody>
                    <a:bodyPr/>
                    <a:lstStyle/>
                    <a:p>
                      <a:pPr algn="ctr"/>
                      <a:r>
                        <a:rPr lang="ru-RU" sz="1200" dirty="0" smtClean="0"/>
                        <a:t>авг</a:t>
                      </a:r>
                      <a:endParaRPr lang="ru-RU" sz="1200" dirty="0"/>
                    </a:p>
                  </a:txBody>
                  <a:tcPr/>
                </a:tc>
                <a:tc>
                  <a:txBody>
                    <a:bodyPr/>
                    <a:lstStyle/>
                    <a:p>
                      <a:pPr algn="ctr"/>
                      <a:r>
                        <a:rPr lang="ru-RU" sz="1200" dirty="0" smtClean="0"/>
                        <a:t>сен</a:t>
                      </a:r>
                      <a:endParaRPr lang="ru-RU" sz="1200" dirty="0"/>
                    </a:p>
                  </a:txBody>
                  <a:tcPr/>
                </a:tc>
                <a:tc>
                  <a:txBody>
                    <a:bodyPr/>
                    <a:lstStyle/>
                    <a:p>
                      <a:pPr algn="ctr"/>
                      <a:r>
                        <a:rPr lang="ru-RU" sz="1200" dirty="0" smtClean="0"/>
                        <a:t>окт</a:t>
                      </a:r>
                      <a:endParaRPr lang="ru-RU" sz="1200" dirty="0"/>
                    </a:p>
                  </a:txBody>
                  <a:tcPr/>
                </a:tc>
                <a:tc>
                  <a:txBody>
                    <a:bodyPr/>
                    <a:lstStyle/>
                    <a:p>
                      <a:pPr algn="ctr"/>
                      <a:r>
                        <a:rPr lang="ru-RU" sz="1200" dirty="0" smtClean="0"/>
                        <a:t>ноя</a:t>
                      </a:r>
                      <a:endParaRPr lang="ru-RU" sz="1200" dirty="0"/>
                    </a:p>
                  </a:txBody>
                  <a:tcPr/>
                </a:tc>
                <a:tc>
                  <a:txBody>
                    <a:bodyPr/>
                    <a:lstStyle/>
                    <a:p>
                      <a:pPr algn="ctr"/>
                      <a:r>
                        <a:rPr lang="ru-RU" sz="1200" dirty="0" smtClean="0"/>
                        <a:t>дек</a:t>
                      </a:r>
                      <a:endParaRPr lang="ru-RU" sz="1200" dirty="0"/>
                    </a:p>
                  </a:txBody>
                  <a:tcPr>
                    <a:lnR w="12700" cap="flat" cmpd="sng" algn="ctr">
                      <a:solidFill>
                        <a:schemeClr val="bg1">
                          <a:lumMod val="50000"/>
                        </a:schemeClr>
                      </a:solidFill>
                      <a:prstDash val="solid"/>
                      <a:round/>
                      <a:headEnd type="none" w="med" len="med"/>
                      <a:tailEnd type="none" w="med" len="med"/>
                    </a:lnR>
                  </a:tcPr>
                </a:tc>
                <a:tc>
                  <a:txBody>
                    <a:bodyPr/>
                    <a:lstStyle/>
                    <a:p>
                      <a:pPr algn="ctr"/>
                      <a:r>
                        <a:rPr lang="ru-RU" sz="1200" dirty="0" smtClean="0"/>
                        <a:t>янв</a:t>
                      </a:r>
                      <a:endParaRPr lang="ru-RU" sz="1200" dirty="0"/>
                    </a:p>
                  </a:txBody>
                  <a:tcPr>
                    <a:lnL w="12700" cap="flat" cmpd="sng" algn="ctr">
                      <a:solidFill>
                        <a:schemeClr val="bg1">
                          <a:lumMod val="50000"/>
                        </a:schemeClr>
                      </a:solidFill>
                      <a:prstDash val="solid"/>
                      <a:round/>
                      <a:headEnd type="none" w="med" len="med"/>
                      <a:tailEnd type="none" w="med" len="med"/>
                    </a:lnL>
                  </a:tcPr>
                </a:tc>
                <a:tc>
                  <a:txBody>
                    <a:bodyPr/>
                    <a:lstStyle/>
                    <a:p>
                      <a:pPr algn="ctr"/>
                      <a:r>
                        <a:rPr lang="ru-RU" sz="1200" dirty="0" smtClean="0"/>
                        <a:t>фев</a:t>
                      </a:r>
                      <a:endParaRPr lang="ru-RU" sz="1200" dirty="0"/>
                    </a:p>
                  </a:txBody>
                  <a:tcPr/>
                </a:tc>
                <a:tc>
                  <a:txBody>
                    <a:bodyPr/>
                    <a:lstStyle/>
                    <a:p>
                      <a:pPr algn="ctr"/>
                      <a:r>
                        <a:rPr lang="ru-RU" sz="1200" dirty="0" smtClean="0"/>
                        <a:t>мар</a:t>
                      </a:r>
                      <a:endParaRPr lang="ru-RU" sz="1200" dirty="0"/>
                    </a:p>
                  </a:txBody>
                  <a:tcPr/>
                </a:tc>
                <a:tc>
                  <a:txBody>
                    <a:bodyPr/>
                    <a:lstStyle/>
                    <a:p>
                      <a:pPr algn="ctr"/>
                      <a:r>
                        <a:rPr lang="ru-RU" sz="1200" dirty="0" smtClean="0"/>
                        <a:t>апр</a:t>
                      </a:r>
                      <a:endParaRPr lang="ru-RU" sz="1200" dirty="0"/>
                    </a:p>
                  </a:txBody>
                  <a:tcPr/>
                </a:tc>
                <a:tc>
                  <a:txBody>
                    <a:bodyPr/>
                    <a:lstStyle/>
                    <a:p>
                      <a:pPr algn="ctr"/>
                      <a:r>
                        <a:rPr lang="ru-RU" sz="1200" dirty="0" smtClean="0"/>
                        <a:t>май</a:t>
                      </a:r>
                      <a:endParaRPr lang="ru-RU" sz="1200" dirty="0"/>
                    </a:p>
                  </a:txBody>
                  <a:tcPr/>
                </a:tc>
                <a:tc>
                  <a:txBody>
                    <a:bodyPr/>
                    <a:lstStyle/>
                    <a:p>
                      <a:pPr algn="ctr"/>
                      <a:r>
                        <a:rPr lang="ru-RU" sz="1200" dirty="0" smtClean="0"/>
                        <a:t>июн</a:t>
                      </a:r>
                      <a:endParaRPr lang="ru-RU" sz="1200" dirty="0"/>
                    </a:p>
                  </a:txBody>
                  <a:tcPr/>
                </a:tc>
                <a:tc>
                  <a:txBody>
                    <a:bodyPr/>
                    <a:lstStyle/>
                    <a:p>
                      <a:pPr algn="ctr"/>
                      <a:r>
                        <a:rPr lang="ru-RU" sz="1200" dirty="0" smtClean="0"/>
                        <a:t>июл</a:t>
                      </a:r>
                      <a:endParaRPr lang="ru-RU" sz="1200" dirty="0"/>
                    </a:p>
                  </a:txBody>
                  <a:tcPr/>
                </a:tc>
                <a:tc>
                  <a:txBody>
                    <a:bodyPr/>
                    <a:lstStyle/>
                    <a:p>
                      <a:pPr algn="ctr"/>
                      <a:r>
                        <a:rPr lang="ru-RU" sz="1200" dirty="0" smtClean="0"/>
                        <a:t>авг</a:t>
                      </a:r>
                      <a:endParaRPr lang="ru-RU" sz="1200" dirty="0"/>
                    </a:p>
                  </a:txBody>
                  <a:tcPr/>
                </a:tc>
                <a:tc>
                  <a:txBody>
                    <a:bodyPr/>
                    <a:lstStyle/>
                    <a:p>
                      <a:pPr algn="ctr"/>
                      <a:r>
                        <a:rPr lang="ru-RU" sz="1200" dirty="0" smtClean="0"/>
                        <a:t>сен</a:t>
                      </a:r>
                      <a:endParaRPr lang="ru-RU" sz="1200" dirty="0"/>
                    </a:p>
                  </a:txBody>
                  <a:tcPr/>
                </a:tc>
                <a:tc>
                  <a:txBody>
                    <a:bodyPr/>
                    <a:lstStyle/>
                    <a:p>
                      <a:pPr algn="ctr"/>
                      <a:r>
                        <a:rPr lang="ru-RU" sz="1200" dirty="0" smtClean="0"/>
                        <a:t>окт</a:t>
                      </a:r>
                      <a:endParaRPr lang="ru-RU" sz="1200" dirty="0"/>
                    </a:p>
                  </a:txBody>
                  <a:tcPr/>
                </a:tc>
                <a:tc>
                  <a:txBody>
                    <a:bodyPr/>
                    <a:lstStyle/>
                    <a:p>
                      <a:pPr algn="ctr"/>
                      <a:r>
                        <a:rPr lang="ru-RU" sz="1200" dirty="0" smtClean="0"/>
                        <a:t>ноя</a:t>
                      </a:r>
                      <a:endParaRPr lang="ru-RU" sz="1200" dirty="0"/>
                    </a:p>
                  </a:txBody>
                  <a:tcPr/>
                </a:tc>
                <a:tc>
                  <a:txBody>
                    <a:bodyPr/>
                    <a:lstStyle/>
                    <a:p>
                      <a:pPr algn="ctr"/>
                      <a:r>
                        <a:rPr lang="ru-RU" sz="1200" dirty="0" smtClean="0"/>
                        <a:t>дек</a:t>
                      </a:r>
                      <a:endParaRPr lang="ru-RU" sz="1200" dirty="0"/>
                    </a:p>
                  </a:txBody>
                  <a:tcPr/>
                </a:tc>
              </a:tr>
              <a:tr h="185420">
                <a:tc gridSpan="5">
                  <a:txBody>
                    <a:bodyPr/>
                    <a:lstStyle/>
                    <a:p>
                      <a:pPr algn="l"/>
                      <a:r>
                        <a:rPr lang="ru-RU" sz="1200" b="1" dirty="0" smtClean="0"/>
                        <a:t>2013</a:t>
                      </a:r>
                      <a:endParaRPr lang="ru-RU" sz="1200" b="1" dirty="0"/>
                    </a:p>
                  </a:txBody>
                  <a:tcPr>
                    <a:lnR w="12700" cap="flat" cmpd="sng" algn="ctr">
                      <a:solidFill>
                        <a:schemeClr val="bg1">
                          <a:lumMod val="50000"/>
                        </a:schemeClr>
                      </a:solidFill>
                      <a:prstDash val="solid"/>
                      <a:round/>
                      <a:headEnd type="none" w="med" len="med"/>
                      <a:tailEnd type="none" w="med" len="med"/>
                    </a:lnR>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gridSpan="12">
                  <a:txBody>
                    <a:bodyPr/>
                    <a:lstStyle/>
                    <a:p>
                      <a:pPr algn="l"/>
                      <a:r>
                        <a:rPr lang="ru-RU" sz="1200" b="1" dirty="0" smtClean="0"/>
                        <a:t>2014</a:t>
                      </a:r>
                      <a:endParaRPr lang="ru-RU" sz="1200" b="1" dirty="0"/>
                    </a:p>
                  </a:txBody>
                  <a:tcPr>
                    <a:lnL w="12700" cap="flat" cmpd="sng" algn="ctr">
                      <a:solidFill>
                        <a:schemeClr val="bg1">
                          <a:lumMod val="50000"/>
                        </a:schemeClr>
                      </a:solidFill>
                      <a:prstDash val="solid"/>
                      <a:round/>
                      <a:headEnd type="none" w="med" len="med"/>
                      <a:tailEnd type="none" w="med" len="med"/>
                    </a:lnL>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r>
            </a:tbl>
          </a:graphicData>
        </a:graphic>
      </p:graphicFrame>
      <p:graphicFrame>
        <p:nvGraphicFramePr>
          <p:cNvPr id="5" name="Таблица 4"/>
          <p:cNvGraphicFramePr>
            <a:graphicFrameLocks noGrp="1"/>
          </p:cNvGraphicFramePr>
          <p:nvPr/>
        </p:nvGraphicFramePr>
        <p:xfrm>
          <a:off x="214282" y="925196"/>
          <a:ext cx="8715435" cy="944321"/>
        </p:xfrm>
        <a:graphic>
          <a:graphicData uri="http://schemas.openxmlformats.org/drawingml/2006/table">
            <a:tbl>
              <a:tblPr bandRow="1">
                <a:tableStyleId>{2D5ABB26-0587-4C30-8999-92F81FD0307C}</a:tableStyleId>
              </a:tblPr>
              <a:tblGrid>
                <a:gridCol w="428628"/>
                <a:gridCol w="2357454"/>
                <a:gridCol w="500066"/>
                <a:gridCol w="5429287"/>
              </a:tblGrid>
              <a:tr h="944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800" b="0" i="0" u="none" strike="noStrike" kern="1200" cap="none" spc="0" normalizeH="0" baseline="0" noProof="0" dirty="0">
                        <a:ln>
                          <a:noFill/>
                        </a:ln>
                        <a:solidFill>
                          <a:srgbClr val="1F497D"/>
                        </a:solidFill>
                        <a:effectLst/>
                        <a:uLnTx/>
                        <a:uFillTx/>
                        <a:latin typeface="+mn-lt"/>
                        <a:ea typeface="+mn-ea"/>
                        <a:cs typeface="+mn-cs"/>
                      </a:endParaRPr>
                    </a:p>
                  </a:txBody>
                  <a:tcPr/>
                </a:tc>
                <a:tc>
                  <a:txBody>
                    <a:bodyPr/>
                    <a:lstStyle/>
                    <a:p>
                      <a:pPr algn="just"/>
                      <a:r>
                        <a:rPr lang="ru-RU" sz="1400" b="1" dirty="0" smtClean="0"/>
                        <a:t>Формулирование базовых определений</a:t>
                      </a:r>
                      <a:r>
                        <a:rPr lang="ru-RU" sz="1400" b="1" baseline="0" dirty="0" smtClean="0"/>
                        <a:t> и норм</a:t>
                      </a:r>
                      <a:endParaRPr lang="ru-RU" sz="1400" baseline="0" dirty="0" smtClean="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F81BD">
                              <a:lumMod val="60000"/>
                              <a:lumOff val="40000"/>
                            </a:srgbClr>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r>
                        <a:rPr kumimoji="0" lang="en-US"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endParaRPr kumimoji="0" lang="ru-RU"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ru-RU" sz="1200" b="1" i="0" dirty="0" smtClean="0"/>
                        <a:t>В проекте новой редакции Бюджетного</a:t>
                      </a:r>
                      <a:r>
                        <a:rPr lang="ru-RU" sz="1200" b="1" i="0" baseline="0" dirty="0" smtClean="0"/>
                        <a:t> кодекса включена глава 30 «Система бюджетных платежей»</a:t>
                      </a:r>
                      <a:endParaRPr lang="ru-RU" sz="1200" b="1" i="0" dirty="0" smtClean="0"/>
                    </a:p>
                  </a:txBody>
                  <a:tcPr/>
                </a:tc>
              </a:tr>
            </a:tbl>
          </a:graphicData>
        </a:graphic>
      </p:graphicFrame>
      <p:sp>
        <p:nvSpPr>
          <p:cNvPr id="6" name="Прямоугольник 5"/>
          <p:cNvSpPr/>
          <p:nvPr/>
        </p:nvSpPr>
        <p:spPr>
          <a:xfrm>
            <a:off x="2786050" y="5804384"/>
            <a:ext cx="4572032" cy="1963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ru-RU" sz="1400" dirty="0">
              <a:solidFill>
                <a:srgbClr val="1F497D"/>
              </a:solidFill>
            </a:endParaRPr>
          </a:p>
        </p:txBody>
      </p:sp>
      <p:sp>
        <p:nvSpPr>
          <p:cNvPr id="10" name="Заголовок 1"/>
          <p:cNvSpPr>
            <a:spLocks noGrp="1"/>
          </p:cNvSpPr>
          <p:nvPr>
            <p:ph type="title"/>
          </p:nvPr>
        </p:nvSpPr>
        <p:spPr>
          <a:xfrm>
            <a:off x="0" y="346076"/>
            <a:ext cx="9144000" cy="439718"/>
          </a:xfrm>
        </p:spPr>
        <p:txBody>
          <a:bodyPr/>
          <a:lstStyle/>
          <a:p>
            <a:r>
              <a:rPr lang="ru-RU" dirty="0" smtClean="0"/>
              <a:t>Мероприятия</a:t>
            </a:r>
            <a:endParaRPr lang="ru-RU" dirty="0"/>
          </a:p>
        </p:txBody>
      </p:sp>
      <p:sp>
        <p:nvSpPr>
          <p:cNvPr id="12" name="Овал 11"/>
          <p:cNvSpPr/>
          <p:nvPr/>
        </p:nvSpPr>
        <p:spPr>
          <a:xfrm>
            <a:off x="345245" y="1000108"/>
            <a:ext cx="234000" cy="234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dirty="0" smtClean="0">
                <a:latin typeface="Impact" pitchFamily="34" charset="0"/>
              </a:rPr>
              <a:t>11</a:t>
            </a:r>
            <a:endParaRPr lang="ru-RU" sz="1600" dirty="0">
              <a:latin typeface="Impact" pitchFamily="34" charset="0"/>
            </a:endParaRPr>
          </a:p>
        </p:txBody>
      </p:sp>
      <p:graphicFrame>
        <p:nvGraphicFramePr>
          <p:cNvPr id="14" name="Таблица 13"/>
          <p:cNvGraphicFramePr>
            <a:graphicFrameLocks noGrp="1"/>
          </p:cNvGraphicFramePr>
          <p:nvPr/>
        </p:nvGraphicFramePr>
        <p:xfrm>
          <a:off x="3786182" y="1500174"/>
          <a:ext cx="5143536" cy="4214842"/>
        </p:xfrm>
        <a:graphic>
          <a:graphicData uri="http://schemas.openxmlformats.org/drawingml/2006/table">
            <a:tbl>
              <a:tblPr firstRow="1" bandRow="1">
                <a:tableStyleId>{5C22544A-7EE6-4342-B048-85BDC9FD1C3A}</a:tableStyleId>
              </a:tblPr>
              <a:tblGrid>
                <a:gridCol w="2571768"/>
                <a:gridCol w="2571768"/>
              </a:tblGrid>
              <a:tr h="73013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t>Бюджетный платеж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b="0" i="1" dirty="0" smtClean="0"/>
                        <a:t>действие, направленное на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b="0" i="1" dirty="0" smtClean="0"/>
                        <a:t>перечисление (передачу) денежных средств</a:t>
                      </a:r>
                    </a:p>
                  </a:txBody>
                  <a:tcPr/>
                </a:tc>
                <a:tc hMerge="1">
                  <a:txBody>
                    <a:bodyPr/>
                    <a:lstStyle/>
                    <a:p>
                      <a:endParaRPr lang="ru-RU" dirty="0"/>
                    </a:p>
                  </a:txBody>
                  <a:tcPr/>
                </a:tc>
              </a:tr>
              <a:tr h="3484712">
                <a:tc>
                  <a:txBody>
                    <a:bodyPr/>
                    <a:lstStyle/>
                    <a:p>
                      <a:pPr indent="179388" algn="just">
                        <a:spcBef>
                          <a:spcPts val="600"/>
                        </a:spcBef>
                        <a:buFont typeface="Arial" pitchFamily="34" charset="0"/>
                        <a:buChar char="•"/>
                      </a:pPr>
                      <a:r>
                        <a:rPr lang="ru-RU" sz="1200" dirty="0" smtClean="0"/>
                        <a:t>на основании распоряжения о переводе денежных средств плательщика, получателя или органа, наделенного правом предъявления распоряжения к счетам плательщиков</a:t>
                      </a:r>
                    </a:p>
                    <a:p>
                      <a:pPr indent="179388" algn="just">
                        <a:spcBef>
                          <a:spcPts val="600"/>
                        </a:spcBef>
                        <a:buFont typeface="Arial" pitchFamily="34" charset="0"/>
                        <a:buChar char="•"/>
                      </a:pPr>
                      <a:r>
                        <a:rPr lang="ru-RU" sz="1200" dirty="0" smtClean="0"/>
                        <a:t>без распоряжения – при передаче наличных денежных средств</a:t>
                      </a:r>
                    </a:p>
                  </a:txBody>
                  <a:tcPr/>
                </a:tc>
                <a:tc>
                  <a:txBody>
                    <a:bodyPr/>
                    <a:lstStyle/>
                    <a:p>
                      <a:pPr marL="0" marR="0" lvl="0" indent="180975"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200" u="none" strike="noStrike" kern="1200" dirty="0" smtClean="0">
                          <a:solidFill>
                            <a:schemeClr val="dk1"/>
                          </a:solidFill>
                          <a:latin typeface="+mn-lt"/>
                          <a:ea typeface="+mn-ea"/>
                          <a:cs typeface="+mn-cs"/>
                        </a:rPr>
                        <a:t>в бюджеты бюджетной системы Российской Федерации, организациям сектора государственного управления</a:t>
                      </a:r>
                    </a:p>
                    <a:p>
                      <a:pPr marL="0" lvl="0" indent="180975" algn="just">
                        <a:spcBef>
                          <a:spcPts val="300"/>
                        </a:spcBef>
                        <a:buFont typeface="Arial" pitchFamily="34" charset="0"/>
                        <a:buChar char="•"/>
                      </a:pPr>
                      <a:r>
                        <a:rPr lang="ru-RU" sz="1200" u="none" strike="noStrike" kern="1200" dirty="0" smtClean="0">
                          <a:solidFill>
                            <a:schemeClr val="dk1"/>
                          </a:solidFill>
                          <a:latin typeface="+mn-lt"/>
                          <a:ea typeface="+mn-ea"/>
                          <a:cs typeface="+mn-cs"/>
                        </a:rPr>
                        <a:t> из бюджетов бюджетной системы Российской Федерации, от организаций сектора государственного управления</a:t>
                      </a:r>
                    </a:p>
                    <a:p>
                      <a:pPr marL="0" lvl="0" indent="180975" algn="just">
                        <a:spcBef>
                          <a:spcPts val="300"/>
                        </a:spcBef>
                        <a:buFont typeface="Arial" pitchFamily="34" charset="0"/>
                        <a:buChar char="•"/>
                      </a:pPr>
                      <a:r>
                        <a:rPr lang="ru-RU" sz="1200" u="none" strike="noStrike" kern="1200" dirty="0" smtClean="0">
                          <a:solidFill>
                            <a:schemeClr val="dk1"/>
                          </a:solidFill>
                          <a:latin typeface="+mn-lt"/>
                          <a:ea typeface="+mn-ea"/>
                          <a:cs typeface="+mn-cs"/>
                        </a:rPr>
                        <a:t> между бюджетами бюджетной системы Российской Федерации, между организациями сектора государственного управления</a:t>
                      </a:r>
                    </a:p>
                    <a:p>
                      <a:pPr marL="0" lvl="0" indent="180975" algn="just">
                        <a:spcBef>
                          <a:spcPts val="300"/>
                        </a:spcBef>
                        <a:buFont typeface="Arial" pitchFamily="34" charset="0"/>
                        <a:buChar char="•"/>
                      </a:pPr>
                      <a:r>
                        <a:rPr lang="ru-RU" sz="1200" u="none" strike="noStrike" kern="1200" dirty="0" smtClean="0">
                          <a:solidFill>
                            <a:schemeClr val="dk1"/>
                          </a:solidFill>
                          <a:latin typeface="+mn-lt"/>
                          <a:ea typeface="+mn-ea"/>
                          <a:cs typeface="+mn-cs"/>
                        </a:rPr>
                        <a:t> на счета, со счетов и между счетами Федерального казначейства</a:t>
                      </a:r>
                    </a:p>
                    <a:p>
                      <a:pPr marL="0" indent="180975" algn="just">
                        <a:spcBef>
                          <a:spcPts val="300"/>
                        </a:spcBef>
                        <a:buFont typeface="Arial" pitchFamily="34" charset="0"/>
                        <a:buChar char="•"/>
                      </a:pPr>
                      <a:r>
                        <a:rPr lang="ru-RU" sz="1200" kern="1200" dirty="0" smtClean="0">
                          <a:solidFill>
                            <a:schemeClr val="dk1"/>
                          </a:solidFill>
                          <a:latin typeface="+mn-lt"/>
                          <a:ea typeface="+mn-ea"/>
                          <a:cs typeface="+mn-cs"/>
                        </a:rPr>
                        <a:t> между счетами участников системы бюджетных платежей</a:t>
                      </a:r>
                      <a:endParaRPr lang="ru-RU" sz="1200" dirty="0"/>
                    </a:p>
                  </a:txBody>
                  <a:tcPr/>
                </a:tc>
              </a:tr>
            </a:tbl>
          </a:graphicData>
        </a:graphic>
      </p:graphicFrame>
      <p:graphicFrame>
        <p:nvGraphicFramePr>
          <p:cNvPr id="15" name="Таблица 14"/>
          <p:cNvGraphicFramePr>
            <a:graphicFrameLocks noGrp="1"/>
          </p:cNvGraphicFramePr>
          <p:nvPr/>
        </p:nvGraphicFramePr>
        <p:xfrm>
          <a:off x="214282" y="1500174"/>
          <a:ext cx="3429024" cy="4214842"/>
        </p:xfrm>
        <a:graphic>
          <a:graphicData uri="http://schemas.openxmlformats.org/drawingml/2006/table">
            <a:tbl>
              <a:tblPr firstRow="1" bandRow="1">
                <a:tableStyleId>{5C22544A-7EE6-4342-B048-85BDC9FD1C3A}</a:tableStyleId>
              </a:tblPr>
              <a:tblGrid>
                <a:gridCol w="3429024"/>
              </a:tblGrid>
              <a:tr h="12255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t>Система бюджетных платежей </a:t>
                      </a:r>
                      <a:r>
                        <a:rPr lang="ru-RU" sz="1400"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b="0" i="1" dirty="0" smtClean="0"/>
                        <a:t>совокупность участников системы бюджетных платежей и Федерального казначейства, взаимодействующих по правилам организации и функционирования системы бюджетных платежей</a:t>
                      </a:r>
                    </a:p>
                  </a:txBody>
                  <a:tcPr/>
                </a:tc>
              </a:tr>
              <a:tr h="2989275">
                <a:tc>
                  <a:txBody>
                    <a:bodyPr/>
                    <a:lstStyle/>
                    <a:p>
                      <a:pPr marL="0" marR="0" indent="179388" algn="l" defTabSz="914400" rtl="0" eaLnBrk="1" fontAlgn="auto" latinLnBrk="0" hangingPunct="1">
                        <a:lnSpc>
                          <a:spcPct val="100000"/>
                        </a:lnSpc>
                        <a:spcBef>
                          <a:spcPts val="0"/>
                        </a:spcBef>
                        <a:spcAft>
                          <a:spcPts val="200"/>
                        </a:spcAft>
                        <a:buClrTx/>
                        <a:buSzTx/>
                        <a:buFont typeface="Arial" pitchFamily="34" charset="0"/>
                        <a:buChar char="•"/>
                        <a:tabLst/>
                        <a:defRPr/>
                      </a:pPr>
                      <a:r>
                        <a:rPr lang="ru-RU" sz="1200" b="0" i="0" dirty="0" smtClean="0"/>
                        <a:t>Статья 258. Понятие системы бюджетных платежей</a:t>
                      </a:r>
                    </a:p>
                    <a:p>
                      <a:pPr marL="0" marR="0" indent="179388" algn="l" defTabSz="914400" rtl="0" eaLnBrk="1" fontAlgn="auto" latinLnBrk="0" hangingPunct="1">
                        <a:lnSpc>
                          <a:spcPct val="100000"/>
                        </a:lnSpc>
                        <a:spcBef>
                          <a:spcPts val="0"/>
                        </a:spcBef>
                        <a:spcAft>
                          <a:spcPts val="200"/>
                        </a:spcAft>
                        <a:buClrTx/>
                        <a:buSzTx/>
                        <a:buFont typeface="Arial" pitchFamily="34" charset="0"/>
                        <a:buChar char="•"/>
                        <a:tabLst/>
                        <a:defRPr/>
                      </a:pPr>
                      <a:r>
                        <a:rPr lang="ru-RU" sz="1200" b="0" i="0" dirty="0" smtClean="0"/>
                        <a:t>Статья 259. Основы функционирования системы бюджетных платежей</a:t>
                      </a:r>
                    </a:p>
                    <a:p>
                      <a:pPr marL="0" marR="0" indent="179388" algn="l" defTabSz="914400" rtl="0" eaLnBrk="1" fontAlgn="auto" latinLnBrk="0" hangingPunct="1">
                        <a:lnSpc>
                          <a:spcPct val="100000"/>
                        </a:lnSpc>
                        <a:spcBef>
                          <a:spcPts val="0"/>
                        </a:spcBef>
                        <a:spcAft>
                          <a:spcPts val="200"/>
                        </a:spcAft>
                        <a:buClrTx/>
                        <a:buSzTx/>
                        <a:buFont typeface="Arial" pitchFamily="34" charset="0"/>
                        <a:buChar char="•"/>
                        <a:tabLst/>
                        <a:defRPr/>
                      </a:pPr>
                      <a:r>
                        <a:rPr lang="ru-RU" sz="1200" b="0" i="0" dirty="0" smtClean="0"/>
                        <a:t>Статья 260. Участники системы бюджетных платежей</a:t>
                      </a:r>
                    </a:p>
                    <a:p>
                      <a:pPr marL="0" marR="0" indent="179388" algn="l" defTabSz="914400" rtl="0" eaLnBrk="1" fontAlgn="auto" latinLnBrk="0" hangingPunct="1">
                        <a:lnSpc>
                          <a:spcPct val="100000"/>
                        </a:lnSpc>
                        <a:spcBef>
                          <a:spcPts val="0"/>
                        </a:spcBef>
                        <a:spcAft>
                          <a:spcPts val="200"/>
                        </a:spcAft>
                        <a:buClrTx/>
                        <a:buSzTx/>
                        <a:buFont typeface="Arial" pitchFamily="34" charset="0"/>
                        <a:buChar char="•"/>
                        <a:tabLst/>
                        <a:defRPr/>
                      </a:pPr>
                      <a:r>
                        <a:rPr lang="ru-RU" sz="1200" b="0" i="0" dirty="0" smtClean="0"/>
                        <a:t>Статья 261. Условия осуществления бюджетных платежей</a:t>
                      </a:r>
                    </a:p>
                    <a:p>
                      <a:pPr marL="0" marR="0" indent="179388" algn="l" defTabSz="914400" rtl="0" eaLnBrk="1" fontAlgn="auto" latinLnBrk="0" hangingPunct="1">
                        <a:lnSpc>
                          <a:spcPct val="100000"/>
                        </a:lnSpc>
                        <a:spcBef>
                          <a:spcPts val="0"/>
                        </a:spcBef>
                        <a:spcAft>
                          <a:spcPts val="200"/>
                        </a:spcAft>
                        <a:buClrTx/>
                        <a:buSzTx/>
                        <a:buFont typeface="Arial" pitchFamily="34" charset="0"/>
                        <a:buChar char="•"/>
                        <a:tabLst/>
                        <a:defRPr/>
                      </a:pPr>
                      <a:r>
                        <a:rPr lang="ru-RU" sz="1200" b="0" i="0" dirty="0" smtClean="0"/>
                        <a:t>Статья 262. Осуществление бюджетных платежей в системе бюджетных платежей</a:t>
                      </a:r>
                    </a:p>
                    <a:p>
                      <a:pPr marL="0" marR="0" indent="179388" algn="l" defTabSz="914400" rtl="0" eaLnBrk="1" fontAlgn="auto" latinLnBrk="0" hangingPunct="1">
                        <a:lnSpc>
                          <a:spcPct val="100000"/>
                        </a:lnSpc>
                        <a:spcBef>
                          <a:spcPts val="0"/>
                        </a:spcBef>
                        <a:spcAft>
                          <a:spcPts val="200"/>
                        </a:spcAft>
                        <a:buClrTx/>
                        <a:buSzTx/>
                        <a:buFont typeface="Arial" pitchFamily="34" charset="0"/>
                        <a:buChar char="•"/>
                        <a:tabLst/>
                        <a:defRPr/>
                      </a:pPr>
                      <a:r>
                        <a:rPr lang="ru-RU" sz="1200" b="0" i="0" dirty="0" smtClean="0"/>
                        <a:t>Статья 263. Платежная инфраструктура системы бюджетных платежей</a:t>
                      </a:r>
                    </a:p>
                    <a:p>
                      <a:pPr marL="0" marR="0" indent="179388" algn="l" defTabSz="914400" rtl="0" eaLnBrk="1" fontAlgn="auto" latinLnBrk="0" hangingPunct="1">
                        <a:lnSpc>
                          <a:spcPct val="100000"/>
                        </a:lnSpc>
                        <a:spcBef>
                          <a:spcPts val="0"/>
                        </a:spcBef>
                        <a:spcAft>
                          <a:spcPts val="200"/>
                        </a:spcAft>
                        <a:buClrTx/>
                        <a:buSzTx/>
                        <a:buFont typeface="Arial" pitchFamily="34" charset="0"/>
                        <a:buChar char="•"/>
                        <a:tabLst/>
                        <a:defRPr/>
                      </a:pPr>
                      <a:r>
                        <a:rPr lang="ru-RU" sz="1200" b="0" i="0" dirty="0" smtClean="0"/>
                        <a:t>Статья 263.1 Информирование плательщиков об обязательствах и реквизитах бюджетного платежа</a:t>
                      </a:r>
                    </a:p>
                  </a:txBody>
                  <a:tcPr/>
                </a:tc>
              </a:tr>
            </a:tbl>
          </a:graphicData>
        </a:graphic>
      </p:graphicFrame>
      <p:sp>
        <p:nvSpPr>
          <p:cNvPr id="11" name="Овал 10"/>
          <p:cNvSpPr/>
          <p:nvPr/>
        </p:nvSpPr>
        <p:spPr>
          <a:xfrm>
            <a:off x="2857488" y="5829609"/>
            <a:ext cx="144000" cy="144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 tIns="0" rIns="0" bIns="0" rtlCol="0" anchor="ctr"/>
          <a:lstStyle/>
          <a:p>
            <a:pPr algn="ctr"/>
            <a:r>
              <a:rPr lang="ru-RU" sz="700" dirty="0" smtClean="0">
                <a:latin typeface="Impact" pitchFamily="34" charset="0"/>
              </a:rPr>
              <a:t>11</a:t>
            </a:r>
            <a:endParaRPr lang="ru-RU" sz="700" dirty="0">
              <a:latin typeface="Impact"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 стрелкой 2"/>
          <p:cNvCxnSpPr/>
          <p:nvPr/>
        </p:nvCxnSpPr>
        <p:spPr>
          <a:xfrm>
            <a:off x="214282" y="6099101"/>
            <a:ext cx="8786874" cy="1588"/>
          </a:xfrm>
          <a:prstGeom prst="straightConnector1">
            <a:avLst/>
          </a:prstGeom>
          <a:ln w="47625">
            <a:headEnd type="oval"/>
            <a:tailEnd type="arrow"/>
          </a:ln>
        </p:spPr>
        <p:style>
          <a:lnRef idx="1">
            <a:schemeClr val="accent1"/>
          </a:lnRef>
          <a:fillRef idx="0">
            <a:schemeClr val="accent1"/>
          </a:fillRef>
          <a:effectRef idx="0">
            <a:schemeClr val="accent1"/>
          </a:effectRef>
          <a:fontRef idx="minor">
            <a:schemeClr val="tx1"/>
          </a:fontRef>
        </p:style>
      </p:cxnSp>
      <p:graphicFrame>
        <p:nvGraphicFramePr>
          <p:cNvPr id="4" name="Таблица 3"/>
          <p:cNvGraphicFramePr>
            <a:graphicFrameLocks noGrp="1"/>
          </p:cNvGraphicFramePr>
          <p:nvPr/>
        </p:nvGraphicFramePr>
        <p:xfrm>
          <a:off x="214277" y="6125996"/>
          <a:ext cx="8715441" cy="548640"/>
        </p:xfrm>
        <a:graphic>
          <a:graphicData uri="http://schemas.openxmlformats.org/drawingml/2006/table">
            <a:tbl>
              <a:tblPr firstRow="1" bandRow="1">
                <a:tableStyleId>{2D5ABB26-0587-4C30-8999-92F81FD0307C}</a:tableStyleId>
              </a:tblPr>
              <a:tblGrid>
                <a:gridCol w="512673"/>
                <a:gridCol w="512673"/>
                <a:gridCol w="512673"/>
                <a:gridCol w="512673"/>
                <a:gridCol w="512673"/>
                <a:gridCol w="512673"/>
                <a:gridCol w="512673"/>
                <a:gridCol w="512673"/>
                <a:gridCol w="512673"/>
                <a:gridCol w="512673"/>
                <a:gridCol w="512673"/>
                <a:gridCol w="512673"/>
                <a:gridCol w="512673"/>
                <a:gridCol w="512673"/>
                <a:gridCol w="512673"/>
                <a:gridCol w="512673"/>
                <a:gridCol w="512673"/>
              </a:tblGrid>
              <a:tr h="0">
                <a:tc>
                  <a:txBody>
                    <a:bodyPr/>
                    <a:lstStyle/>
                    <a:p>
                      <a:pPr algn="ctr"/>
                      <a:r>
                        <a:rPr lang="ru-RU" sz="1200" dirty="0" smtClean="0"/>
                        <a:t>авг</a:t>
                      </a:r>
                      <a:endParaRPr lang="ru-RU" sz="1200" dirty="0"/>
                    </a:p>
                  </a:txBody>
                  <a:tcPr/>
                </a:tc>
                <a:tc>
                  <a:txBody>
                    <a:bodyPr/>
                    <a:lstStyle/>
                    <a:p>
                      <a:pPr algn="ctr"/>
                      <a:r>
                        <a:rPr lang="ru-RU" sz="1200" dirty="0" smtClean="0"/>
                        <a:t>сен</a:t>
                      </a:r>
                      <a:endParaRPr lang="ru-RU" sz="1200" dirty="0"/>
                    </a:p>
                  </a:txBody>
                  <a:tcPr/>
                </a:tc>
                <a:tc>
                  <a:txBody>
                    <a:bodyPr/>
                    <a:lstStyle/>
                    <a:p>
                      <a:pPr algn="ctr"/>
                      <a:r>
                        <a:rPr lang="ru-RU" sz="1200" dirty="0" smtClean="0"/>
                        <a:t>окт</a:t>
                      </a:r>
                      <a:endParaRPr lang="ru-RU" sz="1200" dirty="0"/>
                    </a:p>
                  </a:txBody>
                  <a:tcPr/>
                </a:tc>
                <a:tc>
                  <a:txBody>
                    <a:bodyPr/>
                    <a:lstStyle/>
                    <a:p>
                      <a:pPr algn="ctr"/>
                      <a:r>
                        <a:rPr lang="ru-RU" sz="1200" dirty="0" smtClean="0"/>
                        <a:t>ноя</a:t>
                      </a:r>
                      <a:endParaRPr lang="ru-RU" sz="1200" dirty="0"/>
                    </a:p>
                  </a:txBody>
                  <a:tcPr/>
                </a:tc>
                <a:tc>
                  <a:txBody>
                    <a:bodyPr/>
                    <a:lstStyle/>
                    <a:p>
                      <a:pPr algn="ctr"/>
                      <a:r>
                        <a:rPr lang="ru-RU" sz="1200" dirty="0" smtClean="0"/>
                        <a:t>дек</a:t>
                      </a:r>
                      <a:endParaRPr lang="ru-RU" sz="1200" dirty="0"/>
                    </a:p>
                  </a:txBody>
                  <a:tcPr>
                    <a:lnR w="12700" cap="flat" cmpd="sng" algn="ctr">
                      <a:solidFill>
                        <a:schemeClr val="bg1">
                          <a:lumMod val="50000"/>
                        </a:schemeClr>
                      </a:solidFill>
                      <a:prstDash val="solid"/>
                      <a:round/>
                      <a:headEnd type="none" w="med" len="med"/>
                      <a:tailEnd type="none" w="med" len="med"/>
                    </a:lnR>
                  </a:tcPr>
                </a:tc>
                <a:tc>
                  <a:txBody>
                    <a:bodyPr/>
                    <a:lstStyle/>
                    <a:p>
                      <a:pPr algn="ctr"/>
                      <a:r>
                        <a:rPr lang="ru-RU" sz="1200" dirty="0" smtClean="0"/>
                        <a:t>янв</a:t>
                      </a:r>
                      <a:endParaRPr lang="ru-RU" sz="1200" dirty="0"/>
                    </a:p>
                  </a:txBody>
                  <a:tcPr>
                    <a:lnL w="12700" cap="flat" cmpd="sng" algn="ctr">
                      <a:solidFill>
                        <a:schemeClr val="bg1">
                          <a:lumMod val="50000"/>
                        </a:schemeClr>
                      </a:solidFill>
                      <a:prstDash val="solid"/>
                      <a:round/>
                      <a:headEnd type="none" w="med" len="med"/>
                      <a:tailEnd type="none" w="med" len="med"/>
                    </a:lnL>
                  </a:tcPr>
                </a:tc>
                <a:tc>
                  <a:txBody>
                    <a:bodyPr/>
                    <a:lstStyle/>
                    <a:p>
                      <a:pPr algn="ctr"/>
                      <a:r>
                        <a:rPr lang="ru-RU" sz="1200" dirty="0" smtClean="0"/>
                        <a:t>фев</a:t>
                      </a:r>
                      <a:endParaRPr lang="ru-RU" sz="1200" dirty="0"/>
                    </a:p>
                  </a:txBody>
                  <a:tcPr/>
                </a:tc>
                <a:tc>
                  <a:txBody>
                    <a:bodyPr/>
                    <a:lstStyle/>
                    <a:p>
                      <a:pPr algn="ctr"/>
                      <a:r>
                        <a:rPr lang="ru-RU" sz="1200" dirty="0" smtClean="0"/>
                        <a:t>мар</a:t>
                      </a:r>
                      <a:endParaRPr lang="ru-RU" sz="1200" dirty="0"/>
                    </a:p>
                  </a:txBody>
                  <a:tcPr/>
                </a:tc>
                <a:tc>
                  <a:txBody>
                    <a:bodyPr/>
                    <a:lstStyle/>
                    <a:p>
                      <a:pPr algn="ctr"/>
                      <a:r>
                        <a:rPr lang="ru-RU" sz="1200" dirty="0" smtClean="0"/>
                        <a:t>апр</a:t>
                      </a:r>
                      <a:endParaRPr lang="ru-RU" sz="1200" dirty="0"/>
                    </a:p>
                  </a:txBody>
                  <a:tcPr/>
                </a:tc>
                <a:tc>
                  <a:txBody>
                    <a:bodyPr/>
                    <a:lstStyle/>
                    <a:p>
                      <a:pPr algn="ctr"/>
                      <a:r>
                        <a:rPr lang="ru-RU" sz="1200" dirty="0" smtClean="0"/>
                        <a:t>май</a:t>
                      </a:r>
                      <a:endParaRPr lang="ru-RU" sz="1200" dirty="0"/>
                    </a:p>
                  </a:txBody>
                  <a:tcPr/>
                </a:tc>
                <a:tc>
                  <a:txBody>
                    <a:bodyPr/>
                    <a:lstStyle/>
                    <a:p>
                      <a:pPr algn="ctr"/>
                      <a:r>
                        <a:rPr lang="ru-RU" sz="1200" dirty="0" smtClean="0"/>
                        <a:t>июн</a:t>
                      </a:r>
                      <a:endParaRPr lang="ru-RU" sz="1200" dirty="0"/>
                    </a:p>
                  </a:txBody>
                  <a:tcPr/>
                </a:tc>
                <a:tc>
                  <a:txBody>
                    <a:bodyPr/>
                    <a:lstStyle/>
                    <a:p>
                      <a:pPr algn="ctr"/>
                      <a:r>
                        <a:rPr lang="ru-RU" sz="1200" dirty="0" smtClean="0"/>
                        <a:t>июл</a:t>
                      </a:r>
                      <a:endParaRPr lang="ru-RU" sz="1200" dirty="0"/>
                    </a:p>
                  </a:txBody>
                  <a:tcPr/>
                </a:tc>
                <a:tc>
                  <a:txBody>
                    <a:bodyPr/>
                    <a:lstStyle/>
                    <a:p>
                      <a:pPr algn="ctr"/>
                      <a:r>
                        <a:rPr lang="ru-RU" sz="1200" dirty="0" smtClean="0"/>
                        <a:t>авг</a:t>
                      </a:r>
                      <a:endParaRPr lang="ru-RU" sz="1200" dirty="0"/>
                    </a:p>
                  </a:txBody>
                  <a:tcPr/>
                </a:tc>
                <a:tc>
                  <a:txBody>
                    <a:bodyPr/>
                    <a:lstStyle/>
                    <a:p>
                      <a:pPr algn="ctr"/>
                      <a:r>
                        <a:rPr lang="ru-RU" sz="1200" dirty="0" smtClean="0"/>
                        <a:t>сен</a:t>
                      </a:r>
                      <a:endParaRPr lang="ru-RU" sz="1200" dirty="0"/>
                    </a:p>
                  </a:txBody>
                  <a:tcPr/>
                </a:tc>
                <a:tc>
                  <a:txBody>
                    <a:bodyPr/>
                    <a:lstStyle/>
                    <a:p>
                      <a:pPr algn="ctr"/>
                      <a:r>
                        <a:rPr lang="ru-RU" sz="1200" dirty="0" smtClean="0"/>
                        <a:t>окт</a:t>
                      </a:r>
                      <a:endParaRPr lang="ru-RU" sz="1200" dirty="0"/>
                    </a:p>
                  </a:txBody>
                  <a:tcPr/>
                </a:tc>
                <a:tc>
                  <a:txBody>
                    <a:bodyPr/>
                    <a:lstStyle/>
                    <a:p>
                      <a:pPr algn="ctr"/>
                      <a:r>
                        <a:rPr lang="ru-RU" sz="1200" dirty="0" smtClean="0"/>
                        <a:t>ноя</a:t>
                      </a:r>
                      <a:endParaRPr lang="ru-RU" sz="1200" dirty="0"/>
                    </a:p>
                  </a:txBody>
                  <a:tcPr/>
                </a:tc>
                <a:tc>
                  <a:txBody>
                    <a:bodyPr/>
                    <a:lstStyle/>
                    <a:p>
                      <a:pPr algn="ctr"/>
                      <a:r>
                        <a:rPr lang="ru-RU" sz="1200" dirty="0" smtClean="0"/>
                        <a:t>дек</a:t>
                      </a:r>
                      <a:endParaRPr lang="ru-RU" sz="1200" dirty="0"/>
                    </a:p>
                  </a:txBody>
                  <a:tcPr/>
                </a:tc>
              </a:tr>
              <a:tr h="185420">
                <a:tc gridSpan="5">
                  <a:txBody>
                    <a:bodyPr/>
                    <a:lstStyle/>
                    <a:p>
                      <a:pPr algn="l"/>
                      <a:r>
                        <a:rPr lang="ru-RU" sz="1200" b="1" dirty="0" smtClean="0"/>
                        <a:t>2013</a:t>
                      </a:r>
                      <a:endParaRPr lang="ru-RU" sz="1200" b="1" dirty="0"/>
                    </a:p>
                  </a:txBody>
                  <a:tcPr>
                    <a:lnR w="12700" cap="flat" cmpd="sng" algn="ctr">
                      <a:solidFill>
                        <a:schemeClr val="bg1">
                          <a:lumMod val="50000"/>
                        </a:schemeClr>
                      </a:solidFill>
                      <a:prstDash val="solid"/>
                      <a:round/>
                      <a:headEnd type="none" w="med" len="med"/>
                      <a:tailEnd type="none" w="med" len="med"/>
                    </a:lnR>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gridSpan="12">
                  <a:txBody>
                    <a:bodyPr/>
                    <a:lstStyle/>
                    <a:p>
                      <a:pPr algn="l"/>
                      <a:r>
                        <a:rPr lang="ru-RU" sz="1200" b="1" dirty="0" smtClean="0"/>
                        <a:t>2014</a:t>
                      </a:r>
                      <a:endParaRPr lang="ru-RU" sz="1200" b="1" dirty="0"/>
                    </a:p>
                  </a:txBody>
                  <a:tcPr>
                    <a:lnL w="12700" cap="flat" cmpd="sng" algn="ctr">
                      <a:solidFill>
                        <a:schemeClr val="bg1">
                          <a:lumMod val="50000"/>
                        </a:schemeClr>
                      </a:solidFill>
                      <a:prstDash val="solid"/>
                      <a:round/>
                      <a:headEnd type="none" w="med" len="med"/>
                      <a:tailEnd type="none" w="med" len="med"/>
                    </a:lnL>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r>
            </a:tbl>
          </a:graphicData>
        </a:graphic>
      </p:graphicFrame>
      <p:graphicFrame>
        <p:nvGraphicFramePr>
          <p:cNvPr id="5" name="Таблица 4"/>
          <p:cNvGraphicFramePr>
            <a:graphicFrameLocks noGrp="1"/>
          </p:cNvGraphicFramePr>
          <p:nvPr/>
        </p:nvGraphicFramePr>
        <p:xfrm>
          <a:off x="214282" y="928670"/>
          <a:ext cx="8715435" cy="4236720"/>
        </p:xfrm>
        <a:graphic>
          <a:graphicData uri="http://schemas.openxmlformats.org/drawingml/2006/table">
            <a:tbl>
              <a:tblPr bandRow="1">
                <a:tableStyleId>{2D5ABB26-0587-4C30-8999-92F81FD0307C}</a:tableStyleId>
              </a:tblPr>
              <a:tblGrid>
                <a:gridCol w="428628"/>
                <a:gridCol w="2357454"/>
                <a:gridCol w="500066"/>
                <a:gridCol w="5429287"/>
              </a:tblGrid>
              <a:tr h="20166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800" b="0" i="0" u="none" strike="noStrike" kern="1200" cap="none" spc="0" normalizeH="0" baseline="0" noProof="0" dirty="0">
                        <a:ln>
                          <a:noFill/>
                        </a:ln>
                        <a:solidFill>
                          <a:srgbClr val="1F497D"/>
                        </a:solidFill>
                        <a:effectLst/>
                        <a:uLnTx/>
                        <a:uFillTx/>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ru-RU" sz="1400" b="1" i="0" dirty="0" smtClean="0"/>
                        <a:t>Формирование</a:t>
                      </a:r>
                      <a:r>
                        <a:rPr lang="ru-RU" sz="1400" b="1" i="0" baseline="0" dirty="0" smtClean="0"/>
                        <a:t> предложений о внесении изменений в иные федеральные законы в связи с нормами новой редакции Бюджетного кодекса Российской Федерации</a:t>
                      </a:r>
                      <a:endParaRPr lang="ru-RU" sz="1400" b="1" i="0" dirty="0" smtClean="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F81BD">
                              <a:lumMod val="60000"/>
                              <a:lumOff val="40000"/>
                            </a:srgbClr>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r>
                        <a:rPr kumimoji="0" lang="en-US"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endParaRPr kumimoji="0" lang="ru-RU"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endParaRPr>
                    </a:p>
                  </a:txBody>
                  <a:tcPr/>
                </a:tc>
                <a:tc>
                  <a:txBody>
                    <a:bodyPr/>
                    <a:lstStyle/>
                    <a:p>
                      <a:pPr marL="0" marR="0" indent="0" algn="just" defTabSz="914400" rtl="0" eaLnBrk="1" fontAlgn="auto" latinLnBrk="0" hangingPunct="1">
                        <a:lnSpc>
                          <a:spcPct val="100000"/>
                        </a:lnSpc>
                        <a:spcBef>
                          <a:spcPts val="300"/>
                        </a:spcBef>
                        <a:spcAft>
                          <a:spcPts val="0"/>
                        </a:spcAft>
                        <a:buClrTx/>
                        <a:buSzTx/>
                        <a:buFont typeface="Arial" pitchFamily="34" charset="0"/>
                        <a:buNone/>
                        <a:tabLst/>
                        <a:defRPr/>
                      </a:pPr>
                      <a:r>
                        <a:rPr lang="ru-RU" sz="1200" b="1" i="0" dirty="0" smtClean="0"/>
                        <a:t>1. Федеральный закон от 27 июня 2011 г. № 161-ФЗ «О национальной платежной системе»</a:t>
                      </a:r>
                    </a:p>
                    <a:p>
                      <a:pPr marL="0" marR="0" indent="180975"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200" b="0" i="0" dirty="0" smtClean="0"/>
                        <a:t>Система бюджетных платежей</a:t>
                      </a:r>
                      <a:r>
                        <a:rPr lang="ru-RU" sz="1200" b="0" i="0" baseline="0" dirty="0" smtClean="0"/>
                        <a:t> как платежная система Федерального казначейства в рамках национальной платежной системы при ее исключении из общих норм в части подотчетности, поднадзорности и нормативного правового регулирования</a:t>
                      </a:r>
                      <a:endParaRPr lang="ru-RU" sz="1200" b="0" i="0" dirty="0" smtClean="0"/>
                    </a:p>
                    <a:p>
                      <a:pPr marL="0" marR="0" indent="179388"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200" b="0" i="0" baseline="0" dirty="0" smtClean="0"/>
                        <a:t>Перечень операторов по переводу денежных средств дополнен Федеральным казначейством и организациями федеральной почтовой связи в целях стандартизации и унификации правил и форм расчетов, возможности применения электронных средств платежа</a:t>
                      </a:r>
                    </a:p>
                    <a:p>
                      <a:pPr marL="0" marR="0" indent="179388"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200" b="0" i="0" baseline="0" dirty="0" smtClean="0"/>
                        <a:t>Система бюджетных платежей признается социально, системно и национально значимой</a:t>
                      </a:r>
                    </a:p>
                    <a:p>
                      <a:pPr marL="0" marR="0" indent="179388"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200" b="0" i="0" baseline="0" dirty="0" smtClean="0"/>
                        <a:t>Министерство финансов Российской Федерации осуществляет надзор за платежной системой Банка России и платежной системой Федерального казначейства</a:t>
                      </a:r>
                    </a:p>
                    <a:p>
                      <a:pPr marL="0" marR="0" indent="179388"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200" b="0" i="0" baseline="0" dirty="0" smtClean="0"/>
                        <a:t>Привлечение Федеральным казначейством организаций федеральной почтовой связи (ФГУП «Почта России») для оказания платежных услуг</a:t>
                      </a:r>
                    </a:p>
                    <a:p>
                      <a:pPr marL="0" marR="0" indent="179388" algn="just" defTabSz="914400" rtl="0" eaLnBrk="1" fontAlgn="auto" latinLnBrk="0" hangingPunct="1">
                        <a:lnSpc>
                          <a:spcPct val="100000"/>
                        </a:lnSpc>
                        <a:spcBef>
                          <a:spcPts val="300"/>
                        </a:spcBef>
                        <a:spcAft>
                          <a:spcPts val="0"/>
                        </a:spcAft>
                        <a:buClrTx/>
                        <a:buSzTx/>
                        <a:buFont typeface="Arial" pitchFamily="34" charset="0"/>
                        <a:buChar char="•"/>
                        <a:tabLst/>
                        <a:defRPr/>
                      </a:pPr>
                      <a:endParaRPr lang="ru-RU" sz="1200" b="0" i="0" baseline="0" dirty="0" smtClean="0"/>
                    </a:p>
                    <a:p>
                      <a:pPr marL="0" marR="0" indent="0" algn="just" defTabSz="914400" rtl="0" eaLnBrk="1" fontAlgn="auto" latinLnBrk="0" hangingPunct="1">
                        <a:lnSpc>
                          <a:spcPct val="100000"/>
                        </a:lnSpc>
                        <a:spcBef>
                          <a:spcPts val="300"/>
                        </a:spcBef>
                        <a:spcAft>
                          <a:spcPts val="0"/>
                        </a:spcAft>
                        <a:buClrTx/>
                        <a:buSzTx/>
                        <a:buFont typeface="Arial" pitchFamily="34" charset="0"/>
                        <a:buNone/>
                        <a:tabLst/>
                        <a:defRPr/>
                      </a:pPr>
                      <a:r>
                        <a:rPr lang="ru-RU" sz="1200" b="1" i="0" baseline="0" dirty="0" smtClean="0"/>
                        <a:t>2. Федеральный закон от 17 июля 1999 г. № 176-ФЗ «О почтовой связи»</a:t>
                      </a:r>
                    </a:p>
                    <a:p>
                      <a:pPr marL="0" marR="0" indent="179388"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200" b="0" i="0" baseline="0" dirty="0" smtClean="0"/>
                        <a:t>Включены корреспондирующие с Федеральным законом от 27 июня 2011 г. № 161-ФЗ «О национальной платежной системе» нормы</a:t>
                      </a:r>
                    </a:p>
                  </a:txBody>
                  <a:tcPr/>
                </a:tc>
              </a:tr>
            </a:tbl>
          </a:graphicData>
        </a:graphic>
      </p:graphicFrame>
      <p:sp>
        <p:nvSpPr>
          <p:cNvPr id="8" name="Прямоугольник 7"/>
          <p:cNvSpPr/>
          <p:nvPr/>
        </p:nvSpPr>
        <p:spPr>
          <a:xfrm>
            <a:off x="2786050" y="5804384"/>
            <a:ext cx="4572032" cy="1963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ru-RU" sz="1400" dirty="0">
              <a:solidFill>
                <a:srgbClr val="1F497D"/>
              </a:solidFill>
            </a:endParaRPr>
          </a:p>
        </p:txBody>
      </p:sp>
      <p:sp>
        <p:nvSpPr>
          <p:cNvPr id="9" name="Заголовок 1"/>
          <p:cNvSpPr>
            <a:spLocks noGrp="1"/>
          </p:cNvSpPr>
          <p:nvPr>
            <p:ph type="title"/>
          </p:nvPr>
        </p:nvSpPr>
        <p:spPr>
          <a:xfrm>
            <a:off x="0" y="346076"/>
            <a:ext cx="9144000" cy="439718"/>
          </a:xfrm>
        </p:spPr>
        <p:txBody>
          <a:bodyPr/>
          <a:lstStyle/>
          <a:p>
            <a:r>
              <a:rPr lang="ru-RU" dirty="0" smtClean="0"/>
              <a:t>Мероприятия</a:t>
            </a:r>
            <a:endParaRPr lang="ru-RU" dirty="0"/>
          </a:p>
        </p:txBody>
      </p:sp>
      <p:sp>
        <p:nvSpPr>
          <p:cNvPr id="10" name="Овал 9"/>
          <p:cNvSpPr/>
          <p:nvPr/>
        </p:nvSpPr>
        <p:spPr>
          <a:xfrm>
            <a:off x="345245" y="1000108"/>
            <a:ext cx="234000" cy="234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smtClean="0">
                <a:latin typeface="Impact" pitchFamily="34" charset="0"/>
              </a:rPr>
              <a:t>12</a:t>
            </a:r>
            <a:endParaRPr lang="ru-RU" sz="1400" dirty="0">
              <a:latin typeface="Impact" pitchFamily="34" charset="0"/>
            </a:endParaRPr>
          </a:p>
        </p:txBody>
      </p:sp>
      <p:sp>
        <p:nvSpPr>
          <p:cNvPr id="11" name="Овал 10"/>
          <p:cNvSpPr/>
          <p:nvPr/>
        </p:nvSpPr>
        <p:spPr>
          <a:xfrm>
            <a:off x="2857488" y="5829609"/>
            <a:ext cx="144000" cy="144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 tIns="0" rIns="0" bIns="0" rtlCol="0" anchor="ctr"/>
          <a:lstStyle/>
          <a:p>
            <a:pPr algn="ctr"/>
            <a:r>
              <a:rPr lang="ru-RU" sz="700" dirty="0" smtClean="0">
                <a:latin typeface="Impact" pitchFamily="34" charset="0"/>
              </a:rPr>
              <a:t>12</a:t>
            </a:r>
            <a:endParaRPr lang="ru-RU" sz="700" dirty="0">
              <a:latin typeface="Impact"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 стрелкой 2"/>
          <p:cNvCxnSpPr/>
          <p:nvPr/>
        </p:nvCxnSpPr>
        <p:spPr>
          <a:xfrm>
            <a:off x="214282" y="6099101"/>
            <a:ext cx="8786874" cy="1588"/>
          </a:xfrm>
          <a:prstGeom prst="straightConnector1">
            <a:avLst/>
          </a:prstGeom>
          <a:ln w="47625">
            <a:headEnd type="oval"/>
            <a:tailEnd type="arrow"/>
          </a:ln>
        </p:spPr>
        <p:style>
          <a:lnRef idx="1">
            <a:schemeClr val="accent1"/>
          </a:lnRef>
          <a:fillRef idx="0">
            <a:schemeClr val="accent1"/>
          </a:fillRef>
          <a:effectRef idx="0">
            <a:schemeClr val="accent1"/>
          </a:effectRef>
          <a:fontRef idx="minor">
            <a:schemeClr val="tx1"/>
          </a:fontRef>
        </p:style>
      </p:cxnSp>
      <p:graphicFrame>
        <p:nvGraphicFramePr>
          <p:cNvPr id="4" name="Таблица 3"/>
          <p:cNvGraphicFramePr>
            <a:graphicFrameLocks noGrp="1"/>
          </p:cNvGraphicFramePr>
          <p:nvPr/>
        </p:nvGraphicFramePr>
        <p:xfrm>
          <a:off x="214277" y="6125996"/>
          <a:ext cx="8715441" cy="548640"/>
        </p:xfrm>
        <a:graphic>
          <a:graphicData uri="http://schemas.openxmlformats.org/drawingml/2006/table">
            <a:tbl>
              <a:tblPr firstRow="1" bandRow="1">
                <a:tableStyleId>{2D5ABB26-0587-4C30-8999-92F81FD0307C}</a:tableStyleId>
              </a:tblPr>
              <a:tblGrid>
                <a:gridCol w="512673"/>
                <a:gridCol w="512673"/>
                <a:gridCol w="512673"/>
                <a:gridCol w="512673"/>
                <a:gridCol w="512673"/>
                <a:gridCol w="512673"/>
                <a:gridCol w="512673"/>
                <a:gridCol w="512673"/>
                <a:gridCol w="512673"/>
                <a:gridCol w="512673"/>
                <a:gridCol w="512673"/>
                <a:gridCol w="512673"/>
                <a:gridCol w="512673"/>
                <a:gridCol w="512673"/>
                <a:gridCol w="512673"/>
                <a:gridCol w="512673"/>
                <a:gridCol w="512673"/>
              </a:tblGrid>
              <a:tr h="0">
                <a:tc>
                  <a:txBody>
                    <a:bodyPr/>
                    <a:lstStyle/>
                    <a:p>
                      <a:pPr algn="ctr"/>
                      <a:r>
                        <a:rPr lang="ru-RU" sz="1200" dirty="0" smtClean="0"/>
                        <a:t>авг</a:t>
                      </a:r>
                      <a:endParaRPr lang="ru-RU" sz="1200" dirty="0"/>
                    </a:p>
                  </a:txBody>
                  <a:tcPr/>
                </a:tc>
                <a:tc>
                  <a:txBody>
                    <a:bodyPr/>
                    <a:lstStyle/>
                    <a:p>
                      <a:pPr algn="ctr"/>
                      <a:r>
                        <a:rPr lang="ru-RU" sz="1200" dirty="0" smtClean="0"/>
                        <a:t>сен</a:t>
                      </a:r>
                      <a:endParaRPr lang="ru-RU" sz="1200" dirty="0"/>
                    </a:p>
                  </a:txBody>
                  <a:tcPr/>
                </a:tc>
                <a:tc>
                  <a:txBody>
                    <a:bodyPr/>
                    <a:lstStyle/>
                    <a:p>
                      <a:pPr algn="ctr"/>
                      <a:r>
                        <a:rPr lang="ru-RU" sz="1200" dirty="0" smtClean="0"/>
                        <a:t>окт</a:t>
                      </a:r>
                      <a:endParaRPr lang="ru-RU" sz="1200" dirty="0"/>
                    </a:p>
                  </a:txBody>
                  <a:tcPr/>
                </a:tc>
                <a:tc>
                  <a:txBody>
                    <a:bodyPr/>
                    <a:lstStyle/>
                    <a:p>
                      <a:pPr algn="ctr"/>
                      <a:r>
                        <a:rPr lang="ru-RU" sz="1200" dirty="0" smtClean="0"/>
                        <a:t>ноя</a:t>
                      </a:r>
                      <a:endParaRPr lang="ru-RU" sz="1200" dirty="0"/>
                    </a:p>
                  </a:txBody>
                  <a:tcPr/>
                </a:tc>
                <a:tc>
                  <a:txBody>
                    <a:bodyPr/>
                    <a:lstStyle/>
                    <a:p>
                      <a:pPr algn="ctr"/>
                      <a:r>
                        <a:rPr lang="ru-RU" sz="1200" dirty="0" smtClean="0"/>
                        <a:t>дек</a:t>
                      </a:r>
                      <a:endParaRPr lang="ru-RU" sz="1200" dirty="0"/>
                    </a:p>
                  </a:txBody>
                  <a:tcPr>
                    <a:lnR w="12700" cap="flat" cmpd="sng" algn="ctr">
                      <a:solidFill>
                        <a:schemeClr val="bg1">
                          <a:lumMod val="50000"/>
                        </a:schemeClr>
                      </a:solidFill>
                      <a:prstDash val="solid"/>
                      <a:round/>
                      <a:headEnd type="none" w="med" len="med"/>
                      <a:tailEnd type="none" w="med" len="med"/>
                    </a:lnR>
                  </a:tcPr>
                </a:tc>
                <a:tc>
                  <a:txBody>
                    <a:bodyPr/>
                    <a:lstStyle/>
                    <a:p>
                      <a:pPr algn="ctr"/>
                      <a:r>
                        <a:rPr lang="ru-RU" sz="1200" dirty="0" smtClean="0"/>
                        <a:t>янв</a:t>
                      </a:r>
                      <a:endParaRPr lang="ru-RU" sz="1200" dirty="0"/>
                    </a:p>
                  </a:txBody>
                  <a:tcPr>
                    <a:lnL w="12700" cap="flat" cmpd="sng" algn="ctr">
                      <a:solidFill>
                        <a:schemeClr val="bg1">
                          <a:lumMod val="50000"/>
                        </a:schemeClr>
                      </a:solidFill>
                      <a:prstDash val="solid"/>
                      <a:round/>
                      <a:headEnd type="none" w="med" len="med"/>
                      <a:tailEnd type="none" w="med" len="med"/>
                    </a:lnL>
                  </a:tcPr>
                </a:tc>
                <a:tc>
                  <a:txBody>
                    <a:bodyPr/>
                    <a:lstStyle/>
                    <a:p>
                      <a:pPr algn="ctr"/>
                      <a:r>
                        <a:rPr lang="ru-RU" sz="1200" dirty="0" smtClean="0"/>
                        <a:t>фев</a:t>
                      </a:r>
                      <a:endParaRPr lang="ru-RU" sz="1200" dirty="0"/>
                    </a:p>
                  </a:txBody>
                  <a:tcPr/>
                </a:tc>
                <a:tc>
                  <a:txBody>
                    <a:bodyPr/>
                    <a:lstStyle/>
                    <a:p>
                      <a:pPr algn="ctr"/>
                      <a:r>
                        <a:rPr lang="ru-RU" sz="1200" dirty="0" smtClean="0"/>
                        <a:t>мар</a:t>
                      </a:r>
                      <a:endParaRPr lang="ru-RU" sz="1200" dirty="0"/>
                    </a:p>
                  </a:txBody>
                  <a:tcPr/>
                </a:tc>
                <a:tc>
                  <a:txBody>
                    <a:bodyPr/>
                    <a:lstStyle/>
                    <a:p>
                      <a:pPr algn="ctr"/>
                      <a:r>
                        <a:rPr lang="ru-RU" sz="1200" dirty="0" smtClean="0"/>
                        <a:t>апр</a:t>
                      </a:r>
                      <a:endParaRPr lang="ru-RU" sz="1200" dirty="0"/>
                    </a:p>
                  </a:txBody>
                  <a:tcPr/>
                </a:tc>
                <a:tc>
                  <a:txBody>
                    <a:bodyPr/>
                    <a:lstStyle/>
                    <a:p>
                      <a:pPr algn="ctr"/>
                      <a:r>
                        <a:rPr lang="ru-RU" sz="1200" dirty="0" smtClean="0"/>
                        <a:t>май</a:t>
                      </a:r>
                      <a:endParaRPr lang="ru-RU" sz="1200" dirty="0"/>
                    </a:p>
                  </a:txBody>
                  <a:tcPr/>
                </a:tc>
                <a:tc>
                  <a:txBody>
                    <a:bodyPr/>
                    <a:lstStyle/>
                    <a:p>
                      <a:pPr algn="ctr"/>
                      <a:r>
                        <a:rPr lang="ru-RU" sz="1200" dirty="0" smtClean="0"/>
                        <a:t>июн</a:t>
                      </a:r>
                      <a:endParaRPr lang="ru-RU" sz="1200" dirty="0"/>
                    </a:p>
                  </a:txBody>
                  <a:tcPr/>
                </a:tc>
                <a:tc>
                  <a:txBody>
                    <a:bodyPr/>
                    <a:lstStyle/>
                    <a:p>
                      <a:pPr algn="ctr"/>
                      <a:r>
                        <a:rPr lang="ru-RU" sz="1200" dirty="0" smtClean="0"/>
                        <a:t>июл</a:t>
                      </a:r>
                      <a:endParaRPr lang="ru-RU" sz="1200" dirty="0"/>
                    </a:p>
                  </a:txBody>
                  <a:tcPr/>
                </a:tc>
                <a:tc>
                  <a:txBody>
                    <a:bodyPr/>
                    <a:lstStyle/>
                    <a:p>
                      <a:pPr algn="ctr"/>
                      <a:r>
                        <a:rPr lang="ru-RU" sz="1200" dirty="0" smtClean="0"/>
                        <a:t>авг</a:t>
                      </a:r>
                      <a:endParaRPr lang="ru-RU" sz="1200" dirty="0"/>
                    </a:p>
                  </a:txBody>
                  <a:tcPr/>
                </a:tc>
                <a:tc>
                  <a:txBody>
                    <a:bodyPr/>
                    <a:lstStyle/>
                    <a:p>
                      <a:pPr algn="ctr"/>
                      <a:r>
                        <a:rPr lang="ru-RU" sz="1200" dirty="0" smtClean="0"/>
                        <a:t>сен</a:t>
                      </a:r>
                      <a:endParaRPr lang="ru-RU" sz="1200" dirty="0"/>
                    </a:p>
                  </a:txBody>
                  <a:tcPr/>
                </a:tc>
                <a:tc>
                  <a:txBody>
                    <a:bodyPr/>
                    <a:lstStyle/>
                    <a:p>
                      <a:pPr algn="ctr"/>
                      <a:r>
                        <a:rPr lang="ru-RU" sz="1200" dirty="0" smtClean="0"/>
                        <a:t>окт</a:t>
                      </a:r>
                      <a:endParaRPr lang="ru-RU" sz="1200" dirty="0"/>
                    </a:p>
                  </a:txBody>
                  <a:tcPr/>
                </a:tc>
                <a:tc>
                  <a:txBody>
                    <a:bodyPr/>
                    <a:lstStyle/>
                    <a:p>
                      <a:pPr algn="ctr"/>
                      <a:r>
                        <a:rPr lang="ru-RU" sz="1200" dirty="0" smtClean="0"/>
                        <a:t>ноя</a:t>
                      </a:r>
                      <a:endParaRPr lang="ru-RU" sz="1200" dirty="0"/>
                    </a:p>
                  </a:txBody>
                  <a:tcPr/>
                </a:tc>
                <a:tc>
                  <a:txBody>
                    <a:bodyPr/>
                    <a:lstStyle/>
                    <a:p>
                      <a:pPr algn="ctr"/>
                      <a:r>
                        <a:rPr lang="ru-RU" sz="1200" dirty="0" smtClean="0"/>
                        <a:t>дек</a:t>
                      </a:r>
                      <a:endParaRPr lang="ru-RU" sz="1200" dirty="0"/>
                    </a:p>
                  </a:txBody>
                  <a:tcPr/>
                </a:tc>
              </a:tr>
              <a:tr h="185420">
                <a:tc gridSpan="5">
                  <a:txBody>
                    <a:bodyPr/>
                    <a:lstStyle/>
                    <a:p>
                      <a:pPr algn="l"/>
                      <a:r>
                        <a:rPr lang="ru-RU" sz="1200" b="1" dirty="0" smtClean="0"/>
                        <a:t>2013</a:t>
                      </a:r>
                      <a:endParaRPr lang="ru-RU" sz="1200" b="1" dirty="0"/>
                    </a:p>
                  </a:txBody>
                  <a:tcPr>
                    <a:lnR w="12700" cap="flat" cmpd="sng" algn="ctr">
                      <a:solidFill>
                        <a:schemeClr val="bg1">
                          <a:lumMod val="50000"/>
                        </a:schemeClr>
                      </a:solidFill>
                      <a:prstDash val="solid"/>
                      <a:round/>
                      <a:headEnd type="none" w="med" len="med"/>
                      <a:tailEnd type="none" w="med" len="med"/>
                    </a:lnR>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gridSpan="12">
                  <a:txBody>
                    <a:bodyPr/>
                    <a:lstStyle/>
                    <a:p>
                      <a:pPr algn="l"/>
                      <a:r>
                        <a:rPr lang="ru-RU" sz="1200" b="1" dirty="0" smtClean="0"/>
                        <a:t>2014</a:t>
                      </a:r>
                      <a:endParaRPr lang="ru-RU" sz="1200" b="1" dirty="0"/>
                    </a:p>
                  </a:txBody>
                  <a:tcPr>
                    <a:lnL w="12700" cap="flat" cmpd="sng" algn="ctr">
                      <a:solidFill>
                        <a:schemeClr val="bg1">
                          <a:lumMod val="50000"/>
                        </a:schemeClr>
                      </a:solidFill>
                      <a:prstDash val="solid"/>
                      <a:round/>
                      <a:headEnd type="none" w="med" len="med"/>
                      <a:tailEnd type="none" w="med" len="med"/>
                    </a:lnL>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r>
            </a:tbl>
          </a:graphicData>
        </a:graphic>
      </p:graphicFrame>
      <p:graphicFrame>
        <p:nvGraphicFramePr>
          <p:cNvPr id="5" name="Таблица 4"/>
          <p:cNvGraphicFramePr>
            <a:graphicFrameLocks noGrp="1"/>
          </p:cNvGraphicFramePr>
          <p:nvPr/>
        </p:nvGraphicFramePr>
        <p:xfrm>
          <a:off x="214282" y="928670"/>
          <a:ext cx="8715435" cy="3688080"/>
        </p:xfrm>
        <a:graphic>
          <a:graphicData uri="http://schemas.openxmlformats.org/drawingml/2006/table">
            <a:tbl>
              <a:tblPr bandRow="1">
                <a:tableStyleId>{2D5ABB26-0587-4C30-8999-92F81FD0307C}</a:tableStyleId>
              </a:tblPr>
              <a:tblGrid>
                <a:gridCol w="428628"/>
                <a:gridCol w="2357454"/>
                <a:gridCol w="500066"/>
                <a:gridCol w="5429287"/>
              </a:tblGrid>
              <a:tr h="20166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800" b="0" i="0" u="none" strike="noStrike" kern="1200" cap="none" spc="0" normalizeH="0" baseline="0" noProof="0" dirty="0">
                        <a:ln>
                          <a:noFill/>
                        </a:ln>
                        <a:solidFill>
                          <a:srgbClr val="1F497D"/>
                        </a:solidFill>
                        <a:effectLst/>
                        <a:uLnTx/>
                        <a:uFillTx/>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ru-RU" sz="1400" b="1" i="0" dirty="0" smtClean="0"/>
                        <a:t>Формирование</a:t>
                      </a:r>
                      <a:r>
                        <a:rPr lang="ru-RU" sz="1400" b="1" i="0" baseline="0" dirty="0" smtClean="0"/>
                        <a:t> предложений о внесении изменений в иные федеральные законы в связи с нормами новой редакции Бюджетного кодекса Российской Федерации</a:t>
                      </a:r>
                      <a:endParaRPr lang="ru-RU" sz="1400" b="1" i="0" dirty="0" smtClean="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F81BD">
                              <a:lumMod val="60000"/>
                              <a:lumOff val="40000"/>
                            </a:srgbClr>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r>
                        <a:rPr kumimoji="0" lang="en-US"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endParaRPr kumimoji="0" lang="ru-RU"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endParaRPr>
                    </a:p>
                  </a:txBody>
                  <a:tcPr/>
                </a:tc>
                <a:tc>
                  <a:txBody>
                    <a:bodyPr/>
                    <a:lstStyle/>
                    <a:p>
                      <a:pPr marL="0" marR="0" indent="0" algn="just" defTabSz="914400" rtl="0" eaLnBrk="1" fontAlgn="auto" latinLnBrk="0" hangingPunct="1">
                        <a:lnSpc>
                          <a:spcPct val="100000"/>
                        </a:lnSpc>
                        <a:spcBef>
                          <a:spcPts val="300"/>
                        </a:spcBef>
                        <a:spcAft>
                          <a:spcPts val="0"/>
                        </a:spcAft>
                        <a:buClrTx/>
                        <a:buSzTx/>
                        <a:buFont typeface="Arial" pitchFamily="34" charset="0"/>
                        <a:buNone/>
                        <a:tabLst/>
                        <a:defRPr/>
                      </a:pPr>
                      <a:r>
                        <a:rPr lang="ru-RU" sz="1200" b="1" i="0" dirty="0" smtClean="0"/>
                        <a:t>3. Федеральный закон от 10 декабря 2003 г. № 173-ФЗ «О валютном регулировании и валютном контроле» </a:t>
                      </a:r>
                    </a:p>
                    <a:p>
                      <a:pPr marL="0" marR="0" indent="180975"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200" b="0" i="0" dirty="0" smtClean="0"/>
                        <a:t>Выполнение Федеральным</a:t>
                      </a:r>
                      <a:r>
                        <a:rPr lang="ru-RU" sz="1200" b="0" i="0" baseline="0" dirty="0" smtClean="0"/>
                        <a:t> казначейством функций агента валютного контроля</a:t>
                      </a:r>
                    </a:p>
                    <a:p>
                      <a:pPr marL="0" marR="0" indent="180975" algn="just" defTabSz="914400" rtl="0" eaLnBrk="1" fontAlgn="auto" latinLnBrk="0" hangingPunct="1">
                        <a:lnSpc>
                          <a:spcPct val="100000"/>
                        </a:lnSpc>
                        <a:spcBef>
                          <a:spcPts val="300"/>
                        </a:spcBef>
                        <a:spcAft>
                          <a:spcPts val="0"/>
                        </a:spcAft>
                        <a:buClrTx/>
                        <a:buSzTx/>
                        <a:buFont typeface="Arial" pitchFamily="34" charset="0"/>
                        <a:buNone/>
                        <a:tabLst/>
                        <a:defRPr/>
                      </a:pPr>
                      <a:endParaRPr lang="ru-RU" sz="1200" b="0" i="0" dirty="0" smtClean="0"/>
                    </a:p>
                    <a:p>
                      <a:pPr marL="0" marR="0" indent="0" algn="just" defTabSz="914400" rtl="0" eaLnBrk="1" fontAlgn="auto" latinLnBrk="0" hangingPunct="1">
                        <a:lnSpc>
                          <a:spcPct val="100000"/>
                        </a:lnSpc>
                        <a:spcBef>
                          <a:spcPts val="300"/>
                        </a:spcBef>
                        <a:spcAft>
                          <a:spcPts val="0"/>
                        </a:spcAft>
                        <a:buClrTx/>
                        <a:buSzTx/>
                        <a:buFont typeface="Arial" pitchFamily="34" charset="0"/>
                        <a:buNone/>
                        <a:tabLst/>
                        <a:defRPr/>
                      </a:pPr>
                      <a:r>
                        <a:rPr lang="ru-RU" sz="1200" b="1" i="0" dirty="0" smtClean="0"/>
                        <a:t>4. Федеральный закон от 10 июля 2002 г. № 86-ФЗ «О Центральном банке Российской Федерации (Банке России)»</a:t>
                      </a:r>
                      <a:r>
                        <a:rPr lang="ru-RU" sz="1200" b="1" i="0" baseline="0" dirty="0" smtClean="0"/>
                        <a:t> в части:</a:t>
                      </a:r>
                    </a:p>
                    <a:p>
                      <a:pPr marL="0" marR="0" indent="179388"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200" b="0" i="0" kern="1200" dirty="0" smtClean="0">
                          <a:solidFill>
                            <a:schemeClr val="tx1"/>
                          </a:solidFill>
                          <a:latin typeface="+mn-lt"/>
                          <a:ea typeface="+mn-ea"/>
                          <a:cs typeface="+mn-cs"/>
                        </a:rPr>
                        <a:t>Наделения Банка России правом предоставления кредитов в форме внутридневного овердрафта к счетам Федерального казначейства</a:t>
                      </a:r>
                    </a:p>
                    <a:p>
                      <a:pPr marL="228600" marR="0" indent="-228600" algn="just" defTabSz="914400" rtl="0" eaLnBrk="1" fontAlgn="auto" latinLnBrk="0" hangingPunct="1">
                        <a:lnSpc>
                          <a:spcPct val="100000"/>
                        </a:lnSpc>
                        <a:spcBef>
                          <a:spcPts val="300"/>
                        </a:spcBef>
                        <a:spcAft>
                          <a:spcPts val="0"/>
                        </a:spcAft>
                        <a:buClrTx/>
                        <a:buSzTx/>
                        <a:buFont typeface="Arial" pitchFamily="34" charset="0"/>
                        <a:buNone/>
                        <a:tabLst/>
                        <a:defRPr/>
                      </a:pPr>
                      <a:endParaRPr lang="ru-RU" sz="1200" b="0" i="0" baseline="0" dirty="0" smtClean="0"/>
                    </a:p>
                    <a:p>
                      <a:pPr marL="0" marR="0" indent="0" algn="just" defTabSz="914400" rtl="0" eaLnBrk="1" fontAlgn="auto" latinLnBrk="0" hangingPunct="1">
                        <a:lnSpc>
                          <a:spcPct val="100000"/>
                        </a:lnSpc>
                        <a:spcBef>
                          <a:spcPts val="300"/>
                        </a:spcBef>
                        <a:spcAft>
                          <a:spcPts val="0"/>
                        </a:spcAft>
                        <a:buClrTx/>
                        <a:buSzTx/>
                        <a:buFont typeface="Arial" pitchFamily="34" charset="0"/>
                        <a:buNone/>
                        <a:tabLst/>
                        <a:defRPr/>
                      </a:pPr>
                      <a:r>
                        <a:rPr lang="ru-RU" sz="1200" b="1" i="0" baseline="0" dirty="0" smtClean="0"/>
                        <a:t>5. </a:t>
                      </a:r>
                      <a:r>
                        <a:rPr lang="ru-RU" sz="1200" b="1" i="0" dirty="0" smtClean="0"/>
                        <a:t>Кодекс Российской Федерации об административных правонарушениях от 30 декабря 2001 г. № 195-ФЗ </a:t>
                      </a:r>
                    </a:p>
                    <a:p>
                      <a:pPr marL="0" marR="0" indent="180975"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200" b="0" i="0" baseline="0" dirty="0" smtClean="0"/>
                        <a:t>Состав событий административных правонарушений дополнен валютными операциями в Федеральном казначействе</a:t>
                      </a:r>
                    </a:p>
                    <a:p>
                      <a:pPr marL="0" marR="0" indent="180975"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200" b="0" i="0" baseline="0" dirty="0" smtClean="0"/>
                        <a:t>Предусмотрена ответственность </a:t>
                      </a:r>
                      <a:r>
                        <a:rPr lang="ru-RU" sz="1200" dirty="0" smtClean="0"/>
                        <a:t>оператора по переводу денежных средств, оператора связи</a:t>
                      </a:r>
                      <a:r>
                        <a:rPr lang="ru-RU" sz="1200" baseline="0" dirty="0" smtClean="0"/>
                        <a:t> и </a:t>
                      </a:r>
                      <a:r>
                        <a:rPr lang="ru-RU" sz="1200" dirty="0" smtClean="0"/>
                        <a:t>банковского платежного агента (субагента) за </a:t>
                      </a:r>
                      <a:r>
                        <a:rPr lang="ru-RU" sz="1200" b="0" i="0" dirty="0" smtClean="0"/>
                        <a:t>неисполнение требований законодательства Российской Федерации о национальной платежной системе</a:t>
                      </a:r>
                      <a:endParaRPr lang="ru-RU" sz="1200" b="0" i="0" baseline="0" dirty="0" smtClean="0"/>
                    </a:p>
                  </a:txBody>
                  <a:tcPr/>
                </a:tc>
              </a:tr>
            </a:tbl>
          </a:graphicData>
        </a:graphic>
      </p:graphicFrame>
      <p:sp>
        <p:nvSpPr>
          <p:cNvPr id="8" name="Прямоугольник 7"/>
          <p:cNvSpPr/>
          <p:nvPr/>
        </p:nvSpPr>
        <p:spPr>
          <a:xfrm>
            <a:off x="2786050" y="5804384"/>
            <a:ext cx="4572032" cy="1963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ru-RU" sz="1400" dirty="0">
              <a:solidFill>
                <a:srgbClr val="1F497D"/>
              </a:solidFill>
            </a:endParaRPr>
          </a:p>
        </p:txBody>
      </p:sp>
      <p:sp>
        <p:nvSpPr>
          <p:cNvPr id="9" name="Заголовок 1"/>
          <p:cNvSpPr>
            <a:spLocks noGrp="1"/>
          </p:cNvSpPr>
          <p:nvPr>
            <p:ph type="title"/>
          </p:nvPr>
        </p:nvSpPr>
        <p:spPr>
          <a:xfrm>
            <a:off x="0" y="346076"/>
            <a:ext cx="9144000" cy="439718"/>
          </a:xfrm>
        </p:spPr>
        <p:txBody>
          <a:bodyPr/>
          <a:lstStyle/>
          <a:p>
            <a:r>
              <a:rPr lang="ru-RU" dirty="0" smtClean="0"/>
              <a:t>Мероприятия</a:t>
            </a:r>
            <a:endParaRPr lang="ru-RU" dirty="0"/>
          </a:p>
        </p:txBody>
      </p:sp>
      <p:sp>
        <p:nvSpPr>
          <p:cNvPr id="10" name="Овал 9"/>
          <p:cNvSpPr/>
          <p:nvPr/>
        </p:nvSpPr>
        <p:spPr>
          <a:xfrm>
            <a:off x="345245" y="1000108"/>
            <a:ext cx="234000" cy="234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smtClean="0">
                <a:latin typeface="Impact" pitchFamily="34" charset="0"/>
              </a:rPr>
              <a:t>12</a:t>
            </a:r>
            <a:endParaRPr lang="ru-RU" sz="1400" dirty="0">
              <a:latin typeface="Impact" pitchFamily="34" charset="0"/>
            </a:endParaRPr>
          </a:p>
        </p:txBody>
      </p:sp>
      <p:sp>
        <p:nvSpPr>
          <p:cNvPr id="11" name="Овал 10"/>
          <p:cNvSpPr/>
          <p:nvPr/>
        </p:nvSpPr>
        <p:spPr>
          <a:xfrm>
            <a:off x="2857488" y="5829609"/>
            <a:ext cx="144000" cy="144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 tIns="0" rIns="0" bIns="0" rtlCol="0" anchor="ctr"/>
          <a:lstStyle/>
          <a:p>
            <a:pPr algn="ctr"/>
            <a:r>
              <a:rPr lang="ru-RU" sz="700" dirty="0" smtClean="0">
                <a:latin typeface="Impact" pitchFamily="34" charset="0"/>
              </a:rPr>
              <a:t>12</a:t>
            </a:r>
            <a:endParaRPr lang="ru-RU" sz="700" dirty="0">
              <a:latin typeface="Impact"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46076"/>
            <a:ext cx="9144000" cy="720000"/>
          </a:xfrm>
        </p:spPr>
        <p:txBody>
          <a:bodyPr/>
          <a:lstStyle/>
          <a:p>
            <a:r>
              <a:rPr lang="ru-RU" dirty="0" smtClean="0"/>
              <a:t>Законодательные и нормативные правовые акты,</a:t>
            </a:r>
            <a:br>
              <a:rPr lang="ru-RU" dirty="0" smtClean="0"/>
            </a:br>
            <a:r>
              <a:rPr lang="ru-RU" b="0" dirty="0" smtClean="0"/>
              <a:t>требующие принятия в связи с реализацией новых полномочий</a:t>
            </a:r>
            <a:endParaRPr lang="ru-RU" sz="1350" b="0" dirty="0"/>
          </a:p>
        </p:txBody>
      </p:sp>
      <p:graphicFrame>
        <p:nvGraphicFramePr>
          <p:cNvPr id="4" name="Таблица 3"/>
          <p:cNvGraphicFramePr>
            <a:graphicFrameLocks noGrp="1"/>
          </p:cNvGraphicFramePr>
          <p:nvPr/>
        </p:nvGraphicFramePr>
        <p:xfrm>
          <a:off x="214281" y="1214422"/>
          <a:ext cx="8715437" cy="5417820"/>
        </p:xfrm>
        <a:graphic>
          <a:graphicData uri="http://schemas.openxmlformats.org/drawingml/2006/table">
            <a:tbl>
              <a:tblPr firstRow="1" bandRow="1">
                <a:tableStyleId>{5C22544A-7EE6-4342-B048-85BDC9FD1C3A}</a:tableStyleId>
              </a:tblPr>
              <a:tblGrid>
                <a:gridCol w="2928959"/>
                <a:gridCol w="3000396"/>
                <a:gridCol w="2786082"/>
              </a:tblGrid>
              <a:tr h="225309">
                <a:tc>
                  <a:txBody>
                    <a:bodyPr/>
                    <a:lstStyle/>
                    <a:p>
                      <a:pPr algn="ctr"/>
                      <a:r>
                        <a:rPr lang="ru-RU" sz="1000" dirty="0" smtClean="0"/>
                        <a:t>Федеральное</a:t>
                      </a:r>
                      <a:r>
                        <a:rPr lang="ru-RU" sz="1000" baseline="0" dirty="0" smtClean="0"/>
                        <a:t> казначейство</a:t>
                      </a:r>
                      <a:endParaRPr lang="ru-RU" sz="1000" dirty="0"/>
                    </a:p>
                  </a:txBody>
                  <a:tcPr anchor="ctr">
                    <a:lnR w="762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t>Министерство финансов Российской Федерации</a:t>
                      </a:r>
                      <a:endParaRPr lang="ru-RU" sz="10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tcPr>
                </a:tc>
                <a:tc>
                  <a:txBody>
                    <a:bodyPr/>
                    <a:lstStyle/>
                    <a:p>
                      <a:pPr algn="ctr"/>
                      <a:r>
                        <a:rPr lang="ru-RU" sz="1000" dirty="0" smtClean="0"/>
                        <a:t>Правительство Российской</a:t>
                      </a:r>
                      <a:r>
                        <a:rPr lang="ru-RU" sz="1000" baseline="0" dirty="0" smtClean="0"/>
                        <a:t> Федерации</a:t>
                      </a:r>
                      <a:endParaRPr lang="ru-RU" sz="1000" dirty="0"/>
                    </a:p>
                  </a:txBody>
                  <a:tcPr anchor="ctr">
                    <a:lnL w="76200" cap="flat" cmpd="sng" algn="ctr">
                      <a:solidFill>
                        <a:schemeClr val="bg1"/>
                      </a:solidFill>
                      <a:prstDash val="solid"/>
                      <a:round/>
                      <a:headEnd type="none" w="med" len="med"/>
                      <a:tailEnd type="none" w="med" len="med"/>
                    </a:lnL>
                  </a:tcPr>
                </a:tc>
              </a:tr>
              <a:tr h="3203716">
                <a:tc>
                  <a:txBody>
                    <a:bodyPr/>
                    <a:lstStyle/>
                    <a:p>
                      <a:pPr algn="just">
                        <a:spcBef>
                          <a:spcPts val="0"/>
                        </a:spcBef>
                        <a:spcAft>
                          <a:spcPts val="300"/>
                        </a:spcAft>
                        <a:tabLst>
                          <a:tab pos="179388" algn="l"/>
                        </a:tabLst>
                      </a:pPr>
                      <a:r>
                        <a:rPr lang="ru-RU" sz="900" kern="1200" dirty="0" smtClean="0"/>
                        <a:t>1. 	Правила организации и функционирования системы бюджетных платежей, в т.ч.:</a:t>
                      </a:r>
                    </a:p>
                    <a:p>
                      <a:pPr marL="457200" marR="0" lvl="1" indent="179388" algn="just" defTabSz="914400" rtl="0" eaLnBrk="1" fontAlgn="auto" latinLnBrk="0" hangingPunct="1">
                        <a:lnSpc>
                          <a:spcPct val="100000"/>
                        </a:lnSpc>
                        <a:spcBef>
                          <a:spcPts val="0"/>
                        </a:spcBef>
                        <a:spcAft>
                          <a:spcPts val="300"/>
                        </a:spcAft>
                        <a:buClrTx/>
                        <a:buSzTx/>
                        <a:buFont typeface="Arial" pitchFamily="34" charset="0"/>
                        <a:buChar char="•"/>
                        <a:tabLst/>
                        <a:defRPr/>
                      </a:pPr>
                      <a:r>
                        <a:rPr lang="ru-RU" sz="900" dirty="0" smtClean="0"/>
                        <a:t> регламент функционирования системы бюджетных платежей</a:t>
                      </a:r>
                    </a:p>
                    <a:p>
                      <a:pPr marL="457200" marR="0" lvl="1" indent="179388" algn="just" defTabSz="914400" rtl="0" eaLnBrk="1" fontAlgn="auto" latinLnBrk="0" hangingPunct="1">
                        <a:lnSpc>
                          <a:spcPct val="100000"/>
                        </a:lnSpc>
                        <a:spcBef>
                          <a:spcPts val="0"/>
                        </a:spcBef>
                        <a:spcAft>
                          <a:spcPts val="300"/>
                        </a:spcAft>
                        <a:buClrTx/>
                        <a:buSzTx/>
                        <a:buFont typeface="Arial" pitchFamily="34" charset="0"/>
                        <a:buChar char="•"/>
                        <a:tabLst/>
                        <a:defRPr/>
                      </a:pPr>
                      <a:r>
                        <a:rPr lang="ru-RU" sz="900" dirty="0" smtClean="0"/>
                        <a:t> правила приема и исполнения распоряжений о переводе денежных средств, перевода денежных средств и проведения расчетов</a:t>
                      </a:r>
                    </a:p>
                    <a:p>
                      <a:pPr marL="457200" marR="0" lvl="1" indent="179388" algn="just" defTabSz="914400" rtl="0" eaLnBrk="1" fontAlgn="auto" latinLnBrk="0" hangingPunct="1">
                        <a:lnSpc>
                          <a:spcPct val="100000"/>
                        </a:lnSpc>
                        <a:spcBef>
                          <a:spcPts val="0"/>
                        </a:spcBef>
                        <a:spcAft>
                          <a:spcPts val="300"/>
                        </a:spcAft>
                        <a:buClrTx/>
                        <a:buSzTx/>
                        <a:buFont typeface="Arial" pitchFamily="34" charset="0"/>
                        <a:buChar char="•"/>
                        <a:tabLst/>
                        <a:defRPr/>
                      </a:pPr>
                      <a:r>
                        <a:rPr lang="ru-RU" sz="900" dirty="0" smtClean="0"/>
                        <a:t> правила обеспечения непрерывности деятельности и управления рисками</a:t>
                      </a:r>
                    </a:p>
                    <a:p>
                      <a:pPr marL="457200" marR="0" lvl="1" indent="179388" algn="just" defTabSz="914400" rtl="0" eaLnBrk="1" fontAlgn="auto" latinLnBrk="0" hangingPunct="1">
                        <a:lnSpc>
                          <a:spcPct val="100000"/>
                        </a:lnSpc>
                        <a:spcBef>
                          <a:spcPts val="0"/>
                        </a:spcBef>
                        <a:spcAft>
                          <a:spcPts val="300"/>
                        </a:spcAft>
                        <a:buClrTx/>
                        <a:buSzTx/>
                        <a:buFont typeface="Arial" pitchFamily="34" charset="0"/>
                        <a:buChar char="•"/>
                        <a:tabLst/>
                        <a:defRPr/>
                      </a:pPr>
                      <a:r>
                        <a:rPr lang="ru-RU" sz="900" dirty="0" smtClean="0"/>
                        <a:t> порядок взаимодействия участников системы бюджетных платежей</a:t>
                      </a:r>
                    </a:p>
                    <a:p>
                      <a:pPr marL="457200" marR="0" lvl="1" indent="179388" algn="just" defTabSz="914400" rtl="0" eaLnBrk="1" fontAlgn="auto" latinLnBrk="0" hangingPunct="1">
                        <a:lnSpc>
                          <a:spcPct val="100000"/>
                        </a:lnSpc>
                        <a:spcBef>
                          <a:spcPts val="0"/>
                        </a:spcBef>
                        <a:spcAft>
                          <a:spcPts val="300"/>
                        </a:spcAft>
                        <a:buClrTx/>
                        <a:buSzTx/>
                        <a:buFont typeface="Arial" pitchFamily="34" charset="0"/>
                        <a:buChar char="•"/>
                        <a:tabLst/>
                        <a:defRPr/>
                      </a:pPr>
                      <a:r>
                        <a:rPr lang="ru-RU" sz="900" dirty="0" smtClean="0"/>
                        <a:t>формы и способы расчетов</a:t>
                      </a:r>
                      <a:endParaRPr lang="ru-RU" sz="900" dirty="0"/>
                    </a:p>
                    <a:p>
                      <a:pPr marL="0" marR="0" indent="0" algn="just" defTabSz="914400" rtl="0" eaLnBrk="1" fontAlgn="auto" latinLnBrk="0" hangingPunct="1">
                        <a:lnSpc>
                          <a:spcPct val="100000"/>
                        </a:lnSpc>
                        <a:spcBef>
                          <a:spcPts val="0"/>
                        </a:spcBef>
                        <a:spcAft>
                          <a:spcPts val="300"/>
                        </a:spcAft>
                        <a:buClrTx/>
                        <a:buSzTx/>
                        <a:buFontTx/>
                        <a:buNone/>
                        <a:tabLst>
                          <a:tab pos="179388" algn="l"/>
                        </a:tabLst>
                        <a:defRPr/>
                      </a:pPr>
                      <a:r>
                        <a:rPr lang="ru-RU" sz="900" dirty="0" smtClean="0"/>
                        <a:t>2. 	Порядок эмиссии и эквайринга платежных карт (по согласованию с Министерством финансов Российской</a:t>
                      </a:r>
                      <a:r>
                        <a:rPr lang="ru-RU" sz="900" baseline="0" dirty="0" smtClean="0"/>
                        <a:t> Федерации</a:t>
                      </a:r>
                      <a:r>
                        <a:rPr lang="ru-RU" sz="900" dirty="0" smtClean="0"/>
                        <a:t>)</a:t>
                      </a:r>
                    </a:p>
                    <a:p>
                      <a:pPr marL="0" marR="0" indent="0" algn="just" defTabSz="914400" rtl="0" eaLnBrk="1" fontAlgn="auto" latinLnBrk="0" hangingPunct="1">
                        <a:lnSpc>
                          <a:spcPct val="100000"/>
                        </a:lnSpc>
                        <a:spcBef>
                          <a:spcPts val="0"/>
                        </a:spcBef>
                        <a:spcAft>
                          <a:spcPts val="300"/>
                        </a:spcAft>
                        <a:buClrTx/>
                        <a:buSzTx/>
                        <a:buFontTx/>
                        <a:buNone/>
                        <a:tabLst>
                          <a:tab pos="179388" algn="l"/>
                        </a:tabLst>
                        <a:defRPr/>
                      </a:pPr>
                      <a:r>
                        <a:rPr lang="ru-RU" sz="900" dirty="0" smtClean="0"/>
                        <a:t>3. 	Создание объединений банкоматных сетей и пунктов выдачи наличных денежных средств (по согласованию с Министерством финансов Российской</a:t>
                      </a:r>
                      <a:r>
                        <a:rPr lang="ru-RU" sz="900" baseline="0" dirty="0" smtClean="0"/>
                        <a:t> Федерации</a:t>
                      </a:r>
                      <a:r>
                        <a:rPr lang="ru-RU" sz="900" dirty="0" smtClean="0"/>
                        <a:t>)</a:t>
                      </a:r>
                    </a:p>
                    <a:p>
                      <a:pPr marL="0" marR="0" indent="0" algn="just" defTabSz="914400" rtl="0" eaLnBrk="1" fontAlgn="auto" latinLnBrk="0" hangingPunct="1">
                        <a:lnSpc>
                          <a:spcPct val="100000"/>
                        </a:lnSpc>
                        <a:spcBef>
                          <a:spcPts val="0"/>
                        </a:spcBef>
                        <a:spcAft>
                          <a:spcPts val="300"/>
                        </a:spcAft>
                        <a:buClrTx/>
                        <a:buSzTx/>
                        <a:buFontTx/>
                        <a:buNone/>
                        <a:tabLst>
                          <a:tab pos="179388" algn="l"/>
                        </a:tabLst>
                        <a:defRPr/>
                      </a:pPr>
                      <a:r>
                        <a:rPr lang="ru-RU" sz="900" dirty="0" smtClean="0"/>
                        <a:t>4. 	Порядок осуществления прогнозирования движения средств на едином казначейском счете</a:t>
                      </a:r>
                    </a:p>
                    <a:p>
                      <a:pPr marL="0" marR="0" indent="0" algn="just" defTabSz="914400" rtl="0" eaLnBrk="1" fontAlgn="auto" latinLnBrk="0" hangingPunct="1">
                        <a:lnSpc>
                          <a:spcPct val="100000"/>
                        </a:lnSpc>
                        <a:spcBef>
                          <a:spcPts val="0"/>
                        </a:spcBef>
                        <a:spcAft>
                          <a:spcPts val="300"/>
                        </a:spcAft>
                        <a:buClrTx/>
                        <a:buSzTx/>
                        <a:buFontTx/>
                        <a:buNone/>
                        <a:tabLst>
                          <a:tab pos="179388" algn="l"/>
                        </a:tabLst>
                        <a:defRPr/>
                      </a:pPr>
                      <a:r>
                        <a:rPr lang="ru-RU" sz="900" dirty="0" smtClean="0"/>
                        <a:t>5.	Обеспечение</a:t>
                      </a:r>
                      <a:r>
                        <a:rPr lang="ru-RU" sz="900" baseline="0" dirty="0" smtClean="0"/>
                        <a:t> с</a:t>
                      </a:r>
                      <a:r>
                        <a:rPr lang="ru-RU" sz="900" dirty="0" smtClean="0"/>
                        <a:t>оздания, ведения, развития и обслуживания государственного платежного шлюза</a:t>
                      </a:r>
                    </a:p>
                    <a:p>
                      <a:pPr marL="0" marR="0" indent="0" algn="just" defTabSz="914400" rtl="0" eaLnBrk="1" fontAlgn="auto" latinLnBrk="0" hangingPunct="1">
                        <a:lnSpc>
                          <a:spcPct val="100000"/>
                        </a:lnSpc>
                        <a:spcBef>
                          <a:spcPts val="0"/>
                        </a:spcBef>
                        <a:spcAft>
                          <a:spcPts val="300"/>
                        </a:spcAft>
                        <a:buClrTx/>
                        <a:buSzTx/>
                        <a:buFontTx/>
                        <a:buNone/>
                        <a:tabLst>
                          <a:tab pos="179388" algn="l"/>
                        </a:tabLst>
                        <a:defRPr/>
                      </a:pPr>
                      <a:r>
                        <a:rPr lang="ru-RU" sz="900" dirty="0" smtClean="0"/>
                        <a:t>6. 	Условия для интеграции государственного платежного шлюза с официальными ведомственными сайтами и порталами участников системы бюджетных платежей в информационно-телекоммуникационной сети «Интернет», информационными системами, осуществляющими прием бюджетных платежей</a:t>
                      </a:r>
                    </a:p>
                    <a:p>
                      <a:pPr marL="0" marR="0" indent="0" algn="just" defTabSz="914400" rtl="0" eaLnBrk="1" fontAlgn="auto" latinLnBrk="0" hangingPunct="1">
                        <a:lnSpc>
                          <a:spcPct val="100000"/>
                        </a:lnSpc>
                        <a:spcBef>
                          <a:spcPts val="0"/>
                        </a:spcBef>
                        <a:spcAft>
                          <a:spcPts val="300"/>
                        </a:spcAft>
                        <a:buClrTx/>
                        <a:buSzTx/>
                        <a:buFontTx/>
                        <a:buNone/>
                        <a:tabLst>
                          <a:tab pos="179388" algn="l"/>
                        </a:tabLst>
                        <a:defRPr/>
                      </a:pPr>
                      <a:r>
                        <a:rPr lang="ru-RU" sz="900" dirty="0" smtClean="0"/>
                        <a:t>7. 	Порядок представления выписки по казначейскому счету о факте исполнения распоряжения о переводе денежных средств участника системы бюджетных платежей</a:t>
                      </a:r>
                    </a:p>
                  </a:txBody>
                  <a:tcPr>
                    <a:lnR w="76200" cap="flat" cmpd="sng" algn="ctr">
                      <a:solidFill>
                        <a:schemeClr val="bg1"/>
                      </a:solidFill>
                      <a:prstDash val="solid"/>
                      <a:round/>
                      <a:headEnd type="none" w="med" len="med"/>
                      <a:tailEnd type="none" w="med" len="med"/>
                    </a:lnR>
                  </a:tcPr>
                </a:tc>
                <a:tc>
                  <a:txBody>
                    <a:bodyPr/>
                    <a:lstStyle/>
                    <a:p>
                      <a:pPr marL="0" marR="0" indent="0" algn="just" defTabSz="914400" rtl="0" eaLnBrk="1" fontAlgn="auto" latinLnBrk="0" hangingPunct="1">
                        <a:lnSpc>
                          <a:spcPct val="100000"/>
                        </a:lnSpc>
                        <a:spcBef>
                          <a:spcPts val="0"/>
                        </a:spcBef>
                        <a:spcAft>
                          <a:spcPts val="300"/>
                        </a:spcAft>
                        <a:buClrTx/>
                        <a:buSzTx/>
                        <a:buFontTx/>
                        <a:buNone/>
                        <a:tabLst>
                          <a:tab pos="179388" algn="l"/>
                        </a:tabLst>
                        <a:defRPr/>
                      </a:pPr>
                      <a:r>
                        <a:rPr lang="ru-RU" sz="900" dirty="0" smtClean="0"/>
                        <a:t>1. 	Обязательные реквизиты бюджетного платежа, правила их указания в распоряжениях о переводе денежных средств (по согласованию с Центральным банком Российской Федерации)</a:t>
                      </a:r>
                    </a:p>
                    <a:p>
                      <a:pPr algn="just">
                        <a:spcBef>
                          <a:spcPts val="0"/>
                        </a:spcBef>
                        <a:spcAft>
                          <a:spcPts val="300"/>
                        </a:spcAft>
                        <a:tabLst>
                          <a:tab pos="179388" algn="l"/>
                        </a:tabLst>
                      </a:pPr>
                      <a:r>
                        <a:rPr lang="ru-RU" sz="900" dirty="0" smtClean="0"/>
                        <a:t>2.	Правила перечисления денежных средств и проведения расчетов по бюджетным платежам организаций, осуществляющих их прием</a:t>
                      </a:r>
                      <a:r>
                        <a:rPr lang="ru-RU" sz="900" baseline="0" dirty="0" smtClean="0"/>
                        <a:t> и </a:t>
                      </a:r>
                      <a:r>
                        <a:rPr lang="ru-RU" sz="900" dirty="0" smtClean="0"/>
                        <a:t>выплату</a:t>
                      </a:r>
                      <a:r>
                        <a:rPr lang="ru-RU" sz="900" baseline="0" dirty="0" smtClean="0"/>
                        <a:t> </a:t>
                      </a:r>
                      <a:r>
                        <a:rPr lang="ru-RU" sz="900" dirty="0" smtClean="0"/>
                        <a:t>(по согласованию с Центральным банком Российской Федерации)</a:t>
                      </a:r>
                    </a:p>
                    <a:p>
                      <a:pPr marL="0" marR="0" indent="0" algn="just" defTabSz="914400" rtl="0" eaLnBrk="1" fontAlgn="auto" latinLnBrk="0" hangingPunct="1">
                        <a:lnSpc>
                          <a:spcPct val="100000"/>
                        </a:lnSpc>
                        <a:spcBef>
                          <a:spcPts val="0"/>
                        </a:spcBef>
                        <a:spcAft>
                          <a:spcPts val="300"/>
                        </a:spcAft>
                        <a:buClrTx/>
                        <a:buSzTx/>
                        <a:buFontTx/>
                        <a:buNone/>
                        <a:tabLst>
                          <a:tab pos="179388" algn="l"/>
                        </a:tabLst>
                        <a:defRPr/>
                      </a:pPr>
                      <a:r>
                        <a:rPr lang="ru-RU" sz="900" dirty="0" smtClean="0"/>
                        <a:t>3. 	Перечень дополнительной информации, необходимой для казначейского обслуживания исполнения бюджетов бюджетной системы Российской Федерации</a:t>
                      </a:r>
                    </a:p>
                    <a:p>
                      <a:pPr algn="just">
                        <a:spcBef>
                          <a:spcPts val="0"/>
                        </a:spcBef>
                        <a:spcAft>
                          <a:spcPts val="300"/>
                        </a:spcAft>
                        <a:tabLst>
                          <a:tab pos="179388" algn="l"/>
                        </a:tabLst>
                      </a:pPr>
                      <a:r>
                        <a:rPr lang="ru-RU" sz="900" dirty="0" smtClean="0"/>
                        <a:t>4. 	Форма распоряжения клиента - физического лица для осуществления бюджетных платежей (по согласованию с Центральным банком Российской Федерации)</a:t>
                      </a:r>
                    </a:p>
                    <a:p>
                      <a:pPr marL="0" marR="0" indent="0" algn="just" defTabSz="914400" rtl="0" eaLnBrk="1" fontAlgn="auto" latinLnBrk="0" hangingPunct="1">
                        <a:lnSpc>
                          <a:spcPct val="100000"/>
                        </a:lnSpc>
                        <a:spcBef>
                          <a:spcPts val="0"/>
                        </a:spcBef>
                        <a:spcAft>
                          <a:spcPts val="300"/>
                        </a:spcAft>
                        <a:buClrTx/>
                        <a:buSzTx/>
                        <a:buFontTx/>
                        <a:buNone/>
                        <a:tabLst>
                          <a:tab pos="179388" algn="l"/>
                        </a:tabLst>
                        <a:defRPr/>
                      </a:pPr>
                      <a:r>
                        <a:rPr lang="ru-RU" sz="900" dirty="0" smtClean="0"/>
                        <a:t>5. 	Правила взаимодействия системы бюджетных платежей с другими платежными системами, связанного с переводом денежных средств, проведением взаимных расчетов (по согласованию с Центральным банком Российской Федерации)</a:t>
                      </a:r>
                      <a:endParaRPr lang="ru-RU" sz="900" dirty="0"/>
                    </a:p>
                    <a:p>
                      <a:pPr marL="0" marR="0" indent="0" algn="just" defTabSz="914400" rtl="0" eaLnBrk="1" fontAlgn="auto" latinLnBrk="0" hangingPunct="1">
                        <a:lnSpc>
                          <a:spcPct val="100000"/>
                        </a:lnSpc>
                        <a:spcBef>
                          <a:spcPts val="0"/>
                        </a:spcBef>
                        <a:spcAft>
                          <a:spcPts val="300"/>
                        </a:spcAft>
                        <a:buClrTx/>
                        <a:buSzTx/>
                        <a:buFontTx/>
                        <a:buNone/>
                        <a:tabLst>
                          <a:tab pos="179388" algn="l"/>
                        </a:tabLst>
                        <a:defRPr/>
                      </a:pPr>
                      <a:r>
                        <a:rPr lang="ru-RU" sz="900" dirty="0" smtClean="0"/>
                        <a:t>6. 	Порядок осуществления мониторинга функционирования системы бюджетных платежей и ее взаимодействия с иными платежными системами</a:t>
                      </a:r>
                      <a:endParaRPr lang="ru-RU" sz="900" dirty="0"/>
                    </a:p>
                    <a:p>
                      <a:pPr marL="0" marR="0" indent="0" algn="just" defTabSz="914400" rtl="0" eaLnBrk="1" fontAlgn="auto" latinLnBrk="0" hangingPunct="1">
                        <a:lnSpc>
                          <a:spcPct val="100000"/>
                        </a:lnSpc>
                        <a:spcBef>
                          <a:spcPts val="0"/>
                        </a:spcBef>
                        <a:spcAft>
                          <a:spcPts val="300"/>
                        </a:spcAft>
                        <a:buClrTx/>
                        <a:buSzTx/>
                        <a:buFontTx/>
                        <a:buNone/>
                        <a:tabLst>
                          <a:tab pos="179388" algn="l"/>
                        </a:tabLst>
                        <a:defRPr/>
                      </a:pPr>
                      <a:r>
                        <a:rPr lang="ru-RU" sz="900" dirty="0" smtClean="0"/>
                        <a:t>7. 	Методика составления, формы и сроки предоставления отчетности, в том числе в виде отчетности по платежной системе Банка России и платежной системе Федерального казначейства</a:t>
                      </a:r>
                      <a:r>
                        <a:rPr lang="ru-RU" sz="900" baseline="0" dirty="0" smtClean="0"/>
                        <a:t> в рамках надзорной деятельности Министерства финансов Российской Федерации в национальной платежной системе</a:t>
                      </a:r>
                      <a:endParaRPr lang="ru-RU" sz="9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tcPr>
                </a:tc>
                <a:tc>
                  <a:txBody>
                    <a:bodyPr/>
                    <a:lstStyle/>
                    <a:p>
                      <a:pPr marL="0" marR="0" indent="0" algn="just" defTabSz="914400" rtl="0" eaLnBrk="1" fontAlgn="auto" latinLnBrk="0" hangingPunct="1">
                        <a:lnSpc>
                          <a:spcPct val="100000"/>
                        </a:lnSpc>
                        <a:spcBef>
                          <a:spcPts val="0"/>
                        </a:spcBef>
                        <a:spcAft>
                          <a:spcPts val="300"/>
                        </a:spcAft>
                        <a:buClrTx/>
                        <a:buSzTx/>
                        <a:buFont typeface="Arial" pitchFamily="34" charset="0"/>
                        <a:buNone/>
                        <a:tabLst>
                          <a:tab pos="179388" algn="l"/>
                        </a:tabLst>
                        <a:defRPr/>
                      </a:pPr>
                      <a:r>
                        <a:rPr lang="ru-RU" sz="900" dirty="0" smtClean="0"/>
                        <a:t>1. 	Формы учета и отчетности по валютным операциям между резидентами и нерезидентами, оформляемые в Федеральном казначействе, сроки и порядок их предоставления</a:t>
                      </a:r>
                      <a:endParaRPr lang="ru-RU" sz="900" dirty="0"/>
                    </a:p>
                    <a:p>
                      <a:pPr marL="0" marR="0" indent="0" algn="just" defTabSz="914400" rtl="0" eaLnBrk="1" fontAlgn="auto" latinLnBrk="0" hangingPunct="1">
                        <a:lnSpc>
                          <a:spcPct val="100000"/>
                        </a:lnSpc>
                        <a:spcBef>
                          <a:spcPts val="0"/>
                        </a:spcBef>
                        <a:spcAft>
                          <a:spcPts val="300"/>
                        </a:spcAft>
                        <a:buClrTx/>
                        <a:buSzTx/>
                        <a:buFontTx/>
                        <a:buNone/>
                        <a:tabLst>
                          <a:tab pos="179388" algn="l"/>
                        </a:tabLst>
                        <a:defRPr/>
                      </a:pPr>
                      <a:r>
                        <a:rPr lang="ru-RU" sz="900" dirty="0" smtClean="0"/>
                        <a:t>2. 	Порядок представления резидентами Федеральному казначейству информации при осуществлении ими внешнеэкономической</a:t>
                      </a:r>
                      <a:r>
                        <a:rPr lang="ru-RU" sz="900" baseline="0" dirty="0" smtClean="0"/>
                        <a:t> деятельности</a:t>
                      </a:r>
                      <a:endParaRPr lang="ru-RU" sz="900" dirty="0"/>
                    </a:p>
                  </a:txBody>
                  <a:tcPr>
                    <a:lnL w="76200" cap="flat" cmpd="sng" algn="ctr">
                      <a:solidFill>
                        <a:schemeClr val="bg1"/>
                      </a:solidFill>
                      <a:prstDash val="solid"/>
                      <a:round/>
                      <a:headEnd type="none" w="med" len="med"/>
                      <a:tailEnd type="none" w="med" len="med"/>
                    </a:ln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b="0" dirty="0" smtClean="0"/>
              <a:t>Направление 1. </a:t>
            </a:r>
            <a:r>
              <a:rPr lang="ru-RU" sz="1800" dirty="0" smtClean="0"/>
              <a:t>Построение единого казначейского счета Федерального казначейства</a:t>
            </a:r>
            <a:endParaRPr lang="ru-RU" sz="1800" dirty="0"/>
          </a:p>
        </p:txBody>
      </p:sp>
      <p:cxnSp>
        <p:nvCxnSpPr>
          <p:cNvPr id="3" name="Прямая со стрелкой 2"/>
          <p:cNvCxnSpPr/>
          <p:nvPr/>
        </p:nvCxnSpPr>
        <p:spPr>
          <a:xfrm>
            <a:off x="214282" y="6000768"/>
            <a:ext cx="8786874" cy="1588"/>
          </a:xfrm>
          <a:prstGeom prst="straightConnector1">
            <a:avLst/>
          </a:prstGeom>
          <a:ln w="47625">
            <a:headEnd type="oval"/>
            <a:tailEnd type="arrow"/>
          </a:ln>
        </p:spPr>
        <p:style>
          <a:lnRef idx="1">
            <a:schemeClr val="accent1"/>
          </a:lnRef>
          <a:fillRef idx="0">
            <a:schemeClr val="accent1"/>
          </a:fillRef>
          <a:effectRef idx="0">
            <a:schemeClr val="accent1"/>
          </a:effectRef>
          <a:fontRef idx="minor">
            <a:schemeClr val="tx1"/>
          </a:fontRef>
        </p:style>
      </p:cxnSp>
      <p:graphicFrame>
        <p:nvGraphicFramePr>
          <p:cNvPr id="4" name="Таблица 3"/>
          <p:cNvGraphicFramePr>
            <a:graphicFrameLocks noGrp="1"/>
          </p:cNvGraphicFramePr>
          <p:nvPr/>
        </p:nvGraphicFramePr>
        <p:xfrm>
          <a:off x="214277" y="6027663"/>
          <a:ext cx="8929755" cy="649158"/>
        </p:xfrm>
        <a:graphic>
          <a:graphicData uri="http://schemas.openxmlformats.org/drawingml/2006/table">
            <a:tbl>
              <a:tblPr firstRow="1" bandRow="1">
                <a:tableStyleId>{2D5ABB26-0587-4C30-8999-92F81FD0307C}</a:tableStyleId>
              </a:tblPr>
              <a:tblGrid>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504820"/>
              </a:tblGrid>
              <a:tr h="374838">
                <a:tc>
                  <a:txBody>
                    <a:bodyPr/>
                    <a:lstStyle/>
                    <a:p>
                      <a:pPr algn="ctr"/>
                      <a:r>
                        <a:rPr lang="ru-RU" sz="1200" dirty="0" smtClean="0"/>
                        <a:t>авг</a:t>
                      </a:r>
                      <a:endParaRPr lang="ru-RU" sz="1200" dirty="0"/>
                    </a:p>
                  </a:txBody>
                  <a:tcPr vert="vert270" anchor="ctr"/>
                </a:tc>
                <a:tc>
                  <a:txBody>
                    <a:bodyPr/>
                    <a:lstStyle/>
                    <a:p>
                      <a:pPr algn="ctr"/>
                      <a:r>
                        <a:rPr lang="ru-RU" sz="1200" dirty="0" smtClean="0"/>
                        <a:t>сен</a:t>
                      </a:r>
                      <a:endParaRPr lang="ru-RU" sz="1200" dirty="0"/>
                    </a:p>
                  </a:txBody>
                  <a:tcPr vert="vert270" anchor="ctr"/>
                </a:tc>
                <a:tc>
                  <a:txBody>
                    <a:bodyPr/>
                    <a:lstStyle/>
                    <a:p>
                      <a:pPr algn="ctr"/>
                      <a:r>
                        <a:rPr lang="ru-RU" sz="1200" dirty="0" smtClean="0"/>
                        <a:t>окт</a:t>
                      </a:r>
                      <a:endParaRPr lang="ru-RU" sz="1200" dirty="0"/>
                    </a:p>
                  </a:txBody>
                  <a:tcPr vert="vert270" anchor="ctr"/>
                </a:tc>
                <a:tc>
                  <a:txBody>
                    <a:bodyPr/>
                    <a:lstStyle/>
                    <a:p>
                      <a:pPr algn="ctr"/>
                      <a:r>
                        <a:rPr lang="ru-RU" sz="1200" dirty="0" smtClean="0"/>
                        <a:t>ноя</a:t>
                      </a:r>
                      <a:endParaRPr lang="ru-RU" sz="1200" dirty="0"/>
                    </a:p>
                  </a:txBody>
                  <a:tcPr vert="vert270" anchor="ctr"/>
                </a:tc>
                <a:tc>
                  <a:txBody>
                    <a:bodyPr/>
                    <a:lstStyle/>
                    <a:p>
                      <a:pPr algn="ctr"/>
                      <a:r>
                        <a:rPr lang="ru-RU" sz="1200" dirty="0" smtClean="0"/>
                        <a:t>дек</a:t>
                      </a:r>
                      <a:endParaRPr lang="ru-RU" sz="1200" dirty="0"/>
                    </a:p>
                  </a:txBody>
                  <a:tcPr vert="vert270" anchor="ctr">
                    <a:lnR w="12700" cap="flat" cmpd="sng" algn="ctr">
                      <a:solidFill>
                        <a:schemeClr val="bg1">
                          <a:lumMod val="50000"/>
                        </a:schemeClr>
                      </a:solidFill>
                      <a:prstDash val="solid"/>
                      <a:round/>
                      <a:headEnd type="none" w="med" len="med"/>
                      <a:tailEnd type="none" w="med" len="med"/>
                    </a:lnR>
                  </a:tcPr>
                </a:tc>
                <a:tc>
                  <a:txBody>
                    <a:bodyPr/>
                    <a:lstStyle/>
                    <a:p>
                      <a:pPr algn="ctr"/>
                      <a:r>
                        <a:rPr lang="ru-RU" sz="1200" dirty="0" smtClean="0"/>
                        <a:t>янв</a:t>
                      </a:r>
                      <a:endParaRPr lang="ru-RU" sz="1200" dirty="0"/>
                    </a:p>
                  </a:txBody>
                  <a:tcPr vert="vert270" anchor="ctr">
                    <a:lnL w="12700" cap="flat" cmpd="sng" algn="ctr">
                      <a:solidFill>
                        <a:schemeClr val="bg1">
                          <a:lumMod val="50000"/>
                        </a:schemeClr>
                      </a:solidFill>
                      <a:prstDash val="solid"/>
                      <a:round/>
                      <a:headEnd type="none" w="med" len="med"/>
                      <a:tailEnd type="none" w="med" len="med"/>
                    </a:lnL>
                  </a:tcPr>
                </a:tc>
                <a:tc>
                  <a:txBody>
                    <a:bodyPr/>
                    <a:lstStyle/>
                    <a:p>
                      <a:pPr algn="ctr"/>
                      <a:r>
                        <a:rPr lang="ru-RU" sz="1200" dirty="0" smtClean="0"/>
                        <a:t>фев</a:t>
                      </a:r>
                      <a:endParaRPr lang="ru-RU" sz="1200" dirty="0"/>
                    </a:p>
                  </a:txBody>
                  <a:tcPr vert="vert270" anchor="ctr"/>
                </a:tc>
                <a:tc>
                  <a:txBody>
                    <a:bodyPr/>
                    <a:lstStyle/>
                    <a:p>
                      <a:pPr algn="ctr"/>
                      <a:r>
                        <a:rPr lang="ru-RU" sz="1200" dirty="0" smtClean="0"/>
                        <a:t>мар</a:t>
                      </a:r>
                      <a:endParaRPr lang="ru-RU" sz="1200" dirty="0"/>
                    </a:p>
                  </a:txBody>
                  <a:tcPr vert="vert270" anchor="ctr"/>
                </a:tc>
                <a:tc>
                  <a:txBody>
                    <a:bodyPr/>
                    <a:lstStyle/>
                    <a:p>
                      <a:pPr algn="ctr"/>
                      <a:r>
                        <a:rPr lang="ru-RU" sz="1200" dirty="0" smtClean="0"/>
                        <a:t>апр</a:t>
                      </a:r>
                      <a:endParaRPr lang="ru-RU" sz="1200" dirty="0"/>
                    </a:p>
                  </a:txBody>
                  <a:tcPr vert="vert270" anchor="ctr"/>
                </a:tc>
                <a:tc>
                  <a:txBody>
                    <a:bodyPr/>
                    <a:lstStyle/>
                    <a:p>
                      <a:pPr algn="ctr"/>
                      <a:r>
                        <a:rPr lang="ru-RU" sz="1200" dirty="0" smtClean="0"/>
                        <a:t>май</a:t>
                      </a:r>
                      <a:endParaRPr lang="ru-RU" sz="1200" dirty="0"/>
                    </a:p>
                  </a:txBody>
                  <a:tcPr vert="vert270" anchor="ctr"/>
                </a:tc>
                <a:tc>
                  <a:txBody>
                    <a:bodyPr/>
                    <a:lstStyle/>
                    <a:p>
                      <a:pPr algn="ctr"/>
                      <a:r>
                        <a:rPr lang="ru-RU" sz="1200" dirty="0" smtClean="0"/>
                        <a:t>июн</a:t>
                      </a:r>
                      <a:endParaRPr lang="ru-RU" sz="1200" dirty="0"/>
                    </a:p>
                  </a:txBody>
                  <a:tcPr vert="vert270" anchor="ctr"/>
                </a:tc>
                <a:tc>
                  <a:txBody>
                    <a:bodyPr/>
                    <a:lstStyle/>
                    <a:p>
                      <a:pPr algn="ctr"/>
                      <a:r>
                        <a:rPr lang="ru-RU" sz="1200" dirty="0" smtClean="0"/>
                        <a:t>июл</a:t>
                      </a:r>
                      <a:endParaRPr lang="ru-RU" sz="1200" dirty="0"/>
                    </a:p>
                  </a:txBody>
                  <a:tcPr vert="vert270" anchor="ctr"/>
                </a:tc>
                <a:tc>
                  <a:txBody>
                    <a:bodyPr/>
                    <a:lstStyle/>
                    <a:p>
                      <a:pPr algn="ctr"/>
                      <a:r>
                        <a:rPr lang="ru-RU" sz="1200" dirty="0" smtClean="0"/>
                        <a:t>авг</a:t>
                      </a:r>
                      <a:endParaRPr lang="ru-RU" sz="1200" dirty="0"/>
                    </a:p>
                  </a:txBody>
                  <a:tcPr vert="vert270" anchor="ctr"/>
                </a:tc>
                <a:tc>
                  <a:txBody>
                    <a:bodyPr/>
                    <a:lstStyle/>
                    <a:p>
                      <a:pPr algn="ctr"/>
                      <a:r>
                        <a:rPr lang="ru-RU" sz="1200" dirty="0" smtClean="0"/>
                        <a:t>сен</a:t>
                      </a:r>
                      <a:endParaRPr lang="ru-RU" sz="1200" dirty="0"/>
                    </a:p>
                  </a:txBody>
                  <a:tcPr vert="vert270" anchor="ctr"/>
                </a:tc>
                <a:tc>
                  <a:txBody>
                    <a:bodyPr/>
                    <a:lstStyle/>
                    <a:p>
                      <a:pPr algn="ctr"/>
                      <a:r>
                        <a:rPr lang="ru-RU" sz="1200" dirty="0" smtClean="0"/>
                        <a:t>окт</a:t>
                      </a:r>
                      <a:endParaRPr lang="ru-RU" sz="1200" dirty="0"/>
                    </a:p>
                  </a:txBody>
                  <a:tcPr vert="vert270" anchor="ctr"/>
                </a:tc>
                <a:tc>
                  <a:txBody>
                    <a:bodyPr/>
                    <a:lstStyle/>
                    <a:p>
                      <a:pPr algn="ctr"/>
                      <a:r>
                        <a:rPr lang="ru-RU" sz="1200" dirty="0" smtClean="0"/>
                        <a:t>ноя</a:t>
                      </a:r>
                      <a:endParaRPr lang="ru-RU" sz="1200" dirty="0"/>
                    </a:p>
                  </a:txBody>
                  <a:tcPr vert="vert270" anchor="ctr"/>
                </a:tc>
                <a:tc>
                  <a:txBody>
                    <a:bodyPr/>
                    <a:lstStyle/>
                    <a:p>
                      <a:pPr algn="ctr"/>
                      <a:r>
                        <a:rPr lang="ru-RU" sz="1200" dirty="0" smtClean="0"/>
                        <a:t>дек</a:t>
                      </a:r>
                      <a:endParaRPr lang="ru-RU" sz="1200" dirty="0"/>
                    </a:p>
                  </a:txBody>
                  <a:tcPr vert="vert270" anchor="ctr">
                    <a:lnR w="12700" cap="flat" cmpd="sng" algn="ctr">
                      <a:solidFill>
                        <a:schemeClr val="bg1">
                          <a:lumMod val="50000"/>
                        </a:schemeClr>
                      </a:solidFill>
                      <a:prstDash val="solid"/>
                      <a:round/>
                      <a:headEnd type="none" w="med" len="med"/>
                      <a:tailEnd type="none" w="med" len="med"/>
                    </a:lnR>
                  </a:tcPr>
                </a:tc>
                <a:tc>
                  <a:txBody>
                    <a:bodyPr/>
                    <a:lstStyle/>
                    <a:p>
                      <a:pPr algn="ctr"/>
                      <a:r>
                        <a:rPr lang="ru-RU" sz="1200" dirty="0" smtClean="0"/>
                        <a:t>янв</a:t>
                      </a:r>
                      <a:endParaRPr lang="ru-RU" sz="1200" dirty="0"/>
                    </a:p>
                  </a:txBody>
                  <a:tcPr vert="vert270" anchor="ctr">
                    <a:lnL w="12700" cap="flat" cmpd="sng" algn="ctr">
                      <a:solidFill>
                        <a:schemeClr val="bg1">
                          <a:lumMod val="50000"/>
                        </a:schemeClr>
                      </a:solidFill>
                      <a:prstDash val="solid"/>
                      <a:round/>
                      <a:headEnd type="none" w="med" len="med"/>
                      <a:tailEnd type="none" w="med" len="med"/>
                    </a:lnL>
                  </a:tcPr>
                </a:tc>
                <a:tc>
                  <a:txBody>
                    <a:bodyPr/>
                    <a:lstStyle/>
                    <a:p>
                      <a:pPr algn="ctr"/>
                      <a:r>
                        <a:rPr lang="ru-RU" sz="1200" dirty="0" smtClean="0"/>
                        <a:t>фев</a:t>
                      </a:r>
                      <a:endParaRPr lang="ru-RU" sz="1200" dirty="0"/>
                    </a:p>
                  </a:txBody>
                  <a:tcPr vert="vert270" anchor="ctr"/>
                </a:tc>
                <a:tc>
                  <a:txBody>
                    <a:bodyPr/>
                    <a:lstStyle/>
                    <a:p>
                      <a:pPr algn="ctr"/>
                      <a:r>
                        <a:rPr lang="ru-RU" sz="1200" dirty="0" smtClean="0"/>
                        <a:t>мар</a:t>
                      </a:r>
                      <a:endParaRPr lang="ru-RU" sz="1200" dirty="0"/>
                    </a:p>
                  </a:txBody>
                  <a:tcPr vert="vert270" anchor="ctr"/>
                </a:tc>
                <a:tc>
                  <a:txBody>
                    <a:bodyPr/>
                    <a:lstStyle/>
                    <a:p>
                      <a:pPr algn="ctr"/>
                      <a:r>
                        <a:rPr lang="ru-RU" sz="1200" dirty="0" smtClean="0"/>
                        <a:t>апр</a:t>
                      </a:r>
                      <a:endParaRPr lang="ru-RU" sz="1200" dirty="0"/>
                    </a:p>
                  </a:txBody>
                  <a:tcPr vert="vert270" anchor="ctr"/>
                </a:tc>
                <a:tc>
                  <a:txBody>
                    <a:bodyPr/>
                    <a:lstStyle/>
                    <a:p>
                      <a:pPr algn="ctr"/>
                      <a:r>
                        <a:rPr lang="ru-RU" sz="1200" dirty="0" smtClean="0"/>
                        <a:t>май</a:t>
                      </a:r>
                      <a:endParaRPr lang="ru-RU" sz="1200" dirty="0"/>
                    </a:p>
                  </a:txBody>
                  <a:tcPr vert="vert270" anchor="ctr"/>
                </a:tc>
                <a:tc>
                  <a:txBody>
                    <a:bodyPr/>
                    <a:lstStyle/>
                    <a:p>
                      <a:pPr algn="ctr"/>
                      <a:r>
                        <a:rPr lang="ru-RU" sz="1200" dirty="0" smtClean="0"/>
                        <a:t>июн</a:t>
                      </a:r>
                      <a:endParaRPr lang="ru-RU" sz="1200" dirty="0"/>
                    </a:p>
                  </a:txBody>
                  <a:tcPr vert="vert270" anchor="ctr"/>
                </a:tc>
                <a:tc>
                  <a:txBody>
                    <a:bodyPr/>
                    <a:lstStyle/>
                    <a:p>
                      <a:pPr algn="ctr"/>
                      <a:r>
                        <a:rPr lang="ru-RU" sz="1200" dirty="0" smtClean="0"/>
                        <a:t>июл</a:t>
                      </a:r>
                      <a:endParaRPr lang="ru-RU" sz="1200" dirty="0"/>
                    </a:p>
                  </a:txBody>
                  <a:tcPr vert="vert270" anchor="ctr"/>
                </a:tc>
                <a:tc>
                  <a:txBody>
                    <a:bodyPr/>
                    <a:lstStyle/>
                    <a:p>
                      <a:pPr algn="ctr"/>
                      <a:r>
                        <a:rPr lang="ru-RU" sz="1200" dirty="0" smtClean="0"/>
                        <a:t>авг</a:t>
                      </a:r>
                      <a:endParaRPr lang="ru-RU" sz="1200" dirty="0"/>
                    </a:p>
                  </a:txBody>
                  <a:tcPr vert="vert270" anchor="ctr"/>
                </a:tc>
                <a:tc>
                  <a:txBody>
                    <a:bodyPr/>
                    <a:lstStyle/>
                    <a:p>
                      <a:pPr algn="ctr"/>
                      <a:r>
                        <a:rPr lang="ru-RU" sz="1200" dirty="0" smtClean="0"/>
                        <a:t>сен</a:t>
                      </a:r>
                      <a:endParaRPr lang="ru-RU" sz="1200" dirty="0"/>
                    </a:p>
                  </a:txBody>
                  <a:tcPr vert="vert270" anchor="ctr"/>
                </a:tc>
                <a:tc>
                  <a:txBody>
                    <a:bodyPr/>
                    <a:lstStyle/>
                    <a:p>
                      <a:pPr algn="ctr"/>
                      <a:r>
                        <a:rPr lang="ru-RU" sz="1200" dirty="0" smtClean="0"/>
                        <a:t>окт</a:t>
                      </a:r>
                      <a:endParaRPr lang="ru-RU" sz="1200" dirty="0"/>
                    </a:p>
                  </a:txBody>
                  <a:tcPr vert="vert270" anchor="ctr"/>
                </a:tc>
                <a:tc>
                  <a:txBody>
                    <a:bodyPr/>
                    <a:lstStyle/>
                    <a:p>
                      <a:pPr algn="ctr"/>
                      <a:r>
                        <a:rPr lang="ru-RU" sz="1200" dirty="0" smtClean="0"/>
                        <a:t>ноя</a:t>
                      </a:r>
                      <a:endParaRPr lang="ru-RU" sz="1200" dirty="0"/>
                    </a:p>
                  </a:txBody>
                  <a:tcPr vert="vert270" anchor="ctr"/>
                </a:tc>
                <a:tc>
                  <a:txBody>
                    <a:bodyPr/>
                    <a:lstStyle/>
                    <a:p>
                      <a:pPr algn="ctr"/>
                      <a:r>
                        <a:rPr lang="ru-RU" sz="1200" dirty="0" smtClean="0"/>
                        <a:t>дек</a:t>
                      </a:r>
                      <a:endParaRPr lang="ru-RU" sz="1200" dirty="0"/>
                    </a:p>
                  </a:txBody>
                  <a:tcPr vert="vert270" anchor="ctr">
                    <a:lnR w="12700" cap="flat" cmpd="sng" algn="ctr">
                      <a:solidFill>
                        <a:schemeClr val="bg1">
                          <a:lumMod val="50000"/>
                        </a:schemeClr>
                      </a:solidFill>
                      <a:prstDash val="solid"/>
                      <a:round/>
                      <a:headEnd type="none" w="med" len="med"/>
                      <a:tailEnd type="none" w="med" len="med"/>
                    </a:lnR>
                  </a:tcPr>
                </a:tc>
                <a:tc>
                  <a:txBody>
                    <a:bodyPr/>
                    <a:lstStyle/>
                    <a:p>
                      <a:pPr algn="ctr"/>
                      <a:endParaRPr lang="ru-RU" sz="1200" dirty="0"/>
                    </a:p>
                  </a:txBody>
                  <a:tcPr anchor="ctr">
                    <a:lnL w="12700" cap="flat" cmpd="sng" algn="ctr">
                      <a:solidFill>
                        <a:schemeClr val="bg1">
                          <a:lumMod val="50000"/>
                        </a:schemeClr>
                      </a:solidFill>
                      <a:prstDash val="solid"/>
                      <a:round/>
                      <a:headEnd type="none" w="med" len="med"/>
                      <a:tailEnd type="none" w="med" len="med"/>
                    </a:lnL>
                  </a:tcPr>
                </a:tc>
              </a:tr>
              <a:tr h="185420">
                <a:tc gridSpan="5">
                  <a:txBody>
                    <a:bodyPr/>
                    <a:lstStyle/>
                    <a:p>
                      <a:pPr algn="l"/>
                      <a:r>
                        <a:rPr lang="ru-RU" sz="1200" b="1" dirty="0" smtClean="0"/>
                        <a:t>2013</a:t>
                      </a:r>
                      <a:endParaRPr lang="ru-RU" sz="1200" b="1" dirty="0"/>
                    </a:p>
                  </a:txBody>
                  <a:tcPr>
                    <a:lnR w="12700" cap="flat" cmpd="sng" algn="ctr">
                      <a:solidFill>
                        <a:schemeClr val="bg1">
                          <a:lumMod val="50000"/>
                        </a:schemeClr>
                      </a:solidFill>
                      <a:prstDash val="solid"/>
                      <a:round/>
                      <a:headEnd type="none" w="med" len="med"/>
                      <a:tailEnd type="none" w="med" len="med"/>
                    </a:lnR>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gridSpan="12">
                  <a:txBody>
                    <a:bodyPr/>
                    <a:lstStyle/>
                    <a:p>
                      <a:pPr algn="l"/>
                      <a:r>
                        <a:rPr lang="ru-RU" sz="1200" b="1" dirty="0" smtClean="0"/>
                        <a:t>2014</a:t>
                      </a:r>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gridSpan="12">
                  <a:txBody>
                    <a:bodyPr/>
                    <a:lstStyle/>
                    <a:p>
                      <a:pPr algn="l"/>
                      <a:r>
                        <a:rPr lang="ru-RU" sz="1200" b="1" dirty="0" smtClean="0"/>
                        <a:t>2015</a:t>
                      </a:r>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tcPr>
                </a:tc>
                <a:tc>
                  <a:txBody>
                    <a:bodyPr/>
                    <a:lstStyle/>
                    <a:p>
                      <a:pPr algn="l"/>
                      <a:r>
                        <a:rPr lang="ru-RU" sz="1200" b="1" dirty="0" smtClean="0"/>
                        <a:t>2016</a:t>
                      </a:r>
                      <a:endParaRPr lang="ru-RU" sz="1200" b="1" dirty="0"/>
                    </a:p>
                  </a:txBody>
                  <a:tcPr>
                    <a:lnL w="12700" cap="flat" cmpd="sng" algn="ctr">
                      <a:solidFill>
                        <a:schemeClr val="bg1">
                          <a:lumMod val="50000"/>
                        </a:schemeClr>
                      </a:solidFill>
                      <a:prstDash val="solid"/>
                      <a:round/>
                      <a:headEnd type="none" w="med" len="med"/>
                      <a:tailEnd type="none" w="med" len="med"/>
                    </a:lnL>
                  </a:tcPr>
                </a:tc>
              </a:tr>
            </a:tbl>
          </a:graphicData>
        </a:graphic>
      </p:graphicFrame>
      <p:graphicFrame>
        <p:nvGraphicFramePr>
          <p:cNvPr id="5" name="Таблица 4"/>
          <p:cNvGraphicFramePr>
            <a:graphicFrameLocks noGrp="1"/>
          </p:cNvGraphicFramePr>
          <p:nvPr/>
        </p:nvGraphicFramePr>
        <p:xfrm>
          <a:off x="214282" y="1192536"/>
          <a:ext cx="8715435" cy="4259580"/>
        </p:xfrm>
        <a:graphic>
          <a:graphicData uri="http://schemas.openxmlformats.org/drawingml/2006/table">
            <a:tbl>
              <a:tblPr bandRow="1">
                <a:tableStyleId>{2D5ABB26-0587-4C30-8999-92F81FD0307C}</a:tableStyleId>
              </a:tblPr>
              <a:tblGrid>
                <a:gridCol w="428628"/>
                <a:gridCol w="2357454"/>
                <a:gridCol w="500066"/>
                <a:gridCol w="5429287"/>
              </a:tblGrid>
              <a:tr h="383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1F497D"/>
                          </a:solidFill>
                          <a:effectLst/>
                          <a:uLnTx/>
                          <a:uFillTx/>
                          <a:latin typeface="+mn-lt"/>
                          <a:ea typeface="+mn-ea"/>
                          <a:cs typeface="+mn-cs"/>
                          <a:sym typeface="Wingdings"/>
                        </a:rPr>
                        <a:t></a:t>
                      </a:r>
                      <a:endParaRPr kumimoji="0" lang="ru-RU" sz="2800" b="0" i="0" u="none" strike="noStrike" kern="1200" cap="none" spc="0" normalizeH="0" baseline="0" noProof="0" dirty="0">
                        <a:ln>
                          <a:noFill/>
                        </a:ln>
                        <a:solidFill>
                          <a:srgbClr val="1F497D"/>
                        </a:solidFill>
                        <a:effectLst/>
                        <a:uLnTx/>
                        <a:uFillTx/>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ru-RU" sz="1400" b="1" i="0" dirty="0" smtClean="0"/>
                        <a:t>Участие Федерального казначейства в платежной системе Банка России</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F81BD">
                              <a:lumMod val="60000"/>
                              <a:lumOff val="40000"/>
                            </a:srgbClr>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r>
                        <a:rPr kumimoji="0" lang="en-US"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endParaRPr kumimoji="0" lang="ru-RU"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endParaRPr>
                    </a:p>
                  </a:txBody>
                  <a:tcPr/>
                </a:tc>
                <a:tc>
                  <a:txBody>
                    <a:bodyPr/>
                    <a:lstStyle/>
                    <a:p>
                      <a:pPr marL="0" marR="0" indent="0" algn="just" defTabSz="914400" rtl="0" eaLnBrk="1" fontAlgn="auto" latinLnBrk="0" hangingPunct="1">
                        <a:lnSpc>
                          <a:spcPct val="100000"/>
                        </a:lnSpc>
                        <a:spcBef>
                          <a:spcPts val="300"/>
                        </a:spcBef>
                        <a:spcAft>
                          <a:spcPts val="0"/>
                        </a:spcAft>
                        <a:buClrTx/>
                        <a:buSzTx/>
                        <a:buFont typeface="Arial" pitchFamily="34" charset="0"/>
                        <a:buNone/>
                        <a:tabLst/>
                        <a:defRPr/>
                      </a:pPr>
                      <a:r>
                        <a:rPr lang="ru-RU" sz="1200" b="1" i="0" dirty="0" smtClean="0"/>
                        <a:t>В проекте новой редакции Положения о платежной системе Банка России (ориентировочный срок вступления в силу – май 2016 г.) учтены изменения:</a:t>
                      </a:r>
                    </a:p>
                    <a:p>
                      <a:pPr marL="0" marR="0" indent="179388"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200" b="0" i="0" dirty="0" smtClean="0"/>
                        <a:t>Прямое участие Федерального казначейства в платежной</a:t>
                      </a:r>
                      <a:r>
                        <a:rPr lang="ru-RU" sz="1200" b="0" i="0" baseline="0" dirty="0" smtClean="0"/>
                        <a:t> системе Банка России</a:t>
                      </a:r>
                    </a:p>
                    <a:p>
                      <a:pPr marL="0" marR="0" indent="179388"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200" b="0" i="0" baseline="0" dirty="0" smtClean="0"/>
                        <a:t>Регистрация территориальных органов Федерального казначейства в справочнике Банка России для присвоения им банковских идентификационных кодов (БИК)</a:t>
                      </a:r>
                    </a:p>
                    <a:p>
                      <a:pPr marL="0" marR="0" indent="179388" algn="just" defTabSz="914400" rtl="0" eaLnBrk="1" fontAlgn="auto" latinLnBrk="0" hangingPunct="1">
                        <a:lnSpc>
                          <a:spcPct val="100000"/>
                        </a:lnSpc>
                        <a:spcBef>
                          <a:spcPts val="300"/>
                        </a:spcBef>
                        <a:spcAft>
                          <a:spcPts val="0"/>
                        </a:spcAft>
                        <a:buClrTx/>
                        <a:buSzTx/>
                        <a:buFont typeface="Arial" pitchFamily="34" charset="0"/>
                        <a:buChar char="•"/>
                        <a:tabLst/>
                        <a:defRPr/>
                      </a:pPr>
                      <a:endParaRPr lang="ru-RU" sz="800" b="0" i="0" baseline="0" dirty="0" smtClean="0"/>
                    </a:p>
                  </a:txBody>
                  <a:tcPr/>
                </a:tc>
              </a:tr>
              <a:tr h="383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1F497D"/>
                          </a:solidFill>
                          <a:effectLst/>
                          <a:uLnTx/>
                          <a:uFillTx/>
                          <a:latin typeface="+mn-lt"/>
                          <a:ea typeface="+mn-ea"/>
                          <a:cs typeface="+mn-cs"/>
                          <a:sym typeface="Wingdings"/>
                        </a:rPr>
                        <a:t></a:t>
                      </a:r>
                      <a:endParaRPr kumimoji="0" lang="ru-RU" sz="2800" b="0" i="0" u="none" strike="noStrike" kern="1200" cap="none" spc="0" normalizeH="0" baseline="0" noProof="0" dirty="0">
                        <a:ln>
                          <a:noFill/>
                        </a:ln>
                        <a:solidFill>
                          <a:srgbClr val="1F497D"/>
                        </a:solidFill>
                        <a:effectLst/>
                        <a:uLnTx/>
                        <a:uFillTx/>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ru-RU" sz="1400" b="1" i="0" dirty="0" smtClean="0"/>
                        <a:t>Уточнение бюджетных полномочий Центрального банка Российской Федерации</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F81BD">
                              <a:lumMod val="60000"/>
                              <a:lumOff val="40000"/>
                            </a:srgbClr>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r>
                        <a:rPr kumimoji="0" lang="en-US"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endParaRPr kumimoji="0" lang="ru-RU"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endParaRPr>
                    </a:p>
                  </a:txBody>
                  <a:tcPr/>
                </a:tc>
                <a:tc>
                  <a:txBody>
                    <a:bodyPr/>
                    <a:lstStyle/>
                    <a:p>
                      <a:pPr marL="0" marR="0" indent="0" algn="just" defTabSz="914400" rtl="0" eaLnBrk="1" fontAlgn="auto" latinLnBrk="0" hangingPunct="1">
                        <a:lnSpc>
                          <a:spcPct val="100000"/>
                        </a:lnSpc>
                        <a:spcBef>
                          <a:spcPts val="600"/>
                        </a:spcBef>
                        <a:spcAft>
                          <a:spcPts val="0"/>
                        </a:spcAft>
                        <a:buClrTx/>
                        <a:buSzTx/>
                        <a:buFont typeface="Arial" pitchFamily="34" charset="0"/>
                        <a:buNone/>
                        <a:tabLst/>
                        <a:defRPr/>
                      </a:pPr>
                      <a:r>
                        <a:rPr lang="ru-RU" sz="1200" b="1" i="0" baseline="0" dirty="0" smtClean="0"/>
                        <a:t>В проекте новой редакции Бюджетного кодекса Российской Федерации учтены изменения бюджетных полномочий Центрального банка Российской Федерации:</a:t>
                      </a:r>
                    </a:p>
                    <a:p>
                      <a:pPr marL="0" marR="0" indent="179388"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200" b="0" i="0" baseline="0" dirty="0" smtClean="0"/>
                        <a:t>Обслуживание единых казначейских счетов и иных счетов, открываемых Федеральному казначейству в Банке России без взимания платы</a:t>
                      </a:r>
                    </a:p>
                    <a:p>
                      <a:pPr marL="0" marR="0" indent="179388"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200" b="0" i="0" baseline="0" dirty="0" smtClean="0"/>
                        <a:t>Оказание платежных услуг Федеральному казначейству без взимания платы</a:t>
                      </a:r>
                    </a:p>
                    <a:p>
                      <a:pPr marL="0" marR="0" indent="179388" algn="just" defTabSz="914400" rtl="0" eaLnBrk="1" fontAlgn="auto" latinLnBrk="0" hangingPunct="1">
                        <a:lnSpc>
                          <a:spcPct val="100000"/>
                        </a:lnSpc>
                        <a:spcBef>
                          <a:spcPts val="300"/>
                        </a:spcBef>
                        <a:spcAft>
                          <a:spcPts val="0"/>
                        </a:spcAft>
                        <a:buClrTx/>
                        <a:buSzTx/>
                        <a:buFont typeface="Arial" pitchFamily="34" charset="0"/>
                        <a:buChar char="•"/>
                        <a:tabLst/>
                        <a:defRPr/>
                      </a:pPr>
                      <a:endParaRPr lang="ru-RU" sz="800" b="0" i="0" baseline="0" dirty="0" smtClean="0"/>
                    </a:p>
                  </a:txBody>
                  <a:tcPr/>
                </a:tc>
              </a:tr>
              <a:tr h="383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1F497D"/>
                          </a:solidFill>
                          <a:effectLst/>
                          <a:uLnTx/>
                          <a:uFillTx/>
                          <a:latin typeface="+mn-lt"/>
                          <a:ea typeface="+mn-ea"/>
                          <a:cs typeface="+mn-cs"/>
                          <a:sym typeface="Wingdings"/>
                        </a:rPr>
                        <a:t></a:t>
                      </a:r>
                      <a:endParaRPr kumimoji="0" lang="ru-RU" sz="2800" b="0" i="0" u="none" strike="noStrike" kern="1200" cap="none" spc="0" normalizeH="0" baseline="0" noProof="0" dirty="0">
                        <a:ln>
                          <a:noFill/>
                        </a:ln>
                        <a:solidFill>
                          <a:srgbClr val="1F497D"/>
                        </a:solidFill>
                        <a:effectLst/>
                        <a:uLnTx/>
                        <a:uFillTx/>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ru-RU" sz="1400" b="1" i="0" dirty="0" smtClean="0"/>
                        <a:t>Уточнение полномочий Центрального банка Российской Федерации</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F81BD">
                              <a:lumMod val="60000"/>
                              <a:lumOff val="40000"/>
                            </a:srgbClr>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r>
                        <a:rPr kumimoji="0" lang="en-US"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endParaRPr kumimoji="0" lang="ru-RU"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endParaRPr>
                    </a:p>
                  </a:txBody>
                  <a:tcPr/>
                </a:tc>
                <a:tc>
                  <a:txBody>
                    <a:bodyPr/>
                    <a:lstStyle/>
                    <a:p>
                      <a:pPr marL="0" marR="0" indent="0" algn="just" defTabSz="914400" rtl="0" eaLnBrk="1" fontAlgn="auto" latinLnBrk="0" hangingPunct="1">
                        <a:lnSpc>
                          <a:spcPct val="100000"/>
                        </a:lnSpc>
                        <a:spcBef>
                          <a:spcPts val="300"/>
                        </a:spcBef>
                        <a:spcAft>
                          <a:spcPts val="0"/>
                        </a:spcAft>
                        <a:buClrTx/>
                        <a:buSzTx/>
                        <a:buFont typeface="Arial" pitchFamily="34" charset="0"/>
                        <a:buNone/>
                        <a:tabLst/>
                        <a:defRPr/>
                      </a:pPr>
                      <a:r>
                        <a:rPr lang="ru-RU" sz="1200" b="1" i="0" dirty="0" smtClean="0"/>
                        <a:t>Сформированы предложения по внесению изменений в Федеральный закон от 10 июля 2002 г. № 86-ФЗ «О Центральном банке Российской Федерации (Банке России)»</a:t>
                      </a:r>
                      <a:r>
                        <a:rPr lang="ru-RU" sz="1200" b="1" i="0" baseline="0" dirty="0" smtClean="0"/>
                        <a:t> в части:</a:t>
                      </a:r>
                    </a:p>
                    <a:p>
                      <a:pPr marL="0" marR="0" indent="179388"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200" b="0" i="0" kern="1200" dirty="0" smtClean="0">
                          <a:solidFill>
                            <a:schemeClr val="tx1"/>
                          </a:solidFill>
                          <a:latin typeface="+mn-lt"/>
                          <a:ea typeface="+mn-ea"/>
                          <a:cs typeface="+mn-cs"/>
                        </a:rPr>
                        <a:t>Приведения</a:t>
                      </a:r>
                      <a:r>
                        <a:rPr lang="ru-RU" sz="1200" b="0" i="0" kern="1200" baseline="0" dirty="0" smtClean="0">
                          <a:solidFill>
                            <a:schemeClr val="tx1"/>
                          </a:solidFill>
                          <a:latin typeface="+mn-lt"/>
                          <a:ea typeface="+mn-ea"/>
                          <a:cs typeface="+mn-cs"/>
                        </a:rPr>
                        <a:t> в соответствие вносимым в Бюджетный кодекс Российской Федерации изменениям функции обслуживания счетов, открываемых Федеральному казначейству</a:t>
                      </a:r>
                    </a:p>
                  </a:txBody>
                  <a:tcPr/>
                </a:tc>
              </a:tr>
            </a:tbl>
          </a:graphicData>
        </a:graphic>
      </p:graphicFrame>
      <p:sp>
        <p:nvSpPr>
          <p:cNvPr id="7" name="Прямоугольник 6"/>
          <p:cNvSpPr/>
          <p:nvPr/>
        </p:nvSpPr>
        <p:spPr>
          <a:xfrm>
            <a:off x="1714480" y="5715016"/>
            <a:ext cx="4286280" cy="18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rgbClr val="1F497D"/>
                </a:solidFill>
                <a:sym typeface="Wingdings"/>
              </a:rPr>
              <a:t></a:t>
            </a:r>
            <a:endParaRPr lang="ru-RU" sz="1400" dirty="0">
              <a:solidFill>
                <a:srgbClr val="1F497D"/>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dirty="0" smtClean="0"/>
              <a:t>Концепция реформирования системы бюджетных платежей на период до 2017 года</a:t>
            </a:r>
            <a:endParaRPr lang="ru-RU" sz="1800" dirty="0"/>
          </a:p>
        </p:txBody>
      </p:sp>
      <p:pic>
        <p:nvPicPr>
          <p:cNvPr id="3" name="Picture 7" descr="H:\img-X10113046\img-X10113046-0001.jpg"/>
          <p:cNvPicPr>
            <a:picLocks noChangeAspect="1" noChangeArrowheads="1"/>
          </p:cNvPicPr>
          <p:nvPr/>
        </p:nvPicPr>
        <p:blipFill>
          <a:blip r:embed="rId2" cstate="print"/>
          <a:stretch>
            <a:fillRect/>
          </a:stretch>
        </p:blipFill>
        <p:spPr bwMode="auto">
          <a:xfrm rot="-60000">
            <a:off x="285720" y="1000108"/>
            <a:ext cx="3832931" cy="5357833"/>
          </a:xfrm>
          <a:prstGeom prst="rect">
            <a:avLst/>
          </a:prstGeom>
          <a:noFill/>
          <a:ln>
            <a:noFill/>
          </a:ln>
        </p:spPr>
      </p:pic>
      <p:sp>
        <p:nvSpPr>
          <p:cNvPr id="4" name="TextBox 3"/>
          <p:cNvSpPr txBox="1"/>
          <p:nvPr/>
        </p:nvSpPr>
        <p:spPr>
          <a:xfrm>
            <a:off x="4286248" y="990929"/>
            <a:ext cx="4714908" cy="5393784"/>
          </a:xfrm>
          <a:prstGeom prst="rect">
            <a:avLst/>
          </a:prstGeom>
          <a:noFill/>
        </p:spPr>
        <p:txBody>
          <a:bodyPr wrap="square" rtlCol="0">
            <a:spAutoFit/>
          </a:bodyPr>
          <a:lstStyle/>
          <a:p>
            <a:pPr algn="just">
              <a:spcAft>
                <a:spcPts val="600"/>
              </a:spcAft>
            </a:pPr>
            <a:r>
              <a:rPr lang="ru-RU" sz="1450" b="1" dirty="0" smtClean="0"/>
              <a:t>Направления развития системы бюджетных платежей: </a:t>
            </a:r>
          </a:p>
          <a:p>
            <a:pPr marL="342900" indent="-342900" algn="just">
              <a:spcAft>
                <a:spcPts val="600"/>
              </a:spcAft>
              <a:buFont typeface="+mj-lt"/>
              <a:buAutoNum type="arabicPeriod"/>
            </a:pPr>
            <a:r>
              <a:rPr lang="ru-RU" sz="1400" dirty="0" smtClean="0"/>
              <a:t>Построение единого казначейского (банковского) счета Федерального казначейства и совершенствование операций, проводимых по нему</a:t>
            </a:r>
          </a:p>
          <a:p>
            <a:pPr marL="342900" indent="-342900" algn="just">
              <a:spcAft>
                <a:spcPts val="600"/>
              </a:spcAft>
              <a:buFont typeface="+mj-lt"/>
              <a:buAutoNum type="arabicPeriod"/>
            </a:pPr>
            <a:r>
              <a:rPr lang="ru-RU" sz="1400" dirty="0" smtClean="0"/>
              <a:t>Развитие инструментов управления свободными остатками денежных средств на едином казначейском (банковском) счете Федерального казначейства</a:t>
            </a:r>
          </a:p>
          <a:p>
            <a:pPr marL="342900" indent="-342900" algn="just">
              <a:spcAft>
                <a:spcPts val="600"/>
              </a:spcAft>
              <a:buFont typeface="+mj-lt"/>
              <a:buAutoNum type="arabicPeriod"/>
            </a:pPr>
            <a:r>
              <a:rPr lang="ru-RU" sz="1400" dirty="0" smtClean="0"/>
              <a:t>Использование современных электронных платежных сервисов</a:t>
            </a:r>
          </a:p>
          <a:p>
            <a:pPr marL="342900" indent="-342900" algn="just">
              <a:spcAft>
                <a:spcPts val="600"/>
              </a:spcAft>
              <a:buFont typeface="+mj-lt"/>
              <a:buAutoNum type="arabicPeriod"/>
            </a:pPr>
            <a:r>
              <a:rPr lang="ru-RU" sz="1400" dirty="0" smtClean="0"/>
              <a:t>Развитие Государственной информационной системы о государственных и муниципальных платежах</a:t>
            </a:r>
          </a:p>
          <a:p>
            <a:pPr marL="342900" indent="-342900" algn="just">
              <a:spcAft>
                <a:spcPts val="600"/>
              </a:spcAft>
              <a:buFont typeface="+mj-lt"/>
              <a:buAutoNum type="arabicPeriod"/>
            </a:pPr>
            <a:r>
              <a:rPr lang="ru-RU" sz="1400" dirty="0" smtClean="0"/>
              <a:t>Минимизация наличного денежного обращения в секторе государственного управления</a:t>
            </a:r>
          </a:p>
          <a:p>
            <a:pPr marL="342900" indent="-342900" algn="just">
              <a:spcAft>
                <a:spcPts val="600"/>
              </a:spcAft>
            </a:pPr>
            <a:endParaRPr lang="ru-RU" sz="1400" dirty="0" smtClean="0"/>
          </a:p>
          <a:p>
            <a:pPr algn="just">
              <a:spcAft>
                <a:spcPts val="600"/>
              </a:spcAft>
            </a:pPr>
            <a:endParaRPr lang="ru-RU" sz="1400" b="1" dirty="0" smtClean="0"/>
          </a:p>
          <a:p>
            <a:pPr algn="just">
              <a:spcAft>
                <a:spcPts val="600"/>
              </a:spcAft>
            </a:pPr>
            <a:endParaRPr lang="ru-RU" sz="1400" b="1" dirty="0" smtClean="0"/>
          </a:p>
          <a:p>
            <a:pPr algn="just">
              <a:spcAft>
                <a:spcPts val="600"/>
              </a:spcAft>
            </a:pPr>
            <a:r>
              <a:rPr lang="ru-RU" sz="1400" b="1" dirty="0" smtClean="0"/>
              <a:t>Рабочая группа по обеспечению осуществления мероприятий  реформирования системы бюджетных платежей на период до 2017 года</a:t>
            </a:r>
          </a:p>
          <a:p>
            <a:pPr algn="just">
              <a:spcAft>
                <a:spcPts val="600"/>
              </a:spcAft>
            </a:pPr>
            <a:r>
              <a:rPr lang="ru-RU" sz="1400" i="1" dirty="0" smtClean="0"/>
              <a:t>Приказ Федерального казначейства от 11 сентября </a:t>
            </a:r>
            <a:br>
              <a:rPr lang="ru-RU" sz="1400" i="1" dirty="0" smtClean="0"/>
            </a:br>
            <a:r>
              <a:rPr lang="ru-RU" sz="1400" i="1" dirty="0" smtClean="0"/>
              <a:t>2012 г. № 355</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 стрелкой 2"/>
          <p:cNvCxnSpPr/>
          <p:nvPr/>
        </p:nvCxnSpPr>
        <p:spPr>
          <a:xfrm>
            <a:off x="214282" y="6000768"/>
            <a:ext cx="8786874" cy="1588"/>
          </a:xfrm>
          <a:prstGeom prst="straightConnector1">
            <a:avLst/>
          </a:prstGeom>
          <a:ln w="47625">
            <a:headEnd type="oval"/>
            <a:tailEnd type="arrow"/>
          </a:ln>
        </p:spPr>
        <p:style>
          <a:lnRef idx="1">
            <a:schemeClr val="accent1"/>
          </a:lnRef>
          <a:fillRef idx="0">
            <a:schemeClr val="accent1"/>
          </a:fillRef>
          <a:effectRef idx="0">
            <a:schemeClr val="accent1"/>
          </a:effectRef>
          <a:fontRef idx="minor">
            <a:schemeClr val="tx1"/>
          </a:fontRef>
        </p:style>
      </p:cxnSp>
      <p:graphicFrame>
        <p:nvGraphicFramePr>
          <p:cNvPr id="4" name="Таблица 3"/>
          <p:cNvGraphicFramePr>
            <a:graphicFrameLocks noGrp="1"/>
          </p:cNvGraphicFramePr>
          <p:nvPr/>
        </p:nvGraphicFramePr>
        <p:xfrm>
          <a:off x="214277" y="6027663"/>
          <a:ext cx="8929755" cy="649158"/>
        </p:xfrm>
        <a:graphic>
          <a:graphicData uri="http://schemas.openxmlformats.org/drawingml/2006/table">
            <a:tbl>
              <a:tblPr firstRow="1" bandRow="1">
                <a:tableStyleId>{2D5ABB26-0587-4C30-8999-92F81FD0307C}</a:tableStyleId>
              </a:tblPr>
              <a:tblGrid>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504820"/>
              </a:tblGrid>
              <a:tr h="374838">
                <a:tc>
                  <a:txBody>
                    <a:bodyPr/>
                    <a:lstStyle/>
                    <a:p>
                      <a:pPr algn="ctr"/>
                      <a:r>
                        <a:rPr lang="ru-RU" sz="1200" dirty="0" smtClean="0"/>
                        <a:t>авг</a:t>
                      </a:r>
                      <a:endParaRPr lang="ru-RU" sz="1200" dirty="0"/>
                    </a:p>
                  </a:txBody>
                  <a:tcPr vert="vert270" anchor="ctr"/>
                </a:tc>
                <a:tc>
                  <a:txBody>
                    <a:bodyPr/>
                    <a:lstStyle/>
                    <a:p>
                      <a:pPr algn="ctr"/>
                      <a:r>
                        <a:rPr lang="ru-RU" sz="1200" dirty="0" smtClean="0"/>
                        <a:t>сен</a:t>
                      </a:r>
                      <a:endParaRPr lang="ru-RU" sz="1200" dirty="0"/>
                    </a:p>
                  </a:txBody>
                  <a:tcPr vert="vert270" anchor="ctr"/>
                </a:tc>
                <a:tc>
                  <a:txBody>
                    <a:bodyPr/>
                    <a:lstStyle/>
                    <a:p>
                      <a:pPr algn="ctr"/>
                      <a:r>
                        <a:rPr lang="ru-RU" sz="1200" dirty="0" smtClean="0"/>
                        <a:t>окт</a:t>
                      </a:r>
                      <a:endParaRPr lang="ru-RU" sz="1200" dirty="0"/>
                    </a:p>
                  </a:txBody>
                  <a:tcPr vert="vert270" anchor="ctr"/>
                </a:tc>
                <a:tc>
                  <a:txBody>
                    <a:bodyPr/>
                    <a:lstStyle/>
                    <a:p>
                      <a:pPr algn="ctr"/>
                      <a:r>
                        <a:rPr lang="ru-RU" sz="1200" dirty="0" smtClean="0"/>
                        <a:t>ноя</a:t>
                      </a:r>
                      <a:endParaRPr lang="ru-RU" sz="1200" dirty="0"/>
                    </a:p>
                  </a:txBody>
                  <a:tcPr vert="vert270" anchor="ctr"/>
                </a:tc>
                <a:tc>
                  <a:txBody>
                    <a:bodyPr/>
                    <a:lstStyle/>
                    <a:p>
                      <a:pPr algn="ctr"/>
                      <a:r>
                        <a:rPr lang="ru-RU" sz="1200" dirty="0" smtClean="0"/>
                        <a:t>дек</a:t>
                      </a:r>
                      <a:endParaRPr lang="ru-RU" sz="1200" dirty="0"/>
                    </a:p>
                  </a:txBody>
                  <a:tcPr vert="vert270" anchor="ctr">
                    <a:lnR w="12700" cap="flat" cmpd="sng" algn="ctr">
                      <a:solidFill>
                        <a:schemeClr val="bg1">
                          <a:lumMod val="50000"/>
                        </a:schemeClr>
                      </a:solidFill>
                      <a:prstDash val="solid"/>
                      <a:round/>
                      <a:headEnd type="none" w="med" len="med"/>
                      <a:tailEnd type="none" w="med" len="med"/>
                    </a:lnR>
                  </a:tcPr>
                </a:tc>
                <a:tc>
                  <a:txBody>
                    <a:bodyPr/>
                    <a:lstStyle/>
                    <a:p>
                      <a:pPr algn="ctr"/>
                      <a:r>
                        <a:rPr lang="ru-RU" sz="1200" dirty="0" smtClean="0"/>
                        <a:t>янв</a:t>
                      </a:r>
                      <a:endParaRPr lang="ru-RU" sz="1200" dirty="0"/>
                    </a:p>
                  </a:txBody>
                  <a:tcPr vert="vert270" anchor="ctr">
                    <a:lnL w="12700" cap="flat" cmpd="sng" algn="ctr">
                      <a:solidFill>
                        <a:schemeClr val="bg1">
                          <a:lumMod val="50000"/>
                        </a:schemeClr>
                      </a:solidFill>
                      <a:prstDash val="solid"/>
                      <a:round/>
                      <a:headEnd type="none" w="med" len="med"/>
                      <a:tailEnd type="none" w="med" len="med"/>
                    </a:lnL>
                  </a:tcPr>
                </a:tc>
                <a:tc>
                  <a:txBody>
                    <a:bodyPr/>
                    <a:lstStyle/>
                    <a:p>
                      <a:pPr algn="ctr"/>
                      <a:r>
                        <a:rPr lang="ru-RU" sz="1200" dirty="0" smtClean="0"/>
                        <a:t>фев</a:t>
                      </a:r>
                      <a:endParaRPr lang="ru-RU" sz="1200" dirty="0"/>
                    </a:p>
                  </a:txBody>
                  <a:tcPr vert="vert270" anchor="ctr"/>
                </a:tc>
                <a:tc>
                  <a:txBody>
                    <a:bodyPr/>
                    <a:lstStyle/>
                    <a:p>
                      <a:pPr algn="ctr"/>
                      <a:r>
                        <a:rPr lang="ru-RU" sz="1200" dirty="0" smtClean="0"/>
                        <a:t>мар</a:t>
                      </a:r>
                      <a:endParaRPr lang="ru-RU" sz="1200" dirty="0"/>
                    </a:p>
                  </a:txBody>
                  <a:tcPr vert="vert270" anchor="ctr"/>
                </a:tc>
                <a:tc>
                  <a:txBody>
                    <a:bodyPr/>
                    <a:lstStyle/>
                    <a:p>
                      <a:pPr algn="ctr"/>
                      <a:r>
                        <a:rPr lang="ru-RU" sz="1200" dirty="0" smtClean="0"/>
                        <a:t>апр</a:t>
                      </a:r>
                      <a:endParaRPr lang="ru-RU" sz="1200" dirty="0"/>
                    </a:p>
                  </a:txBody>
                  <a:tcPr vert="vert270" anchor="ctr"/>
                </a:tc>
                <a:tc>
                  <a:txBody>
                    <a:bodyPr/>
                    <a:lstStyle/>
                    <a:p>
                      <a:pPr algn="ctr"/>
                      <a:r>
                        <a:rPr lang="ru-RU" sz="1200" dirty="0" smtClean="0"/>
                        <a:t>май</a:t>
                      </a:r>
                      <a:endParaRPr lang="ru-RU" sz="1200" dirty="0"/>
                    </a:p>
                  </a:txBody>
                  <a:tcPr vert="vert270" anchor="ctr"/>
                </a:tc>
                <a:tc>
                  <a:txBody>
                    <a:bodyPr/>
                    <a:lstStyle/>
                    <a:p>
                      <a:pPr algn="ctr"/>
                      <a:r>
                        <a:rPr lang="ru-RU" sz="1200" dirty="0" smtClean="0"/>
                        <a:t>июн</a:t>
                      </a:r>
                      <a:endParaRPr lang="ru-RU" sz="1200" dirty="0"/>
                    </a:p>
                  </a:txBody>
                  <a:tcPr vert="vert270" anchor="ctr"/>
                </a:tc>
                <a:tc>
                  <a:txBody>
                    <a:bodyPr/>
                    <a:lstStyle/>
                    <a:p>
                      <a:pPr algn="ctr"/>
                      <a:r>
                        <a:rPr lang="ru-RU" sz="1200" dirty="0" smtClean="0"/>
                        <a:t>июл</a:t>
                      </a:r>
                      <a:endParaRPr lang="ru-RU" sz="1200" dirty="0"/>
                    </a:p>
                  </a:txBody>
                  <a:tcPr vert="vert270" anchor="ctr"/>
                </a:tc>
                <a:tc>
                  <a:txBody>
                    <a:bodyPr/>
                    <a:lstStyle/>
                    <a:p>
                      <a:pPr algn="ctr"/>
                      <a:r>
                        <a:rPr lang="ru-RU" sz="1200" dirty="0" smtClean="0"/>
                        <a:t>авг</a:t>
                      </a:r>
                      <a:endParaRPr lang="ru-RU" sz="1200" dirty="0"/>
                    </a:p>
                  </a:txBody>
                  <a:tcPr vert="vert270" anchor="ctr"/>
                </a:tc>
                <a:tc>
                  <a:txBody>
                    <a:bodyPr/>
                    <a:lstStyle/>
                    <a:p>
                      <a:pPr algn="ctr"/>
                      <a:r>
                        <a:rPr lang="ru-RU" sz="1200" dirty="0" smtClean="0"/>
                        <a:t>сен</a:t>
                      </a:r>
                      <a:endParaRPr lang="ru-RU" sz="1200" dirty="0"/>
                    </a:p>
                  </a:txBody>
                  <a:tcPr vert="vert270" anchor="ctr"/>
                </a:tc>
                <a:tc>
                  <a:txBody>
                    <a:bodyPr/>
                    <a:lstStyle/>
                    <a:p>
                      <a:pPr algn="ctr"/>
                      <a:r>
                        <a:rPr lang="ru-RU" sz="1200" dirty="0" smtClean="0"/>
                        <a:t>окт</a:t>
                      </a:r>
                      <a:endParaRPr lang="ru-RU" sz="1200" dirty="0"/>
                    </a:p>
                  </a:txBody>
                  <a:tcPr vert="vert270" anchor="ctr"/>
                </a:tc>
                <a:tc>
                  <a:txBody>
                    <a:bodyPr/>
                    <a:lstStyle/>
                    <a:p>
                      <a:pPr algn="ctr"/>
                      <a:r>
                        <a:rPr lang="ru-RU" sz="1200" dirty="0" smtClean="0"/>
                        <a:t>ноя</a:t>
                      </a:r>
                      <a:endParaRPr lang="ru-RU" sz="1200" dirty="0"/>
                    </a:p>
                  </a:txBody>
                  <a:tcPr vert="vert270" anchor="ctr"/>
                </a:tc>
                <a:tc>
                  <a:txBody>
                    <a:bodyPr/>
                    <a:lstStyle/>
                    <a:p>
                      <a:pPr algn="ctr"/>
                      <a:r>
                        <a:rPr lang="ru-RU" sz="1200" dirty="0" smtClean="0"/>
                        <a:t>дек</a:t>
                      </a:r>
                      <a:endParaRPr lang="ru-RU" sz="1200" dirty="0"/>
                    </a:p>
                  </a:txBody>
                  <a:tcPr vert="vert270" anchor="ctr">
                    <a:lnR w="12700" cap="flat" cmpd="sng" algn="ctr">
                      <a:solidFill>
                        <a:schemeClr val="bg1">
                          <a:lumMod val="50000"/>
                        </a:schemeClr>
                      </a:solidFill>
                      <a:prstDash val="solid"/>
                      <a:round/>
                      <a:headEnd type="none" w="med" len="med"/>
                      <a:tailEnd type="none" w="med" len="med"/>
                    </a:lnR>
                  </a:tcPr>
                </a:tc>
                <a:tc>
                  <a:txBody>
                    <a:bodyPr/>
                    <a:lstStyle/>
                    <a:p>
                      <a:pPr algn="ctr"/>
                      <a:r>
                        <a:rPr lang="ru-RU" sz="1200" dirty="0" smtClean="0"/>
                        <a:t>янв</a:t>
                      </a:r>
                      <a:endParaRPr lang="ru-RU" sz="1200" dirty="0"/>
                    </a:p>
                  </a:txBody>
                  <a:tcPr vert="vert270" anchor="ctr">
                    <a:lnL w="12700" cap="flat" cmpd="sng" algn="ctr">
                      <a:solidFill>
                        <a:schemeClr val="bg1">
                          <a:lumMod val="50000"/>
                        </a:schemeClr>
                      </a:solidFill>
                      <a:prstDash val="solid"/>
                      <a:round/>
                      <a:headEnd type="none" w="med" len="med"/>
                      <a:tailEnd type="none" w="med" len="med"/>
                    </a:lnL>
                  </a:tcPr>
                </a:tc>
                <a:tc>
                  <a:txBody>
                    <a:bodyPr/>
                    <a:lstStyle/>
                    <a:p>
                      <a:pPr algn="ctr"/>
                      <a:r>
                        <a:rPr lang="ru-RU" sz="1200" dirty="0" smtClean="0"/>
                        <a:t>фев</a:t>
                      </a:r>
                      <a:endParaRPr lang="ru-RU" sz="1200" dirty="0"/>
                    </a:p>
                  </a:txBody>
                  <a:tcPr vert="vert270" anchor="ctr"/>
                </a:tc>
                <a:tc>
                  <a:txBody>
                    <a:bodyPr/>
                    <a:lstStyle/>
                    <a:p>
                      <a:pPr algn="ctr"/>
                      <a:r>
                        <a:rPr lang="ru-RU" sz="1200" dirty="0" smtClean="0"/>
                        <a:t>мар</a:t>
                      </a:r>
                      <a:endParaRPr lang="ru-RU" sz="1200" dirty="0"/>
                    </a:p>
                  </a:txBody>
                  <a:tcPr vert="vert270" anchor="ctr"/>
                </a:tc>
                <a:tc>
                  <a:txBody>
                    <a:bodyPr/>
                    <a:lstStyle/>
                    <a:p>
                      <a:pPr algn="ctr"/>
                      <a:r>
                        <a:rPr lang="ru-RU" sz="1200" dirty="0" smtClean="0"/>
                        <a:t>апр</a:t>
                      </a:r>
                      <a:endParaRPr lang="ru-RU" sz="1200" dirty="0"/>
                    </a:p>
                  </a:txBody>
                  <a:tcPr vert="vert270" anchor="ctr"/>
                </a:tc>
                <a:tc>
                  <a:txBody>
                    <a:bodyPr/>
                    <a:lstStyle/>
                    <a:p>
                      <a:pPr algn="ctr"/>
                      <a:r>
                        <a:rPr lang="ru-RU" sz="1200" dirty="0" smtClean="0"/>
                        <a:t>май</a:t>
                      </a:r>
                      <a:endParaRPr lang="ru-RU" sz="1200" dirty="0"/>
                    </a:p>
                  </a:txBody>
                  <a:tcPr vert="vert270" anchor="ctr"/>
                </a:tc>
                <a:tc>
                  <a:txBody>
                    <a:bodyPr/>
                    <a:lstStyle/>
                    <a:p>
                      <a:pPr algn="ctr"/>
                      <a:r>
                        <a:rPr lang="ru-RU" sz="1200" dirty="0" smtClean="0"/>
                        <a:t>июн</a:t>
                      </a:r>
                      <a:endParaRPr lang="ru-RU" sz="1200" dirty="0"/>
                    </a:p>
                  </a:txBody>
                  <a:tcPr vert="vert270" anchor="ctr"/>
                </a:tc>
                <a:tc>
                  <a:txBody>
                    <a:bodyPr/>
                    <a:lstStyle/>
                    <a:p>
                      <a:pPr algn="ctr"/>
                      <a:r>
                        <a:rPr lang="ru-RU" sz="1200" dirty="0" smtClean="0"/>
                        <a:t>июл</a:t>
                      </a:r>
                      <a:endParaRPr lang="ru-RU" sz="1200" dirty="0"/>
                    </a:p>
                  </a:txBody>
                  <a:tcPr vert="vert270" anchor="ctr"/>
                </a:tc>
                <a:tc>
                  <a:txBody>
                    <a:bodyPr/>
                    <a:lstStyle/>
                    <a:p>
                      <a:pPr algn="ctr"/>
                      <a:r>
                        <a:rPr lang="ru-RU" sz="1200" dirty="0" smtClean="0"/>
                        <a:t>авг</a:t>
                      </a:r>
                      <a:endParaRPr lang="ru-RU" sz="1200" dirty="0"/>
                    </a:p>
                  </a:txBody>
                  <a:tcPr vert="vert270" anchor="ctr"/>
                </a:tc>
                <a:tc>
                  <a:txBody>
                    <a:bodyPr/>
                    <a:lstStyle/>
                    <a:p>
                      <a:pPr algn="ctr"/>
                      <a:r>
                        <a:rPr lang="ru-RU" sz="1200" dirty="0" smtClean="0"/>
                        <a:t>сен</a:t>
                      </a:r>
                      <a:endParaRPr lang="ru-RU" sz="1200" dirty="0"/>
                    </a:p>
                  </a:txBody>
                  <a:tcPr vert="vert270" anchor="ctr"/>
                </a:tc>
                <a:tc>
                  <a:txBody>
                    <a:bodyPr/>
                    <a:lstStyle/>
                    <a:p>
                      <a:pPr algn="ctr"/>
                      <a:r>
                        <a:rPr lang="ru-RU" sz="1200" dirty="0" smtClean="0"/>
                        <a:t>окт</a:t>
                      </a:r>
                      <a:endParaRPr lang="ru-RU" sz="1200" dirty="0"/>
                    </a:p>
                  </a:txBody>
                  <a:tcPr vert="vert270" anchor="ctr"/>
                </a:tc>
                <a:tc>
                  <a:txBody>
                    <a:bodyPr/>
                    <a:lstStyle/>
                    <a:p>
                      <a:pPr algn="ctr"/>
                      <a:r>
                        <a:rPr lang="ru-RU" sz="1200" dirty="0" smtClean="0"/>
                        <a:t>ноя</a:t>
                      </a:r>
                      <a:endParaRPr lang="ru-RU" sz="1200" dirty="0"/>
                    </a:p>
                  </a:txBody>
                  <a:tcPr vert="vert270" anchor="ctr"/>
                </a:tc>
                <a:tc>
                  <a:txBody>
                    <a:bodyPr/>
                    <a:lstStyle/>
                    <a:p>
                      <a:pPr algn="ctr"/>
                      <a:r>
                        <a:rPr lang="ru-RU" sz="1200" dirty="0" smtClean="0"/>
                        <a:t>дек</a:t>
                      </a:r>
                      <a:endParaRPr lang="ru-RU" sz="1200" dirty="0"/>
                    </a:p>
                  </a:txBody>
                  <a:tcPr vert="vert270" anchor="ctr">
                    <a:lnR w="12700" cap="flat" cmpd="sng" algn="ctr">
                      <a:solidFill>
                        <a:schemeClr val="bg1">
                          <a:lumMod val="50000"/>
                        </a:schemeClr>
                      </a:solidFill>
                      <a:prstDash val="solid"/>
                      <a:round/>
                      <a:headEnd type="none" w="med" len="med"/>
                      <a:tailEnd type="none" w="med" len="med"/>
                    </a:lnR>
                  </a:tcPr>
                </a:tc>
                <a:tc>
                  <a:txBody>
                    <a:bodyPr/>
                    <a:lstStyle/>
                    <a:p>
                      <a:pPr algn="ctr"/>
                      <a:endParaRPr lang="ru-RU" sz="1200" dirty="0"/>
                    </a:p>
                  </a:txBody>
                  <a:tcPr anchor="ctr">
                    <a:lnL w="12700" cap="flat" cmpd="sng" algn="ctr">
                      <a:solidFill>
                        <a:schemeClr val="bg1">
                          <a:lumMod val="50000"/>
                        </a:schemeClr>
                      </a:solidFill>
                      <a:prstDash val="solid"/>
                      <a:round/>
                      <a:headEnd type="none" w="med" len="med"/>
                      <a:tailEnd type="none" w="med" len="med"/>
                    </a:lnL>
                  </a:tcPr>
                </a:tc>
              </a:tr>
              <a:tr h="185420">
                <a:tc gridSpan="5">
                  <a:txBody>
                    <a:bodyPr/>
                    <a:lstStyle/>
                    <a:p>
                      <a:pPr algn="l"/>
                      <a:r>
                        <a:rPr lang="ru-RU" sz="1200" b="1" dirty="0" smtClean="0"/>
                        <a:t>2013</a:t>
                      </a:r>
                      <a:endParaRPr lang="ru-RU" sz="1200" b="1" dirty="0"/>
                    </a:p>
                  </a:txBody>
                  <a:tcPr>
                    <a:lnR w="12700" cap="flat" cmpd="sng" algn="ctr">
                      <a:solidFill>
                        <a:schemeClr val="bg1">
                          <a:lumMod val="50000"/>
                        </a:schemeClr>
                      </a:solidFill>
                      <a:prstDash val="solid"/>
                      <a:round/>
                      <a:headEnd type="none" w="med" len="med"/>
                      <a:tailEnd type="none" w="med" len="med"/>
                    </a:lnR>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gridSpan="12">
                  <a:txBody>
                    <a:bodyPr/>
                    <a:lstStyle/>
                    <a:p>
                      <a:pPr algn="l"/>
                      <a:r>
                        <a:rPr lang="ru-RU" sz="1200" b="1" dirty="0" smtClean="0"/>
                        <a:t>2014</a:t>
                      </a:r>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gridSpan="12">
                  <a:txBody>
                    <a:bodyPr/>
                    <a:lstStyle/>
                    <a:p>
                      <a:pPr algn="l"/>
                      <a:r>
                        <a:rPr lang="ru-RU" sz="1200" b="1" dirty="0" smtClean="0"/>
                        <a:t>2015</a:t>
                      </a:r>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tcPr>
                </a:tc>
                <a:tc>
                  <a:txBody>
                    <a:bodyPr/>
                    <a:lstStyle/>
                    <a:p>
                      <a:pPr algn="l"/>
                      <a:r>
                        <a:rPr lang="ru-RU" sz="1200" b="1" dirty="0" smtClean="0"/>
                        <a:t>2016</a:t>
                      </a:r>
                      <a:endParaRPr lang="ru-RU" sz="1200" b="1" dirty="0"/>
                    </a:p>
                  </a:txBody>
                  <a:tcPr>
                    <a:lnL w="12700" cap="flat" cmpd="sng" algn="ctr">
                      <a:solidFill>
                        <a:schemeClr val="bg1">
                          <a:lumMod val="50000"/>
                        </a:schemeClr>
                      </a:solidFill>
                      <a:prstDash val="solid"/>
                      <a:round/>
                      <a:headEnd type="none" w="med" len="med"/>
                      <a:tailEnd type="none" w="med" len="med"/>
                    </a:lnL>
                  </a:tcPr>
                </a:tc>
              </a:tr>
            </a:tbl>
          </a:graphicData>
        </a:graphic>
      </p:graphicFrame>
      <p:graphicFrame>
        <p:nvGraphicFramePr>
          <p:cNvPr id="5" name="Таблица 4"/>
          <p:cNvGraphicFramePr>
            <a:graphicFrameLocks noGrp="1"/>
          </p:cNvGraphicFramePr>
          <p:nvPr/>
        </p:nvGraphicFramePr>
        <p:xfrm>
          <a:off x="214282" y="1160984"/>
          <a:ext cx="8715435" cy="4480560"/>
        </p:xfrm>
        <a:graphic>
          <a:graphicData uri="http://schemas.openxmlformats.org/drawingml/2006/table">
            <a:tbl>
              <a:tblPr bandRow="1">
                <a:tableStyleId>{2D5ABB26-0587-4C30-8999-92F81FD0307C}</a:tableStyleId>
              </a:tblPr>
              <a:tblGrid>
                <a:gridCol w="428628"/>
                <a:gridCol w="2357454"/>
                <a:gridCol w="500066"/>
                <a:gridCol w="5429287"/>
              </a:tblGrid>
              <a:tr h="383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1F497D"/>
                          </a:solidFill>
                          <a:effectLst/>
                          <a:uLnTx/>
                          <a:uFillTx/>
                          <a:latin typeface="+mn-lt"/>
                          <a:ea typeface="+mn-ea"/>
                          <a:cs typeface="+mn-cs"/>
                          <a:sym typeface="Wingdings"/>
                        </a:rPr>
                        <a:t></a:t>
                      </a:r>
                      <a:endParaRPr kumimoji="0" lang="ru-RU" sz="2800" b="0" i="0" u="none" strike="noStrike" kern="1200" cap="none" spc="0" normalizeH="0" baseline="0" noProof="0" dirty="0" smtClean="0">
                        <a:ln>
                          <a:noFill/>
                        </a:ln>
                        <a:solidFill>
                          <a:srgbClr val="1F497D"/>
                        </a:solidFill>
                        <a:effectLst/>
                        <a:uLnTx/>
                        <a:uFillTx/>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ru-RU" sz="1200" b="1" i="0" dirty="0" smtClean="0"/>
                        <a:t>Управление операциями со средствами и остатками средств на едином казначейском счете</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F81BD">
                              <a:lumMod val="60000"/>
                              <a:lumOff val="40000"/>
                            </a:srgbClr>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r>
                        <a:rPr kumimoji="0" lang="en-US"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endParaRPr kumimoji="0" lang="ru-RU"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endParaRPr>
                    </a:p>
                  </a:txBody>
                  <a:tcPr/>
                </a:tc>
                <a:tc>
                  <a:txBody>
                    <a:bodyPr/>
                    <a:lstStyle/>
                    <a:p>
                      <a:pPr marL="0" marR="0" indent="0" algn="just" defTabSz="914400" rtl="0" eaLnBrk="1" fontAlgn="auto" latinLnBrk="0" hangingPunct="1">
                        <a:lnSpc>
                          <a:spcPct val="100000"/>
                        </a:lnSpc>
                        <a:spcBef>
                          <a:spcPts val="300"/>
                        </a:spcBef>
                        <a:spcAft>
                          <a:spcPts val="0"/>
                        </a:spcAft>
                        <a:buClrTx/>
                        <a:buSzTx/>
                        <a:buFont typeface="Arial" pitchFamily="34" charset="0"/>
                        <a:buNone/>
                        <a:tabLst/>
                        <a:defRPr/>
                      </a:pPr>
                      <a:r>
                        <a:rPr lang="ru-RU" sz="1000" b="1" i="0" baseline="0" dirty="0" smtClean="0"/>
                        <a:t>В проекте новой редакции Бюджетного кодекса Российской Федерации определены полномочия Федерального казначейства по управлению операциями со средствами и остатками средств отдельной статьей:</a:t>
                      </a:r>
                      <a:endParaRPr lang="ru-RU" sz="1000" b="0" i="0" baseline="0" dirty="0" smtClean="0"/>
                    </a:p>
                    <a:p>
                      <a:pPr marL="0" marR="0" indent="179388"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000" b="0" i="0" baseline="0" dirty="0" smtClean="0"/>
                        <a:t>Статья 254. Основы функционирования единого казначейского счета</a:t>
                      </a:r>
                    </a:p>
                    <a:p>
                      <a:pPr marL="0" marR="0" indent="179388"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000" b="0" i="0" baseline="0" dirty="0" smtClean="0"/>
                        <a:t>Статья 255. Прогнозирование движения средств на едином казначейском счете</a:t>
                      </a:r>
                    </a:p>
                    <a:p>
                      <a:pPr marL="0" marR="0" indent="179388"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000" b="0" i="0" baseline="0" dirty="0" smtClean="0"/>
                        <a:t>Статья 256. Управление операциями со средствами и остатками средств на едином казначейском счете</a:t>
                      </a:r>
                    </a:p>
                    <a:p>
                      <a:pPr marL="0" marR="0" indent="179388"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000" b="0" i="0" baseline="0" dirty="0" smtClean="0"/>
                        <a:t>Статья 257. Порядок распределения доходов, полученных от управления остатками средств на едином казначейском счете</a:t>
                      </a:r>
                    </a:p>
                  </a:txBody>
                  <a:tcPr/>
                </a:tc>
              </a:tr>
              <a:tr h="383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1F497D"/>
                          </a:solidFill>
                          <a:effectLst/>
                          <a:uLnTx/>
                          <a:uFillTx/>
                          <a:latin typeface="+mn-lt"/>
                          <a:ea typeface="+mn-ea"/>
                          <a:cs typeface="+mn-cs"/>
                          <a:sym typeface="Wingdings"/>
                        </a:rPr>
                        <a:t></a:t>
                      </a:r>
                      <a:endParaRPr kumimoji="0" lang="ru-RU" sz="2800" b="0" i="0" u="none" strike="noStrike" kern="1200" cap="none" spc="0" normalizeH="0" baseline="0" noProof="0" dirty="0">
                        <a:ln>
                          <a:noFill/>
                        </a:ln>
                        <a:solidFill>
                          <a:srgbClr val="1F497D"/>
                        </a:solidFill>
                        <a:effectLst/>
                        <a:uLnTx/>
                        <a:uFillTx/>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ru-RU" sz="1200" b="1" i="0" dirty="0" smtClean="0"/>
                        <a:t>Освобождение от налогообложения операций управления остатками денежных средств на счетах</a:t>
                      </a:r>
                      <a:r>
                        <a:rPr lang="ru-RU" sz="1200" b="1" i="0" baseline="0" dirty="0" smtClean="0"/>
                        <a:t> в Федеральном казначействе и доходов от таких операций</a:t>
                      </a:r>
                      <a:endParaRPr lang="ru-RU" sz="1200" b="1" i="0" dirty="0" smtClean="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F81BD">
                              <a:lumMod val="60000"/>
                              <a:lumOff val="40000"/>
                            </a:srgbClr>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r>
                        <a:rPr kumimoji="0" lang="en-US"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endParaRPr kumimoji="0" lang="ru-RU"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endParaRPr>
                    </a:p>
                  </a:txBody>
                  <a:tcPr/>
                </a:tc>
                <a:tc>
                  <a:txBody>
                    <a:bodyPr/>
                    <a:lstStyle/>
                    <a:p>
                      <a:pPr marL="0" marR="0" indent="0" algn="just" defTabSz="914400" rtl="0" eaLnBrk="1" fontAlgn="auto" latinLnBrk="0" hangingPunct="1">
                        <a:lnSpc>
                          <a:spcPct val="100000"/>
                        </a:lnSpc>
                        <a:spcBef>
                          <a:spcPts val="300"/>
                        </a:spcBef>
                        <a:spcAft>
                          <a:spcPts val="0"/>
                        </a:spcAft>
                        <a:buClrTx/>
                        <a:buSzTx/>
                        <a:buFont typeface="Arial" pitchFamily="34" charset="0"/>
                        <a:buNone/>
                        <a:tabLst/>
                        <a:defRPr/>
                      </a:pPr>
                      <a:r>
                        <a:rPr lang="ru-RU" sz="1000" b="1" i="0" baseline="0" dirty="0" smtClean="0"/>
                        <a:t>В проекте новой редакции Бюджетного кодекса Российской Федерации отражены изменения:</a:t>
                      </a:r>
                      <a:endParaRPr lang="ru-RU" sz="1000" b="0" i="0" kern="1200" dirty="0" smtClean="0">
                        <a:solidFill>
                          <a:schemeClr val="tx1"/>
                        </a:solidFill>
                        <a:latin typeface="+mn-lt"/>
                        <a:ea typeface="+mn-ea"/>
                        <a:cs typeface="+mn-cs"/>
                      </a:endParaRPr>
                    </a:p>
                    <a:p>
                      <a:pPr marL="0" marR="0" indent="179388"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000" b="0" i="0" kern="1200" dirty="0" smtClean="0">
                          <a:solidFill>
                            <a:schemeClr val="tx1"/>
                          </a:solidFill>
                          <a:latin typeface="+mn-lt"/>
                          <a:ea typeface="+mn-ea"/>
                          <a:cs typeface="+mn-cs"/>
                        </a:rPr>
                        <a:t>Включены в перечень операций, не подлежащих налогообложению,</a:t>
                      </a:r>
                      <a:r>
                        <a:rPr lang="ru-RU" sz="1000" b="0" i="0" kern="1200" baseline="0" dirty="0" smtClean="0">
                          <a:solidFill>
                            <a:schemeClr val="tx1"/>
                          </a:solidFill>
                          <a:latin typeface="+mn-lt"/>
                          <a:ea typeface="+mn-ea"/>
                          <a:cs typeface="+mn-cs"/>
                        </a:rPr>
                        <a:t> операции </a:t>
                      </a:r>
                      <a:r>
                        <a:rPr lang="ru-RU" sz="1000" b="0" i="0" kern="1200" dirty="0" smtClean="0">
                          <a:solidFill>
                            <a:schemeClr val="tx1"/>
                          </a:solidFill>
                          <a:latin typeface="+mn-lt"/>
                          <a:ea typeface="+mn-ea"/>
                          <a:cs typeface="+mn-cs"/>
                        </a:rPr>
                        <a:t>управление остатками средств</a:t>
                      </a:r>
                    </a:p>
                    <a:p>
                      <a:pPr marL="0" marR="0" indent="179388"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000" b="0" i="0" kern="1200" dirty="0" smtClean="0">
                          <a:solidFill>
                            <a:schemeClr val="tx1"/>
                          </a:solidFill>
                          <a:latin typeface="+mn-lt"/>
                          <a:ea typeface="+mn-ea"/>
                          <a:cs typeface="+mn-cs"/>
                        </a:rPr>
                        <a:t>Включены в перечень доходов,</a:t>
                      </a:r>
                      <a:r>
                        <a:rPr lang="ru-RU" sz="1000" b="0" i="0" kern="1200" baseline="0" dirty="0" smtClean="0">
                          <a:solidFill>
                            <a:schemeClr val="tx1"/>
                          </a:solidFill>
                          <a:latin typeface="+mn-lt"/>
                          <a:ea typeface="+mn-ea"/>
                          <a:cs typeface="+mn-cs"/>
                        </a:rPr>
                        <a:t> не учитываемых при определении налоговой базы, доходы (проценты), полученные от управления операциями со средствами и остатками средств </a:t>
                      </a:r>
                      <a:r>
                        <a:rPr lang="ru-RU" sz="1000" b="0" i="0" kern="1200" dirty="0" smtClean="0">
                          <a:solidFill>
                            <a:schemeClr val="tx1"/>
                          </a:solidFill>
                          <a:latin typeface="+mn-lt"/>
                          <a:ea typeface="+mn-ea"/>
                          <a:cs typeface="+mn-cs"/>
                        </a:rPr>
                        <a:t>на счетах (едином казначейском счете, едином счете федерального бюджета,</a:t>
                      </a:r>
                      <a:r>
                        <a:rPr lang="ru-RU" sz="1000" b="0" i="0" kern="1200" baseline="0" dirty="0" smtClean="0">
                          <a:solidFill>
                            <a:schemeClr val="tx1"/>
                          </a:solidFill>
                          <a:latin typeface="+mn-lt"/>
                          <a:ea typeface="+mn-ea"/>
                          <a:cs typeface="+mn-cs"/>
                        </a:rPr>
                        <a:t> </a:t>
                      </a:r>
                      <a:r>
                        <a:rPr lang="ru-RU" sz="1000" b="0" i="0" kern="1200" dirty="0" smtClean="0">
                          <a:solidFill>
                            <a:schemeClr val="tx1"/>
                          </a:solidFill>
                          <a:latin typeface="+mn-lt"/>
                          <a:ea typeface="+mn-ea"/>
                          <a:cs typeface="+mn-cs"/>
                        </a:rPr>
                        <a:t>бюджета субъекта Российской Федерации, местного бюджета, бюджета государственного внебюджетного фонда)</a:t>
                      </a:r>
                    </a:p>
                  </a:txBody>
                  <a:tcPr/>
                </a:tc>
              </a:tr>
              <a:tr h="383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1F497D"/>
                          </a:solidFill>
                          <a:effectLst/>
                          <a:uLnTx/>
                          <a:uFillTx/>
                          <a:latin typeface="+mn-lt"/>
                          <a:ea typeface="+mn-ea"/>
                          <a:cs typeface="+mn-cs"/>
                          <a:sym typeface="Wingdings"/>
                        </a:rPr>
                        <a:t></a:t>
                      </a:r>
                      <a:endParaRPr kumimoji="0" lang="ru-RU" sz="2800" b="0" i="0" u="none" strike="noStrike" kern="1200" cap="none" spc="0" normalizeH="0" baseline="0" noProof="0" dirty="0">
                        <a:ln>
                          <a:noFill/>
                        </a:ln>
                        <a:solidFill>
                          <a:srgbClr val="1F497D"/>
                        </a:solidFill>
                        <a:effectLst/>
                        <a:uLnTx/>
                        <a:uFillTx/>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ru-RU" sz="1200" b="1" i="0" dirty="0" smtClean="0"/>
                        <a:t>Участие Федерального казначейства в платежной системе Банка России</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F81BD">
                              <a:lumMod val="60000"/>
                              <a:lumOff val="40000"/>
                            </a:srgbClr>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r>
                        <a:rPr kumimoji="0" lang="en-US"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endParaRPr kumimoji="0" lang="ru-RU"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endParaRPr>
                    </a:p>
                  </a:txBody>
                  <a:tcPr/>
                </a:tc>
                <a:tc>
                  <a:txBody>
                    <a:bodyPr/>
                    <a:lstStyle/>
                    <a:p>
                      <a:pPr marL="0" marR="0" indent="0" algn="just" defTabSz="914400" rtl="0" eaLnBrk="1" fontAlgn="auto" latinLnBrk="0" hangingPunct="1">
                        <a:lnSpc>
                          <a:spcPct val="100000"/>
                        </a:lnSpc>
                        <a:spcBef>
                          <a:spcPts val="300"/>
                        </a:spcBef>
                        <a:spcAft>
                          <a:spcPts val="0"/>
                        </a:spcAft>
                        <a:buClrTx/>
                        <a:buSzTx/>
                        <a:buFont typeface="Arial" pitchFamily="34" charset="0"/>
                        <a:buNone/>
                        <a:tabLst/>
                        <a:defRPr/>
                      </a:pPr>
                      <a:r>
                        <a:rPr lang="ru-RU" sz="1000" b="1" i="0" dirty="0" smtClean="0"/>
                        <a:t>В проекте новой редакции Положения о платежной системе Банка России (ориентировочный срок вступления в силу – май 2016 г.) учтены изменения:</a:t>
                      </a:r>
                    </a:p>
                    <a:p>
                      <a:pPr marL="0" marR="0" indent="179388"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000" b="0" i="0" baseline="0" dirty="0" smtClean="0"/>
                        <a:t>Введен механизм пула ликвидности – механизма консолидации денежных средств для группы участников, обеспечивающий осуществление перевода денежных средств каждого из участников исходя из общего объема денежных средств участников, объединенных в группу</a:t>
                      </a:r>
                    </a:p>
                  </a:txBody>
                  <a:tcPr/>
                </a:tc>
              </a:tr>
              <a:tr h="383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1F497D"/>
                          </a:solidFill>
                          <a:effectLst/>
                          <a:uLnTx/>
                          <a:uFillTx/>
                          <a:latin typeface="+mn-lt"/>
                          <a:ea typeface="+mn-ea"/>
                          <a:cs typeface="+mn-cs"/>
                          <a:sym typeface="Wingdings"/>
                        </a:rPr>
                        <a:t></a:t>
                      </a:r>
                      <a:endParaRPr kumimoji="0" lang="ru-RU" sz="2800" b="0" i="0" u="none" strike="noStrike" kern="1200" cap="none" spc="0" normalizeH="0" baseline="0" noProof="0" dirty="0" smtClean="0">
                        <a:ln>
                          <a:noFill/>
                        </a:ln>
                        <a:solidFill>
                          <a:srgbClr val="1F497D"/>
                        </a:solidFill>
                        <a:effectLst/>
                        <a:uLnTx/>
                        <a:uFillTx/>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ru-RU" sz="1200" b="1" i="0" dirty="0" smtClean="0"/>
                        <a:t>Уточнение функций Центрального банка Российской Федерации</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F81BD">
                              <a:lumMod val="60000"/>
                              <a:lumOff val="40000"/>
                            </a:srgbClr>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r>
                        <a:rPr kumimoji="0" lang="en-US"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endParaRPr kumimoji="0" lang="ru-RU"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endParaRPr>
                    </a:p>
                  </a:txBody>
                  <a:tcPr/>
                </a:tc>
                <a:tc>
                  <a:txBody>
                    <a:bodyPr/>
                    <a:lstStyle/>
                    <a:p>
                      <a:pPr marL="0" marR="0" indent="0" algn="just" defTabSz="914400" rtl="0" eaLnBrk="1" fontAlgn="auto" latinLnBrk="0" hangingPunct="1">
                        <a:lnSpc>
                          <a:spcPct val="100000"/>
                        </a:lnSpc>
                        <a:spcBef>
                          <a:spcPts val="300"/>
                        </a:spcBef>
                        <a:spcAft>
                          <a:spcPts val="0"/>
                        </a:spcAft>
                        <a:buClrTx/>
                        <a:buSzTx/>
                        <a:buFont typeface="Arial" pitchFamily="34" charset="0"/>
                        <a:buNone/>
                        <a:tabLst/>
                        <a:defRPr/>
                      </a:pPr>
                      <a:r>
                        <a:rPr lang="ru-RU" sz="1000" b="1" i="0" dirty="0" smtClean="0"/>
                        <a:t>Сформированы предложения по внесению изменений в Федеральный закон от 10 июля </a:t>
                      </a:r>
                      <a:br>
                        <a:rPr lang="ru-RU" sz="1000" b="1" i="0" dirty="0" smtClean="0"/>
                      </a:br>
                      <a:r>
                        <a:rPr lang="ru-RU" sz="1000" b="1" i="0" dirty="0" smtClean="0"/>
                        <a:t>2002 г. № 86-ФЗ «О Центральном банке Российской Федерации (Банке России)»</a:t>
                      </a:r>
                      <a:r>
                        <a:rPr lang="ru-RU" sz="1000" b="1" i="0" baseline="0" dirty="0" smtClean="0"/>
                        <a:t> в части:</a:t>
                      </a:r>
                    </a:p>
                    <a:p>
                      <a:pPr marL="0" marR="0" indent="179388"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000" b="0" i="0" kern="1200" dirty="0" smtClean="0">
                          <a:solidFill>
                            <a:schemeClr val="tx1"/>
                          </a:solidFill>
                          <a:latin typeface="+mn-lt"/>
                          <a:ea typeface="+mn-ea"/>
                          <a:cs typeface="+mn-cs"/>
                        </a:rPr>
                        <a:t>Наделения правом предоставления кредитов в форме внутридневного овердрафта к счетам Федерального казначейства</a:t>
                      </a:r>
                    </a:p>
                  </a:txBody>
                  <a:tcPr/>
                </a:tc>
              </a:tr>
            </a:tbl>
          </a:graphicData>
        </a:graphic>
      </p:graphicFrame>
      <p:sp>
        <p:nvSpPr>
          <p:cNvPr id="7" name="Прямоугольник 6"/>
          <p:cNvSpPr/>
          <p:nvPr/>
        </p:nvSpPr>
        <p:spPr>
          <a:xfrm>
            <a:off x="1714480" y="5715016"/>
            <a:ext cx="4286280" cy="18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ru-RU" sz="1400" dirty="0" smtClean="0">
                <a:solidFill>
                  <a:srgbClr val="1F497D"/>
                </a:solidFill>
                <a:sym typeface="Wingdings"/>
              </a:rPr>
              <a:t></a:t>
            </a:r>
            <a:endParaRPr lang="ru-RU" sz="1400" dirty="0" smtClean="0">
              <a:solidFill>
                <a:srgbClr val="1F497D"/>
              </a:solidFill>
            </a:endParaRPr>
          </a:p>
        </p:txBody>
      </p:sp>
      <p:sp>
        <p:nvSpPr>
          <p:cNvPr id="12" name="Заголовок 1"/>
          <p:cNvSpPr>
            <a:spLocks noGrp="1"/>
          </p:cNvSpPr>
          <p:nvPr>
            <p:ph type="title"/>
          </p:nvPr>
        </p:nvSpPr>
        <p:spPr>
          <a:xfrm>
            <a:off x="0" y="346076"/>
            <a:ext cx="9144000" cy="720000"/>
          </a:xfrm>
        </p:spPr>
        <p:txBody>
          <a:bodyPr/>
          <a:lstStyle/>
          <a:p>
            <a:r>
              <a:rPr lang="ru-RU" sz="1800" b="0" dirty="0" smtClean="0"/>
              <a:t>Направление 2. </a:t>
            </a:r>
            <a:r>
              <a:rPr lang="ru-RU" sz="1800" dirty="0" smtClean="0"/>
              <a:t>Развитие инструментов управления свободными остатками денежных средств на едином казначейском счете Федерального казначейства</a:t>
            </a:r>
            <a:endParaRPr lang="ru-RU" sz="1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 стрелкой 2"/>
          <p:cNvCxnSpPr/>
          <p:nvPr/>
        </p:nvCxnSpPr>
        <p:spPr>
          <a:xfrm>
            <a:off x="214282" y="6000768"/>
            <a:ext cx="8786874" cy="1588"/>
          </a:xfrm>
          <a:prstGeom prst="straightConnector1">
            <a:avLst/>
          </a:prstGeom>
          <a:ln w="47625">
            <a:headEnd type="oval"/>
            <a:tailEnd type="arrow"/>
          </a:ln>
        </p:spPr>
        <p:style>
          <a:lnRef idx="1">
            <a:schemeClr val="accent1"/>
          </a:lnRef>
          <a:fillRef idx="0">
            <a:schemeClr val="accent1"/>
          </a:fillRef>
          <a:effectRef idx="0">
            <a:schemeClr val="accent1"/>
          </a:effectRef>
          <a:fontRef idx="minor">
            <a:schemeClr val="tx1"/>
          </a:fontRef>
        </p:style>
      </p:cxnSp>
      <p:graphicFrame>
        <p:nvGraphicFramePr>
          <p:cNvPr id="4" name="Таблица 3"/>
          <p:cNvGraphicFramePr>
            <a:graphicFrameLocks noGrp="1"/>
          </p:cNvGraphicFramePr>
          <p:nvPr/>
        </p:nvGraphicFramePr>
        <p:xfrm>
          <a:off x="214277" y="6027663"/>
          <a:ext cx="8929755" cy="649158"/>
        </p:xfrm>
        <a:graphic>
          <a:graphicData uri="http://schemas.openxmlformats.org/drawingml/2006/table">
            <a:tbl>
              <a:tblPr firstRow="1" bandRow="1">
                <a:tableStyleId>{2D5ABB26-0587-4C30-8999-92F81FD0307C}</a:tableStyleId>
              </a:tblPr>
              <a:tblGrid>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504820"/>
              </a:tblGrid>
              <a:tr h="374838">
                <a:tc>
                  <a:txBody>
                    <a:bodyPr/>
                    <a:lstStyle/>
                    <a:p>
                      <a:pPr algn="ctr"/>
                      <a:r>
                        <a:rPr lang="ru-RU" sz="1200" dirty="0" smtClean="0"/>
                        <a:t>авг</a:t>
                      </a:r>
                      <a:endParaRPr lang="ru-RU" sz="1200" dirty="0"/>
                    </a:p>
                  </a:txBody>
                  <a:tcPr vert="vert270" anchor="ctr"/>
                </a:tc>
                <a:tc>
                  <a:txBody>
                    <a:bodyPr/>
                    <a:lstStyle/>
                    <a:p>
                      <a:pPr algn="ctr"/>
                      <a:r>
                        <a:rPr lang="ru-RU" sz="1200" dirty="0" smtClean="0"/>
                        <a:t>сен</a:t>
                      </a:r>
                      <a:endParaRPr lang="ru-RU" sz="1200" dirty="0"/>
                    </a:p>
                  </a:txBody>
                  <a:tcPr vert="vert270" anchor="ctr"/>
                </a:tc>
                <a:tc>
                  <a:txBody>
                    <a:bodyPr/>
                    <a:lstStyle/>
                    <a:p>
                      <a:pPr algn="ctr"/>
                      <a:r>
                        <a:rPr lang="ru-RU" sz="1200" dirty="0" smtClean="0"/>
                        <a:t>окт</a:t>
                      </a:r>
                      <a:endParaRPr lang="ru-RU" sz="1200" dirty="0"/>
                    </a:p>
                  </a:txBody>
                  <a:tcPr vert="vert270" anchor="ctr"/>
                </a:tc>
                <a:tc>
                  <a:txBody>
                    <a:bodyPr/>
                    <a:lstStyle/>
                    <a:p>
                      <a:pPr algn="ctr"/>
                      <a:r>
                        <a:rPr lang="ru-RU" sz="1200" dirty="0" smtClean="0"/>
                        <a:t>ноя</a:t>
                      </a:r>
                      <a:endParaRPr lang="ru-RU" sz="1200" dirty="0"/>
                    </a:p>
                  </a:txBody>
                  <a:tcPr vert="vert270" anchor="ctr"/>
                </a:tc>
                <a:tc>
                  <a:txBody>
                    <a:bodyPr/>
                    <a:lstStyle/>
                    <a:p>
                      <a:pPr algn="ctr"/>
                      <a:r>
                        <a:rPr lang="ru-RU" sz="1200" dirty="0" smtClean="0"/>
                        <a:t>дек</a:t>
                      </a:r>
                      <a:endParaRPr lang="ru-RU" sz="1200" dirty="0"/>
                    </a:p>
                  </a:txBody>
                  <a:tcPr vert="vert270" anchor="ctr">
                    <a:lnR w="12700" cap="flat" cmpd="sng" algn="ctr">
                      <a:solidFill>
                        <a:schemeClr val="bg1">
                          <a:lumMod val="50000"/>
                        </a:schemeClr>
                      </a:solidFill>
                      <a:prstDash val="solid"/>
                      <a:round/>
                      <a:headEnd type="none" w="med" len="med"/>
                      <a:tailEnd type="none" w="med" len="med"/>
                    </a:lnR>
                  </a:tcPr>
                </a:tc>
                <a:tc>
                  <a:txBody>
                    <a:bodyPr/>
                    <a:lstStyle/>
                    <a:p>
                      <a:pPr algn="ctr"/>
                      <a:r>
                        <a:rPr lang="ru-RU" sz="1200" dirty="0" smtClean="0"/>
                        <a:t>янв</a:t>
                      </a:r>
                      <a:endParaRPr lang="ru-RU" sz="1200" dirty="0"/>
                    </a:p>
                  </a:txBody>
                  <a:tcPr vert="vert270" anchor="ctr">
                    <a:lnL w="12700" cap="flat" cmpd="sng" algn="ctr">
                      <a:solidFill>
                        <a:schemeClr val="bg1">
                          <a:lumMod val="50000"/>
                        </a:schemeClr>
                      </a:solidFill>
                      <a:prstDash val="solid"/>
                      <a:round/>
                      <a:headEnd type="none" w="med" len="med"/>
                      <a:tailEnd type="none" w="med" len="med"/>
                    </a:lnL>
                  </a:tcPr>
                </a:tc>
                <a:tc>
                  <a:txBody>
                    <a:bodyPr/>
                    <a:lstStyle/>
                    <a:p>
                      <a:pPr algn="ctr"/>
                      <a:r>
                        <a:rPr lang="ru-RU" sz="1200" dirty="0" smtClean="0"/>
                        <a:t>фев</a:t>
                      </a:r>
                      <a:endParaRPr lang="ru-RU" sz="1200" dirty="0"/>
                    </a:p>
                  </a:txBody>
                  <a:tcPr vert="vert270" anchor="ctr"/>
                </a:tc>
                <a:tc>
                  <a:txBody>
                    <a:bodyPr/>
                    <a:lstStyle/>
                    <a:p>
                      <a:pPr algn="ctr"/>
                      <a:r>
                        <a:rPr lang="ru-RU" sz="1200" dirty="0" smtClean="0"/>
                        <a:t>мар</a:t>
                      </a:r>
                      <a:endParaRPr lang="ru-RU" sz="1200" dirty="0"/>
                    </a:p>
                  </a:txBody>
                  <a:tcPr vert="vert270" anchor="ctr"/>
                </a:tc>
                <a:tc>
                  <a:txBody>
                    <a:bodyPr/>
                    <a:lstStyle/>
                    <a:p>
                      <a:pPr algn="ctr"/>
                      <a:r>
                        <a:rPr lang="ru-RU" sz="1200" dirty="0" smtClean="0"/>
                        <a:t>апр</a:t>
                      </a:r>
                      <a:endParaRPr lang="ru-RU" sz="1200" dirty="0"/>
                    </a:p>
                  </a:txBody>
                  <a:tcPr vert="vert270" anchor="ctr"/>
                </a:tc>
                <a:tc>
                  <a:txBody>
                    <a:bodyPr/>
                    <a:lstStyle/>
                    <a:p>
                      <a:pPr algn="ctr"/>
                      <a:r>
                        <a:rPr lang="ru-RU" sz="1200" dirty="0" smtClean="0"/>
                        <a:t>май</a:t>
                      </a:r>
                      <a:endParaRPr lang="ru-RU" sz="1200" dirty="0"/>
                    </a:p>
                  </a:txBody>
                  <a:tcPr vert="vert270" anchor="ctr"/>
                </a:tc>
                <a:tc>
                  <a:txBody>
                    <a:bodyPr/>
                    <a:lstStyle/>
                    <a:p>
                      <a:pPr algn="ctr"/>
                      <a:r>
                        <a:rPr lang="ru-RU" sz="1200" dirty="0" smtClean="0"/>
                        <a:t>июн</a:t>
                      </a:r>
                      <a:endParaRPr lang="ru-RU" sz="1200" dirty="0"/>
                    </a:p>
                  </a:txBody>
                  <a:tcPr vert="vert270" anchor="ctr"/>
                </a:tc>
                <a:tc>
                  <a:txBody>
                    <a:bodyPr/>
                    <a:lstStyle/>
                    <a:p>
                      <a:pPr algn="ctr"/>
                      <a:r>
                        <a:rPr lang="ru-RU" sz="1200" dirty="0" smtClean="0"/>
                        <a:t>июл</a:t>
                      </a:r>
                      <a:endParaRPr lang="ru-RU" sz="1200" dirty="0"/>
                    </a:p>
                  </a:txBody>
                  <a:tcPr vert="vert270" anchor="ctr"/>
                </a:tc>
                <a:tc>
                  <a:txBody>
                    <a:bodyPr/>
                    <a:lstStyle/>
                    <a:p>
                      <a:pPr algn="ctr"/>
                      <a:r>
                        <a:rPr lang="ru-RU" sz="1200" dirty="0" smtClean="0"/>
                        <a:t>авг</a:t>
                      </a:r>
                      <a:endParaRPr lang="ru-RU" sz="1200" dirty="0"/>
                    </a:p>
                  </a:txBody>
                  <a:tcPr vert="vert270" anchor="ctr"/>
                </a:tc>
                <a:tc>
                  <a:txBody>
                    <a:bodyPr/>
                    <a:lstStyle/>
                    <a:p>
                      <a:pPr algn="ctr"/>
                      <a:r>
                        <a:rPr lang="ru-RU" sz="1200" dirty="0" smtClean="0"/>
                        <a:t>сен</a:t>
                      </a:r>
                      <a:endParaRPr lang="ru-RU" sz="1200" dirty="0"/>
                    </a:p>
                  </a:txBody>
                  <a:tcPr vert="vert270" anchor="ctr"/>
                </a:tc>
                <a:tc>
                  <a:txBody>
                    <a:bodyPr/>
                    <a:lstStyle/>
                    <a:p>
                      <a:pPr algn="ctr"/>
                      <a:r>
                        <a:rPr lang="ru-RU" sz="1200" dirty="0" smtClean="0"/>
                        <a:t>окт</a:t>
                      </a:r>
                      <a:endParaRPr lang="ru-RU" sz="1200" dirty="0"/>
                    </a:p>
                  </a:txBody>
                  <a:tcPr vert="vert270" anchor="ctr"/>
                </a:tc>
                <a:tc>
                  <a:txBody>
                    <a:bodyPr/>
                    <a:lstStyle/>
                    <a:p>
                      <a:pPr algn="ctr"/>
                      <a:r>
                        <a:rPr lang="ru-RU" sz="1200" dirty="0" smtClean="0"/>
                        <a:t>ноя</a:t>
                      </a:r>
                      <a:endParaRPr lang="ru-RU" sz="1200" dirty="0"/>
                    </a:p>
                  </a:txBody>
                  <a:tcPr vert="vert270" anchor="ctr"/>
                </a:tc>
                <a:tc>
                  <a:txBody>
                    <a:bodyPr/>
                    <a:lstStyle/>
                    <a:p>
                      <a:pPr algn="ctr"/>
                      <a:r>
                        <a:rPr lang="ru-RU" sz="1200" dirty="0" smtClean="0"/>
                        <a:t>дек</a:t>
                      </a:r>
                      <a:endParaRPr lang="ru-RU" sz="1200" dirty="0"/>
                    </a:p>
                  </a:txBody>
                  <a:tcPr vert="vert270" anchor="ctr">
                    <a:lnR w="12700" cap="flat" cmpd="sng" algn="ctr">
                      <a:solidFill>
                        <a:schemeClr val="bg1">
                          <a:lumMod val="50000"/>
                        </a:schemeClr>
                      </a:solidFill>
                      <a:prstDash val="solid"/>
                      <a:round/>
                      <a:headEnd type="none" w="med" len="med"/>
                      <a:tailEnd type="none" w="med" len="med"/>
                    </a:lnR>
                  </a:tcPr>
                </a:tc>
                <a:tc>
                  <a:txBody>
                    <a:bodyPr/>
                    <a:lstStyle/>
                    <a:p>
                      <a:pPr algn="ctr"/>
                      <a:r>
                        <a:rPr lang="ru-RU" sz="1200" dirty="0" smtClean="0"/>
                        <a:t>янв</a:t>
                      </a:r>
                      <a:endParaRPr lang="ru-RU" sz="1200" dirty="0"/>
                    </a:p>
                  </a:txBody>
                  <a:tcPr vert="vert270" anchor="ctr">
                    <a:lnL w="12700" cap="flat" cmpd="sng" algn="ctr">
                      <a:solidFill>
                        <a:schemeClr val="bg1">
                          <a:lumMod val="50000"/>
                        </a:schemeClr>
                      </a:solidFill>
                      <a:prstDash val="solid"/>
                      <a:round/>
                      <a:headEnd type="none" w="med" len="med"/>
                      <a:tailEnd type="none" w="med" len="med"/>
                    </a:lnL>
                  </a:tcPr>
                </a:tc>
                <a:tc>
                  <a:txBody>
                    <a:bodyPr/>
                    <a:lstStyle/>
                    <a:p>
                      <a:pPr algn="ctr"/>
                      <a:r>
                        <a:rPr lang="ru-RU" sz="1200" dirty="0" smtClean="0"/>
                        <a:t>фев</a:t>
                      </a:r>
                      <a:endParaRPr lang="ru-RU" sz="1200" dirty="0"/>
                    </a:p>
                  </a:txBody>
                  <a:tcPr vert="vert270" anchor="ctr"/>
                </a:tc>
                <a:tc>
                  <a:txBody>
                    <a:bodyPr/>
                    <a:lstStyle/>
                    <a:p>
                      <a:pPr algn="ctr"/>
                      <a:r>
                        <a:rPr lang="ru-RU" sz="1200" dirty="0" smtClean="0"/>
                        <a:t>мар</a:t>
                      </a:r>
                      <a:endParaRPr lang="ru-RU" sz="1200" dirty="0"/>
                    </a:p>
                  </a:txBody>
                  <a:tcPr vert="vert270" anchor="ctr"/>
                </a:tc>
                <a:tc>
                  <a:txBody>
                    <a:bodyPr/>
                    <a:lstStyle/>
                    <a:p>
                      <a:pPr algn="ctr"/>
                      <a:r>
                        <a:rPr lang="ru-RU" sz="1200" dirty="0" smtClean="0"/>
                        <a:t>апр</a:t>
                      </a:r>
                      <a:endParaRPr lang="ru-RU" sz="1200" dirty="0"/>
                    </a:p>
                  </a:txBody>
                  <a:tcPr vert="vert270" anchor="ctr"/>
                </a:tc>
                <a:tc>
                  <a:txBody>
                    <a:bodyPr/>
                    <a:lstStyle/>
                    <a:p>
                      <a:pPr algn="ctr"/>
                      <a:r>
                        <a:rPr lang="ru-RU" sz="1200" dirty="0" smtClean="0"/>
                        <a:t>май</a:t>
                      </a:r>
                      <a:endParaRPr lang="ru-RU" sz="1200" dirty="0"/>
                    </a:p>
                  </a:txBody>
                  <a:tcPr vert="vert270" anchor="ctr"/>
                </a:tc>
                <a:tc>
                  <a:txBody>
                    <a:bodyPr/>
                    <a:lstStyle/>
                    <a:p>
                      <a:pPr algn="ctr"/>
                      <a:r>
                        <a:rPr lang="ru-RU" sz="1200" dirty="0" smtClean="0"/>
                        <a:t>июн</a:t>
                      </a:r>
                      <a:endParaRPr lang="ru-RU" sz="1200" dirty="0"/>
                    </a:p>
                  </a:txBody>
                  <a:tcPr vert="vert270" anchor="ctr"/>
                </a:tc>
                <a:tc>
                  <a:txBody>
                    <a:bodyPr/>
                    <a:lstStyle/>
                    <a:p>
                      <a:pPr algn="ctr"/>
                      <a:r>
                        <a:rPr lang="ru-RU" sz="1200" dirty="0" smtClean="0"/>
                        <a:t>июл</a:t>
                      </a:r>
                      <a:endParaRPr lang="ru-RU" sz="1200" dirty="0"/>
                    </a:p>
                  </a:txBody>
                  <a:tcPr vert="vert270" anchor="ctr"/>
                </a:tc>
                <a:tc>
                  <a:txBody>
                    <a:bodyPr/>
                    <a:lstStyle/>
                    <a:p>
                      <a:pPr algn="ctr"/>
                      <a:r>
                        <a:rPr lang="ru-RU" sz="1200" dirty="0" smtClean="0"/>
                        <a:t>авг</a:t>
                      </a:r>
                      <a:endParaRPr lang="ru-RU" sz="1200" dirty="0"/>
                    </a:p>
                  </a:txBody>
                  <a:tcPr vert="vert270" anchor="ctr"/>
                </a:tc>
                <a:tc>
                  <a:txBody>
                    <a:bodyPr/>
                    <a:lstStyle/>
                    <a:p>
                      <a:pPr algn="ctr"/>
                      <a:r>
                        <a:rPr lang="ru-RU" sz="1200" dirty="0" smtClean="0"/>
                        <a:t>сен</a:t>
                      </a:r>
                      <a:endParaRPr lang="ru-RU" sz="1200" dirty="0"/>
                    </a:p>
                  </a:txBody>
                  <a:tcPr vert="vert270" anchor="ctr"/>
                </a:tc>
                <a:tc>
                  <a:txBody>
                    <a:bodyPr/>
                    <a:lstStyle/>
                    <a:p>
                      <a:pPr algn="ctr"/>
                      <a:r>
                        <a:rPr lang="ru-RU" sz="1200" dirty="0" smtClean="0"/>
                        <a:t>окт</a:t>
                      </a:r>
                      <a:endParaRPr lang="ru-RU" sz="1200" dirty="0"/>
                    </a:p>
                  </a:txBody>
                  <a:tcPr vert="vert270" anchor="ctr"/>
                </a:tc>
                <a:tc>
                  <a:txBody>
                    <a:bodyPr/>
                    <a:lstStyle/>
                    <a:p>
                      <a:pPr algn="ctr"/>
                      <a:r>
                        <a:rPr lang="ru-RU" sz="1200" dirty="0" smtClean="0"/>
                        <a:t>ноя</a:t>
                      </a:r>
                      <a:endParaRPr lang="ru-RU" sz="1200" dirty="0"/>
                    </a:p>
                  </a:txBody>
                  <a:tcPr vert="vert270" anchor="ctr"/>
                </a:tc>
                <a:tc>
                  <a:txBody>
                    <a:bodyPr/>
                    <a:lstStyle/>
                    <a:p>
                      <a:pPr algn="ctr"/>
                      <a:r>
                        <a:rPr lang="ru-RU" sz="1200" dirty="0" smtClean="0"/>
                        <a:t>дек</a:t>
                      </a:r>
                      <a:endParaRPr lang="ru-RU" sz="1200" dirty="0"/>
                    </a:p>
                  </a:txBody>
                  <a:tcPr vert="vert270" anchor="ctr">
                    <a:lnR w="12700" cap="flat" cmpd="sng" algn="ctr">
                      <a:solidFill>
                        <a:schemeClr val="bg1">
                          <a:lumMod val="50000"/>
                        </a:schemeClr>
                      </a:solidFill>
                      <a:prstDash val="solid"/>
                      <a:round/>
                      <a:headEnd type="none" w="med" len="med"/>
                      <a:tailEnd type="none" w="med" len="med"/>
                    </a:lnR>
                  </a:tcPr>
                </a:tc>
                <a:tc>
                  <a:txBody>
                    <a:bodyPr/>
                    <a:lstStyle/>
                    <a:p>
                      <a:pPr algn="ctr"/>
                      <a:endParaRPr lang="ru-RU" sz="1200" dirty="0"/>
                    </a:p>
                  </a:txBody>
                  <a:tcPr anchor="ctr">
                    <a:lnL w="12700" cap="flat" cmpd="sng" algn="ctr">
                      <a:solidFill>
                        <a:schemeClr val="bg1">
                          <a:lumMod val="50000"/>
                        </a:schemeClr>
                      </a:solidFill>
                      <a:prstDash val="solid"/>
                      <a:round/>
                      <a:headEnd type="none" w="med" len="med"/>
                      <a:tailEnd type="none" w="med" len="med"/>
                    </a:lnL>
                  </a:tcPr>
                </a:tc>
              </a:tr>
              <a:tr h="185420">
                <a:tc gridSpan="5">
                  <a:txBody>
                    <a:bodyPr/>
                    <a:lstStyle/>
                    <a:p>
                      <a:pPr algn="l"/>
                      <a:r>
                        <a:rPr lang="ru-RU" sz="1200" b="1" dirty="0" smtClean="0"/>
                        <a:t>2013</a:t>
                      </a:r>
                      <a:endParaRPr lang="ru-RU" sz="1200" b="1" dirty="0"/>
                    </a:p>
                  </a:txBody>
                  <a:tcPr>
                    <a:lnR w="12700" cap="flat" cmpd="sng" algn="ctr">
                      <a:solidFill>
                        <a:schemeClr val="bg1">
                          <a:lumMod val="50000"/>
                        </a:schemeClr>
                      </a:solidFill>
                      <a:prstDash val="solid"/>
                      <a:round/>
                      <a:headEnd type="none" w="med" len="med"/>
                      <a:tailEnd type="none" w="med" len="med"/>
                    </a:lnR>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gridSpan="12">
                  <a:txBody>
                    <a:bodyPr/>
                    <a:lstStyle/>
                    <a:p>
                      <a:pPr algn="l"/>
                      <a:r>
                        <a:rPr lang="ru-RU" sz="1200" b="1" dirty="0" smtClean="0"/>
                        <a:t>2014</a:t>
                      </a:r>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gridSpan="12">
                  <a:txBody>
                    <a:bodyPr/>
                    <a:lstStyle/>
                    <a:p>
                      <a:pPr algn="l"/>
                      <a:r>
                        <a:rPr lang="ru-RU" sz="1200" b="1" dirty="0" smtClean="0"/>
                        <a:t>2015</a:t>
                      </a:r>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tcPr>
                </a:tc>
                <a:tc>
                  <a:txBody>
                    <a:bodyPr/>
                    <a:lstStyle/>
                    <a:p>
                      <a:pPr algn="l"/>
                      <a:r>
                        <a:rPr lang="ru-RU" sz="1200" b="1" dirty="0" smtClean="0"/>
                        <a:t>2016</a:t>
                      </a:r>
                      <a:endParaRPr lang="ru-RU" sz="1200" b="1" dirty="0"/>
                    </a:p>
                  </a:txBody>
                  <a:tcPr>
                    <a:lnL w="12700" cap="flat" cmpd="sng" algn="ctr">
                      <a:solidFill>
                        <a:schemeClr val="bg1">
                          <a:lumMod val="50000"/>
                        </a:schemeClr>
                      </a:solidFill>
                      <a:prstDash val="solid"/>
                      <a:round/>
                      <a:headEnd type="none" w="med" len="med"/>
                      <a:tailEnd type="none" w="med" len="med"/>
                    </a:lnL>
                  </a:tcPr>
                </a:tc>
              </a:tr>
            </a:tbl>
          </a:graphicData>
        </a:graphic>
      </p:graphicFrame>
      <p:graphicFrame>
        <p:nvGraphicFramePr>
          <p:cNvPr id="5" name="Таблица 4"/>
          <p:cNvGraphicFramePr>
            <a:graphicFrameLocks noGrp="1"/>
          </p:cNvGraphicFramePr>
          <p:nvPr/>
        </p:nvGraphicFramePr>
        <p:xfrm>
          <a:off x="214282" y="1160984"/>
          <a:ext cx="8715435" cy="3383280"/>
        </p:xfrm>
        <a:graphic>
          <a:graphicData uri="http://schemas.openxmlformats.org/drawingml/2006/table">
            <a:tbl>
              <a:tblPr bandRow="1">
                <a:tableStyleId>{2D5ABB26-0587-4C30-8999-92F81FD0307C}</a:tableStyleId>
              </a:tblPr>
              <a:tblGrid>
                <a:gridCol w="428628"/>
                <a:gridCol w="2357454"/>
                <a:gridCol w="500066"/>
                <a:gridCol w="5429287"/>
              </a:tblGrid>
              <a:tr h="383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1F497D"/>
                          </a:solidFill>
                          <a:effectLst/>
                          <a:uLnTx/>
                          <a:uFillTx/>
                          <a:latin typeface="+mn-lt"/>
                          <a:ea typeface="+mn-ea"/>
                          <a:cs typeface="+mn-cs"/>
                          <a:sym typeface="Wingdings"/>
                        </a:rPr>
                        <a:t></a:t>
                      </a:r>
                    </a:p>
                  </a:txBody>
                  <a:tcPr/>
                </a:tc>
                <a:tc>
                  <a: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ru-RU" sz="1400" b="1" i="0" dirty="0" smtClean="0"/>
                        <a:t>Осуществление операций по управлению остатками средств на едином счете федерального бюджета в части покупки (продажи) ценных бумаг по договорам репо</a:t>
                      </a:r>
                    </a:p>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ru-RU" sz="1400" b="1" i="0" dirty="0" smtClean="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F81BD">
                              <a:lumMod val="60000"/>
                              <a:lumOff val="40000"/>
                            </a:srgbClr>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r>
                        <a:rPr kumimoji="0" lang="en-US"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endParaRPr kumimoji="0" lang="ru-RU"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endParaRPr>
                    </a:p>
                  </a:txBody>
                  <a:tcPr/>
                </a:tc>
                <a:tc>
                  <a:txBody>
                    <a:bodyPr/>
                    <a:lstStyle/>
                    <a:p>
                      <a:pPr marL="0" marR="0" indent="0" algn="just" defTabSz="914400" rtl="0" eaLnBrk="1" fontAlgn="auto" latinLnBrk="0" hangingPunct="1">
                        <a:lnSpc>
                          <a:spcPct val="100000"/>
                        </a:lnSpc>
                        <a:spcBef>
                          <a:spcPts val="300"/>
                        </a:spcBef>
                        <a:spcAft>
                          <a:spcPts val="0"/>
                        </a:spcAft>
                        <a:buClrTx/>
                        <a:buSzTx/>
                        <a:buFont typeface="Arial" pitchFamily="34" charset="0"/>
                        <a:buNone/>
                        <a:tabLst/>
                        <a:defRPr/>
                      </a:pPr>
                      <a:r>
                        <a:rPr lang="ru-RU" sz="1200" b="1" i="0" dirty="0" smtClean="0"/>
                        <a:t>Утверждено Постановление Правительства РФ от 4 сентября 2013 г. № 777</a:t>
                      </a:r>
                      <a:r>
                        <a:rPr lang="ru-RU" sz="1200" b="0" i="0" dirty="0" smtClean="0"/>
                        <a:t> </a:t>
                      </a:r>
                      <a:br>
                        <a:rPr lang="ru-RU" sz="1200" b="0" i="0" dirty="0" smtClean="0"/>
                      </a:br>
                      <a:r>
                        <a:rPr lang="ru-RU" sz="1200" b="0" i="0" dirty="0" smtClean="0"/>
                        <a:t>«О порядке осуществления операций по управлению остатками средств на едином счете федерального бюджета в части покупки (продажи) ценных бумаг по договорам репо» вместе с соответствующими правилами осуществления операций</a:t>
                      </a:r>
                    </a:p>
                  </a:txBody>
                  <a:tcPr/>
                </a:tc>
              </a:tr>
              <a:tr h="383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1F497D"/>
                          </a:solidFill>
                          <a:effectLst/>
                          <a:uLnTx/>
                          <a:uFillTx/>
                          <a:latin typeface="+mn-lt"/>
                          <a:ea typeface="+mn-ea"/>
                          <a:cs typeface="+mn-cs"/>
                          <a:sym typeface="Wingdings"/>
                        </a:rPr>
                        <a:t></a:t>
                      </a:r>
                      <a:endParaRPr kumimoji="0" lang="ru-RU" sz="2800" b="0" i="0" u="none" strike="noStrike" kern="1200" cap="none" spc="0" normalizeH="0" baseline="0" noProof="0" dirty="0" smtClean="0">
                        <a:ln>
                          <a:noFill/>
                        </a:ln>
                        <a:solidFill>
                          <a:srgbClr val="1F497D"/>
                        </a:solidFill>
                        <a:effectLst/>
                        <a:uLnTx/>
                        <a:uFillTx/>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ru-RU" sz="1400" b="1" i="0" dirty="0" smtClean="0"/>
                        <a:t>Изменение порядка предоставления (использования, возврата) из федерального бюджета бюджетам субъектов Российской Федерации бюджетных кредитов</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F81BD">
                              <a:lumMod val="60000"/>
                              <a:lumOff val="40000"/>
                            </a:srgbClr>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r>
                        <a:rPr kumimoji="0" lang="en-US"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endParaRPr kumimoji="0" lang="ru-RU"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endParaRPr>
                    </a:p>
                  </a:txBody>
                  <a:tcPr/>
                </a:tc>
                <a:tc>
                  <a:txBody>
                    <a:bodyPr/>
                    <a:lstStyle/>
                    <a:p>
                      <a:pPr marL="0" marR="0" indent="0" algn="just" defTabSz="914400" rtl="0" eaLnBrk="1" fontAlgn="auto" latinLnBrk="0" hangingPunct="1">
                        <a:lnSpc>
                          <a:spcPct val="100000"/>
                        </a:lnSpc>
                        <a:spcBef>
                          <a:spcPts val="600"/>
                        </a:spcBef>
                        <a:spcAft>
                          <a:spcPts val="0"/>
                        </a:spcAft>
                        <a:buClrTx/>
                        <a:buSzTx/>
                        <a:buFont typeface="Arial" pitchFamily="34" charset="0"/>
                        <a:buNone/>
                        <a:tabLst/>
                        <a:defRPr/>
                      </a:pPr>
                      <a:r>
                        <a:rPr lang="ru-RU" sz="1200" b="1" dirty="0" smtClean="0"/>
                        <a:t>Внесены изменения в Постановление Правительства РФ от 18 декабря 2010 г. № 1062 </a:t>
                      </a:r>
                      <a:r>
                        <a:rPr lang="ru-RU" sz="1200" dirty="0" smtClean="0"/>
                        <a:t>«Об утверждении Правил предоставления (использования, возврата) из федерального бюджета бюджетам субъектов Российской Федерации бюджетных кредитов на 2014 год» (Постановление Правительства РФ от 21 августа 2014 г. № 836 «О внесении изменений в Правила предоставления (использования, возврата) из федерального бюджета бюджетам субъектов Российской Федерации бюджетных кредитов на 2014 год»)</a:t>
                      </a:r>
                      <a:endParaRPr lang="ru-RU" sz="1200" b="0" i="0" dirty="0" smtClean="0"/>
                    </a:p>
                  </a:txBody>
                  <a:tcPr/>
                </a:tc>
              </a:tr>
            </a:tbl>
          </a:graphicData>
        </a:graphic>
      </p:graphicFrame>
      <p:sp>
        <p:nvSpPr>
          <p:cNvPr id="7" name="Прямоугольник 6"/>
          <p:cNvSpPr/>
          <p:nvPr/>
        </p:nvSpPr>
        <p:spPr>
          <a:xfrm>
            <a:off x="1714480" y="5715016"/>
            <a:ext cx="4286280" cy="18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rgbClr val="1F497D"/>
                </a:solidFill>
                <a:sym typeface="Wingdings"/>
              </a:rPr>
              <a:t></a:t>
            </a:r>
            <a:endParaRPr lang="ru-RU" sz="1400" dirty="0">
              <a:solidFill>
                <a:srgbClr val="1F497D"/>
              </a:solidFill>
            </a:endParaRPr>
          </a:p>
        </p:txBody>
      </p:sp>
      <p:sp>
        <p:nvSpPr>
          <p:cNvPr id="12" name="Заголовок 1"/>
          <p:cNvSpPr>
            <a:spLocks noGrp="1"/>
          </p:cNvSpPr>
          <p:nvPr>
            <p:ph type="title"/>
          </p:nvPr>
        </p:nvSpPr>
        <p:spPr>
          <a:xfrm>
            <a:off x="0" y="346076"/>
            <a:ext cx="9144000" cy="720000"/>
          </a:xfrm>
        </p:spPr>
        <p:txBody>
          <a:bodyPr/>
          <a:lstStyle/>
          <a:p>
            <a:r>
              <a:rPr lang="ru-RU" sz="1800" b="0" dirty="0" smtClean="0"/>
              <a:t>Направление 2. </a:t>
            </a:r>
            <a:r>
              <a:rPr lang="ru-RU" sz="1800" dirty="0" smtClean="0"/>
              <a:t>Развитие инструментов управления свободными остатками денежных средств на едином казначейском счете Федерального казначейства</a:t>
            </a:r>
            <a:endParaRPr lang="ru-RU"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 стрелкой 2"/>
          <p:cNvCxnSpPr/>
          <p:nvPr/>
        </p:nvCxnSpPr>
        <p:spPr>
          <a:xfrm>
            <a:off x="214282" y="6000768"/>
            <a:ext cx="8786874" cy="1588"/>
          </a:xfrm>
          <a:prstGeom prst="straightConnector1">
            <a:avLst/>
          </a:prstGeom>
          <a:ln w="47625">
            <a:headEnd type="oval"/>
            <a:tailEnd type="arrow"/>
          </a:ln>
        </p:spPr>
        <p:style>
          <a:lnRef idx="1">
            <a:schemeClr val="accent1"/>
          </a:lnRef>
          <a:fillRef idx="0">
            <a:schemeClr val="accent1"/>
          </a:fillRef>
          <a:effectRef idx="0">
            <a:schemeClr val="accent1"/>
          </a:effectRef>
          <a:fontRef idx="minor">
            <a:schemeClr val="tx1"/>
          </a:fontRef>
        </p:style>
      </p:cxnSp>
      <p:graphicFrame>
        <p:nvGraphicFramePr>
          <p:cNvPr id="4" name="Таблица 3"/>
          <p:cNvGraphicFramePr>
            <a:graphicFrameLocks noGrp="1"/>
          </p:cNvGraphicFramePr>
          <p:nvPr/>
        </p:nvGraphicFramePr>
        <p:xfrm>
          <a:off x="214277" y="6027663"/>
          <a:ext cx="8929755" cy="649158"/>
        </p:xfrm>
        <a:graphic>
          <a:graphicData uri="http://schemas.openxmlformats.org/drawingml/2006/table">
            <a:tbl>
              <a:tblPr firstRow="1" bandRow="1">
                <a:tableStyleId>{2D5ABB26-0587-4C30-8999-92F81FD0307C}</a:tableStyleId>
              </a:tblPr>
              <a:tblGrid>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504820"/>
              </a:tblGrid>
              <a:tr h="374838">
                <a:tc>
                  <a:txBody>
                    <a:bodyPr/>
                    <a:lstStyle/>
                    <a:p>
                      <a:pPr algn="ctr"/>
                      <a:r>
                        <a:rPr lang="ru-RU" sz="1200" dirty="0" smtClean="0"/>
                        <a:t>авг</a:t>
                      </a:r>
                      <a:endParaRPr lang="ru-RU" sz="1200" dirty="0"/>
                    </a:p>
                  </a:txBody>
                  <a:tcPr vert="vert270" anchor="ctr"/>
                </a:tc>
                <a:tc>
                  <a:txBody>
                    <a:bodyPr/>
                    <a:lstStyle/>
                    <a:p>
                      <a:pPr algn="ctr"/>
                      <a:r>
                        <a:rPr lang="ru-RU" sz="1200" dirty="0" smtClean="0"/>
                        <a:t>сен</a:t>
                      </a:r>
                      <a:endParaRPr lang="ru-RU" sz="1200" dirty="0"/>
                    </a:p>
                  </a:txBody>
                  <a:tcPr vert="vert270" anchor="ctr"/>
                </a:tc>
                <a:tc>
                  <a:txBody>
                    <a:bodyPr/>
                    <a:lstStyle/>
                    <a:p>
                      <a:pPr algn="ctr"/>
                      <a:r>
                        <a:rPr lang="ru-RU" sz="1200" dirty="0" smtClean="0"/>
                        <a:t>окт</a:t>
                      </a:r>
                      <a:endParaRPr lang="ru-RU" sz="1200" dirty="0"/>
                    </a:p>
                  </a:txBody>
                  <a:tcPr vert="vert270" anchor="ctr"/>
                </a:tc>
                <a:tc>
                  <a:txBody>
                    <a:bodyPr/>
                    <a:lstStyle/>
                    <a:p>
                      <a:pPr algn="ctr"/>
                      <a:r>
                        <a:rPr lang="ru-RU" sz="1200" dirty="0" smtClean="0"/>
                        <a:t>ноя</a:t>
                      </a:r>
                      <a:endParaRPr lang="ru-RU" sz="1200" dirty="0"/>
                    </a:p>
                  </a:txBody>
                  <a:tcPr vert="vert270" anchor="ctr"/>
                </a:tc>
                <a:tc>
                  <a:txBody>
                    <a:bodyPr/>
                    <a:lstStyle/>
                    <a:p>
                      <a:pPr algn="ctr"/>
                      <a:r>
                        <a:rPr lang="ru-RU" sz="1200" dirty="0" smtClean="0"/>
                        <a:t>дек</a:t>
                      </a:r>
                      <a:endParaRPr lang="ru-RU" sz="1200" dirty="0"/>
                    </a:p>
                  </a:txBody>
                  <a:tcPr vert="vert270" anchor="ctr">
                    <a:lnR w="12700" cap="flat" cmpd="sng" algn="ctr">
                      <a:solidFill>
                        <a:schemeClr val="bg1">
                          <a:lumMod val="50000"/>
                        </a:schemeClr>
                      </a:solidFill>
                      <a:prstDash val="solid"/>
                      <a:round/>
                      <a:headEnd type="none" w="med" len="med"/>
                      <a:tailEnd type="none" w="med" len="med"/>
                    </a:lnR>
                  </a:tcPr>
                </a:tc>
                <a:tc>
                  <a:txBody>
                    <a:bodyPr/>
                    <a:lstStyle/>
                    <a:p>
                      <a:pPr algn="ctr"/>
                      <a:r>
                        <a:rPr lang="ru-RU" sz="1200" dirty="0" smtClean="0"/>
                        <a:t>янв</a:t>
                      </a:r>
                      <a:endParaRPr lang="ru-RU" sz="1200" dirty="0"/>
                    </a:p>
                  </a:txBody>
                  <a:tcPr vert="vert270" anchor="ctr">
                    <a:lnL w="12700" cap="flat" cmpd="sng" algn="ctr">
                      <a:solidFill>
                        <a:schemeClr val="bg1">
                          <a:lumMod val="50000"/>
                        </a:schemeClr>
                      </a:solidFill>
                      <a:prstDash val="solid"/>
                      <a:round/>
                      <a:headEnd type="none" w="med" len="med"/>
                      <a:tailEnd type="none" w="med" len="med"/>
                    </a:lnL>
                  </a:tcPr>
                </a:tc>
                <a:tc>
                  <a:txBody>
                    <a:bodyPr/>
                    <a:lstStyle/>
                    <a:p>
                      <a:pPr algn="ctr"/>
                      <a:r>
                        <a:rPr lang="ru-RU" sz="1200" dirty="0" smtClean="0"/>
                        <a:t>фев</a:t>
                      </a:r>
                      <a:endParaRPr lang="ru-RU" sz="1200" dirty="0"/>
                    </a:p>
                  </a:txBody>
                  <a:tcPr vert="vert270" anchor="ctr"/>
                </a:tc>
                <a:tc>
                  <a:txBody>
                    <a:bodyPr/>
                    <a:lstStyle/>
                    <a:p>
                      <a:pPr algn="ctr"/>
                      <a:r>
                        <a:rPr lang="ru-RU" sz="1200" dirty="0" smtClean="0"/>
                        <a:t>мар</a:t>
                      </a:r>
                      <a:endParaRPr lang="ru-RU" sz="1200" dirty="0"/>
                    </a:p>
                  </a:txBody>
                  <a:tcPr vert="vert270" anchor="ctr"/>
                </a:tc>
                <a:tc>
                  <a:txBody>
                    <a:bodyPr/>
                    <a:lstStyle/>
                    <a:p>
                      <a:pPr algn="ctr"/>
                      <a:r>
                        <a:rPr lang="ru-RU" sz="1200" dirty="0" smtClean="0"/>
                        <a:t>апр</a:t>
                      </a:r>
                      <a:endParaRPr lang="ru-RU" sz="1200" dirty="0"/>
                    </a:p>
                  </a:txBody>
                  <a:tcPr vert="vert270" anchor="ctr"/>
                </a:tc>
                <a:tc>
                  <a:txBody>
                    <a:bodyPr/>
                    <a:lstStyle/>
                    <a:p>
                      <a:pPr algn="ctr"/>
                      <a:r>
                        <a:rPr lang="ru-RU" sz="1200" dirty="0" smtClean="0"/>
                        <a:t>май</a:t>
                      </a:r>
                      <a:endParaRPr lang="ru-RU" sz="1200" dirty="0"/>
                    </a:p>
                  </a:txBody>
                  <a:tcPr vert="vert270" anchor="ctr"/>
                </a:tc>
                <a:tc>
                  <a:txBody>
                    <a:bodyPr/>
                    <a:lstStyle/>
                    <a:p>
                      <a:pPr algn="ctr"/>
                      <a:r>
                        <a:rPr lang="ru-RU" sz="1200" dirty="0" smtClean="0"/>
                        <a:t>июн</a:t>
                      </a:r>
                      <a:endParaRPr lang="ru-RU" sz="1200" dirty="0"/>
                    </a:p>
                  </a:txBody>
                  <a:tcPr vert="vert270" anchor="ctr"/>
                </a:tc>
                <a:tc>
                  <a:txBody>
                    <a:bodyPr/>
                    <a:lstStyle/>
                    <a:p>
                      <a:pPr algn="ctr"/>
                      <a:r>
                        <a:rPr lang="ru-RU" sz="1200" dirty="0" smtClean="0"/>
                        <a:t>июл</a:t>
                      </a:r>
                      <a:endParaRPr lang="ru-RU" sz="1200" dirty="0"/>
                    </a:p>
                  </a:txBody>
                  <a:tcPr vert="vert270" anchor="ctr"/>
                </a:tc>
                <a:tc>
                  <a:txBody>
                    <a:bodyPr/>
                    <a:lstStyle/>
                    <a:p>
                      <a:pPr algn="ctr"/>
                      <a:r>
                        <a:rPr lang="ru-RU" sz="1200" dirty="0" smtClean="0"/>
                        <a:t>авг</a:t>
                      </a:r>
                      <a:endParaRPr lang="ru-RU" sz="1200" dirty="0"/>
                    </a:p>
                  </a:txBody>
                  <a:tcPr vert="vert270" anchor="ctr"/>
                </a:tc>
                <a:tc>
                  <a:txBody>
                    <a:bodyPr/>
                    <a:lstStyle/>
                    <a:p>
                      <a:pPr algn="ctr"/>
                      <a:r>
                        <a:rPr lang="ru-RU" sz="1200" dirty="0" smtClean="0"/>
                        <a:t>сен</a:t>
                      </a:r>
                      <a:endParaRPr lang="ru-RU" sz="1200" dirty="0"/>
                    </a:p>
                  </a:txBody>
                  <a:tcPr vert="vert270" anchor="ctr"/>
                </a:tc>
                <a:tc>
                  <a:txBody>
                    <a:bodyPr/>
                    <a:lstStyle/>
                    <a:p>
                      <a:pPr algn="ctr"/>
                      <a:r>
                        <a:rPr lang="ru-RU" sz="1200" dirty="0" smtClean="0"/>
                        <a:t>окт</a:t>
                      </a:r>
                      <a:endParaRPr lang="ru-RU" sz="1200" dirty="0"/>
                    </a:p>
                  </a:txBody>
                  <a:tcPr vert="vert270" anchor="ctr"/>
                </a:tc>
                <a:tc>
                  <a:txBody>
                    <a:bodyPr/>
                    <a:lstStyle/>
                    <a:p>
                      <a:pPr algn="ctr"/>
                      <a:r>
                        <a:rPr lang="ru-RU" sz="1200" dirty="0" smtClean="0"/>
                        <a:t>ноя</a:t>
                      </a:r>
                      <a:endParaRPr lang="ru-RU" sz="1200" dirty="0"/>
                    </a:p>
                  </a:txBody>
                  <a:tcPr vert="vert270" anchor="ctr"/>
                </a:tc>
                <a:tc>
                  <a:txBody>
                    <a:bodyPr/>
                    <a:lstStyle/>
                    <a:p>
                      <a:pPr algn="ctr"/>
                      <a:r>
                        <a:rPr lang="ru-RU" sz="1200" dirty="0" smtClean="0"/>
                        <a:t>дек</a:t>
                      </a:r>
                      <a:endParaRPr lang="ru-RU" sz="1200" dirty="0"/>
                    </a:p>
                  </a:txBody>
                  <a:tcPr vert="vert270" anchor="ctr">
                    <a:lnR w="12700" cap="flat" cmpd="sng" algn="ctr">
                      <a:solidFill>
                        <a:schemeClr val="bg1">
                          <a:lumMod val="50000"/>
                        </a:schemeClr>
                      </a:solidFill>
                      <a:prstDash val="solid"/>
                      <a:round/>
                      <a:headEnd type="none" w="med" len="med"/>
                      <a:tailEnd type="none" w="med" len="med"/>
                    </a:lnR>
                  </a:tcPr>
                </a:tc>
                <a:tc>
                  <a:txBody>
                    <a:bodyPr/>
                    <a:lstStyle/>
                    <a:p>
                      <a:pPr algn="ctr"/>
                      <a:r>
                        <a:rPr lang="ru-RU" sz="1200" dirty="0" smtClean="0"/>
                        <a:t>янв</a:t>
                      </a:r>
                      <a:endParaRPr lang="ru-RU" sz="1200" dirty="0"/>
                    </a:p>
                  </a:txBody>
                  <a:tcPr vert="vert270" anchor="ctr">
                    <a:lnL w="12700" cap="flat" cmpd="sng" algn="ctr">
                      <a:solidFill>
                        <a:schemeClr val="bg1">
                          <a:lumMod val="50000"/>
                        </a:schemeClr>
                      </a:solidFill>
                      <a:prstDash val="solid"/>
                      <a:round/>
                      <a:headEnd type="none" w="med" len="med"/>
                      <a:tailEnd type="none" w="med" len="med"/>
                    </a:lnL>
                  </a:tcPr>
                </a:tc>
                <a:tc>
                  <a:txBody>
                    <a:bodyPr/>
                    <a:lstStyle/>
                    <a:p>
                      <a:pPr algn="ctr"/>
                      <a:r>
                        <a:rPr lang="ru-RU" sz="1200" dirty="0" smtClean="0"/>
                        <a:t>фев</a:t>
                      </a:r>
                      <a:endParaRPr lang="ru-RU" sz="1200" dirty="0"/>
                    </a:p>
                  </a:txBody>
                  <a:tcPr vert="vert270" anchor="ctr"/>
                </a:tc>
                <a:tc>
                  <a:txBody>
                    <a:bodyPr/>
                    <a:lstStyle/>
                    <a:p>
                      <a:pPr algn="ctr"/>
                      <a:r>
                        <a:rPr lang="ru-RU" sz="1200" dirty="0" smtClean="0"/>
                        <a:t>мар</a:t>
                      </a:r>
                      <a:endParaRPr lang="ru-RU" sz="1200" dirty="0"/>
                    </a:p>
                  </a:txBody>
                  <a:tcPr vert="vert270" anchor="ctr"/>
                </a:tc>
                <a:tc>
                  <a:txBody>
                    <a:bodyPr/>
                    <a:lstStyle/>
                    <a:p>
                      <a:pPr algn="ctr"/>
                      <a:r>
                        <a:rPr lang="ru-RU" sz="1200" dirty="0" smtClean="0"/>
                        <a:t>апр</a:t>
                      </a:r>
                      <a:endParaRPr lang="ru-RU" sz="1200" dirty="0"/>
                    </a:p>
                  </a:txBody>
                  <a:tcPr vert="vert270" anchor="ctr"/>
                </a:tc>
                <a:tc>
                  <a:txBody>
                    <a:bodyPr/>
                    <a:lstStyle/>
                    <a:p>
                      <a:pPr algn="ctr"/>
                      <a:r>
                        <a:rPr lang="ru-RU" sz="1200" dirty="0" smtClean="0"/>
                        <a:t>май</a:t>
                      </a:r>
                      <a:endParaRPr lang="ru-RU" sz="1200" dirty="0"/>
                    </a:p>
                  </a:txBody>
                  <a:tcPr vert="vert270" anchor="ctr"/>
                </a:tc>
                <a:tc>
                  <a:txBody>
                    <a:bodyPr/>
                    <a:lstStyle/>
                    <a:p>
                      <a:pPr algn="ctr"/>
                      <a:r>
                        <a:rPr lang="ru-RU" sz="1200" dirty="0" smtClean="0"/>
                        <a:t>июн</a:t>
                      </a:r>
                      <a:endParaRPr lang="ru-RU" sz="1200" dirty="0"/>
                    </a:p>
                  </a:txBody>
                  <a:tcPr vert="vert270" anchor="ctr"/>
                </a:tc>
                <a:tc>
                  <a:txBody>
                    <a:bodyPr/>
                    <a:lstStyle/>
                    <a:p>
                      <a:pPr algn="ctr"/>
                      <a:r>
                        <a:rPr lang="ru-RU" sz="1200" dirty="0" smtClean="0"/>
                        <a:t>июл</a:t>
                      </a:r>
                      <a:endParaRPr lang="ru-RU" sz="1200" dirty="0"/>
                    </a:p>
                  </a:txBody>
                  <a:tcPr vert="vert270" anchor="ctr"/>
                </a:tc>
                <a:tc>
                  <a:txBody>
                    <a:bodyPr/>
                    <a:lstStyle/>
                    <a:p>
                      <a:pPr algn="ctr"/>
                      <a:r>
                        <a:rPr lang="ru-RU" sz="1200" dirty="0" smtClean="0"/>
                        <a:t>авг</a:t>
                      </a:r>
                      <a:endParaRPr lang="ru-RU" sz="1200" dirty="0"/>
                    </a:p>
                  </a:txBody>
                  <a:tcPr vert="vert270" anchor="ctr"/>
                </a:tc>
                <a:tc>
                  <a:txBody>
                    <a:bodyPr/>
                    <a:lstStyle/>
                    <a:p>
                      <a:pPr algn="ctr"/>
                      <a:r>
                        <a:rPr lang="ru-RU" sz="1200" dirty="0" smtClean="0"/>
                        <a:t>сен</a:t>
                      </a:r>
                      <a:endParaRPr lang="ru-RU" sz="1200" dirty="0"/>
                    </a:p>
                  </a:txBody>
                  <a:tcPr vert="vert270" anchor="ctr"/>
                </a:tc>
                <a:tc>
                  <a:txBody>
                    <a:bodyPr/>
                    <a:lstStyle/>
                    <a:p>
                      <a:pPr algn="ctr"/>
                      <a:r>
                        <a:rPr lang="ru-RU" sz="1200" dirty="0" smtClean="0"/>
                        <a:t>окт</a:t>
                      </a:r>
                      <a:endParaRPr lang="ru-RU" sz="1200" dirty="0"/>
                    </a:p>
                  </a:txBody>
                  <a:tcPr vert="vert270" anchor="ctr"/>
                </a:tc>
                <a:tc>
                  <a:txBody>
                    <a:bodyPr/>
                    <a:lstStyle/>
                    <a:p>
                      <a:pPr algn="ctr"/>
                      <a:r>
                        <a:rPr lang="ru-RU" sz="1200" dirty="0" smtClean="0"/>
                        <a:t>ноя</a:t>
                      </a:r>
                      <a:endParaRPr lang="ru-RU" sz="1200" dirty="0"/>
                    </a:p>
                  </a:txBody>
                  <a:tcPr vert="vert270" anchor="ctr"/>
                </a:tc>
                <a:tc>
                  <a:txBody>
                    <a:bodyPr/>
                    <a:lstStyle/>
                    <a:p>
                      <a:pPr algn="ctr"/>
                      <a:r>
                        <a:rPr lang="ru-RU" sz="1200" dirty="0" smtClean="0"/>
                        <a:t>дек</a:t>
                      </a:r>
                      <a:endParaRPr lang="ru-RU" sz="1200" dirty="0"/>
                    </a:p>
                  </a:txBody>
                  <a:tcPr vert="vert270" anchor="ctr">
                    <a:lnR w="12700" cap="flat" cmpd="sng" algn="ctr">
                      <a:solidFill>
                        <a:schemeClr val="bg1">
                          <a:lumMod val="50000"/>
                        </a:schemeClr>
                      </a:solidFill>
                      <a:prstDash val="solid"/>
                      <a:round/>
                      <a:headEnd type="none" w="med" len="med"/>
                      <a:tailEnd type="none" w="med" len="med"/>
                    </a:lnR>
                  </a:tcPr>
                </a:tc>
                <a:tc>
                  <a:txBody>
                    <a:bodyPr/>
                    <a:lstStyle/>
                    <a:p>
                      <a:pPr algn="ctr"/>
                      <a:endParaRPr lang="ru-RU" sz="1200" dirty="0"/>
                    </a:p>
                  </a:txBody>
                  <a:tcPr anchor="ctr">
                    <a:lnL w="12700" cap="flat" cmpd="sng" algn="ctr">
                      <a:solidFill>
                        <a:schemeClr val="bg1">
                          <a:lumMod val="50000"/>
                        </a:schemeClr>
                      </a:solidFill>
                      <a:prstDash val="solid"/>
                      <a:round/>
                      <a:headEnd type="none" w="med" len="med"/>
                      <a:tailEnd type="none" w="med" len="med"/>
                    </a:lnL>
                  </a:tcPr>
                </a:tc>
              </a:tr>
              <a:tr h="185420">
                <a:tc gridSpan="5">
                  <a:txBody>
                    <a:bodyPr/>
                    <a:lstStyle/>
                    <a:p>
                      <a:pPr algn="l"/>
                      <a:r>
                        <a:rPr lang="ru-RU" sz="1200" b="1" dirty="0" smtClean="0"/>
                        <a:t>2013</a:t>
                      </a:r>
                      <a:endParaRPr lang="ru-RU" sz="1200" b="1" dirty="0"/>
                    </a:p>
                  </a:txBody>
                  <a:tcPr>
                    <a:lnR w="12700" cap="flat" cmpd="sng" algn="ctr">
                      <a:solidFill>
                        <a:schemeClr val="bg1">
                          <a:lumMod val="50000"/>
                        </a:schemeClr>
                      </a:solidFill>
                      <a:prstDash val="solid"/>
                      <a:round/>
                      <a:headEnd type="none" w="med" len="med"/>
                      <a:tailEnd type="none" w="med" len="med"/>
                    </a:lnR>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gridSpan="12">
                  <a:txBody>
                    <a:bodyPr/>
                    <a:lstStyle/>
                    <a:p>
                      <a:pPr algn="l"/>
                      <a:r>
                        <a:rPr lang="ru-RU" sz="1200" b="1" dirty="0" smtClean="0"/>
                        <a:t>2014</a:t>
                      </a:r>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gridSpan="12">
                  <a:txBody>
                    <a:bodyPr/>
                    <a:lstStyle/>
                    <a:p>
                      <a:pPr algn="l"/>
                      <a:r>
                        <a:rPr lang="ru-RU" sz="1200" b="1" dirty="0" smtClean="0"/>
                        <a:t>2015</a:t>
                      </a:r>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tcPr>
                </a:tc>
                <a:tc>
                  <a:txBody>
                    <a:bodyPr/>
                    <a:lstStyle/>
                    <a:p>
                      <a:pPr algn="l"/>
                      <a:r>
                        <a:rPr lang="ru-RU" sz="1200" b="1" dirty="0" smtClean="0"/>
                        <a:t>2016</a:t>
                      </a:r>
                      <a:endParaRPr lang="ru-RU" sz="1200" b="1" dirty="0"/>
                    </a:p>
                  </a:txBody>
                  <a:tcPr>
                    <a:lnL w="12700" cap="flat" cmpd="sng" algn="ctr">
                      <a:solidFill>
                        <a:schemeClr val="bg1">
                          <a:lumMod val="50000"/>
                        </a:schemeClr>
                      </a:solidFill>
                      <a:prstDash val="solid"/>
                      <a:round/>
                      <a:headEnd type="none" w="med" len="med"/>
                      <a:tailEnd type="none" w="med" len="med"/>
                    </a:lnL>
                  </a:tcPr>
                </a:tc>
              </a:tr>
            </a:tbl>
          </a:graphicData>
        </a:graphic>
      </p:graphicFrame>
      <p:graphicFrame>
        <p:nvGraphicFramePr>
          <p:cNvPr id="5" name="Таблица 4"/>
          <p:cNvGraphicFramePr>
            <a:graphicFrameLocks noGrp="1"/>
          </p:cNvGraphicFramePr>
          <p:nvPr/>
        </p:nvGraphicFramePr>
        <p:xfrm>
          <a:off x="214282" y="1160914"/>
          <a:ext cx="8715435" cy="2316480"/>
        </p:xfrm>
        <a:graphic>
          <a:graphicData uri="http://schemas.openxmlformats.org/drawingml/2006/table">
            <a:tbl>
              <a:tblPr bandRow="1">
                <a:tableStyleId>{2D5ABB26-0587-4C30-8999-92F81FD0307C}</a:tableStyleId>
              </a:tblPr>
              <a:tblGrid>
                <a:gridCol w="428628"/>
                <a:gridCol w="3071834"/>
                <a:gridCol w="500066"/>
                <a:gridCol w="4714907"/>
              </a:tblGrid>
              <a:tr h="335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1F497D"/>
                          </a:solidFill>
                          <a:effectLst/>
                          <a:uLnTx/>
                          <a:uFillTx/>
                          <a:latin typeface="+mn-lt"/>
                          <a:ea typeface="+mn-ea"/>
                          <a:cs typeface="+mn-cs"/>
                          <a:sym typeface="Wingdings"/>
                        </a:rPr>
                        <a:t></a:t>
                      </a:r>
                    </a:p>
                  </a:txBody>
                  <a:tcPr/>
                </a:tc>
                <a:tc>
                  <a:txBody>
                    <a:bodyPr/>
                    <a:lstStyle/>
                    <a:p>
                      <a:pPr marR="0" algn="just" defTabSz="914400" rtl="0" eaLnBrk="1" fontAlgn="auto" latinLnBrk="0" hangingPunct="1">
                        <a:lnSpc>
                          <a:spcPct val="100000"/>
                        </a:lnSpc>
                        <a:spcBef>
                          <a:spcPts val="300"/>
                        </a:spcBef>
                        <a:spcAft>
                          <a:spcPts val="0"/>
                        </a:spcAft>
                        <a:buClrTx/>
                        <a:buSzTx/>
                        <a:tabLst/>
                        <a:defRPr/>
                      </a:pPr>
                      <a:r>
                        <a:rPr lang="ru-RU" sz="1400" b="1" dirty="0" smtClean="0"/>
                        <a:t>Обеспечение предоставления информационного сервиса о начислениях и возможности формирования распоряжений на оплату на Едином портале бюджетной системы</a:t>
                      </a:r>
                      <a:endParaRPr lang="ru-RU" sz="1400" b="1" i="0" kern="1200" baseline="0" dirty="0" smtClean="0">
                        <a:solidFill>
                          <a:schemeClr val="tx1"/>
                        </a:solidFill>
                        <a:latin typeface="+mn-lt"/>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F81BD">
                              <a:lumMod val="60000"/>
                              <a:lumOff val="40000"/>
                            </a:srgbClr>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r>
                        <a:rPr kumimoji="0" lang="en-US"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endParaRPr kumimoji="0" lang="ru-RU"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endParaRPr>
                    </a:p>
                  </a:txBody>
                  <a:tcPr/>
                </a:tc>
                <a:tc>
                  <a:txBody>
                    <a:bodyPr/>
                    <a:lstStyle/>
                    <a:p>
                      <a:pPr marL="0" marR="0" indent="176213"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200" b="1" i="0" kern="1200" baseline="0" dirty="0" smtClean="0">
                          <a:solidFill>
                            <a:schemeClr val="tx1"/>
                          </a:solidFill>
                          <a:latin typeface="+mn-lt"/>
                          <a:ea typeface="+mn-ea"/>
                          <a:cs typeface="+mn-cs"/>
                        </a:rPr>
                        <a:t>Разработано портальное решение ГИС ГМП</a:t>
                      </a:r>
                      <a:r>
                        <a:rPr lang="ru-RU" sz="1200" b="0" i="0" kern="1200" baseline="0" dirty="0" smtClean="0">
                          <a:solidFill>
                            <a:schemeClr val="tx1"/>
                          </a:solidFill>
                          <a:latin typeface="+mn-lt"/>
                          <a:ea typeface="+mn-ea"/>
                          <a:cs typeface="+mn-cs"/>
                        </a:rPr>
                        <a:t>, учитывающее возможность предоставления информационного сервиса о начислениях и возможность формирования распоряжений на оплату на Едином портале бюджетной системы</a:t>
                      </a:r>
                    </a:p>
                    <a:p>
                      <a:pPr marL="0" marR="0" indent="176213"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200" b="1" i="0" kern="1200" baseline="0" dirty="0" smtClean="0">
                          <a:solidFill>
                            <a:schemeClr val="tx1"/>
                          </a:solidFill>
                          <a:latin typeface="+mn-lt"/>
                          <a:ea typeface="+mn-ea"/>
                          <a:cs typeface="+mn-cs"/>
                        </a:rPr>
                        <a:t>Ведутся работы по внедрению портального решения ГИС ГМП</a:t>
                      </a:r>
                    </a:p>
                  </a:txBody>
                  <a:tcPr/>
                </a:tc>
              </a:tr>
              <a:tr h="351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1F497D"/>
                          </a:solidFill>
                          <a:effectLst/>
                          <a:uLnTx/>
                          <a:uFillTx/>
                          <a:latin typeface="+mn-lt"/>
                          <a:ea typeface="+mn-ea"/>
                          <a:cs typeface="+mn-cs"/>
                          <a:sym typeface="Wingdings"/>
                        </a:rPr>
                        <a:t></a:t>
                      </a:r>
                    </a:p>
                  </a:txBody>
                  <a:tcPr/>
                </a:tc>
                <a:tc>
                  <a:txBody>
                    <a:bodyPr/>
                    <a:lstStyle/>
                    <a:p>
                      <a:pPr marR="0" algn="just" defTabSz="914400" rtl="0" eaLnBrk="1" fontAlgn="auto" latinLnBrk="0" hangingPunct="1">
                        <a:lnSpc>
                          <a:spcPct val="100000"/>
                        </a:lnSpc>
                        <a:spcBef>
                          <a:spcPts val="300"/>
                        </a:spcBef>
                        <a:spcAft>
                          <a:spcPts val="0"/>
                        </a:spcAft>
                        <a:buClrTx/>
                        <a:buSzTx/>
                        <a:tabLst/>
                        <a:defRPr/>
                      </a:pPr>
                      <a:r>
                        <a:rPr lang="ru-RU" sz="1400" b="1" i="0" kern="1200" baseline="0" dirty="0" smtClean="0">
                          <a:solidFill>
                            <a:schemeClr val="tx1"/>
                          </a:solidFill>
                          <a:latin typeface="+mn-lt"/>
                          <a:ea typeface="+mn-ea"/>
                          <a:cs typeface="+mn-cs"/>
                        </a:rPr>
                        <a:t>Формирование предложений к внедрению в Федеральном казначействе современных платежных сервисов</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F81BD">
                              <a:lumMod val="60000"/>
                              <a:lumOff val="40000"/>
                            </a:srgbClr>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r>
                        <a:rPr kumimoji="0" lang="en-US"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endParaRPr kumimoji="0" lang="ru-RU"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endParaRPr>
                    </a:p>
                  </a:txBody>
                  <a:tcPr/>
                </a:tc>
                <a:tc>
                  <a:txBody>
                    <a:bodyPr/>
                    <a:lstStyle/>
                    <a:p>
                      <a:pPr marL="0" marR="0" indent="176213"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200" b="1" i="0" kern="1200" baseline="0" dirty="0" smtClean="0">
                          <a:solidFill>
                            <a:schemeClr val="tx1"/>
                          </a:solidFill>
                          <a:latin typeface="+mn-lt"/>
                          <a:ea typeface="+mn-ea"/>
                          <a:cs typeface="+mn-cs"/>
                        </a:rPr>
                        <a:t>Разработана и дополняется Библиотека платежных сервисов Федерального казначейства:</a:t>
                      </a:r>
                    </a:p>
                  </a:txBody>
                  <a:tcPr/>
                </a:tc>
              </a:tr>
            </a:tbl>
          </a:graphicData>
        </a:graphic>
      </p:graphicFrame>
      <p:sp>
        <p:nvSpPr>
          <p:cNvPr id="7" name="Прямоугольник 6"/>
          <p:cNvSpPr/>
          <p:nvPr/>
        </p:nvSpPr>
        <p:spPr>
          <a:xfrm>
            <a:off x="1714480" y="5463578"/>
            <a:ext cx="3996000" cy="18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rgbClr val="1F497D"/>
                </a:solidFill>
                <a:sym typeface="Wingdings"/>
              </a:rPr>
              <a:t></a:t>
            </a:r>
            <a:endParaRPr lang="ru-RU" sz="1400" dirty="0">
              <a:solidFill>
                <a:srgbClr val="1F497D"/>
              </a:solidFill>
            </a:endParaRPr>
          </a:p>
        </p:txBody>
      </p:sp>
      <p:sp>
        <p:nvSpPr>
          <p:cNvPr id="12" name="Заголовок 1"/>
          <p:cNvSpPr>
            <a:spLocks noGrp="1"/>
          </p:cNvSpPr>
          <p:nvPr>
            <p:ph type="title"/>
          </p:nvPr>
        </p:nvSpPr>
        <p:spPr>
          <a:xfrm>
            <a:off x="0" y="372689"/>
            <a:ext cx="9144000" cy="439200"/>
          </a:xfrm>
        </p:spPr>
        <p:txBody>
          <a:bodyPr/>
          <a:lstStyle/>
          <a:p>
            <a:r>
              <a:rPr lang="ru-RU" sz="1800" b="0" dirty="0" smtClean="0"/>
              <a:t>Направление 3. </a:t>
            </a:r>
            <a:r>
              <a:rPr lang="ru-RU" sz="1800" dirty="0" smtClean="0"/>
              <a:t>Использование современных электронных платежных сервисов</a:t>
            </a:r>
            <a:endParaRPr lang="ru-RU" sz="1800" b="0" dirty="0"/>
          </a:p>
        </p:txBody>
      </p:sp>
      <p:sp>
        <p:nvSpPr>
          <p:cNvPr id="16" name="Прямоугольник 15"/>
          <p:cNvSpPr/>
          <p:nvPr/>
        </p:nvSpPr>
        <p:spPr>
          <a:xfrm>
            <a:off x="1714480" y="5715016"/>
            <a:ext cx="900000" cy="18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rgbClr val="1F497D"/>
                </a:solidFill>
                <a:sym typeface="Wingdings"/>
              </a:rPr>
              <a:t></a:t>
            </a:r>
            <a:endParaRPr lang="ru-RU" sz="1400" dirty="0">
              <a:solidFill>
                <a:srgbClr val="1F497D"/>
              </a:solidFill>
            </a:endParaRPr>
          </a:p>
        </p:txBody>
      </p:sp>
      <p:graphicFrame>
        <p:nvGraphicFramePr>
          <p:cNvPr id="9" name="Таблица 8"/>
          <p:cNvGraphicFramePr>
            <a:graphicFrameLocks noGrp="1"/>
          </p:cNvGraphicFramePr>
          <p:nvPr/>
        </p:nvGraphicFramePr>
        <p:xfrm>
          <a:off x="214282" y="3577856"/>
          <a:ext cx="4214842" cy="1737360"/>
        </p:xfrm>
        <a:graphic>
          <a:graphicData uri="http://schemas.openxmlformats.org/drawingml/2006/table">
            <a:tbl>
              <a:tblPr firstRow="1" bandRow="1">
                <a:tableStyleId>{2D5ABB26-0587-4C30-8999-92F81FD0307C}</a:tableStyleId>
              </a:tblPr>
              <a:tblGrid>
                <a:gridCol w="4214842"/>
              </a:tblGrid>
              <a:tr h="1805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dirty="0" smtClean="0"/>
                        <a:t>Расширение форм расчетов</a:t>
                      </a:r>
                      <a:endParaRPr lang="ru-RU" sz="900" b="1" dirty="0"/>
                    </a:p>
                  </a:txBody>
                  <a:tcPr>
                    <a:solidFill>
                      <a:schemeClr val="accent1">
                        <a:lumMod val="40000"/>
                        <a:lumOff val="60000"/>
                      </a:schemeClr>
                    </a:solidFill>
                  </a:tcPr>
                </a:tc>
              </a:tr>
              <a:tr h="504329">
                <a:tc>
                  <a:txBody>
                    <a:bodyPr/>
                    <a:lstStyle/>
                    <a:p>
                      <a:pPr marL="0" marR="0" lvl="0" indent="176213"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ru-RU" sz="800" b="0" i="0" u="none" strike="noStrike" kern="1200" cap="none" spc="0" normalizeH="0" baseline="0" noProof="0" dirty="0" smtClean="0">
                          <a:ln>
                            <a:noFill/>
                          </a:ln>
                          <a:solidFill>
                            <a:prstClr val="black"/>
                          </a:solidFill>
                          <a:effectLst/>
                          <a:uLnTx/>
                          <a:uFillTx/>
                          <a:latin typeface="+mn-lt"/>
                          <a:ea typeface="+mn-ea"/>
                          <a:cs typeface="+mn-cs"/>
                        </a:rPr>
                        <a:t>Выставление инкассовых поручений к счетам плательщиков</a:t>
                      </a:r>
                    </a:p>
                    <a:p>
                      <a:pPr marL="0" marR="0" lvl="0" indent="176213"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ru-RU" sz="800" b="0" i="0" u="none" strike="noStrike" kern="1200" cap="none" spc="0" normalizeH="0" baseline="0" noProof="0" dirty="0" smtClean="0">
                          <a:ln>
                            <a:noFill/>
                          </a:ln>
                          <a:solidFill>
                            <a:prstClr val="black"/>
                          </a:solidFill>
                          <a:effectLst/>
                          <a:uLnTx/>
                          <a:uFillTx/>
                          <a:latin typeface="+mn-lt"/>
                          <a:ea typeface="+mn-ea"/>
                          <a:cs typeface="+mn-cs"/>
                        </a:rPr>
                        <a:t>Выставление платежных требований к счетам плательщиков</a:t>
                      </a:r>
                    </a:p>
                    <a:p>
                      <a:pPr marL="0" marR="0" lvl="0" indent="176213"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ru-RU" sz="800" b="0" i="0" u="none" strike="noStrike" kern="1200" cap="none" spc="0" normalizeH="0" baseline="0" noProof="0" dirty="0" smtClean="0">
                          <a:ln>
                            <a:noFill/>
                          </a:ln>
                          <a:solidFill>
                            <a:prstClr val="black"/>
                          </a:solidFill>
                          <a:effectLst/>
                          <a:uLnTx/>
                          <a:uFillTx/>
                          <a:latin typeface="+mn-lt"/>
                          <a:ea typeface="+mn-ea"/>
                          <a:cs typeface="+mn-cs"/>
                        </a:rPr>
                        <a:t>Сводное платежное поручение для юридических лиц</a:t>
                      </a:r>
                    </a:p>
                    <a:p>
                      <a:pPr marL="0" marR="0" lvl="0" indent="176213"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ru-RU" sz="800" b="0" i="0" u="none" strike="noStrike" kern="1200" cap="none" spc="0" normalizeH="0" baseline="0" noProof="0" dirty="0" smtClean="0">
                          <a:ln>
                            <a:noFill/>
                          </a:ln>
                          <a:solidFill>
                            <a:prstClr val="black"/>
                          </a:solidFill>
                          <a:effectLst/>
                          <a:uLnTx/>
                          <a:uFillTx/>
                          <a:latin typeface="+mn-lt"/>
                          <a:ea typeface="+mn-ea"/>
                          <a:cs typeface="+mn-cs"/>
                        </a:rPr>
                        <a:t>Бюджетный аккредитив</a:t>
                      </a:r>
                    </a:p>
                    <a:p>
                      <a:pPr marL="0" marR="0" lvl="0" indent="176213"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ru-RU" sz="800" b="0" i="0" u="none" strike="noStrike" kern="1200" cap="none" spc="0" normalizeH="0" baseline="0" noProof="0" dirty="0" smtClean="0">
                          <a:ln>
                            <a:noFill/>
                          </a:ln>
                          <a:solidFill>
                            <a:prstClr val="black"/>
                          </a:solidFill>
                          <a:effectLst/>
                          <a:uLnTx/>
                          <a:uFillTx/>
                          <a:latin typeface="+mn-lt"/>
                          <a:ea typeface="+mn-ea"/>
                          <a:cs typeface="+mn-cs"/>
                        </a:rPr>
                        <a:t>Электронные деньги</a:t>
                      </a:r>
                    </a:p>
                  </a:txBody>
                  <a:tcPr/>
                </a:tc>
              </a:tr>
              <a:tr h="1805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dirty="0" smtClean="0"/>
                        <a:t>Эмиссия и эквайринг платежных карт</a:t>
                      </a:r>
                      <a:endParaRPr lang="ru-RU" sz="900" b="1" dirty="0"/>
                    </a:p>
                  </a:txBody>
                  <a:tcPr>
                    <a:solidFill>
                      <a:schemeClr val="accent1">
                        <a:lumMod val="40000"/>
                        <a:lumOff val="60000"/>
                      </a:schemeClr>
                    </a:solidFill>
                  </a:tcPr>
                </a:tc>
              </a:tr>
              <a:tr h="416619">
                <a:tc>
                  <a:txBody>
                    <a:bodyPr/>
                    <a:lstStyle/>
                    <a:p>
                      <a:pPr marL="0" marR="0" lvl="0" indent="176213"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ru-RU" sz="800" b="0" i="0" u="none" strike="noStrike" kern="1200" cap="none" spc="0" normalizeH="0" baseline="0" noProof="0" dirty="0" smtClean="0">
                          <a:ln>
                            <a:noFill/>
                          </a:ln>
                          <a:solidFill>
                            <a:prstClr val="black"/>
                          </a:solidFill>
                          <a:effectLst/>
                          <a:uLnTx/>
                          <a:uFillTx/>
                          <a:latin typeface="+mn-lt"/>
                          <a:ea typeface="+mn-ea"/>
                          <a:cs typeface="+mn-cs"/>
                        </a:rPr>
                        <a:t>Платежные карты</a:t>
                      </a:r>
                    </a:p>
                    <a:p>
                      <a:pPr marL="0" marR="0" lvl="0" indent="176213"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ru-RU" sz="800" b="0" i="0" u="none" strike="noStrike" kern="1200" cap="none" spc="0" normalizeH="0" baseline="0" noProof="0" dirty="0" smtClean="0">
                          <a:ln>
                            <a:noFill/>
                          </a:ln>
                          <a:solidFill>
                            <a:prstClr val="black"/>
                          </a:solidFill>
                          <a:effectLst/>
                          <a:uLnTx/>
                          <a:uFillTx/>
                          <a:latin typeface="+mn-lt"/>
                          <a:ea typeface="+mn-ea"/>
                          <a:cs typeface="+mn-cs"/>
                        </a:rPr>
                        <a:t>Эквайринг платежных карт НСПК и карт международных платежных систем</a:t>
                      </a:r>
                    </a:p>
                    <a:p>
                      <a:pPr marL="0" marR="0" lvl="0" indent="176213"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ru-RU" sz="800" b="0" i="0" u="none" strike="noStrike" kern="1200" cap="none" spc="0" normalizeH="0" baseline="0" noProof="0" dirty="0" smtClean="0">
                          <a:ln>
                            <a:noFill/>
                          </a:ln>
                          <a:solidFill>
                            <a:prstClr val="black"/>
                          </a:solidFill>
                          <a:effectLst/>
                          <a:uLnTx/>
                          <a:uFillTx/>
                          <a:latin typeface="+mn-lt"/>
                          <a:ea typeface="+mn-ea"/>
                          <a:cs typeface="+mn-cs"/>
                        </a:rPr>
                        <a:t>Программное платежное решение (Интернет-эквайринг платежных карт НСПК и карт международных платежных систем)</a:t>
                      </a:r>
                    </a:p>
                  </a:txBody>
                  <a:tcPr>
                    <a:lnB w="12700" cap="flat" cmpd="sng" algn="ctr">
                      <a:solidFill>
                        <a:schemeClr val="accent1"/>
                      </a:solidFill>
                      <a:prstDash val="solid"/>
                      <a:round/>
                      <a:headEnd type="none" w="med" len="med"/>
                      <a:tailEnd type="none" w="med" len="med"/>
                    </a:lnB>
                  </a:tcPr>
                </a:tc>
              </a:tr>
            </a:tbl>
          </a:graphicData>
        </a:graphic>
      </p:graphicFrame>
      <p:graphicFrame>
        <p:nvGraphicFramePr>
          <p:cNvPr id="11" name="Таблица 10"/>
          <p:cNvGraphicFramePr>
            <a:graphicFrameLocks noGrp="1"/>
          </p:cNvGraphicFramePr>
          <p:nvPr/>
        </p:nvGraphicFramePr>
        <p:xfrm>
          <a:off x="4609718" y="3071810"/>
          <a:ext cx="4320000" cy="2243406"/>
        </p:xfrm>
        <a:graphic>
          <a:graphicData uri="http://schemas.openxmlformats.org/drawingml/2006/table">
            <a:tbl>
              <a:tblPr firstRow="1" bandRow="1">
                <a:tableStyleId>{2D5ABB26-0587-4C30-8999-92F81FD0307C}</a:tableStyleId>
              </a:tblPr>
              <a:tblGrid>
                <a:gridCol w="4320000"/>
              </a:tblGrid>
              <a:tr h="216818">
                <a:tc>
                  <a:txBody>
                    <a:bodyPr/>
                    <a:lstStyle/>
                    <a:p>
                      <a:pPr marL="0"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r>
                        <a:rPr kumimoji="0" lang="ru-RU" sz="900" b="1" i="0" u="none" strike="noStrike" kern="1200" cap="none" spc="0" normalizeH="0" baseline="0" noProof="0" dirty="0" smtClean="0">
                          <a:ln>
                            <a:noFill/>
                          </a:ln>
                          <a:solidFill>
                            <a:prstClr val="black"/>
                          </a:solidFill>
                          <a:effectLst/>
                          <a:uLnTx/>
                          <a:uFillTx/>
                          <a:latin typeface="+mn-lt"/>
                          <a:ea typeface="+mn-ea"/>
                          <a:cs typeface="+mn-cs"/>
                        </a:rPr>
                        <a:t>Исключение искажения платежной информации и минимизация невыясненных поступлений</a:t>
                      </a:r>
                    </a:p>
                  </a:txBody>
                  <a:tcPr>
                    <a:solidFill>
                      <a:schemeClr val="accent1">
                        <a:lumMod val="40000"/>
                        <a:lumOff val="60000"/>
                      </a:schemeClr>
                    </a:solidFill>
                  </a:tcPr>
                </a:tc>
              </a:tr>
              <a:tr h="343295">
                <a:tc>
                  <a:txBody>
                    <a:bodyPr/>
                    <a:lstStyle/>
                    <a:p>
                      <a:pPr marL="0" marR="0" lvl="0" indent="176213"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ru-RU" sz="800" b="0" i="0" u="none" strike="noStrike" kern="1200" cap="none" spc="0" normalizeH="0" baseline="0" noProof="0" dirty="0" smtClean="0">
                          <a:ln>
                            <a:noFill/>
                          </a:ln>
                          <a:solidFill>
                            <a:prstClr val="black"/>
                          </a:solidFill>
                          <a:effectLst/>
                          <a:uLnTx/>
                          <a:uFillTx/>
                          <a:latin typeface="+mn-lt"/>
                          <a:ea typeface="+mn-ea"/>
                          <a:cs typeface="+mn-cs"/>
                        </a:rPr>
                        <a:t>Оплата с использованием штрих-кодов</a:t>
                      </a:r>
                    </a:p>
                    <a:p>
                      <a:pPr marL="0" marR="0" lvl="0" indent="176213"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ru-RU" sz="800" b="0" i="0" u="none" strike="noStrike" kern="1200" cap="none" spc="0" normalizeH="0" baseline="0" noProof="0" dirty="0" smtClean="0">
                          <a:ln>
                            <a:noFill/>
                          </a:ln>
                          <a:solidFill>
                            <a:prstClr val="black"/>
                          </a:solidFill>
                          <a:effectLst/>
                          <a:uLnTx/>
                          <a:uFillTx/>
                          <a:latin typeface="+mn-lt"/>
                          <a:ea typeface="+mn-ea"/>
                          <a:cs typeface="+mn-cs"/>
                        </a:rPr>
                        <a:t>Оплата с использованием УИН или сведений об идентификаторе плательщика </a:t>
                      </a:r>
                    </a:p>
                    <a:p>
                      <a:pPr marL="0" marR="0" lvl="0" indent="176213"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ru-RU" sz="800" b="0" i="0" u="none" strike="noStrike" kern="1200" cap="none" spc="0" normalizeH="0" baseline="0" noProof="0" dirty="0" smtClean="0">
                          <a:ln>
                            <a:noFill/>
                          </a:ln>
                          <a:solidFill>
                            <a:prstClr val="black"/>
                          </a:solidFill>
                          <a:effectLst/>
                          <a:uLnTx/>
                          <a:uFillTx/>
                          <a:latin typeface="+mn-lt"/>
                          <a:ea typeface="+mn-ea"/>
                          <a:cs typeface="+mn-cs"/>
                        </a:rPr>
                        <a:t>Поиск платежей, учтенных как невыясненные поступления, на базе ГИС ГМП</a:t>
                      </a:r>
                    </a:p>
                  </a:txBody>
                  <a:tcPr/>
                </a:tc>
              </a:tr>
              <a:tr h="135511">
                <a:tc>
                  <a:txBody>
                    <a:bodyPr/>
                    <a:lstStyle/>
                    <a:p>
                      <a:pPr marL="0"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r>
                        <a:rPr kumimoji="0" lang="ru-RU" sz="900" b="1" i="0" u="none" strike="noStrike" kern="1200" cap="none" spc="0" normalizeH="0" baseline="0" noProof="0" dirty="0" smtClean="0">
                          <a:ln>
                            <a:noFill/>
                          </a:ln>
                          <a:solidFill>
                            <a:prstClr val="black"/>
                          </a:solidFill>
                          <a:effectLst/>
                          <a:uLnTx/>
                          <a:uFillTx/>
                          <a:latin typeface="+mn-lt"/>
                          <a:ea typeface="+mn-ea"/>
                          <a:cs typeface="+mn-cs"/>
                        </a:rPr>
                        <a:t>Взаимодействие с платежными системами и операторами связи</a:t>
                      </a:r>
                    </a:p>
                  </a:txBody>
                  <a:tcPr>
                    <a:solidFill>
                      <a:schemeClr val="accent1">
                        <a:lumMod val="40000"/>
                        <a:lumOff val="60000"/>
                      </a:schemeClr>
                    </a:solidFill>
                  </a:tcPr>
                </a:tc>
              </a:tr>
              <a:tr h="343295">
                <a:tc>
                  <a:txBody>
                    <a:bodyPr/>
                    <a:lstStyle/>
                    <a:p>
                      <a:pPr marL="0" marR="0" lvl="0" indent="176213"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ru-RU" sz="800" b="0" i="0" u="none" strike="noStrike" kern="1200" cap="none" spc="0" normalizeH="0" baseline="0" noProof="0" dirty="0" smtClean="0">
                          <a:ln>
                            <a:noFill/>
                          </a:ln>
                          <a:solidFill>
                            <a:prstClr val="black"/>
                          </a:solidFill>
                          <a:effectLst/>
                          <a:uLnTx/>
                          <a:uFillTx/>
                          <a:latin typeface="+mn-lt"/>
                          <a:ea typeface="+mn-ea"/>
                          <a:cs typeface="+mn-cs"/>
                        </a:rPr>
                        <a:t>Оплата с лицевых счетов, открытых у операторов мобильной связи</a:t>
                      </a:r>
                    </a:p>
                    <a:p>
                      <a:pPr marL="0" marR="0" lvl="0" indent="176213"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ru-RU" sz="800" b="0" i="0" u="none" strike="noStrike" kern="1200" cap="none" spc="0" normalizeH="0" baseline="0" noProof="0" dirty="0" smtClean="0">
                          <a:ln>
                            <a:noFill/>
                          </a:ln>
                          <a:solidFill>
                            <a:prstClr val="black"/>
                          </a:solidFill>
                          <a:effectLst/>
                          <a:uLnTx/>
                          <a:uFillTx/>
                          <a:latin typeface="+mn-lt"/>
                          <a:ea typeface="+mn-ea"/>
                          <a:cs typeface="+mn-cs"/>
                        </a:rPr>
                        <a:t>Мобильные платежи на короткий СМС-номер</a:t>
                      </a:r>
                    </a:p>
                    <a:p>
                      <a:pPr marL="0" marR="0" lvl="0" indent="176213"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ru-RU" sz="800" b="0" i="0" u="none" strike="noStrike" kern="1200" cap="none" spc="0" normalizeH="0" baseline="0" noProof="0" dirty="0" smtClean="0">
                          <a:ln>
                            <a:noFill/>
                          </a:ln>
                          <a:solidFill>
                            <a:prstClr val="black"/>
                          </a:solidFill>
                          <a:effectLst/>
                          <a:uLnTx/>
                          <a:uFillTx/>
                          <a:latin typeface="+mn-lt"/>
                          <a:ea typeface="+mn-ea"/>
                          <a:cs typeface="+mn-cs"/>
                        </a:rPr>
                        <a:t>Системы денежных переводов</a:t>
                      </a:r>
                    </a:p>
                    <a:p>
                      <a:pPr marL="0" marR="0" lvl="0" indent="176213"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ru-RU" sz="800" b="0" i="0" u="none" strike="noStrike" kern="1200" cap="none" spc="0" normalizeH="0" baseline="0" noProof="0" dirty="0" smtClean="0">
                          <a:ln>
                            <a:noFill/>
                          </a:ln>
                          <a:solidFill>
                            <a:prstClr val="black"/>
                          </a:solidFill>
                          <a:effectLst/>
                          <a:uLnTx/>
                          <a:uFillTx/>
                          <a:latin typeface="+mn-lt"/>
                          <a:ea typeface="+mn-ea"/>
                          <a:cs typeface="+mn-cs"/>
                        </a:rPr>
                        <a:t>Краудфандинг</a:t>
                      </a:r>
                    </a:p>
                  </a:txBody>
                  <a:tcPr/>
                </a:tc>
              </a:tr>
              <a:tr h="246966">
                <a:tc>
                  <a:txBody>
                    <a:bodyPr/>
                    <a:lstStyle/>
                    <a:p>
                      <a:pPr marL="0"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r>
                        <a:rPr kumimoji="0" lang="ru-RU" sz="900" b="1" i="0" u="none" strike="noStrike" kern="1200" cap="none" spc="0" normalizeH="0" baseline="0" noProof="0" dirty="0" smtClean="0">
                          <a:ln>
                            <a:noFill/>
                          </a:ln>
                          <a:solidFill>
                            <a:prstClr val="black"/>
                          </a:solidFill>
                          <a:effectLst/>
                          <a:uLnTx/>
                          <a:uFillTx/>
                          <a:latin typeface="+mn-lt"/>
                          <a:ea typeface="+mn-ea"/>
                          <a:cs typeface="+mn-cs"/>
                        </a:rPr>
                        <a:t>Оптимизация взаимодействия с отдельными клиентами Федерального казначейства</a:t>
                      </a:r>
                    </a:p>
                  </a:txBody>
                  <a:tcPr>
                    <a:solidFill>
                      <a:schemeClr val="accent1">
                        <a:lumMod val="40000"/>
                        <a:lumOff val="60000"/>
                      </a:schemeClr>
                    </a:solidFill>
                  </a:tcPr>
                </a:tc>
              </a:tr>
              <a:tr h="246966">
                <a:tc>
                  <a:txBody>
                    <a:bodyPr/>
                    <a:lstStyle/>
                    <a:p>
                      <a:pPr marL="0" marR="0" lvl="0" indent="180975"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ru-RU" sz="800" b="0" i="0" u="none" strike="noStrike" kern="1200" cap="none" spc="0" normalizeH="0" baseline="0" noProof="0" dirty="0" smtClean="0">
                          <a:ln>
                            <a:noFill/>
                          </a:ln>
                          <a:solidFill>
                            <a:prstClr val="black"/>
                          </a:solidFill>
                          <a:effectLst/>
                          <a:uLnTx/>
                          <a:uFillTx/>
                          <a:latin typeface="+mn-lt"/>
                          <a:ea typeface="+mn-ea"/>
                          <a:cs typeface="+mn-cs"/>
                        </a:rPr>
                        <a:t>Внесение наличных денежных средств ФССП России</a:t>
                      </a:r>
                    </a:p>
                  </a:txBody>
                  <a:tcPr>
                    <a:lnB w="12700" cap="flat" cmpd="sng" algn="ctr">
                      <a:solidFill>
                        <a:schemeClr val="accent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6219"/>
            <a:ext cx="9144000" cy="720000"/>
          </a:xfrm>
        </p:spPr>
        <p:txBody>
          <a:bodyPr/>
          <a:lstStyle/>
          <a:p>
            <a:r>
              <a:rPr lang="ru-RU" sz="1800" b="0" dirty="0" smtClean="0"/>
              <a:t>Направление 3. </a:t>
            </a:r>
            <a:r>
              <a:rPr lang="ru-RU" sz="1800" dirty="0" smtClean="0"/>
              <a:t>Использование современных электронных платежных сервисов</a:t>
            </a:r>
            <a:br>
              <a:rPr lang="ru-RU" sz="1800" dirty="0" smtClean="0"/>
            </a:br>
            <a:r>
              <a:rPr lang="ru-RU" sz="1800" dirty="0" smtClean="0"/>
              <a:t>Платежный шлюз</a:t>
            </a:r>
            <a:endParaRPr lang="ru-RU" sz="1800" dirty="0"/>
          </a:p>
        </p:txBody>
      </p:sp>
      <p:pic>
        <p:nvPicPr>
          <p:cNvPr id="1028" name="Picture 4"/>
          <p:cNvPicPr>
            <a:picLocks noChangeAspect="1" noChangeArrowheads="1"/>
          </p:cNvPicPr>
          <p:nvPr/>
        </p:nvPicPr>
        <p:blipFill>
          <a:blip r:embed="rId2"/>
          <a:srcRect/>
          <a:stretch>
            <a:fillRect/>
          </a:stretch>
        </p:blipFill>
        <p:spPr bwMode="auto">
          <a:xfrm>
            <a:off x="285720" y="1254854"/>
            <a:ext cx="8572560" cy="53030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 стрелкой 2"/>
          <p:cNvCxnSpPr/>
          <p:nvPr/>
        </p:nvCxnSpPr>
        <p:spPr>
          <a:xfrm>
            <a:off x="214282" y="6000768"/>
            <a:ext cx="8786874" cy="1588"/>
          </a:xfrm>
          <a:prstGeom prst="straightConnector1">
            <a:avLst/>
          </a:prstGeom>
          <a:ln w="47625">
            <a:headEnd type="oval"/>
            <a:tailEnd type="arrow"/>
          </a:ln>
        </p:spPr>
        <p:style>
          <a:lnRef idx="1">
            <a:schemeClr val="accent1"/>
          </a:lnRef>
          <a:fillRef idx="0">
            <a:schemeClr val="accent1"/>
          </a:fillRef>
          <a:effectRef idx="0">
            <a:schemeClr val="accent1"/>
          </a:effectRef>
          <a:fontRef idx="minor">
            <a:schemeClr val="tx1"/>
          </a:fontRef>
        </p:style>
      </p:cxnSp>
      <p:graphicFrame>
        <p:nvGraphicFramePr>
          <p:cNvPr id="4" name="Таблица 3"/>
          <p:cNvGraphicFramePr>
            <a:graphicFrameLocks noGrp="1"/>
          </p:cNvGraphicFramePr>
          <p:nvPr/>
        </p:nvGraphicFramePr>
        <p:xfrm>
          <a:off x="214277" y="6027663"/>
          <a:ext cx="8929755" cy="649158"/>
        </p:xfrm>
        <a:graphic>
          <a:graphicData uri="http://schemas.openxmlformats.org/drawingml/2006/table">
            <a:tbl>
              <a:tblPr firstRow="1" bandRow="1">
                <a:tableStyleId>{2D5ABB26-0587-4C30-8999-92F81FD0307C}</a:tableStyleId>
              </a:tblPr>
              <a:tblGrid>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504820"/>
              </a:tblGrid>
              <a:tr h="374838">
                <a:tc>
                  <a:txBody>
                    <a:bodyPr/>
                    <a:lstStyle/>
                    <a:p>
                      <a:pPr algn="ctr"/>
                      <a:r>
                        <a:rPr lang="ru-RU" sz="1200" dirty="0" smtClean="0"/>
                        <a:t>авг</a:t>
                      </a:r>
                      <a:endParaRPr lang="ru-RU" sz="1200" dirty="0"/>
                    </a:p>
                  </a:txBody>
                  <a:tcPr vert="vert270" anchor="ctr"/>
                </a:tc>
                <a:tc>
                  <a:txBody>
                    <a:bodyPr/>
                    <a:lstStyle/>
                    <a:p>
                      <a:pPr algn="ctr"/>
                      <a:r>
                        <a:rPr lang="ru-RU" sz="1200" dirty="0" smtClean="0"/>
                        <a:t>сен</a:t>
                      </a:r>
                      <a:endParaRPr lang="ru-RU" sz="1200" dirty="0"/>
                    </a:p>
                  </a:txBody>
                  <a:tcPr vert="vert270" anchor="ctr"/>
                </a:tc>
                <a:tc>
                  <a:txBody>
                    <a:bodyPr/>
                    <a:lstStyle/>
                    <a:p>
                      <a:pPr algn="ctr"/>
                      <a:r>
                        <a:rPr lang="ru-RU" sz="1200" dirty="0" smtClean="0"/>
                        <a:t>окт</a:t>
                      </a:r>
                      <a:endParaRPr lang="ru-RU" sz="1200" dirty="0"/>
                    </a:p>
                  </a:txBody>
                  <a:tcPr vert="vert270" anchor="ctr"/>
                </a:tc>
                <a:tc>
                  <a:txBody>
                    <a:bodyPr/>
                    <a:lstStyle/>
                    <a:p>
                      <a:pPr algn="ctr"/>
                      <a:r>
                        <a:rPr lang="ru-RU" sz="1200" dirty="0" smtClean="0"/>
                        <a:t>ноя</a:t>
                      </a:r>
                      <a:endParaRPr lang="ru-RU" sz="1200" dirty="0"/>
                    </a:p>
                  </a:txBody>
                  <a:tcPr vert="vert270" anchor="ctr"/>
                </a:tc>
                <a:tc>
                  <a:txBody>
                    <a:bodyPr/>
                    <a:lstStyle/>
                    <a:p>
                      <a:pPr algn="ctr"/>
                      <a:r>
                        <a:rPr lang="ru-RU" sz="1200" dirty="0" smtClean="0"/>
                        <a:t>дек</a:t>
                      </a:r>
                      <a:endParaRPr lang="ru-RU" sz="1200" dirty="0"/>
                    </a:p>
                  </a:txBody>
                  <a:tcPr vert="vert270" anchor="ctr">
                    <a:lnR w="12700" cap="flat" cmpd="sng" algn="ctr">
                      <a:solidFill>
                        <a:schemeClr val="bg1">
                          <a:lumMod val="50000"/>
                        </a:schemeClr>
                      </a:solidFill>
                      <a:prstDash val="solid"/>
                      <a:round/>
                      <a:headEnd type="none" w="med" len="med"/>
                      <a:tailEnd type="none" w="med" len="med"/>
                    </a:lnR>
                  </a:tcPr>
                </a:tc>
                <a:tc>
                  <a:txBody>
                    <a:bodyPr/>
                    <a:lstStyle/>
                    <a:p>
                      <a:pPr algn="ctr"/>
                      <a:r>
                        <a:rPr lang="ru-RU" sz="1200" dirty="0" smtClean="0"/>
                        <a:t>янв</a:t>
                      </a:r>
                      <a:endParaRPr lang="ru-RU" sz="1200" dirty="0"/>
                    </a:p>
                  </a:txBody>
                  <a:tcPr vert="vert270" anchor="ctr">
                    <a:lnL w="12700" cap="flat" cmpd="sng" algn="ctr">
                      <a:solidFill>
                        <a:schemeClr val="bg1">
                          <a:lumMod val="50000"/>
                        </a:schemeClr>
                      </a:solidFill>
                      <a:prstDash val="solid"/>
                      <a:round/>
                      <a:headEnd type="none" w="med" len="med"/>
                      <a:tailEnd type="none" w="med" len="med"/>
                    </a:lnL>
                  </a:tcPr>
                </a:tc>
                <a:tc>
                  <a:txBody>
                    <a:bodyPr/>
                    <a:lstStyle/>
                    <a:p>
                      <a:pPr algn="ctr"/>
                      <a:r>
                        <a:rPr lang="ru-RU" sz="1200" dirty="0" smtClean="0"/>
                        <a:t>фев</a:t>
                      </a:r>
                      <a:endParaRPr lang="ru-RU" sz="1200" dirty="0"/>
                    </a:p>
                  </a:txBody>
                  <a:tcPr vert="vert270" anchor="ctr"/>
                </a:tc>
                <a:tc>
                  <a:txBody>
                    <a:bodyPr/>
                    <a:lstStyle/>
                    <a:p>
                      <a:pPr algn="ctr"/>
                      <a:r>
                        <a:rPr lang="ru-RU" sz="1200" dirty="0" smtClean="0"/>
                        <a:t>мар</a:t>
                      </a:r>
                      <a:endParaRPr lang="ru-RU" sz="1200" dirty="0"/>
                    </a:p>
                  </a:txBody>
                  <a:tcPr vert="vert270" anchor="ctr"/>
                </a:tc>
                <a:tc>
                  <a:txBody>
                    <a:bodyPr/>
                    <a:lstStyle/>
                    <a:p>
                      <a:pPr algn="ctr"/>
                      <a:r>
                        <a:rPr lang="ru-RU" sz="1200" dirty="0" smtClean="0"/>
                        <a:t>апр</a:t>
                      </a:r>
                      <a:endParaRPr lang="ru-RU" sz="1200" dirty="0"/>
                    </a:p>
                  </a:txBody>
                  <a:tcPr vert="vert270" anchor="ctr"/>
                </a:tc>
                <a:tc>
                  <a:txBody>
                    <a:bodyPr/>
                    <a:lstStyle/>
                    <a:p>
                      <a:pPr algn="ctr"/>
                      <a:r>
                        <a:rPr lang="ru-RU" sz="1200" dirty="0" smtClean="0"/>
                        <a:t>май</a:t>
                      </a:r>
                      <a:endParaRPr lang="ru-RU" sz="1200" dirty="0"/>
                    </a:p>
                  </a:txBody>
                  <a:tcPr vert="vert270" anchor="ctr"/>
                </a:tc>
                <a:tc>
                  <a:txBody>
                    <a:bodyPr/>
                    <a:lstStyle/>
                    <a:p>
                      <a:pPr algn="ctr"/>
                      <a:r>
                        <a:rPr lang="ru-RU" sz="1200" dirty="0" smtClean="0"/>
                        <a:t>июн</a:t>
                      </a:r>
                      <a:endParaRPr lang="ru-RU" sz="1200" dirty="0"/>
                    </a:p>
                  </a:txBody>
                  <a:tcPr vert="vert270" anchor="ctr"/>
                </a:tc>
                <a:tc>
                  <a:txBody>
                    <a:bodyPr/>
                    <a:lstStyle/>
                    <a:p>
                      <a:pPr algn="ctr"/>
                      <a:r>
                        <a:rPr lang="ru-RU" sz="1200" dirty="0" smtClean="0"/>
                        <a:t>июл</a:t>
                      </a:r>
                      <a:endParaRPr lang="ru-RU" sz="1200" dirty="0"/>
                    </a:p>
                  </a:txBody>
                  <a:tcPr vert="vert270" anchor="ctr"/>
                </a:tc>
                <a:tc>
                  <a:txBody>
                    <a:bodyPr/>
                    <a:lstStyle/>
                    <a:p>
                      <a:pPr algn="ctr"/>
                      <a:r>
                        <a:rPr lang="ru-RU" sz="1200" dirty="0" smtClean="0"/>
                        <a:t>авг</a:t>
                      </a:r>
                      <a:endParaRPr lang="ru-RU" sz="1200" dirty="0"/>
                    </a:p>
                  </a:txBody>
                  <a:tcPr vert="vert270" anchor="ctr"/>
                </a:tc>
                <a:tc>
                  <a:txBody>
                    <a:bodyPr/>
                    <a:lstStyle/>
                    <a:p>
                      <a:pPr algn="ctr"/>
                      <a:r>
                        <a:rPr lang="ru-RU" sz="1200" dirty="0" smtClean="0"/>
                        <a:t>сен</a:t>
                      </a:r>
                      <a:endParaRPr lang="ru-RU" sz="1200" dirty="0"/>
                    </a:p>
                  </a:txBody>
                  <a:tcPr vert="vert270" anchor="ctr"/>
                </a:tc>
                <a:tc>
                  <a:txBody>
                    <a:bodyPr/>
                    <a:lstStyle/>
                    <a:p>
                      <a:pPr algn="ctr"/>
                      <a:r>
                        <a:rPr lang="ru-RU" sz="1200" dirty="0" smtClean="0"/>
                        <a:t>окт</a:t>
                      </a:r>
                      <a:endParaRPr lang="ru-RU" sz="1200" dirty="0"/>
                    </a:p>
                  </a:txBody>
                  <a:tcPr vert="vert270" anchor="ctr"/>
                </a:tc>
                <a:tc>
                  <a:txBody>
                    <a:bodyPr/>
                    <a:lstStyle/>
                    <a:p>
                      <a:pPr algn="ctr"/>
                      <a:r>
                        <a:rPr lang="ru-RU" sz="1200" dirty="0" smtClean="0"/>
                        <a:t>ноя</a:t>
                      </a:r>
                      <a:endParaRPr lang="ru-RU" sz="1200" dirty="0"/>
                    </a:p>
                  </a:txBody>
                  <a:tcPr vert="vert270" anchor="ctr"/>
                </a:tc>
                <a:tc>
                  <a:txBody>
                    <a:bodyPr/>
                    <a:lstStyle/>
                    <a:p>
                      <a:pPr algn="ctr"/>
                      <a:r>
                        <a:rPr lang="ru-RU" sz="1200" dirty="0" smtClean="0"/>
                        <a:t>дек</a:t>
                      </a:r>
                      <a:endParaRPr lang="ru-RU" sz="1200" dirty="0"/>
                    </a:p>
                  </a:txBody>
                  <a:tcPr vert="vert270" anchor="ctr">
                    <a:lnR w="12700" cap="flat" cmpd="sng" algn="ctr">
                      <a:solidFill>
                        <a:schemeClr val="bg1">
                          <a:lumMod val="50000"/>
                        </a:schemeClr>
                      </a:solidFill>
                      <a:prstDash val="solid"/>
                      <a:round/>
                      <a:headEnd type="none" w="med" len="med"/>
                      <a:tailEnd type="none" w="med" len="med"/>
                    </a:lnR>
                  </a:tcPr>
                </a:tc>
                <a:tc>
                  <a:txBody>
                    <a:bodyPr/>
                    <a:lstStyle/>
                    <a:p>
                      <a:pPr algn="ctr"/>
                      <a:r>
                        <a:rPr lang="ru-RU" sz="1200" dirty="0" smtClean="0"/>
                        <a:t>янв</a:t>
                      </a:r>
                      <a:endParaRPr lang="ru-RU" sz="1200" dirty="0"/>
                    </a:p>
                  </a:txBody>
                  <a:tcPr vert="vert270" anchor="ctr">
                    <a:lnL w="12700" cap="flat" cmpd="sng" algn="ctr">
                      <a:solidFill>
                        <a:schemeClr val="bg1">
                          <a:lumMod val="50000"/>
                        </a:schemeClr>
                      </a:solidFill>
                      <a:prstDash val="solid"/>
                      <a:round/>
                      <a:headEnd type="none" w="med" len="med"/>
                      <a:tailEnd type="none" w="med" len="med"/>
                    </a:lnL>
                  </a:tcPr>
                </a:tc>
                <a:tc>
                  <a:txBody>
                    <a:bodyPr/>
                    <a:lstStyle/>
                    <a:p>
                      <a:pPr algn="ctr"/>
                      <a:r>
                        <a:rPr lang="ru-RU" sz="1200" dirty="0" smtClean="0"/>
                        <a:t>фев</a:t>
                      </a:r>
                      <a:endParaRPr lang="ru-RU" sz="1200" dirty="0"/>
                    </a:p>
                  </a:txBody>
                  <a:tcPr vert="vert270" anchor="ctr"/>
                </a:tc>
                <a:tc>
                  <a:txBody>
                    <a:bodyPr/>
                    <a:lstStyle/>
                    <a:p>
                      <a:pPr algn="ctr"/>
                      <a:r>
                        <a:rPr lang="ru-RU" sz="1200" dirty="0" smtClean="0"/>
                        <a:t>мар</a:t>
                      </a:r>
                      <a:endParaRPr lang="ru-RU" sz="1200" dirty="0"/>
                    </a:p>
                  </a:txBody>
                  <a:tcPr vert="vert270" anchor="ctr"/>
                </a:tc>
                <a:tc>
                  <a:txBody>
                    <a:bodyPr/>
                    <a:lstStyle/>
                    <a:p>
                      <a:pPr algn="ctr"/>
                      <a:r>
                        <a:rPr lang="ru-RU" sz="1200" dirty="0" smtClean="0"/>
                        <a:t>апр</a:t>
                      </a:r>
                      <a:endParaRPr lang="ru-RU" sz="1200" dirty="0"/>
                    </a:p>
                  </a:txBody>
                  <a:tcPr vert="vert270" anchor="ctr"/>
                </a:tc>
                <a:tc>
                  <a:txBody>
                    <a:bodyPr/>
                    <a:lstStyle/>
                    <a:p>
                      <a:pPr algn="ctr"/>
                      <a:r>
                        <a:rPr lang="ru-RU" sz="1200" dirty="0" smtClean="0"/>
                        <a:t>май</a:t>
                      </a:r>
                      <a:endParaRPr lang="ru-RU" sz="1200" dirty="0"/>
                    </a:p>
                  </a:txBody>
                  <a:tcPr vert="vert270" anchor="ctr"/>
                </a:tc>
                <a:tc>
                  <a:txBody>
                    <a:bodyPr/>
                    <a:lstStyle/>
                    <a:p>
                      <a:pPr algn="ctr"/>
                      <a:r>
                        <a:rPr lang="ru-RU" sz="1200" dirty="0" smtClean="0"/>
                        <a:t>июн</a:t>
                      </a:r>
                      <a:endParaRPr lang="ru-RU" sz="1200" dirty="0"/>
                    </a:p>
                  </a:txBody>
                  <a:tcPr vert="vert270" anchor="ctr"/>
                </a:tc>
                <a:tc>
                  <a:txBody>
                    <a:bodyPr/>
                    <a:lstStyle/>
                    <a:p>
                      <a:pPr algn="ctr"/>
                      <a:r>
                        <a:rPr lang="ru-RU" sz="1200" dirty="0" smtClean="0"/>
                        <a:t>июл</a:t>
                      </a:r>
                      <a:endParaRPr lang="ru-RU" sz="1200" dirty="0"/>
                    </a:p>
                  </a:txBody>
                  <a:tcPr vert="vert270" anchor="ctr"/>
                </a:tc>
                <a:tc>
                  <a:txBody>
                    <a:bodyPr/>
                    <a:lstStyle/>
                    <a:p>
                      <a:pPr algn="ctr"/>
                      <a:r>
                        <a:rPr lang="ru-RU" sz="1200" dirty="0" smtClean="0"/>
                        <a:t>авг</a:t>
                      </a:r>
                      <a:endParaRPr lang="ru-RU" sz="1200" dirty="0"/>
                    </a:p>
                  </a:txBody>
                  <a:tcPr vert="vert270" anchor="ctr"/>
                </a:tc>
                <a:tc>
                  <a:txBody>
                    <a:bodyPr/>
                    <a:lstStyle/>
                    <a:p>
                      <a:pPr algn="ctr"/>
                      <a:r>
                        <a:rPr lang="ru-RU" sz="1200" dirty="0" smtClean="0"/>
                        <a:t>сен</a:t>
                      </a:r>
                      <a:endParaRPr lang="ru-RU" sz="1200" dirty="0"/>
                    </a:p>
                  </a:txBody>
                  <a:tcPr vert="vert270" anchor="ctr"/>
                </a:tc>
                <a:tc>
                  <a:txBody>
                    <a:bodyPr/>
                    <a:lstStyle/>
                    <a:p>
                      <a:pPr algn="ctr"/>
                      <a:r>
                        <a:rPr lang="ru-RU" sz="1200" dirty="0" smtClean="0"/>
                        <a:t>окт</a:t>
                      </a:r>
                      <a:endParaRPr lang="ru-RU" sz="1200" dirty="0"/>
                    </a:p>
                  </a:txBody>
                  <a:tcPr vert="vert270" anchor="ctr"/>
                </a:tc>
                <a:tc>
                  <a:txBody>
                    <a:bodyPr/>
                    <a:lstStyle/>
                    <a:p>
                      <a:pPr algn="ctr"/>
                      <a:r>
                        <a:rPr lang="ru-RU" sz="1200" dirty="0" smtClean="0"/>
                        <a:t>ноя</a:t>
                      </a:r>
                      <a:endParaRPr lang="ru-RU" sz="1200" dirty="0"/>
                    </a:p>
                  </a:txBody>
                  <a:tcPr vert="vert270" anchor="ctr"/>
                </a:tc>
                <a:tc>
                  <a:txBody>
                    <a:bodyPr/>
                    <a:lstStyle/>
                    <a:p>
                      <a:pPr algn="ctr"/>
                      <a:r>
                        <a:rPr lang="ru-RU" sz="1200" dirty="0" smtClean="0"/>
                        <a:t>дек</a:t>
                      </a:r>
                      <a:endParaRPr lang="ru-RU" sz="1200" dirty="0"/>
                    </a:p>
                  </a:txBody>
                  <a:tcPr vert="vert270" anchor="ctr">
                    <a:lnR w="12700" cap="flat" cmpd="sng" algn="ctr">
                      <a:solidFill>
                        <a:schemeClr val="bg1">
                          <a:lumMod val="50000"/>
                        </a:schemeClr>
                      </a:solidFill>
                      <a:prstDash val="solid"/>
                      <a:round/>
                      <a:headEnd type="none" w="med" len="med"/>
                      <a:tailEnd type="none" w="med" len="med"/>
                    </a:lnR>
                  </a:tcPr>
                </a:tc>
                <a:tc>
                  <a:txBody>
                    <a:bodyPr/>
                    <a:lstStyle/>
                    <a:p>
                      <a:pPr algn="ctr"/>
                      <a:endParaRPr lang="ru-RU" sz="1200" dirty="0"/>
                    </a:p>
                  </a:txBody>
                  <a:tcPr anchor="ctr">
                    <a:lnL w="12700" cap="flat" cmpd="sng" algn="ctr">
                      <a:solidFill>
                        <a:schemeClr val="bg1">
                          <a:lumMod val="50000"/>
                        </a:schemeClr>
                      </a:solidFill>
                      <a:prstDash val="solid"/>
                      <a:round/>
                      <a:headEnd type="none" w="med" len="med"/>
                      <a:tailEnd type="none" w="med" len="med"/>
                    </a:lnL>
                  </a:tcPr>
                </a:tc>
              </a:tr>
              <a:tr h="185420">
                <a:tc gridSpan="5">
                  <a:txBody>
                    <a:bodyPr/>
                    <a:lstStyle/>
                    <a:p>
                      <a:pPr algn="l"/>
                      <a:r>
                        <a:rPr lang="ru-RU" sz="1200" b="1" dirty="0" smtClean="0"/>
                        <a:t>2013</a:t>
                      </a:r>
                      <a:endParaRPr lang="ru-RU" sz="1200" b="1" dirty="0"/>
                    </a:p>
                  </a:txBody>
                  <a:tcPr>
                    <a:lnR w="12700" cap="flat" cmpd="sng" algn="ctr">
                      <a:solidFill>
                        <a:schemeClr val="bg1">
                          <a:lumMod val="50000"/>
                        </a:schemeClr>
                      </a:solidFill>
                      <a:prstDash val="solid"/>
                      <a:round/>
                      <a:headEnd type="none" w="med" len="med"/>
                      <a:tailEnd type="none" w="med" len="med"/>
                    </a:lnR>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gridSpan="12">
                  <a:txBody>
                    <a:bodyPr/>
                    <a:lstStyle/>
                    <a:p>
                      <a:pPr algn="l"/>
                      <a:r>
                        <a:rPr lang="ru-RU" sz="1200" b="1" dirty="0" smtClean="0"/>
                        <a:t>2014</a:t>
                      </a:r>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gridSpan="12">
                  <a:txBody>
                    <a:bodyPr/>
                    <a:lstStyle/>
                    <a:p>
                      <a:pPr algn="l"/>
                      <a:r>
                        <a:rPr lang="ru-RU" sz="1200" b="1" dirty="0" smtClean="0"/>
                        <a:t>2015</a:t>
                      </a:r>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tcPr>
                </a:tc>
                <a:tc>
                  <a:txBody>
                    <a:bodyPr/>
                    <a:lstStyle/>
                    <a:p>
                      <a:pPr algn="l"/>
                      <a:r>
                        <a:rPr lang="ru-RU" sz="1200" b="1" dirty="0" smtClean="0"/>
                        <a:t>2016</a:t>
                      </a:r>
                      <a:endParaRPr lang="ru-RU" sz="1200" b="1" dirty="0"/>
                    </a:p>
                  </a:txBody>
                  <a:tcPr>
                    <a:lnL w="12700" cap="flat" cmpd="sng" algn="ctr">
                      <a:solidFill>
                        <a:schemeClr val="bg1">
                          <a:lumMod val="50000"/>
                        </a:schemeClr>
                      </a:solidFill>
                      <a:prstDash val="solid"/>
                      <a:round/>
                      <a:headEnd type="none" w="med" len="med"/>
                      <a:tailEnd type="none" w="med" len="med"/>
                    </a:lnL>
                  </a:tcPr>
                </a:tc>
              </a:tr>
            </a:tbl>
          </a:graphicData>
        </a:graphic>
      </p:graphicFrame>
      <p:graphicFrame>
        <p:nvGraphicFramePr>
          <p:cNvPr id="5" name="Таблица 4"/>
          <p:cNvGraphicFramePr>
            <a:graphicFrameLocks noGrp="1"/>
          </p:cNvGraphicFramePr>
          <p:nvPr/>
        </p:nvGraphicFramePr>
        <p:xfrm>
          <a:off x="214282" y="1160915"/>
          <a:ext cx="8715435" cy="3916680"/>
        </p:xfrm>
        <a:graphic>
          <a:graphicData uri="http://schemas.openxmlformats.org/drawingml/2006/table">
            <a:tbl>
              <a:tblPr bandRow="1">
                <a:tableStyleId>{2D5ABB26-0587-4C30-8999-92F81FD0307C}</a:tableStyleId>
              </a:tblPr>
              <a:tblGrid>
                <a:gridCol w="428628"/>
                <a:gridCol w="3143272"/>
                <a:gridCol w="500066"/>
                <a:gridCol w="4643469"/>
              </a:tblGrid>
              <a:tr h="503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1F497D"/>
                          </a:solidFill>
                          <a:effectLst/>
                          <a:uLnTx/>
                          <a:uFillTx/>
                          <a:latin typeface="+mn-lt"/>
                          <a:ea typeface="+mn-ea"/>
                          <a:cs typeface="+mn-cs"/>
                          <a:sym typeface="Wingdings"/>
                        </a:rPr>
                        <a:t></a:t>
                      </a:r>
                    </a:p>
                  </a:txBody>
                  <a:tcPr/>
                </a:tc>
                <a:tc>
                  <a:txBody>
                    <a:bodyPr/>
                    <a:lstStyle/>
                    <a:p>
                      <a:pPr marR="0" algn="just" defTabSz="914400" rtl="0" eaLnBrk="1" fontAlgn="auto" latinLnBrk="0" hangingPunct="1">
                        <a:lnSpc>
                          <a:spcPct val="100000"/>
                        </a:lnSpc>
                        <a:spcBef>
                          <a:spcPts val="300"/>
                        </a:spcBef>
                        <a:spcAft>
                          <a:spcPts val="0"/>
                        </a:spcAft>
                        <a:buClrTx/>
                        <a:buSzTx/>
                        <a:tabLst/>
                        <a:defRPr/>
                      </a:pPr>
                      <a:r>
                        <a:rPr lang="ru-RU" sz="1300" b="1" dirty="0" smtClean="0"/>
                        <a:t>Оптимизация технологии взаимодействия ГИС ГМП с информационными системами участников</a:t>
                      </a:r>
                      <a:endParaRPr lang="ru-RU" sz="1300" b="1" i="0" kern="1200" baseline="0" dirty="0" smtClean="0">
                        <a:solidFill>
                          <a:schemeClr val="tx1"/>
                        </a:solidFill>
                        <a:latin typeface="+mn-lt"/>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F81BD">
                              <a:lumMod val="60000"/>
                              <a:lumOff val="40000"/>
                            </a:srgbClr>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r>
                        <a:rPr kumimoji="0" lang="en-US"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endParaRPr kumimoji="0" lang="ru-RU"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endParaRPr>
                    </a:p>
                  </a:txBody>
                  <a:tcPr/>
                </a:tc>
                <a:tc>
                  <a:txBody>
                    <a:bodyPr/>
                    <a:lstStyle/>
                    <a:p>
                      <a:pPr marL="0" marR="0" lvl="1" indent="176213" algn="just" defTabSz="914400" rtl="0" eaLnBrk="1" fontAlgn="auto" latinLnBrk="0" hangingPunct="1">
                        <a:lnSpc>
                          <a:spcPct val="100000"/>
                        </a:lnSpc>
                        <a:spcBef>
                          <a:spcPts val="0"/>
                        </a:spcBef>
                        <a:spcAft>
                          <a:spcPts val="0"/>
                        </a:spcAft>
                        <a:buClrTx/>
                        <a:buSzTx/>
                        <a:buFont typeface="Arial" pitchFamily="34" charset="0"/>
                        <a:buChar char="•"/>
                        <a:tabLst/>
                        <a:defRPr/>
                      </a:pPr>
                      <a:r>
                        <a:rPr lang="ru-RU" sz="1100" b="0" i="0" kern="1200" baseline="0" dirty="0" smtClean="0">
                          <a:solidFill>
                            <a:schemeClr val="tx1"/>
                          </a:solidFill>
                          <a:latin typeface="+mn-lt"/>
                          <a:ea typeface="+mn-ea"/>
                          <a:cs typeface="+mn-cs"/>
                        </a:rPr>
                        <a:t>Связанные начисления (ФССП)</a:t>
                      </a:r>
                    </a:p>
                    <a:p>
                      <a:pPr marL="0" marR="0" lvl="1" indent="176213" algn="just" defTabSz="914400" rtl="0" eaLnBrk="1" fontAlgn="auto" latinLnBrk="0" hangingPunct="1">
                        <a:lnSpc>
                          <a:spcPct val="100000"/>
                        </a:lnSpc>
                        <a:spcBef>
                          <a:spcPts val="0"/>
                        </a:spcBef>
                        <a:spcAft>
                          <a:spcPts val="0"/>
                        </a:spcAft>
                        <a:buClrTx/>
                        <a:buSzTx/>
                        <a:buFont typeface="Arial" pitchFamily="34" charset="0"/>
                        <a:buChar char="•"/>
                        <a:tabLst/>
                        <a:defRPr/>
                      </a:pPr>
                      <a:r>
                        <a:rPr lang="ru-RU" sz="1100" b="0" i="0" kern="1200" baseline="0" dirty="0" smtClean="0">
                          <a:solidFill>
                            <a:schemeClr val="tx1"/>
                          </a:solidFill>
                          <a:latin typeface="+mn-lt"/>
                          <a:ea typeface="+mn-ea"/>
                          <a:cs typeface="+mn-cs"/>
                        </a:rPr>
                        <a:t>Деаннулирование начислений (ГИБДД, Банк России)</a:t>
                      </a:r>
                    </a:p>
                    <a:p>
                      <a:pPr marL="0" marR="0" lvl="1" indent="176213" algn="just" defTabSz="914400" rtl="0" eaLnBrk="1" fontAlgn="auto" latinLnBrk="0" hangingPunct="1">
                        <a:lnSpc>
                          <a:spcPct val="100000"/>
                        </a:lnSpc>
                        <a:spcBef>
                          <a:spcPts val="0"/>
                        </a:spcBef>
                        <a:spcAft>
                          <a:spcPts val="0"/>
                        </a:spcAft>
                        <a:buClrTx/>
                        <a:buSzTx/>
                        <a:buFont typeface="Arial" pitchFamily="34" charset="0"/>
                        <a:buChar char="•"/>
                        <a:tabLst/>
                        <a:defRPr/>
                      </a:pPr>
                      <a:r>
                        <a:rPr lang="ru-RU" sz="1100" b="0" i="0" kern="1200" baseline="0" dirty="0" smtClean="0">
                          <a:solidFill>
                            <a:schemeClr val="tx1"/>
                          </a:solidFill>
                          <a:latin typeface="+mn-lt"/>
                          <a:ea typeface="+mn-ea"/>
                          <a:cs typeface="+mn-cs"/>
                        </a:rPr>
                        <a:t>Предварительные начисления (Суды)</a:t>
                      </a:r>
                    </a:p>
                    <a:p>
                      <a:pPr marL="0" marR="0" lvl="1" indent="176213" algn="just" defTabSz="914400" rtl="0" eaLnBrk="1" fontAlgn="auto" latinLnBrk="0" hangingPunct="1">
                        <a:lnSpc>
                          <a:spcPct val="100000"/>
                        </a:lnSpc>
                        <a:spcBef>
                          <a:spcPts val="0"/>
                        </a:spcBef>
                        <a:spcAft>
                          <a:spcPts val="0"/>
                        </a:spcAft>
                        <a:buClrTx/>
                        <a:buSzTx/>
                        <a:buFont typeface="Arial" pitchFamily="34" charset="0"/>
                        <a:buChar char="•"/>
                        <a:tabLst/>
                        <a:defRPr/>
                      </a:pPr>
                      <a:r>
                        <a:rPr lang="ru-RU" sz="1100" b="0" i="0" kern="1200" baseline="0" dirty="0" smtClean="0">
                          <a:solidFill>
                            <a:schemeClr val="tx1"/>
                          </a:solidFill>
                          <a:latin typeface="+mn-lt"/>
                          <a:ea typeface="+mn-ea"/>
                          <a:cs typeface="+mn-cs"/>
                        </a:rPr>
                        <a:t>Уточнение полномочий участников (БПА, БПСА, ПА)</a:t>
                      </a:r>
                    </a:p>
                  </a:txBody>
                  <a:tcPr/>
                </a:tc>
              </a:tr>
              <a:tr h="7250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1F497D"/>
                          </a:solidFill>
                          <a:effectLst/>
                          <a:uLnTx/>
                          <a:uFillTx/>
                          <a:latin typeface="+mn-lt"/>
                          <a:ea typeface="+mn-ea"/>
                          <a:cs typeface="+mn-cs"/>
                          <a:sym typeface="Wingdings"/>
                        </a:rPr>
                        <a:t></a:t>
                      </a:r>
                    </a:p>
                  </a:txBody>
                  <a:tcPr/>
                </a:tc>
                <a:tc>
                  <a:txBody>
                    <a:bodyPr/>
                    <a:lstStyle/>
                    <a:p>
                      <a:pPr marR="0" algn="just" defTabSz="914400" rtl="0" eaLnBrk="1" fontAlgn="auto" latinLnBrk="0" hangingPunct="1">
                        <a:lnSpc>
                          <a:spcPct val="100000"/>
                        </a:lnSpc>
                        <a:spcBef>
                          <a:spcPts val="300"/>
                        </a:spcBef>
                        <a:spcAft>
                          <a:spcPts val="0"/>
                        </a:spcAft>
                        <a:buClrTx/>
                        <a:buSzTx/>
                        <a:tabLst/>
                        <a:defRPr/>
                      </a:pPr>
                      <a:r>
                        <a:rPr lang="ru-RU" sz="1300" b="1" i="0" kern="1200" baseline="0" dirty="0" smtClean="0">
                          <a:solidFill>
                            <a:schemeClr val="tx1"/>
                          </a:solidFill>
                          <a:latin typeface="+mn-lt"/>
                          <a:ea typeface="+mn-ea"/>
                          <a:cs typeface="+mn-cs"/>
                        </a:rPr>
                        <a:t>Добавление нового функционала для участников ГИС ГМП и </a:t>
                      </a:r>
                      <a:r>
                        <a:rPr lang="ru-RU" sz="1300" b="1" dirty="0" smtClean="0"/>
                        <a:t>внесение изменений в Порядок ведения ГИС ГМП, утвержденный приказом Федерального казначейства от 30.11.2012 №19н, в целях совершенствования и развития ГИС ГМП</a:t>
                      </a:r>
                      <a:endParaRPr lang="ru-RU" sz="1300" b="1" i="0" kern="1200" baseline="0" dirty="0" smtClean="0">
                        <a:solidFill>
                          <a:schemeClr val="tx1"/>
                        </a:solidFill>
                        <a:latin typeface="+mn-lt"/>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F81BD">
                              <a:lumMod val="60000"/>
                              <a:lumOff val="40000"/>
                            </a:srgbClr>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r>
                        <a:rPr kumimoji="0" lang="en-US"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endParaRPr kumimoji="0" lang="ru-RU"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ru-RU" sz="1100" b="1" i="0" kern="1200" baseline="0" dirty="0" smtClean="0">
                          <a:solidFill>
                            <a:schemeClr val="tx1"/>
                          </a:solidFill>
                          <a:latin typeface="+mn-lt"/>
                          <a:ea typeface="+mn-ea"/>
                          <a:cs typeface="+mn-cs"/>
                        </a:rPr>
                        <a:t>Новый функционал ГИС ГМП </a:t>
                      </a:r>
                    </a:p>
                    <a:p>
                      <a:pPr marL="0" marR="0" indent="176213" algn="just" defTabSz="914400" rtl="0" eaLnBrk="1" fontAlgn="auto" latinLnBrk="0" hangingPunct="1">
                        <a:lnSpc>
                          <a:spcPct val="100000"/>
                        </a:lnSpc>
                        <a:spcBef>
                          <a:spcPts val="0"/>
                        </a:spcBef>
                        <a:spcAft>
                          <a:spcPts val="0"/>
                        </a:spcAft>
                        <a:buClrTx/>
                        <a:buSzTx/>
                        <a:buFont typeface="Arial" pitchFamily="34" charset="0"/>
                        <a:buChar char="•"/>
                        <a:tabLst/>
                        <a:defRPr/>
                      </a:pPr>
                      <a:r>
                        <a:rPr lang="ru-RU" sz="1100" b="0" i="0" kern="1200" baseline="0" dirty="0" smtClean="0">
                          <a:solidFill>
                            <a:schemeClr val="tx1"/>
                          </a:solidFill>
                          <a:latin typeface="+mn-lt"/>
                          <a:ea typeface="+mn-ea"/>
                          <a:cs typeface="+mn-cs"/>
                        </a:rPr>
                        <a:t>Новые участники: суды, ЗАГСы</a:t>
                      </a:r>
                    </a:p>
                    <a:p>
                      <a:pPr marL="0" marR="0" indent="176213" algn="just" defTabSz="914400" rtl="0" eaLnBrk="1" fontAlgn="auto" latinLnBrk="0" hangingPunct="1">
                        <a:lnSpc>
                          <a:spcPct val="100000"/>
                        </a:lnSpc>
                        <a:spcBef>
                          <a:spcPts val="0"/>
                        </a:spcBef>
                        <a:spcAft>
                          <a:spcPts val="0"/>
                        </a:spcAft>
                        <a:buClrTx/>
                        <a:buSzTx/>
                        <a:buFont typeface="Arial" pitchFamily="34" charset="0"/>
                        <a:buChar char="•"/>
                        <a:tabLst/>
                        <a:defRPr/>
                      </a:pPr>
                      <a:r>
                        <a:rPr lang="ru-RU" sz="1100" b="0" i="0" kern="1200" baseline="0" dirty="0" smtClean="0">
                          <a:solidFill>
                            <a:schemeClr val="tx1"/>
                          </a:solidFill>
                          <a:latin typeface="+mn-lt"/>
                          <a:ea typeface="+mn-ea"/>
                          <a:cs typeface="+mn-cs"/>
                        </a:rPr>
                        <a:t>Создание пакетного режима взаимодействия</a:t>
                      </a:r>
                    </a:p>
                    <a:p>
                      <a:pPr marL="0" marR="0" indent="176213" algn="just" defTabSz="914400" rtl="0" eaLnBrk="1" fontAlgn="auto" latinLnBrk="0" hangingPunct="1">
                        <a:lnSpc>
                          <a:spcPct val="100000"/>
                        </a:lnSpc>
                        <a:spcBef>
                          <a:spcPts val="0"/>
                        </a:spcBef>
                        <a:spcAft>
                          <a:spcPts val="0"/>
                        </a:spcAft>
                        <a:buClrTx/>
                        <a:buSzTx/>
                        <a:buFont typeface="Arial" pitchFamily="34" charset="0"/>
                        <a:buChar char="•"/>
                        <a:tabLst/>
                        <a:defRPr/>
                      </a:pPr>
                      <a:r>
                        <a:rPr lang="ru-RU" sz="1100" b="0" i="0" kern="1200" baseline="0" dirty="0" smtClean="0">
                          <a:solidFill>
                            <a:schemeClr val="tx1"/>
                          </a:solidFill>
                          <a:latin typeface="+mn-lt"/>
                          <a:ea typeface="+mn-ea"/>
                          <a:cs typeface="+mn-cs"/>
                        </a:rPr>
                        <a:t>Администраторы платежей, администраторы запросов</a:t>
                      </a:r>
                    </a:p>
                    <a:p>
                      <a:pPr marL="0" marR="0" indent="176213" algn="just" defTabSz="914400" rtl="0" eaLnBrk="1" fontAlgn="auto" latinLnBrk="0" hangingPunct="1">
                        <a:lnSpc>
                          <a:spcPct val="100000"/>
                        </a:lnSpc>
                        <a:spcBef>
                          <a:spcPts val="0"/>
                        </a:spcBef>
                        <a:spcAft>
                          <a:spcPts val="0"/>
                        </a:spcAft>
                        <a:buClrTx/>
                        <a:buSzTx/>
                        <a:buFont typeface="Arial" pitchFamily="34" charset="0"/>
                        <a:buChar char="•"/>
                        <a:tabLst/>
                        <a:defRPr/>
                      </a:pPr>
                      <a:r>
                        <a:rPr lang="ru-RU" sz="1100" b="0" i="0" kern="1200" baseline="0" dirty="0" smtClean="0">
                          <a:solidFill>
                            <a:schemeClr val="tx1"/>
                          </a:solidFill>
                          <a:latin typeface="+mn-lt"/>
                          <a:ea typeface="+mn-ea"/>
                          <a:cs typeface="+mn-cs"/>
                        </a:rPr>
                        <a:t>Агрегаторы платежей, агрегаторы запросов</a:t>
                      </a:r>
                    </a:p>
                    <a:p>
                      <a:pPr marL="0" marR="0" indent="176213" algn="just" defTabSz="914400" rtl="0" eaLnBrk="1" fontAlgn="auto" latinLnBrk="0" hangingPunct="1">
                        <a:lnSpc>
                          <a:spcPct val="100000"/>
                        </a:lnSpc>
                        <a:spcBef>
                          <a:spcPts val="0"/>
                        </a:spcBef>
                        <a:spcAft>
                          <a:spcPts val="0"/>
                        </a:spcAft>
                        <a:buClrTx/>
                        <a:buSzTx/>
                        <a:buFont typeface="Arial" pitchFamily="34" charset="0"/>
                        <a:buChar char="•"/>
                        <a:tabLst/>
                        <a:defRPr/>
                      </a:pPr>
                      <a:r>
                        <a:rPr lang="ru-RU" sz="1100" b="0" i="0" kern="1200" baseline="0" dirty="0" smtClean="0">
                          <a:solidFill>
                            <a:schemeClr val="tx1"/>
                          </a:solidFill>
                          <a:latin typeface="+mn-lt"/>
                          <a:ea typeface="+mn-ea"/>
                          <a:cs typeface="+mn-cs"/>
                        </a:rPr>
                        <a:t>Установление порядка внесения изменений, исключения участников</a:t>
                      </a:r>
                    </a:p>
                    <a:p>
                      <a:pPr marL="0" marR="0" indent="176213" algn="just" defTabSz="914400" rtl="0" eaLnBrk="1" fontAlgn="auto" latinLnBrk="0" hangingPunct="1">
                        <a:lnSpc>
                          <a:spcPct val="100000"/>
                        </a:lnSpc>
                        <a:spcBef>
                          <a:spcPts val="0"/>
                        </a:spcBef>
                        <a:spcAft>
                          <a:spcPts val="0"/>
                        </a:spcAft>
                        <a:buClrTx/>
                        <a:buSzTx/>
                        <a:buFont typeface="Arial" pitchFamily="34" charset="0"/>
                        <a:buChar char="•"/>
                        <a:tabLst/>
                        <a:defRPr/>
                      </a:pPr>
                      <a:r>
                        <a:rPr lang="ru-RU" sz="1100" b="0" i="0" kern="1200" baseline="0" dirty="0" smtClean="0">
                          <a:solidFill>
                            <a:schemeClr val="tx1"/>
                          </a:solidFill>
                          <a:latin typeface="+mn-lt"/>
                          <a:ea typeface="+mn-ea"/>
                          <a:cs typeface="+mn-cs"/>
                        </a:rPr>
                        <a:t>Реализация форматно-логического контроля</a:t>
                      </a:r>
                      <a:endParaRPr lang="ru-RU" sz="800" b="0" i="0" kern="1200" baseline="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600"/>
                        </a:spcBef>
                        <a:spcAft>
                          <a:spcPts val="0"/>
                        </a:spcAft>
                        <a:buClrTx/>
                        <a:buSzTx/>
                        <a:buFont typeface="Arial" pitchFamily="34" charset="0"/>
                        <a:buNone/>
                        <a:tabLst/>
                        <a:defRPr/>
                      </a:pPr>
                      <a:r>
                        <a:rPr lang="ru-RU" sz="1100" b="1" i="0" kern="1200" baseline="0" dirty="0" smtClean="0">
                          <a:solidFill>
                            <a:schemeClr val="tx1"/>
                          </a:solidFill>
                          <a:latin typeface="+mn-lt"/>
                          <a:ea typeface="+mn-ea"/>
                          <a:cs typeface="+mn-cs"/>
                        </a:rPr>
                        <a:t>Проект приказа разработан, находится на согласовании</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ru-RU" sz="1100" b="0" i="0" kern="1200" baseline="0" dirty="0" smtClean="0">
                          <a:solidFill>
                            <a:schemeClr val="tx1"/>
                          </a:solidFill>
                          <a:latin typeface="+mn-lt"/>
                          <a:ea typeface="+mn-ea"/>
                          <a:cs typeface="+mn-cs"/>
                        </a:rPr>
                        <a:t>По результатам полученных от структурных подразделений центрального аппарата Федерального казначейства, Минфина России и Банка России замечаний проект приказа доработан и проходит повторное согласование в Федеральном казначействе и Минфине России (письмо от 5 сентября 2014 г. № 42-1.0-06/20)</a:t>
                      </a:r>
                    </a:p>
                  </a:txBody>
                  <a:tcPr/>
                </a:tc>
              </a:tr>
              <a:tr h="6465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1F497D"/>
                          </a:solidFill>
                          <a:effectLst/>
                          <a:uLnTx/>
                          <a:uFillTx/>
                          <a:latin typeface="+mn-lt"/>
                          <a:ea typeface="+mn-ea"/>
                          <a:cs typeface="+mn-cs"/>
                          <a:sym typeface="Wingdings"/>
                        </a:rPr>
                        <a:t></a:t>
                      </a:r>
                    </a:p>
                  </a:txBody>
                  <a:tcPr/>
                </a:tc>
                <a:tc>
                  <a:txBody>
                    <a:bodyPr/>
                    <a:lstStyle/>
                    <a:p>
                      <a:pPr marR="0" algn="just" defTabSz="914400" rtl="0" eaLnBrk="1" fontAlgn="auto" latinLnBrk="0" hangingPunct="1">
                        <a:lnSpc>
                          <a:spcPct val="100000"/>
                        </a:lnSpc>
                        <a:spcBef>
                          <a:spcPts val="300"/>
                        </a:spcBef>
                        <a:spcAft>
                          <a:spcPts val="0"/>
                        </a:spcAft>
                        <a:buClrTx/>
                        <a:buSzTx/>
                        <a:tabLst/>
                        <a:defRPr/>
                      </a:pPr>
                      <a:r>
                        <a:rPr lang="ru-RU" sz="1300" b="1" dirty="0" smtClean="0"/>
                        <a:t>Доработка форматов взаимодействия ГИС ГМП с информационными системами участников</a:t>
                      </a:r>
                      <a:endParaRPr lang="ru-RU" sz="1300" b="1" i="0" kern="1200" baseline="0" dirty="0" smtClean="0">
                        <a:solidFill>
                          <a:schemeClr val="tx1"/>
                        </a:solidFill>
                        <a:latin typeface="+mn-lt"/>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F81BD">
                              <a:lumMod val="60000"/>
                              <a:lumOff val="40000"/>
                            </a:srgbClr>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r>
                        <a:rPr kumimoji="0" lang="en-US"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endParaRPr kumimoji="0" lang="ru-RU"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endParaRPr>
                    </a:p>
                  </a:txBody>
                  <a:tcPr/>
                </a:tc>
                <a:tc>
                  <a:txBody>
                    <a:bodyPr/>
                    <a:lstStyle/>
                    <a:p>
                      <a:pPr marL="0" marR="0" indent="0" algn="just" defTabSz="914400" rtl="0" eaLnBrk="1" fontAlgn="auto" latinLnBrk="0" hangingPunct="1">
                        <a:lnSpc>
                          <a:spcPct val="100000"/>
                        </a:lnSpc>
                        <a:spcBef>
                          <a:spcPts val="300"/>
                        </a:spcBef>
                        <a:spcAft>
                          <a:spcPts val="0"/>
                        </a:spcAft>
                        <a:buClrTx/>
                        <a:buSzTx/>
                        <a:buFontTx/>
                        <a:buNone/>
                        <a:tabLst/>
                        <a:defRPr/>
                      </a:pPr>
                      <a:r>
                        <a:rPr lang="ru-RU" sz="1100" b="1" i="0" kern="1200" baseline="0" dirty="0" smtClean="0">
                          <a:solidFill>
                            <a:schemeClr val="tx1"/>
                          </a:solidFill>
                          <a:latin typeface="+mn-lt"/>
                          <a:ea typeface="+mn-ea"/>
                          <a:cs typeface="+mn-cs"/>
                        </a:rPr>
                        <a:t>В соответствии с проектом новой редакции Порядка ведения ГИС ГМП разработаны и утверждены Форматы взаимодействия </a:t>
                      </a:r>
                      <a:r>
                        <a:rPr lang="ru-RU" sz="1100" b="0" i="0" kern="1200" baseline="0" dirty="0" smtClean="0">
                          <a:solidFill>
                            <a:schemeClr val="tx1"/>
                          </a:solidFill>
                          <a:latin typeface="+mn-lt"/>
                          <a:ea typeface="+mn-ea"/>
                          <a:cs typeface="+mn-cs"/>
                        </a:rPr>
                        <a:t>ГИС ГМП с информационными системами участников версии 1.16</a:t>
                      </a:r>
                    </a:p>
                  </a:txBody>
                  <a:tcPr/>
                </a:tc>
              </a:tr>
            </a:tbl>
          </a:graphicData>
        </a:graphic>
      </p:graphicFrame>
      <p:sp>
        <p:nvSpPr>
          <p:cNvPr id="12" name="Заголовок 1"/>
          <p:cNvSpPr>
            <a:spLocks noGrp="1"/>
          </p:cNvSpPr>
          <p:nvPr>
            <p:ph type="title"/>
          </p:nvPr>
        </p:nvSpPr>
        <p:spPr>
          <a:xfrm>
            <a:off x="0" y="357166"/>
            <a:ext cx="9144000" cy="720000"/>
          </a:xfrm>
        </p:spPr>
        <p:txBody>
          <a:bodyPr/>
          <a:lstStyle/>
          <a:p>
            <a:r>
              <a:rPr lang="ru-RU" sz="1800" b="0" dirty="0" smtClean="0"/>
              <a:t>Направление 4. </a:t>
            </a:r>
            <a:r>
              <a:rPr lang="ru-RU" sz="1800" dirty="0" smtClean="0"/>
              <a:t>Развитие Государственной информационной системы </a:t>
            </a:r>
            <a:br>
              <a:rPr lang="ru-RU" sz="1800" dirty="0" smtClean="0"/>
            </a:br>
            <a:r>
              <a:rPr lang="ru-RU" sz="1800" dirty="0" smtClean="0"/>
              <a:t>о государственных и муниципальных платежах (ГИС ГМП)</a:t>
            </a:r>
            <a:endParaRPr lang="ru-RU" sz="1800" b="0" dirty="0"/>
          </a:p>
        </p:txBody>
      </p:sp>
      <p:sp>
        <p:nvSpPr>
          <p:cNvPr id="14" name="Прямоугольник 13"/>
          <p:cNvSpPr/>
          <p:nvPr/>
        </p:nvSpPr>
        <p:spPr>
          <a:xfrm>
            <a:off x="1714480" y="5715016"/>
            <a:ext cx="3456000" cy="18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rgbClr val="1F497D"/>
                </a:solidFill>
                <a:sym typeface="Wingdings"/>
              </a:rPr>
              <a:t></a:t>
            </a:r>
            <a:endParaRPr lang="ru-RU" sz="1400" dirty="0">
              <a:solidFill>
                <a:srgbClr val="1F497D"/>
              </a:solidFill>
            </a:endParaRPr>
          </a:p>
        </p:txBody>
      </p:sp>
      <p:sp>
        <p:nvSpPr>
          <p:cNvPr id="18" name="Прямоугольник 17"/>
          <p:cNvSpPr/>
          <p:nvPr/>
        </p:nvSpPr>
        <p:spPr>
          <a:xfrm>
            <a:off x="1714480" y="5463578"/>
            <a:ext cx="4320000" cy="18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rgbClr val="1F497D"/>
                </a:solidFill>
                <a:sym typeface="Wingdings"/>
              </a:rPr>
              <a:t></a:t>
            </a:r>
            <a:endParaRPr lang="ru-RU" sz="1400" dirty="0">
              <a:solidFill>
                <a:srgbClr val="1F497D"/>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 стрелкой 2"/>
          <p:cNvCxnSpPr/>
          <p:nvPr/>
        </p:nvCxnSpPr>
        <p:spPr>
          <a:xfrm>
            <a:off x="214282" y="6000768"/>
            <a:ext cx="8786874" cy="1588"/>
          </a:xfrm>
          <a:prstGeom prst="straightConnector1">
            <a:avLst/>
          </a:prstGeom>
          <a:ln w="47625">
            <a:headEnd type="oval"/>
            <a:tailEnd type="arrow"/>
          </a:ln>
        </p:spPr>
        <p:style>
          <a:lnRef idx="1">
            <a:schemeClr val="accent1"/>
          </a:lnRef>
          <a:fillRef idx="0">
            <a:schemeClr val="accent1"/>
          </a:fillRef>
          <a:effectRef idx="0">
            <a:schemeClr val="accent1"/>
          </a:effectRef>
          <a:fontRef idx="minor">
            <a:schemeClr val="tx1"/>
          </a:fontRef>
        </p:style>
      </p:cxnSp>
      <p:graphicFrame>
        <p:nvGraphicFramePr>
          <p:cNvPr id="4" name="Таблица 3"/>
          <p:cNvGraphicFramePr>
            <a:graphicFrameLocks noGrp="1"/>
          </p:cNvGraphicFramePr>
          <p:nvPr/>
        </p:nvGraphicFramePr>
        <p:xfrm>
          <a:off x="214277" y="6027663"/>
          <a:ext cx="8929755" cy="649158"/>
        </p:xfrm>
        <a:graphic>
          <a:graphicData uri="http://schemas.openxmlformats.org/drawingml/2006/table">
            <a:tbl>
              <a:tblPr firstRow="1" bandRow="1">
                <a:tableStyleId>{2D5ABB26-0587-4C30-8999-92F81FD0307C}</a:tableStyleId>
              </a:tblPr>
              <a:tblGrid>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504820"/>
              </a:tblGrid>
              <a:tr h="374838">
                <a:tc>
                  <a:txBody>
                    <a:bodyPr/>
                    <a:lstStyle/>
                    <a:p>
                      <a:pPr algn="ctr"/>
                      <a:r>
                        <a:rPr lang="ru-RU" sz="1200" dirty="0" smtClean="0"/>
                        <a:t>авг</a:t>
                      </a:r>
                      <a:endParaRPr lang="ru-RU" sz="1200" dirty="0"/>
                    </a:p>
                  </a:txBody>
                  <a:tcPr vert="vert270" anchor="ctr"/>
                </a:tc>
                <a:tc>
                  <a:txBody>
                    <a:bodyPr/>
                    <a:lstStyle/>
                    <a:p>
                      <a:pPr algn="ctr"/>
                      <a:r>
                        <a:rPr lang="ru-RU" sz="1200" dirty="0" smtClean="0"/>
                        <a:t>сен</a:t>
                      </a:r>
                      <a:endParaRPr lang="ru-RU" sz="1200" dirty="0"/>
                    </a:p>
                  </a:txBody>
                  <a:tcPr vert="vert270" anchor="ctr"/>
                </a:tc>
                <a:tc>
                  <a:txBody>
                    <a:bodyPr/>
                    <a:lstStyle/>
                    <a:p>
                      <a:pPr algn="ctr"/>
                      <a:r>
                        <a:rPr lang="ru-RU" sz="1200" dirty="0" smtClean="0"/>
                        <a:t>окт</a:t>
                      </a:r>
                      <a:endParaRPr lang="ru-RU" sz="1200" dirty="0"/>
                    </a:p>
                  </a:txBody>
                  <a:tcPr vert="vert270" anchor="ctr"/>
                </a:tc>
                <a:tc>
                  <a:txBody>
                    <a:bodyPr/>
                    <a:lstStyle/>
                    <a:p>
                      <a:pPr algn="ctr"/>
                      <a:r>
                        <a:rPr lang="ru-RU" sz="1200" dirty="0" smtClean="0"/>
                        <a:t>ноя</a:t>
                      </a:r>
                      <a:endParaRPr lang="ru-RU" sz="1200" dirty="0"/>
                    </a:p>
                  </a:txBody>
                  <a:tcPr vert="vert270" anchor="ctr"/>
                </a:tc>
                <a:tc>
                  <a:txBody>
                    <a:bodyPr/>
                    <a:lstStyle/>
                    <a:p>
                      <a:pPr algn="ctr"/>
                      <a:r>
                        <a:rPr lang="ru-RU" sz="1200" dirty="0" smtClean="0"/>
                        <a:t>дек</a:t>
                      </a:r>
                      <a:endParaRPr lang="ru-RU" sz="1200" dirty="0"/>
                    </a:p>
                  </a:txBody>
                  <a:tcPr vert="vert270" anchor="ctr">
                    <a:lnR w="12700" cap="flat" cmpd="sng" algn="ctr">
                      <a:solidFill>
                        <a:schemeClr val="bg1">
                          <a:lumMod val="50000"/>
                        </a:schemeClr>
                      </a:solidFill>
                      <a:prstDash val="solid"/>
                      <a:round/>
                      <a:headEnd type="none" w="med" len="med"/>
                      <a:tailEnd type="none" w="med" len="med"/>
                    </a:lnR>
                  </a:tcPr>
                </a:tc>
                <a:tc>
                  <a:txBody>
                    <a:bodyPr/>
                    <a:lstStyle/>
                    <a:p>
                      <a:pPr algn="ctr"/>
                      <a:r>
                        <a:rPr lang="ru-RU" sz="1200" dirty="0" smtClean="0"/>
                        <a:t>янв</a:t>
                      </a:r>
                      <a:endParaRPr lang="ru-RU" sz="1200" dirty="0"/>
                    </a:p>
                  </a:txBody>
                  <a:tcPr vert="vert270" anchor="ctr">
                    <a:lnL w="12700" cap="flat" cmpd="sng" algn="ctr">
                      <a:solidFill>
                        <a:schemeClr val="bg1">
                          <a:lumMod val="50000"/>
                        </a:schemeClr>
                      </a:solidFill>
                      <a:prstDash val="solid"/>
                      <a:round/>
                      <a:headEnd type="none" w="med" len="med"/>
                      <a:tailEnd type="none" w="med" len="med"/>
                    </a:lnL>
                  </a:tcPr>
                </a:tc>
                <a:tc>
                  <a:txBody>
                    <a:bodyPr/>
                    <a:lstStyle/>
                    <a:p>
                      <a:pPr algn="ctr"/>
                      <a:r>
                        <a:rPr lang="ru-RU" sz="1200" dirty="0" smtClean="0"/>
                        <a:t>фев</a:t>
                      </a:r>
                      <a:endParaRPr lang="ru-RU" sz="1200" dirty="0"/>
                    </a:p>
                  </a:txBody>
                  <a:tcPr vert="vert270" anchor="ctr"/>
                </a:tc>
                <a:tc>
                  <a:txBody>
                    <a:bodyPr/>
                    <a:lstStyle/>
                    <a:p>
                      <a:pPr algn="ctr"/>
                      <a:r>
                        <a:rPr lang="ru-RU" sz="1200" dirty="0" smtClean="0"/>
                        <a:t>мар</a:t>
                      </a:r>
                      <a:endParaRPr lang="ru-RU" sz="1200" dirty="0"/>
                    </a:p>
                  </a:txBody>
                  <a:tcPr vert="vert270" anchor="ctr"/>
                </a:tc>
                <a:tc>
                  <a:txBody>
                    <a:bodyPr/>
                    <a:lstStyle/>
                    <a:p>
                      <a:pPr algn="ctr"/>
                      <a:r>
                        <a:rPr lang="ru-RU" sz="1200" dirty="0" smtClean="0"/>
                        <a:t>апр</a:t>
                      </a:r>
                      <a:endParaRPr lang="ru-RU" sz="1200" dirty="0"/>
                    </a:p>
                  </a:txBody>
                  <a:tcPr vert="vert270" anchor="ctr"/>
                </a:tc>
                <a:tc>
                  <a:txBody>
                    <a:bodyPr/>
                    <a:lstStyle/>
                    <a:p>
                      <a:pPr algn="ctr"/>
                      <a:r>
                        <a:rPr lang="ru-RU" sz="1200" dirty="0" smtClean="0"/>
                        <a:t>май</a:t>
                      </a:r>
                      <a:endParaRPr lang="ru-RU" sz="1200" dirty="0"/>
                    </a:p>
                  </a:txBody>
                  <a:tcPr vert="vert270" anchor="ctr"/>
                </a:tc>
                <a:tc>
                  <a:txBody>
                    <a:bodyPr/>
                    <a:lstStyle/>
                    <a:p>
                      <a:pPr algn="ctr"/>
                      <a:r>
                        <a:rPr lang="ru-RU" sz="1200" dirty="0" smtClean="0"/>
                        <a:t>июн</a:t>
                      </a:r>
                      <a:endParaRPr lang="ru-RU" sz="1200" dirty="0"/>
                    </a:p>
                  </a:txBody>
                  <a:tcPr vert="vert270" anchor="ctr"/>
                </a:tc>
                <a:tc>
                  <a:txBody>
                    <a:bodyPr/>
                    <a:lstStyle/>
                    <a:p>
                      <a:pPr algn="ctr"/>
                      <a:r>
                        <a:rPr lang="ru-RU" sz="1200" dirty="0" smtClean="0"/>
                        <a:t>июл</a:t>
                      </a:r>
                      <a:endParaRPr lang="ru-RU" sz="1200" dirty="0"/>
                    </a:p>
                  </a:txBody>
                  <a:tcPr vert="vert270" anchor="ctr"/>
                </a:tc>
                <a:tc>
                  <a:txBody>
                    <a:bodyPr/>
                    <a:lstStyle/>
                    <a:p>
                      <a:pPr algn="ctr"/>
                      <a:r>
                        <a:rPr lang="ru-RU" sz="1200" dirty="0" smtClean="0"/>
                        <a:t>авг</a:t>
                      </a:r>
                      <a:endParaRPr lang="ru-RU" sz="1200" dirty="0"/>
                    </a:p>
                  </a:txBody>
                  <a:tcPr vert="vert270" anchor="ctr"/>
                </a:tc>
                <a:tc>
                  <a:txBody>
                    <a:bodyPr/>
                    <a:lstStyle/>
                    <a:p>
                      <a:pPr algn="ctr"/>
                      <a:r>
                        <a:rPr lang="ru-RU" sz="1200" dirty="0" smtClean="0"/>
                        <a:t>сен</a:t>
                      </a:r>
                      <a:endParaRPr lang="ru-RU" sz="1200" dirty="0"/>
                    </a:p>
                  </a:txBody>
                  <a:tcPr vert="vert270" anchor="ctr"/>
                </a:tc>
                <a:tc>
                  <a:txBody>
                    <a:bodyPr/>
                    <a:lstStyle/>
                    <a:p>
                      <a:pPr algn="ctr"/>
                      <a:r>
                        <a:rPr lang="ru-RU" sz="1200" dirty="0" smtClean="0"/>
                        <a:t>окт</a:t>
                      </a:r>
                      <a:endParaRPr lang="ru-RU" sz="1200" dirty="0"/>
                    </a:p>
                  </a:txBody>
                  <a:tcPr vert="vert270" anchor="ctr"/>
                </a:tc>
                <a:tc>
                  <a:txBody>
                    <a:bodyPr/>
                    <a:lstStyle/>
                    <a:p>
                      <a:pPr algn="ctr"/>
                      <a:r>
                        <a:rPr lang="ru-RU" sz="1200" dirty="0" smtClean="0"/>
                        <a:t>ноя</a:t>
                      </a:r>
                      <a:endParaRPr lang="ru-RU" sz="1200" dirty="0"/>
                    </a:p>
                  </a:txBody>
                  <a:tcPr vert="vert270" anchor="ctr"/>
                </a:tc>
                <a:tc>
                  <a:txBody>
                    <a:bodyPr/>
                    <a:lstStyle/>
                    <a:p>
                      <a:pPr algn="ctr"/>
                      <a:r>
                        <a:rPr lang="ru-RU" sz="1200" dirty="0" smtClean="0"/>
                        <a:t>дек</a:t>
                      </a:r>
                      <a:endParaRPr lang="ru-RU" sz="1200" dirty="0"/>
                    </a:p>
                  </a:txBody>
                  <a:tcPr vert="vert270" anchor="ctr">
                    <a:lnR w="12700" cap="flat" cmpd="sng" algn="ctr">
                      <a:solidFill>
                        <a:schemeClr val="bg1">
                          <a:lumMod val="50000"/>
                        </a:schemeClr>
                      </a:solidFill>
                      <a:prstDash val="solid"/>
                      <a:round/>
                      <a:headEnd type="none" w="med" len="med"/>
                      <a:tailEnd type="none" w="med" len="med"/>
                    </a:lnR>
                  </a:tcPr>
                </a:tc>
                <a:tc>
                  <a:txBody>
                    <a:bodyPr/>
                    <a:lstStyle/>
                    <a:p>
                      <a:pPr algn="ctr"/>
                      <a:r>
                        <a:rPr lang="ru-RU" sz="1200" dirty="0" smtClean="0"/>
                        <a:t>янв</a:t>
                      </a:r>
                      <a:endParaRPr lang="ru-RU" sz="1200" dirty="0"/>
                    </a:p>
                  </a:txBody>
                  <a:tcPr vert="vert270" anchor="ctr">
                    <a:lnL w="12700" cap="flat" cmpd="sng" algn="ctr">
                      <a:solidFill>
                        <a:schemeClr val="bg1">
                          <a:lumMod val="50000"/>
                        </a:schemeClr>
                      </a:solidFill>
                      <a:prstDash val="solid"/>
                      <a:round/>
                      <a:headEnd type="none" w="med" len="med"/>
                      <a:tailEnd type="none" w="med" len="med"/>
                    </a:lnL>
                  </a:tcPr>
                </a:tc>
                <a:tc>
                  <a:txBody>
                    <a:bodyPr/>
                    <a:lstStyle/>
                    <a:p>
                      <a:pPr algn="ctr"/>
                      <a:r>
                        <a:rPr lang="ru-RU" sz="1200" dirty="0" smtClean="0"/>
                        <a:t>фев</a:t>
                      </a:r>
                      <a:endParaRPr lang="ru-RU" sz="1200" dirty="0"/>
                    </a:p>
                  </a:txBody>
                  <a:tcPr vert="vert270" anchor="ctr"/>
                </a:tc>
                <a:tc>
                  <a:txBody>
                    <a:bodyPr/>
                    <a:lstStyle/>
                    <a:p>
                      <a:pPr algn="ctr"/>
                      <a:r>
                        <a:rPr lang="ru-RU" sz="1200" dirty="0" smtClean="0"/>
                        <a:t>мар</a:t>
                      </a:r>
                      <a:endParaRPr lang="ru-RU" sz="1200" dirty="0"/>
                    </a:p>
                  </a:txBody>
                  <a:tcPr vert="vert270" anchor="ctr"/>
                </a:tc>
                <a:tc>
                  <a:txBody>
                    <a:bodyPr/>
                    <a:lstStyle/>
                    <a:p>
                      <a:pPr algn="ctr"/>
                      <a:r>
                        <a:rPr lang="ru-RU" sz="1200" dirty="0" smtClean="0"/>
                        <a:t>апр</a:t>
                      </a:r>
                      <a:endParaRPr lang="ru-RU" sz="1200" dirty="0"/>
                    </a:p>
                  </a:txBody>
                  <a:tcPr vert="vert270" anchor="ctr"/>
                </a:tc>
                <a:tc>
                  <a:txBody>
                    <a:bodyPr/>
                    <a:lstStyle/>
                    <a:p>
                      <a:pPr algn="ctr"/>
                      <a:r>
                        <a:rPr lang="ru-RU" sz="1200" dirty="0" smtClean="0"/>
                        <a:t>май</a:t>
                      </a:r>
                      <a:endParaRPr lang="ru-RU" sz="1200" dirty="0"/>
                    </a:p>
                  </a:txBody>
                  <a:tcPr vert="vert270" anchor="ctr"/>
                </a:tc>
                <a:tc>
                  <a:txBody>
                    <a:bodyPr/>
                    <a:lstStyle/>
                    <a:p>
                      <a:pPr algn="ctr"/>
                      <a:r>
                        <a:rPr lang="ru-RU" sz="1200" dirty="0" smtClean="0"/>
                        <a:t>июн</a:t>
                      </a:r>
                      <a:endParaRPr lang="ru-RU" sz="1200" dirty="0"/>
                    </a:p>
                  </a:txBody>
                  <a:tcPr vert="vert270" anchor="ctr"/>
                </a:tc>
                <a:tc>
                  <a:txBody>
                    <a:bodyPr/>
                    <a:lstStyle/>
                    <a:p>
                      <a:pPr algn="ctr"/>
                      <a:r>
                        <a:rPr lang="ru-RU" sz="1200" dirty="0" smtClean="0"/>
                        <a:t>июл</a:t>
                      </a:r>
                      <a:endParaRPr lang="ru-RU" sz="1200" dirty="0"/>
                    </a:p>
                  </a:txBody>
                  <a:tcPr vert="vert270" anchor="ctr"/>
                </a:tc>
                <a:tc>
                  <a:txBody>
                    <a:bodyPr/>
                    <a:lstStyle/>
                    <a:p>
                      <a:pPr algn="ctr"/>
                      <a:r>
                        <a:rPr lang="ru-RU" sz="1200" dirty="0" smtClean="0"/>
                        <a:t>авг</a:t>
                      </a:r>
                      <a:endParaRPr lang="ru-RU" sz="1200" dirty="0"/>
                    </a:p>
                  </a:txBody>
                  <a:tcPr vert="vert270" anchor="ctr"/>
                </a:tc>
                <a:tc>
                  <a:txBody>
                    <a:bodyPr/>
                    <a:lstStyle/>
                    <a:p>
                      <a:pPr algn="ctr"/>
                      <a:r>
                        <a:rPr lang="ru-RU" sz="1200" dirty="0" smtClean="0"/>
                        <a:t>сен</a:t>
                      </a:r>
                      <a:endParaRPr lang="ru-RU" sz="1200" dirty="0"/>
                    </a:p>
                  </a:txBody>
                  <a:tcPr vert="vert270" anchor="ctr"/>
                </a:tc>
                <a:tc>
                  <a:txBody>
                    <a:bodyPr/>
                    <a:lstStyle/>
                    <a:p>
                      <a:pPr algn="ctr"/>
                      <a:r>
                        <a:rPr lang="ru-RU" sz="1200" dirty="0" smtClean="0"/>
                        <a:t>окт</a:t>
                      </a:r>
                      <a:endParaRPr lang="ru-RU" sz="1200" dirty="0"/>
                    </a:p>
                  </a:txBody>
                  <a:tcPr vert="vert270" anchor="ctr"/>
                </a:tc>
                <a:tc>
                  <a:txBody>
                    <a:bodyPr/>
                    <a:lstStyle/>
                    <a:p>
                      <a:pPr algn="ctr"/>
                      <a:r>
                        <a:rPr lang="ru-RU" sz="1200" dirty="0" smtClean="0"/>
                        <a:t>ноя</a:t>
                      </a:r>
                      <a:endParaRPr lang="ru-RU" sz="1200" dirty="0"/>
                    </a:p>
                  </a:txBody>
                  <a:tcPr vert="vert270" anchor="ctr"/>
                </a:tc>
                <a:tc>
                  <a:txBody>
                    <a:bodyPr/>
                    <a:lstStyle/>
                    <a:p>
                      <a:pPr algn="ctr"/>
                      <a:r>
                        <a:rPr lang="ru-RU" sz="1200" dirty="0" smtClean="0"/>
                        <a:t>дек</a:t>
                      </a:r>
                      <a:endParaRPr lang="ru-RU" sz="1200" dirty="0"/>
                    </a:p>
                  </a:txBody>
                  <a:tcPr vert="vert270" anchor="ctr">
                    <a:lnR w="12700" cap="flat" cmpd="sng" algn="ctr">
                      <a:solidFill>
                        <a:schemeClr val="bg1">
                          <a:lumMod val="50000"/>
                        </a:schemeClr>
                      </a:solidFill>
                      <a:prstDash val="solid"/>
                      <a:round/>
                      <a:headEnd type="none" w="med" len="med"/>
                      <a:tailEnd type="none" w="med" len="med"/>
                    </a:lnR>
                  </a:tcPr>
                </a:tc>
                <a:tc>
                  <a:txBody>
                    <a:bodyPr/>
                    <a:lstStyle/>
                    <a:p>
                      <a:pPr algn="ctr"/>
                      <a:endParaRPr lang="ru-RU" sz="1200" dirty="0"/>
                    </a:p>
                  </a:txBody>
                  <a:tcPr anchor="ctr">
                    <a:lnL w="12700" cap="flat" cmpd="sng" algn="ctr">
                      <a:solidFill>
                        <a:schemeClr val="bg1">
                          <a:lumMod val="50000"/>
                        </a:schemeClr>
                      </a:solidFill>
                      <a:prstDash val="solid"/>
                      <a:round/>
                      <a:headEnd type="none" w="med" len="med"/>
                      <a:tailEnd type="none" w="med" len="med"/>
                    </a:lnL>
                  </a:tcPr>
                </a:tc>
              </a:tr>
              <a:tr h="185420">
                <a:tc gridSpan="5">
                  <a:txBody>
                    <a:bodyPr/>
                    <a:lstStyle/>
                    <a:p>
                      <a:pPr algn="l"/>
                      <a:r>
                        <a:rPr lang="ru-RU" sz="1200" b="1" dirty="0" smtClean="0"/>
                        <a:t>2013</a:t>
                      </a:r>
                      <a:endParaRPr lang="ru-RU" sz="1200" b="1" dirty="0"/>
                    </a:p>
                  </a:txBody>
                  <a:tcPr>
                    <a:lnR w="12700" cap="flat" cmpd="sng" algn="ctr">
                      <a:solidFill>
                        <a:schemeClr val="bg1">
                          <a:lumMod val="50000"/>
                        </a:schemeClr>
                      </a:solidFill>
                      <a:prstDash val="solid"/>
                      <a:round/>
                      <a:headEnd type="none" w="med" len="med"/>
                      <a:tailEnd type="none" w="med" len="med"/>
                    </a:lnR>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gridSpan="12">
                  <a:txBody>
                    <a:bodyPr/>
                    <a:lstStyle/>
                    <a:p>
                      <a:pPr algn="l"/>
                      <a:r>
                        <a:rPr lang="ru-RU" sz="1200" b="1" dirty="0" smtClean="0"/>
                        <a:t>2014</a:t>
                      </a:r>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gridSpan="12">
                  <a:txBody>
                    <a:bodyPr/>
                    <a:lstStyle/>
                    <a:p>
                      <a:pPr algn="l"/>
                      <a:r>
                        <a:rPr lang="ru-RU" sz="1200" b="1" dirty="0" smtClean="0"/>
                        <a:t>2015</a:t>
                      </a:r>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tcPr>
                </a:tc>
                <a:tc>
                  <a:txBody>
                    <a:bodyPr/>
                    <a:lstStyle/>
                    <a:p>
                      <a:pPr algn="l"/>
                      <a:r>
                        <a:rPr lang="ru-RU" sz="1200" b="1" dirty="0" smtClean="0"/>
                        <a:t>2016</a:t>
                      </a:r>
                      <a:endParaRPr lang="ru-RU" sz="1200" b="1" dirty="0"/>
                    </a:p>
                  </a:txBody>
                  <a:tcPr>
                    <a:lnL w="12700" cap="flat" cmpd="sng" algn="ctr">
                      <a:solidFill>
                        <a:schemeClr val="bg1">
                          <a:lumMod val="50000"/>
                        </a:schemeClr>
                      </a:solidFill>
                      <a:prstDash val="solid"/>
                      <a:round/>
                      <a:headEnd type="none" w="med" len="med"/>
                      <a:tailEnd type="none" w="med" len="med"/>
                    </a:lnL>
                  </a:tcPr>
                </a:tc>
              </a:tr>
            </a:tbl>
          </a:graphicData>
        </a:graphic>
      </p:graphicFrame>
      <p:graphicFrame>
        <p:nvGraphicFramePr>
          <p:cNvPr id="5" name="Таблица 4"/>
          <p:cNvGraphicFramePr>
            <a:graphicFrameLocks noGrp="1"/>
          </p:cNvGraphicFramePr>
          <p:nvPr/>
        </p:nvGraphicFramePr>
        <p:xfrm>
          <a:off x="214282" y="1168730"/>
          <a:ext cx="8715435" cy="4046220"/>
        </p:xfrm>
        <a:graphic>
          <a:graphicData uri="http://schemas.openxmlformats.org/drawingml/2006/table">
            <a:tbl>
              <a:tblPr bandRow="1">
                <a:tableStyleId>{2D5ABB26-0587-4C30-8999-92F81FD0307C}</a:tableStyleId>
              </a:tblPr>
              <a:tblGrid>
                <a:gridCol w="428628"/>
                <a:gridCol w="3214710"/>
                <a:gridCol w="500066"/>
                <a:gridCol w="4572031"/>
              </a:tblGrid>
              <a:tr h="858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1F497D"/>
                          </a:solidFill>
                          <a:effectLst/>
                          <a:uLnTx/>
                          <a:uFillTx/>
                          <a:latin typeface="+mn-lt"/>
                          <a:ea typeface="+mn-ea"/>
                          <a:cs typeface="+mn-cs"/>
                          <a:sym typeface="Wingdings"/>
                        </a:rPr>
                        <a:t></a:t>
                      </a:r>
                    </a:p>
                  </a:txBody>
                  <a:tcPr/>
                </a:tc>
                <a:tc>
                  <a:txBody>
                    <a:bodyPr/>
                    <a:lstStyle/>
                    <a:p>
                      <a:pPr marL="0" marR="0" indent="0" algn="just" defTabSz="914400" rtl="0" eaLnBrk="1" fontAlgn="auto" latinLnBrk="0" hangingPunct="1">
                        <a:lnSpc>
                          <a:spcPct val="100000"/>
                        </a:lnSpc>
                        <a:spcBef>
                          <a:spcPts val="300"/>
                        </a:spcBef>
                        <a:spcAft>
                          <a:spcPts val="0"/>
                        </a:spcAft>
                        <a:buClrTx/>
                        <a:buSzTx/>
                        <a:buFontTx/>
                        <a:buNone/>
                        <a:tabLst/>
                        <a:defRPr/>
                      </a:pPr>
                      <a:r>
                        <a:rPr lang="ru-RU" sz="1400" b="1" dirty="0" smtClean="0"/>
                        <a:t>Интеграция ГИС ГМП с Государственной интегрированной информационной системой управления общественными финансами «Электронный бюджет» </a:t>
                      </a:r>
                      <a:r>
                        <a:rPr lang="ru-RU" sz="1400" b="0" dirty="0" smtClean="0"/>
                        <a:t>с:</a:t>
                      </a:r>
                    </a:p>
                    <a:p>
                      <a:pPr marL="0" marR="0" indent="180975"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400" b="0" dirty="0" smtClean="0"/>
                        <a:t>перечнем доходных источников бюджетов бюджетной системы Российской Федерации</a:t>
                      </a:r>
                    </a:p>
                    <a:p>
                      <a:pPr marL="0" marR="0" indent="180975"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400" b="0" i="0" kern="1200" baseline="0" dirty="0" smtClean="0">
                          <a:solidFill>
                            <a:schemeClr val="tx1"/>
                          </a:solidFill>
                          <a:latin typeface="+mn-lt"/>
                          <a:ea typeface="+mn-ea"/>
                          <a:cs typeface="+mn-cs"/>
                        </a:rPr>
                        <a:t>технологическими подсистемами Государственной интегрированной информационной системы управления общественными финансами «Электронный бюджет»</a:t>
                      </a:r>
                    </a:p>
                    <a:p>
                      <a:pPr marL="0" marR="0" indent="180975"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400" b="0" i="0" kern="1200" baseline="0" dirty="0" smtClean="0">
                          <a:solidFill>
                            <a:schemeClr val="tx1"/>
                          </a:solidFill>
                          <a:latin typeface="+mn-lt"/>
                          <a:ea typeface="+mn-ea"/>
                          <a:cs typeface="+mn-cs"/>
                        </a:rPr>
                        <a:t>функциональными подсистемами Государственной интегрированной информационной системы управления общественными финансами «Электронный бюджет»</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F81BD">
                              <a:lumMod val="60000"/>
                              <a:lumOff val="40000"/>
                            </a:srgbClr>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r>
                        <a:rPr kumimoji="0" lang="en-US"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endParaRPr kumimoji="0" lang="ru-RU"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endParaRPr>
                    </a:p>
                  </a:txBody>
                  <a:tcPr/>
                </a:tc>
                <a:tc>
                  <a:txBody>
                    <a:bodyPr/>
                    <a:lstStyle/>
                    <a:p>
                      <a:pPr marL="0" marR="0" lvl="0" indent="0" algn="just" defTabSz="914400" rtl="0" eaLnBrk="1" fontAlgn="auto" latinLnBrk="0" hangingPunct="1">
                        <a:lnSpc>
                          <a:spcPct val="100000"/>
                        </a:lnSpc>
                        <a:spcBef>
                          <a:spcPts val="300"/>
                        </a:spcBef>
                        <a:spcAft>
                          <a:spcPts val="0"/>
                        </a:spcAft>
                        <a:buClrTx/>
                        <a:buSzTx/>
                        <a:buFont typeface="Arial" pitchFamily="34" charset="0"/>
                        <a:buNone/>
                        <a:tabLst/>
                        <a:defRPr/>
                      </a:pPr>
                      <a:r>
                        <a:rPr lang="ru-RU" sz="1200" b="1" dirty="0" smtClean="0"/>
                        <a:t>График работ приводится в соответствие с графиком ГИИС управления общественными финансами «Электронный бюджет»</a:t>
                      </a:r>
                      <a:endParaRPr lang="ru-RU" sz="1200" b="1" i="0" kern="1200" baseline="0" dirty="0" smtClean="0">
                        <a:solidFill>
                          <a:schemeClr val="tx1"/>
                        </a:solidFill>
                        <a:latin typeface="+mn-lt"/>
                        <a:ea typeface="+mn-ea"/>
                        <a:cs typeface="+mn-cs"/>
                      </a:endParaRPr>
                    </a:p>
                  </a:txBody>
                  <a:tcPr/>
                </a:tc>
              </a:tr>
            </a:tbl>
          </a:graphicData>
        </a:graphic>
      </p:graphicFrame>
      <p:sp>
        <p:nvSpPr>
          <p:cNvPr id="7" name="Прямоугольник 6"/>
          <p:cNvSpPr/>
          <p:nvPr/>
        </p:nvSpPr>
        <p:spPr>
          <a:xfrm>
            <a:off x="1714480" y="5715016"/>
            <a:ext cx="6948000" cy="18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rgbClr val="1F497D"/>
                </a:solidFill>
                <a:sym typeface="Wingdings"/>
              </a:rPr>
              <a:t></a:t>
            </a:r>
          </a:p>
        </p:txBody>
      </p:sp>
      <p:sp>
        <p:nvSpPr>
          <p:cNvPr id="12" name="Заголовок 1"/>
          <p:cNvSpPr>
            <a:spLocks noGrp="1"/>
          </p:cNvSpPr>
          <p:nvPr>
            <p:ph type="title"/>
          </p:nvPr>
        </p:nvSpPr>
        <p:spPr>
          <a:xfrm>
            <a:off x="0" y="357166"/>
            <a:ext cx="9144000" cy="720000"/>
          </a:xfrm>
        </p:spPr>
        <p:txBody>
          <a:bodyPr/>
          <a:lstStyle/>
          <a:p>
            <a:r>
              <a:rPr lang="ru-RU" sz="1800" b="0" dirty="0" smtClean="0"/>
              <a:t>Направление 4. </a:t>
            </a:r>
            <a:r>
              <a:rPr lang="ru-RU" sz="1800" dirty="0" smtClean="0"/>
              <a:t>Развитие Государственной информационной системы </a:t>
            </a:r>
            <a:br>
              <a:rPr lang="ru-RU" sz="1800" dirty="0" smtClean="0"/>
            </a:br>
            <a:r>
              <a:rPr lang="ru-RU" sz="1800" dirty="0" smtClean="0"/>
              <a:t>о государственных и муниципальных платежах (ГИС ГМП)</a:t>
            </a:r>
            <a:endParaRPr lang="ru-RU" sz="1800" b="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300725" y="2545886"/>
            <a:ext cx="574675" cy="3882283"/>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dirty="0"/>
          </a:p>
        </p:txBody>
      </p:sp>
      <p:sp>
        <p:nvSpPr>
          <p:cNvPr id="27" name="Прямоугольник 26"/>
          <p:cNvSpPr/>
          <p:nvPr/>
        </p:nvSpPr>
        <p:spPr>
          <a:xfrm>
            <a:off x="4300725" y="1858118"/>
            <a:ext cx="574675" cy="669837"/>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dirty="0"/>
          </a:p>
        </p:txBody>
      </p:sp>
      <p:grpSp>
        <p:nvGrpSpPr>
          <p:cNvPr id="28" name="Группа 447"/>
          <p:cNvGrpSpPr/>
          <p:nvPr/>
        </p:nvGrpSpPr>
        <p:grpSpPr>
          <a:xfrm rot="16200000" flipV="1">
            <a:off x="4419942" y="2053329"/>
            <a:ext cx="355853" cy="307649"/>
            <a:chOff x="5216576" y="3198181"/>
            <a:chExt cx="826094" cy="383301"/>
          </a:xfrm>
          <a:solidFill>
            <a:srgbClr val="7F7F7F">
              <a:alpha val="54902"/>
            </a:srgbClr>
          </a:solidFill>
        </p:grpSpPr>
        <p:sp>
          <p:nvSpPr>
            <p:cNvPr id="29" name="Нашивка 28"/>
            <p:cNvSpPr/>
            <p:nvPr/>
          </p:nvSpPr>
          <p:spPr>
            <a:xfrm rot="16200000">
              <a:off x="5493521" y="2921238"/>
              <a:ext cx="272206" cy="826092"/>
            </a:xfrm>
            <a:prstGeom prst="chevron">
              <a:avLst>
                <a:gd name="adj" fmla="val 76542"/>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sz="1100" dirty="0">
                <a:solidFill>
                  <a:schemeClr val="tx1"/>
                </a:solidFill>
              </a:endParaRPr>
            </a:p>
          </p:txBody>
        </p:sp>
        <p:sp>
          <p:nvSpPr>
            <p:cNvPr id="30" name="Нашивка 29"/>
            <p:cNvSpPr/>
            <p:nvPr/>
          </p:nvSpPr>
          <p:spPr>
            <a:xfrm rot="16200000">
              <a:off x="5493519" y="3032333"/>
              <a:ext cx="272206" cy="826092"/>
            </a:xfrm>
            <a:prstGeom prst="chevron">
              <a:avLst>
                <a:gd name="adj" fmla="val 76542"/>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sz="1100" dirty="0">
                <a:solidFill>
                  <a:schemeClr val="tx1"/>
                </a:solidFill>
              </a:endParaRPr>
            </a:p>
          </p:txBody>
        </p:sp>
      </p:grpSp>
      <p:grpSp>
        <p:nvGrpSpPr>
          <p:cNvPr id="31" name="Группа 447"/>
          <p:cNvGrpSpPr/>
          <p:nvPr/>
        </p:nvGrpSpPr>
        <p:grpSpPr>
          <a:xfrm rot="16200000" flipV="1">
            <a:off x="4384225" y="4308298"/>
            <a:ext cx="427290" cy="307649"/>
            <a:chOff x="5216576" y="3198181"/>
            <a:chExt cx="826094" cy="383301"/>
          </a:xfrm>
          <a:solidFill>
            <a:srgbClr val="7F7F7F">
              <a:alpha val="54902"/>
            </a:srgbClr>
          </a:solidFill>
        </p:grpSpPr>
        <p:sp>
          <p:nvSpPr>
            <p:cNvPr id="32" name="Нашивка 31"/>
            <p:cNvSpPr/>
            <p:nvPr/>
          </p:nvSpPr>
          <p:spPr>
            <a:xfrm rot="16200000">
              <a:off x="5493521" y="2921238"/>
              <a:ext cx="272206" cy="826092"/>
            </a:xfrm>
            <a:prstGeom prst="chevron">
              <a:avLst>
                <a:gd name="adj" fmla="val 76542"/>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sz="1100" dirty="0">
                <a:solidFill>
                  <a:schemeClr val="tx1"/>
                </a:solidFill>
              </a:endParaRPr>
            </a:p>
          </p:txBody>
        </p:sp>
        <p:sp>
          <p:nvSpPr>
            <p:cNvPr id="33" name="Нашивка 32"/>
            <p:cNvSpPr/>
            <p:nvPr/>
          </p:nvSpPr>
          <p:spPr>
            <a:xfrm rot="16200000">
              <a:off x="5493519" y="3032333"/>
              <a:ext cx="272206" cy="826092"/>
            </a:xfrm>
            <a:prstGeom prst="chevron">
              <a:avLst>
                <a:gd name="adj" fmla="val 76542"/>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sz="1100" dirty="0">
                <a:solidFill>
                  <a:schemeClr val="tx1"/>
                </a:solidFill>
              </a:endParaRPr>
            </a:p>
          </p:txBody>
        </p:sp>
      </p:grpSp>
      <p:sp>
        <p:nvSpPr>
          <p:cNvPr id="45" name="Заголовок 1"/>
          <p:cNvSpPr txBox="1">
            <a:spLocks/>
          </p:cNvSpPr>
          <p:nvPr/>
        </p:nvSpPr>
        <p:spPr>
          <a:xfrm>
            <a:off x="0" y="1071546"/>
            <a:ext cx="9144000" cy="504000"/>
          </a:xfrm>
          <a:prstGeom prst="rect">
            <a:avLst/>
          </a:prstGeom>
        </p:spPr>
        <p:txBody>
          <a:bodyPr vert="horz" lIns="91440" tIns="45720" rIns="91440" bIns="45720" rtlCol="0" anchor="ctr">
            <a:noAutofit/>
          </a:bodyPr>
          <a:lstStyle/>
          <a:p>
            <a:pPr lvl="0" algn="ctr">
              <a:spcBef>
                <a:spcPct val="0"/>
              </a:spcBef>
            </a:pPr>
            <a:r>
              <a:rPr lang="ru-RU" b="1" dirty="0" smtClean="0"/>
              <a:t>Перечень доходных источников</a:t>
            </a:r>
            <a:endParaRPr kumimoji="0" lang="ru-RU" sz="1800" b="1" i="0" u="none" strike="noStrike" kern="1200" cap="none" spc="0" normalizeH="0" baseline="0" noProof="0" dirty="0">
              <a:ln>
                <a:noFill/>
              </a:ln>
              <a:solidFill>
                <a:srgbClr val="1F497D"/>
              </a:solidFill>
              <a:effectLst/>
              <a:uLnTx/>
              <a:uFillTx/>
              <a:latin typeface="+mj-lt"/>
              <a:ea typeface="+mj-ea"/>
              <a:cs typeface="+mj-cs"/>
            </a:endParaRPr>
          </a:p>
        </p:txBody>
      </p:sp>
      <p:graphicFrame>
        <p:nvGraphicFramePr>
          <p:cNvPr id="46" name="Таблица 45"/>
          <p:cNvGraphicFramePr>
            <a:graphicFrameLocks noGrp="1"/>
          </p:cNvGraphicFramePr>
          <p:nvPr/>
        </p:nvGraphicFramePr>
        <p:xfrm>
          <a:off x="285720" y="1599262"/>
          <a:ext cx="4000496" cy="4830134"/>
        </p:xfrm>
        <a:graphic>
          <a:graphicData uri="http://schemas.openxmlformats.org/drawingml/2006/table">
            <a:tbl>
              <a:tblPr firstRow="1" bandRow="1">
                <a:tableStyleId>{5C22544A-7EE6-4342-B048-85BDC9FD1C3A}</a:tableStyleId>
              </a:tblPr>
              <a:tblGrid>
                <a:gridCol w="642942"/>
                <a:gridCol w="3357554"/>
              </a:tblGrid>
              <a:tr h="0">
                <a:tc gridSpan="2">
                  <a:txBody>
                    <a:bodyPr/>
                    <a:lstStyle/>
                    <a:p>
                      <a:r>
                        <a:rPr lang="ru-RU" sz="1000" dirty="0" smtClean="0"/>
                        <a:t>«КАК ЕСТЬ» </a:t>
                      </a:r>
                    </a:p>
                  </a:txBody>
                  <a:tcPr/>
                </a:tc>
                <a:tc hMerge="1">
                  <a:txBody>
                    <a:bodyPr/>
                    <a:lstStyle/>
                    <a:p>
                      <a:endParaRPr lang="ru-RU" sz="1000" dirty="0" smtClean="0"/>
                    </a:p>
                  </a:txBody>
                  <a:tcPr/>
                </a:tc>
              </a:tr>
              <a:tr h="684854">
                <a:tc>
                  <a:txBody>
                    <a:bodyPr/>
                    <a:lstStyle/>
                    <a:p>
                      <a:endParaRPr lang="ru-RU" sz="1000" dirty="0" smtClean="0"/>
                    </a:p>
                  </a:txBody>
                  <a:tcPr/>
                </a:tc>
                <a:tc>
                  <a:txBody>
                    <a:bodyPr/>
                    <a:lstStyle/>
                    <a:p>
                      <a:pPr algn="just"/>
                      <a:r>
                        <a:rPr lang="ru-RU" sz="1000" dirty="0" smtClean="0"/>
                        <a:t>Прием платежей без проверки у кредитных организаций, банковских платежных агентов (субагентов),  платежных агентов, Почты России реквизитного состава</a:t>
                      </a:r>
                    </a:p>
                  </a:txBody>
                  <a:tcPr anchor="ctr"/>
                </a:tc>
              </a:tr>
              <a:tr h="0">
                <a:tc>
                  <a:txBody>
                    <a:bodyPr/>
                    <a:lstStyle/>
                    <a:p>
                      <a:endParaRPr lang="ru-RU" sz="1000" dirty="0" smtClean="0"/>
                    </a:p>
                  </a:txBody>
                  <a:tcPr/>
                </a:tc>
                <a:tc>
                  <a:txBody>
                    <a:bodyPr/>
                    <a:lstStyle/>
                    <a:p>
                      <a:pPr algn="just"/>
                      <a:r>
                        <a:rPr lang="ru-RU" sz="1000" dirty="0" smtClean="0"/>
                        <a:t>Переписки с администраторами доходов с кредитными организациями, их филиалами, банковскими платежными агентами (субагентами), платежными агентами, Почтой России для получения и размещения реквизитов в офисах обслуживания</a:t>
                      </a:r>
                    </a:p>
                  </a:txBody>
                  <a:tcPr anchor="ctr"/>
                </a:tc>
              </a:tr>
              <a:tr h="0">
                <a:tc>
                  <a:txBody>
                    <a:bodyPr/>
                    <a:lstStyle/>
                    <a:p>
                      <a:endParaRPr lang="ru-RU" sz="1000" dirty="0" smtClean="0"/>
                    </a:p>
                  </a:txBody>
                  <a:tcPr/>
                </a:tc>
                <a:tc>
                  <a:txBody>
                    <a:bodyPr/>
                    <a:lstStyle/>
                    <a:p>
                      <a:pPr algn="just"/>
                      <a:r>
                        <a:rPr lang="ru-RU" sz="1000" dirty="0" smtClean="0"/>
                        <a:t>Наличие неактуальных реквизитов администраторов доходов для осуществления платежей в бюджет</a:t>
                      </a:r>
                    </a:p>
                  </a:txBody>
                  <a:tcPr anchor="ctr"/>
                </a:tc>
              </a:tr>
              <a:tr h="0">
                <a:tc>
                  <a:txBody>
                    <a:bodyPr/>
                    <a:lstStyle/>
                    <a:p>
                      <a:endParaRPr lang="ru-RU" sz="1000" dirty="0" smtClean="0"/>
                    </a:p>
                  </a:txBody>
                  <a:tcPr/>
                </a:tc>
                <a:tc>
                  <a:txBody>
                    <a:bodyPr/>
                    <a:lstStyle/>
                    <a:p>
                      <a:pPr algn="just"/>
                      <a:r>
                        <a:rPr lang="ru-RU" sz="1000" dirty="0" smtClean="0"/>
                        <a:t>Отсутствие у кредитной организации, ее филиалов, банковских платежных агентов (субагентов), платежных агентов, Почты России одного субъекта актуальных данных по реквизитному составу получателей другого субъекта</a:t>
                      </a:r>
                    </a:p>
                  </a:txBody>
                  <a:tcPr anchor="ctr"/>
                </a:tc>
              </a:tr>
              <a:tr h="0">
                <a:tc>
                  <a:txBody>
                    <a:bodyPr/>
                    <a:lstStyle/>
                    <a:p>
                      <a:endParaRPr lang="ru-RU" sz="1000" dirty="0" smtClean="0"/>
                    </a:p>
                  </a:txBody>
                  <a:tcPr/>
                </a:tc>
                <a:tc>
                  <a:txBody>
                    <a:bodyPr/>
                    <a:lstStyle/>
                    <a:p>
                      <a:pPr algn="just"/>
                      <a:r>
                        <a:rPr lang="ru-RU" sz="1000" dirty="0" smtClean="0"/>
                        <a:t>Прямые договоры администраторов доходов с кредитными организациями их филиалами, банковскими платежными агентами (субагентами), </a:t>
                      </a:r>
                    </a:p>
                    <a:p>
                      <a:pPr algn="just"/>
                      <a:r>
                        <a:rPr lang="ru-RU" sz="1000" dirty="0" smtClean="0"/>
                        <a:t>платежными агентами, Почтой России</a:t>
                      </a:r>
                    </a:p>
                  </a:txBody>
                  <a:tcPr anchor="ctr"/>
                </a:tc>
              </a:tr>
              <a:tr h="0">
                <a:tc>
                  <a:txBody>
                    <a:bodyPr/>
                    <a:lstStyle/>
                    <a:p>
                      <a:endParaRPr lang="ru-RU" sz="1000" dirty="0" smtClean="0"/>
                    </a:p>
                  </a:txBody>
                  <a:tcPr/>
                </a:tc>
                <a:tc>
                  <a:txBody>
                    <a:bodyPr/>
                    <a:lstStyle/>
                    <a:p>
                      <a:pPr algn="just"/>
                      <a:r>
                        <a:rPr lang="ru-RU" sz="1000" dirty="0" smtClean="0"/>
                        <a:t>Отсутствие у плательщика информации о размере авансового платежа для получения государственной услуги</a:t>
                      </a:r>
                    </a:p>
                  </a:txBody>
                  <a:tcPr anchor="ctr"/>
                </a:tc>
              </a:tr>
              <a:tr h="0">
                <a:tc>
                  <a:txBody>
                    <a:bodyPr/>
                    <a:lstStyle/>
                    <a:p>
                      <a:endParaRPr lang="ru-RU" sz="1000" dirty="0" smtClean="0"/>
                    </a:p>
                  </a:txBody>
                  <a:tcPr/>
                </a:tc>
                <a:tc>
                  <a:txBody>
                    <a:bodyPr/>
                    <a:lstStyle/>
                    <a:p>
                      <a:pPr algn="just"/>
                      <a:r>
                        <a:rPr lang="ru-RU" sz="1000" dirty="0" smtClean="0"/>
                        <a:t>Отсутствие у плательщика доверенного источника актуальной информации  (единый государственный ресурс)</a:t>
                      </a:r>
                    </a:p>
                  </a:txBody>
                  <a:tcPr anchor="ctr"/>
                </a:tc>
              </a:tr>
            </a:tbl>
          </a:graphicData>
        </a:graphic>
      </p:graphicFrame>
      <p:pic>
        <p:nvPicPr>
          <p:cNvPr id="35" name="Picture 29" descr="C:\Users\designer\Desktop\ТЕКУЩЕЕ\презентация для минфина\утверждение орд.pn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449886" y="2027890"/>
            <a:ext cx="322544" cy="391579"/>
          </a:xfrm>
          <a:prstGeom prst="rect">
            <a:avLst/>
          </a:prstGeom>
          <a:noFill/>
          <a:ln w="9525">
            <a:noFill/>
            <a:miter lim="800000"/>
            <a:headEnd/>
            <a:tailEnd/>
          </a:ln>
        </p:spPr>
      </p:pic>
      <p:pic>
        <p:nvPicPr>
          <p:cNvPr id="36" name="Рисунок 3"/>
          <p:cNvPicPr>
            <a:picLocks noChangeAspect="1"/>
          </p:cNvPicPr>
          <p:nvPr/>
        </p:nvPicPr>
        <p:blipFill>
          <a:blip r:embed="rId3">
            <a:duotone>
              <a:schemeClr val="accent1">
                <a:shade val="45000"/>
                <a:satMod val="135000"/>
              </a:schemeClr>
              <a:prstClr val="white"/>
            </a:duotone>
          </a:blip>
          <a:srcRect/>
          <a:stretch>
            <a:fillRect/>
          </a:stretch>
        </p:blipFill>
        <p:spPr bwMode="auto">
          <a:xfrm>
            <a:off x="371446" y="2742270"/>
            <a:ext cx="479425" cy="477837"/>
          </a:xfrm>
          <a:prstGeom prst="rect">
            <a:avLst/>
          </a:prstGeom>
          <a:noFill/>
          <a:ln w="9525">
            <a:noFill/>
            <a:miter lim="800000"/>
            <a:headEnd/>
            <a:tailEnd/>
          </a:ln>
        </p:spPr>
      </p:pic>
      <p:pic>
        <p:nvPicPr>
          <p:cNvPr id="37" name="Picture 10" descr="C:\Users\designer\Desktop\ТЕКУЩЕЕ\презентация для минфина\уровень износа свт.pn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474570" y="3409437"/>
            <a:ext cx="273176" cy="324000"/>
          </a:xfrm>
          <a:prstGeom prst="rect">
            <a:avLst/>
          </a:prstGeom>
          <a:noFill/>
          <a:ln w="9525">
            <a:noFill/>
            <a:miter lim="800000"/>
            <a:headEnd/>
            <a:tailEnd/>
          </a:ln>
        </p:spPr>
      </p:pic>
      <p:pic>
        <p:nvPicPr>
          <p:cNvPr id="38" name="Picture 78" descr="C:\Users\designer\Desktop\ТЕКУЩЕЕ\презентация для минфина\управление запасами.png"/>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417801" y="5418705"/>
            <a:ext cx="386715" cy="377469"/>
          </a:xfrm>
          <a:prstGeom prst="rect">
            <a:avLst/>
          </a:prstGeom>
          <a:noFill/>
          <a:ln w="9525">
            <a:noFill/>
            <a:miter lim="800000"/>
            <a:headEnd/>
            <a:tailEnd/>
          </a:ln>
        </p:spPr>
      </p:pic>
      <p:pic>
        <p:nvPicPr>
          <p:cNvPr id="39" name="Picture 70" descr="C:\Users\designer\Desktop\ТЕКУЩЕЕ\презентация для минфина\Техническое перевооружение раб станции министрества.png"/>
          <p:cNvPicPr>
            <a:picLocks noChangeAspect="1" noChangeArrowheads="1"/>
          </p:cNvPicPr>
          <p:nvPr/>
        </p:nvPicPr>
        <p:blipFill>
          <a:blip r:embed="rId6">
            <a:duotone>
              <a:schemeClr val="accent1">
                <a:shade val="45000"/>
                <a:satMod val="135000"/>
              </a:schemeClr>
              <a:prstClr val="white"/>
            </a:duotone>
          </a:blip>
          <a:srcRect/>
          <a:stretch>
            <a:fillRect/>
          </a:stretch>
        </p:blipFill>
        <p:spPr bwMode="auto">
          <a:xfrm>
            <a:off x="392877" y="3956716"/>
            <a:ext cx="436563" cy="407988"/>
          </a:xfrm>
          <a:prstGeom prst="rect">
            <a:avLst/>
          </a:prstGeom>
          <a:noFill/>
          <a:ln w="9525">
            <a:noFill/>
            <a:miter lim="800000"/>
            <a:headEnd/>
            <a:tailEnd/>
          </a:ln>
        </p:spPr>
      </p:pic>
      <p:pic>
        <p:nvPicPr>
          <p:cNvPr id="40" name="Picture 77" descr="C:\Users\designer\Desktop\ТЕКУЩЕЕ\презентация для минфина\плановая замена свт.png"/>
          <p:cNvPicPr>
            <a:picLocks noChangeAspect="1" noChangeArrowheads="1"/>
          </p:cNvPicPr>
          <p:nvPr/>
        </p:nvPicPr>
        <p:blipFill>
          <a:blip r:embed="rId7">
            <a:duotone>
              <a:schemeClr val="accent1">
                <a:shade val="45000"/>
                <a:satMod val="135000"/>
              </a:schemeClr>
              <a:prstClr val="white"/>
            </a:duotone>
          </a:blip>
          <a:srcRect/>
          <a:stretch>
            <a:fillRect/>
          </a:stretch>
        </p:blipFill>
        <p:spPr bwMode="auto">
          <a:xfrm>
            <a:off x="407165" y="4813972"/>
            <a:ext cx="407987" cy="309563"/>
          </a:xfrm>
          <a:prstGeom prst="rect">
            <a:avLst/>
          </a:prstGeom>
          <a:noFill/>
          <a:ln w="9525">
            <a:noFill/>
            <a:miter lim="800000"/>
            <a:headEnd/>
            <a:tailEnd/>
          </a:ln>
        </p:spPr>
      </p:pic>
      <p:pic>
        <p:nvPicPr>
          <p:cNvPr id="41" name="Picture 25" descr="C:\Users\designer\Desktop\ТЕКУЩЕЕ\презентация для минфина\доля док-ов архива.png"/>
          <p:cNvPicPr>
            <a:picLocks noChangeAspect="1" noChangeArrowheads="1"/>
          </p:cNvPicPr>
          <p:nvPr/>
        </p:nvPicPr>
        <p:blipFill>
          <a:blip r:embed="rId8" cstate="print">
            <a:duotone>
              <a:schemeClr val="accent1">
                <a:shade val="45000"/>
                <a:satMod val="135000"/>
              </a:schemeClr>
              <a:prstClr val="white"/>
            </a:duotone>
          </a:blip>
          <a:srcRect l="8377" t="13075" r="76964" b="69095"/>
          <a:stretch>
            <a:fillRect/>
          </a:stretch>
        </p:blipFill>
        <p:spPr bwMode="auto">
          <a:xfrm>
            <a:off x="415518" y="5956980"/>
            <a:ext cx="391281" cy="419092"/>
          </a:xfrm>
          <a:prstGeom prst="rect">
            <a:avLst/>
          </a:prstGeom>
          <a:noFill/>
          <a:ln w="9525">
            <a:noFill/>
            <a:miter lim="800000"/>
            <a:headEnd/>
            <a:tailEnd/>
          </a:ln>
        </p:spPr>
      </p:pic>
      <p:graphicFrame>
        <p:nvGraphicFramePr>
          <p:cNvPr id="48" name="Таблица 47"/>
          <p:cNvGraphicFramePr>
            <a:graphicFrameLocks noGrp="1"/>
          </p:cNvGraphicFramePr>
          <p:nvPr/>
        </p:nvGraphicFramePr>
        <p:xfrm>
          <a:off x="4884365" y="1599262"/>
          <a:ext cx="4000528" cy="4828908"/>
        </p:xfrm>
        <a:graphic>
          <a:graphicData uri="http://schemas.openxmlformats.org/drawingml/2006/table">
            <a:tbl>
              <a:tblPr firstRow="1" bandRow="1">
                <a:tableStyleId>{F5AB1C69-6EDB-4FF4-983F-18BD219EF322}</a:tableStyleId>
              </a:tblPr>
              <a:tblGrid>
                <a:gridCol w="4000528"/>
              </a:tblGrid>
              <a:tr h="243840">
                <a:tc>
                  <a:txBody>
                    <a:bodyPr/>
                    <a:lstStyle/>
                    <a:p>
                      <a:r>
                        <a:rPr lang="ru-RU" sz="1000" dirty="0" smtClean="0"/>
                        <a:t>«КАК БУДЕТ» </a:t>
                      </a:r>
                    </a:p>
                  </a:txBody>
                  <a:tcPr/>
                </a:tc>
              </a:tr>
              <a:tr h="470540">
                <a:tc>
                  <a:txBody>
                    <a:bodyPr/>
                    <a:lstStyle/>
                    <a:p>
                      <a:pPr algn="just"/>
                      <a:r>
                        <a:rPr lang="ru-RU" sz="1000" dirty="0" smtClean="0"/>
                        <a:t>Контроль значений реквизитов платежа кредитными организациями, их филиалами, банковскими платежными агентами (субагентами), платежными агентами, Почтой России и исключение невыясненных платежей в бюджет</a:t>
                      </a:r>
                    </a:p>
                  </a:txBody>
                  <a:tcPr/>
                </a:tc>
              </a:tr>
              <a:tr h="3884028">
                <a:tc>
                  <a:txBody>
                    <a:bodyPr/>
                    <a:lstStyle/>
                    <a:p>
                      <a:pPr algn="ctr"/>
                      <a:r>
                        <a:rPr lang="ru-RU" sz="1000" dirty="0" smtClean="0"/>
                        <a:t>Единый государственный ресурс, </a:t>
                      </a:r>
                      <a:br>
                        <a:rPr lang="ru-RU" sz="1000" dirty="0" smtClean="0"/>
                      </a:br>
                      <a:r>
                        <a:rPr lang="ru-RU" sz="1000" dirty="0" smtClean="0"/>
                        <a:t>создание сервиса предварительных начислений </a:t>
                      </a:r>
                    </a:p>
                  </a:txBody>
                  <a:tcPr anchor="ctr"/>
                </a:tc>
              </a:tr>
            </a:tbl>
          </a:graphicData>
        </a:graphic>
      </p:graphicFrame>
      <p:pic>
        <p:nvPicPr>
          <p:cNvPr id="42" name="Рисунок 65" descr="минифин.png"/>
          <p:cNvPicPr>
            <a:picLocks noChangeAspect="1"/>
          </p:cNvPicPr>
          <p:nvPr/>
        </p:nvPicPr>
        <p:blipFill>
          <a:blip r:embed="rId9"/>
          <a:srcRect/>
          <a:stretch>
            <a:fillRect/>
          </a:stretch>
        </p:blipFill>
        <p:spPr bwMode="auto">
          <a:xfrm>
            <a:off x="6500826" y="3099460"/>
            <a:ext cx="957263" cy="1169987"/>
          </a:xfrm>
          <a:prstGeom prst="rect">
            <a:avLst/>
          </a:prstGeom>
          <a:noFill/>
          <a:ln w="9525">
            <a:noFill/>
            <a:miter lim="800000"/>
            <a:headEnd/>
            <a:tailEnd/>
          </a:ln>
        </p:spPr>
      </p:pic>
      <p:sp>
        <p:nvSpPr>
          <p:cNvPr id="22" name="Заголовок 1"/>
          <p:cNvSpPr>
            <a:spLocks noGrp="1"/>
          </p:cNvSpPr>
          <p:nvPr>
            <p:ph type="title"/>
          </p:nvPr>
        </p:nvSpPr>
        <p:spPr>
          <a:xfrm>
            <a:off x="0" y="357166"/>
            <a:ext cx="9144000" cy="720000"/>
          </a:xfrm>
        </p:spPr>
        <p:txBody>
          <a:bodyPr/>
          <a:lstStyle/>
          <a:p>
            <a:r>
              <a:rPr lang="ru-RU" sz="1800" b="0" dirty="0" smtClean="0"/>
              <a:t>Направление 4. </a:t>
            </a:r>
            <a:r>
              <a:rPr lang="ru-RU" sz="1800" dirty="0" smtClean="0"/>
              <a:t>Развитие Государственной информационной системы </a:t>
            </a:r>
            <a:br>
              <a:rPr lang="ru-RU" sz="1800" dirty="0" smtClean="0"/>
            </a:br>
            <a:r>
              <a:rPr lang="ru-RU" sz="1800" dirty="0" smtClean="0"/>
              <a:t>о государственных и муниципальных платежах (ГИС ГМП)</a:t>
            </a:r>
            <a:endParaRPr lang="ru-RU" sz="1800" b="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 стрелкой 2"/>
          <p:cNvCxnSpPr/>
          <p:nvPr/>
        </p:nvCxnSpPr>
        <p:spPr>
          <a:xfrm>
            <a:off x="214282" y="6000768"/>
            <a:ext cx="8786874" cy="1588"/>
          </a:xfrm>
          <a:prstGeom prst="straightConnector1">
            <a:avLst/>
          </a:prstGeom>
          <a:ln w="47625">
            <a:headEnd type="oval"/>
            <a:tailEnd type="arrow"/>
          </a:ln>
        </p:spPr>
        <p:style>
          <a:lnRef idx="1">
            <a:schemeClr val="accent1"/>
          </a:lnRef>
          <a:fillRef idx="0">
            <a:schemeClr val="accent1"/>
          </a:fillRef>
          <a:effectRef idx="0">
            <a:schemeClr val="accent1"/>
          </a:effectRef>
          <a:fontRef idx="minor">
            <a:schemeClr val="tx1"/>
          </a:fontRef>
        </p:style>
      </p:cxnSp>
      <p:graphicFrame>
        <p:nvGraphicFramePr>
          <p:cNvPr id="4" name="Таблица 3"/>
          <p:cNvGraphicFramePr>
            <a:graphicFrameLocks noGrp="1"/>
          </p:cNvGraphicFramePr>
          <p:nvPr/>
        </p:nvGraphicFramePr>
        <p:xfrm>
          <a:off x="214277" y="6027663"/>
          <a:ext cx="8929755" cy="649158"/>
        </p:xfrm>
        <a:graphic>
          <a:graphicData uri="http://schemas.openxmlformats.org/drawingml/2006/table">
            <a:tbl>
              <a:tblPr firstRow="1" bandRow="1">
                <a:tableStyleId>{2D5ABB26-0587-4C30-8999-92F81FD0307C}</a:tableStyleId>
              </a:tblPr>
              <a:tblGrid>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290515"/>
                <a:gridCol w="504820"/>
              </a:tblGrid>
              <a:tr h="374838">
                <a:tc>
                  <a:txBody>
                    <a:bodyPr/>
                    <a:lstStyle/>
                    <a:p>
                      <a:pPr algn="ctr"/>
                      <a:r>
                        <a:rPr lang="ru-RU" sz="1200" dirty="0" smtClean="0"/>
                        <a:t>авг</a:t>
                      </a:r>
                      <a:endParaRPr lang="ru-RU" sz="1200" dirty="0"/>
                    </a:p>
                  </a:txBody>
                  <a:tcPr vert="vert270" anchor="ctr"/>
                </a:tc>
                <a:tc>
                  <a:txBody>
                    <a:bodyPr/>
                    <a:lstStyle/>
                    <a:p>
                      <a:pPr algn="ctr"/>
                      <a:r>
                        <a:rPr lang="ru-RU" sz="1200" dirty="0" smtClean="0"/>
                        <a:t>сен</a:t>
                      </a:r>
                      <a:endParaRPr lang="ru-RU" sz="1200" dirty="0"/>
                    </a:p>
                  </a:txBody>
                  <a:tcPr vert="vert270" anchor="ctr"/>
                </a:tc>
                <a:tc>
                  <a:txBody>
                    <a:bodyPr/>
                    <a:lstStyle/>
                    <a:p>
                      <a:pPr algn="ctr"/>
                      <a:r>
                        <a:rPr lang="ru-RU" sz="1200" dirty="0" smtClean="0"/>
                        <a:t>окт</a:t>
                      </a:r>
                      <a:endParaRPr lang="ru-RU" sz="1200" dirty="0"/>
                    </a:p>
                  </a:txBody>
                  <a:tcPr vert="vert270" anchor="ctr"/>
                </a:tc>
                <a:tc>
                  <a:txBody>
                    <a:bodyPr/>
                    <a:lstStyle/>
                    <a:p>
                      <a:pPr algn="ctr"/>
                      <a:r>
                        <a:rPr lang="ru-RU" sz="1200" dirty="0" smtClean="0"/>
                        <a:t>ноя</a:t>
                      </a:r>
                      <a:endParaRPr lang="ru-RU" sz="1200" dirty="0"/>
                    </a:p>
                  </a:txBody>
                  <a:tcPr vert="vert270" anchor="ctr"/>
                </a:tc>
                <a:tc>
                  <a:txBody>
                    <a:bodyPr/>
                    <a:lstStyle/>
                    <a:p>
                      <a:pPr algn="ctr"/>
                      <a:r>
                        <a:rPr lang="ru-RU" sz="1200" dirty="0" smtClean="0"/>
                        <a:t>дек</a:t>
                      </a:r>
                      <a:endParaRPr lang="ru-RU" sz="1200" dirty="0"/>
                    </a:p>
                  </a:txBody>
                  <a:tcPr vert="vert270" anchor="ctr">
                    <a:lnR w="12700" cap="flat" cmpd="sng" algn="ctr">
                      <a:solidFill>
                        <a:schemeClr val="bg1">
                          <a:lumMod val="50000"/>
                        </a:schemeClr>
                      </a:solidFill>
                      <a:prstDash val="solid"/>
                      <a:round/>
                      <a:headEnd type="none" w="med" len="med"/>
                      <a:tailEnd type="none" w="med" len="med"/>
                    </a:lnR>
                  </a:tcPr>
                </a:tc>
                <a:tc>
                  <a:txBody>
                    <a:bodyPr/>
                    <a:lstStyle/>
                    <a:p>
                      <a:pPr algn="ctr"/>
                      <a:r>
                        <a:rPr lang="ru-RU" sz="1200" dirty="0" smtClean="0"/>
                        <a:t>янв</a:t>
                      </a:r>
                      <a:endParaRPr lang="ru-RU" sz="1200" dirty="0"/>
                    </a:p>
                  </a:txBody>
                  <a:tcPr vert="vert270" anchor="ctr">
                    <a:lnL w="12700" cap="flat" cmpd="sng" algn="ctr">
                      <a:solidFill>
                        <a:schemeClr val="bg1">
                          <a:lumMod val="50000"/>
                        </a:schemeClr>
                      </a:solidFill>
                      <a:prstDash val="solid"/>
                      <a:round/>
                      <a:headEnd type="none" w="med" len="med"/>
                      <a:tailEnd type="none" w="med" len="med"/>
                    </a:lnL>
                  </a:tcPr>
                </a:tc>
                <a:tc>
                  <a:txBody>
                    <a:bodyPr/>
                    <a:lstStyle/>
                    <a:p>
                      <a:pPr algn="ctr"/>
                      <a:r>
                        <a:rPr lang="ru-RU" sz="1200" dirty="0" smtClean="0"/>
                        <a:t>фев</a:t>
                      </a:r>
                      <a:endParaRPr lang="ru-RU" sz="1200" dirty="0"/>
                    </a:p>
                  </a:txBody>
                  <a:tcPr vert="vert270" anchor="ctr"/>
                </a:tc>
                <a:tc>
                  <a:txBody>
                    <a:bodyPr/>
                    <a:lstStyle/>
                    <a:p>
                      <a:pPr algn="ctr"/>
                      <a:r>
                        <a:rPr lang="ru-RU" sz="1200" dirty="0" smtClean="0"/>
                        <a:t>мар</a:t>
                      </a:r>
                      <a:endParaRPr lang="ru-RU" sz="1200" dirty="0"/>
                    </a:p>
                  </a:txBody>
                  <a:tcPr vert="vert270" anchor="ctr"/>
                </a:tc>
                <a:tc>
                  <a:txBody>
                    <a:bodyPr/>
                    <a:lstStyle/>
                    <a:p>
                      <a:pPr algn="ctr"/>
                      <a:r>
                        <a:rPr lang="ru-RU" sz="1200" dirty="0" smtClean="0"/>
                        <a:t>апр</a:t>
                      </a:r>
                      <a:endParaRPr lang="ru-RU" sz="1200" dirty="0"/>
                    </a:p>
                  </a:txBody>
                  <a:tcPr vert="vert270" anchor="ctr"/>
                </a:tc>
                <a:tc>
                  <a:txBody>
                    <a:bodyPr/>
                    <a:lstStyle/>
                    <a:p>
                      <a:pPr algn="ctr"/>
                      <a:r>
                        <a:rPr lang="ru-RU" sz="1200" dirty="0" smtClean="0"/>
                        <a:t>май</a:t>
                      </a:r>
                      <a:endParaRPr lang="ru-RU" sz="1200" dirty="0"/>
                    </a:p>
                  </a:txBody>
                  <a:tcPr vert="vert270" anchor="ctr"/>
                </a:tc>
                <a:tc>
                  <a:txBody>
                    <a:bodyPr/>
                    <a:lstStyle/>
                    <a:p>
                      <a:pPr algn="ctr"/>
                      <a:r>
                        <a:rPr lang="ru-RU" sz="1200" dirty="0" smtClean="0"/>
                        <a:t>июн</a:t>
                      </a:r>
                      <a:endParaRPr lang="ru-RU" sz="1200" dirty="0"/>
                    </a:p>
                  </a:txBody>
                  <a:tcPr vert="vert270" anchor="ctr"/>
                </a:tc>
                <a:tc>
                  <a:txBody>
                    <a:bodyPr/>
                    <a:lstStyle/>
                    <a:p>
                      <a:pPr algn="ctr"/>
                      <a:r>
                        <a:rPr lang="ru-RU" sz="1200" dirty="0" smtClean="0"/>
                        <a:t>июл</a:t>
                      </a:r>
                      <a:endParaRPr lang="ru-RU" sz="1200" dirty="0"/>
                    </a:p>
                  </a:txBody>
                  <a:tcPr vert="vert270" anchor="ctr"/>
                </a:tc>
                <a:tc>
                  <a:txBody>
                    <a:bodyPr/>
                    <a:lstStyle/>
                    <a:p>
                      <a:pPr algn="ctr"/>
                      <a:r>
                        <a:rPr lang="ru-RU" sz="1200" dirty="0" smtClean="0"/>
                        <a:t>авг</a:t>
                      </a:r>
                      <a:endParaRPr lang="ru-RU" sz="1200" dirty="0"/>
                    </a:p>
                  </a:txBody>
                  <a:tcPr vert="vert270" anchor="ctr"/>
                </a:tc>
                <a:tc>
                  <a:txBody>
                    <a:bodyPr/>
                    <a:lstStyle/>
                    <a:p>
                      <a:pPr algn="ctr"/>
                      <a:r>
                        <a:rPr lang="ru-RU" sz="1200" dirty="0" smtClean="0"/>
                        <a:t>сен</a:t>
                      </a:r>
                      <a:endParaRPr lang="ru-RU" sz="1200" dirty="0"/>
                    </a:p>
                  </a:txBody>
                  <a:tcPr vert="vert270" anchor="ctr"/>
                </a:tc>
                <a:tc>
                  <a:txBody>
                    <a:bodyPr/>
                    <a:lstStyle/>
                    <a:p>
                      <a:pPr algn="ctr"/>
                      <a:r>
                        <a:rPr lang="ru-RU" sz="1200" dirty="0" smtClean="0"/>
                        <a:t>окт</a:t>
                      </a:r>
                      <a:endParaRPr lang="ru-RU" sz="1200" dirty="0"/>
                    </a:p>
                  </a:txBody>
                  <a:tcPr vert="vert270" anchor="ctr"/>
                </a:tc>
                <a:tc>
                  <a:txBody>
                    <a:bodyPr/>
                    <a:lstStyle/>
                    <a:p>
                      <a:pPr algn="ctr"/>
                      <a:r>
                        <a:rPr lang="ru-RU" sz="1200" dirty="0" smtClean="0"/>
                        <a:t>ноя</a:t>
                      </a:r>
                      <a:endParaRPr lang="ru-RU" sz="1200" dirty="0"/>
                    </a:p>
                  </a:txBody>
                  <a:tcPr vert="vert270" anchor="ctr"/>
                </a:tc>
                <a:tc>
                  <a:txBody>
                    <a:bodyPr/>
                    <a:lstStyle/>
                    <a:p>
                      <a:pPr algn="ctr"/>
                      <a:r>
                        <a:rPr lang="ru-RU" sz="1200" dirty="0" smtClean="0"/>
                        <a:t>дек</a:t>
                      </a:r>
                      <a:endParaRPr lang="ru-RU" sz="1200" dirty="0"/>
                    </a:p>
                  </a:txBody>
                  <a:tcPr vert="vert270" anchor="ctr">
                    <a:lnR w="12700" cap="flat" cmpd="sng" algn="ctr">
                      <a:solidFill>
                        <a:schemeClr val="bg1">
                          <a:lumMod val="50000"/>
                        </a:schemeClr>
                      </a:solidFill>
                      <a:prstDash val="solid"/>
                      <a:round/>
                      <a:headEnd type="none" w="med" len="med"/>
                      <a:tailEnd type="none" w="med" len="med"/>
                    </a:lnR>
                  </a:tcPr>
                </a:tc>
                <a:tc>
                  <a:txBody>
                    <a:bodyPr/>
                    <a:lstStyle/>
                    <a:p>
                      <a:pPr algn="ctr"/>
                      <a:r>
                        <a:rPr lang="ru-RU" sz="1200" dirty="0" smtClean="0"/>
                        <a:t>янв</a:t>
                      </a:r>
                      <a:endParaRPr lang="ru-RU" sz="1200" dirty="0"/>
                    </a:p>
                  </a:txBody>
                  <a:tcPr vert="vert270" anchor="ctr">
                    <a:lnL w="12700" cap="flat" cmpd="sng" algn="ctr">
                      <a:solidFill>
                        <a:schemeClr val="bg1">
                          <a:lumMod val="50000"/>
                        </a:schemeClr>
                      </a:solidFill>
                      <a:prstDash val="solid"/>
                      <a:round/>
                      <a:headEnd type="none" w="med" len="med"/>
                      <a:tailEnd type="none" w="med" len="med"/>
                    </a:lnL>
                  </a:tcPr>
                </a:tc>
                <a:tc>
                  <a:txBody>
                    <a:bodyPr/>
                    <a:lstStyle/>
                    <a:p>
                      <a:pPr algn="ctr"/>
                      <a:r>
                        <a:rPr lang="ru-RU" sz="1200" dirty="0" smtClean="0"/>
                        <a:t>фев</a:t>
                      </a:r>
                      <a:endParaRPr lang="ru-RU" sz="1200" dirty="0"/>
                    </a:p>
                  </a:txBody>
                  <a:tcPr vert="vert270" anchor="ctr"/>
                </a:tc>
                <a:tc>
                  <a:txBody>
                    <a:bodyPr/>
                    <a:lstStyle/>
                    <a:p>
                      <a:pPr algn="ctr"/>
                      <a:r>
                        <a:rPr lang="ru-RU" sz="1200" dirty="0" smtClean="0"/>
                        <a:t>мар</a:t>
                      </a:r>
                      <a:endParaRPr lang="ru-RU" sz="1200" dirty="0"/>
                    </a:p>
                  </a:txBody>
                  <a:tcPr vert="vert270" anchor="ctr"/>
                </a:tc>
                <a:tc>
                  <a:txBody>
                    <a:bodyPr/>
                    <a:lstStyle/>
                    <a:p>
                      <a:pPr algn="ctr"/>
                      <a:r>
                        <a:rPr lang="ru-RU" sz="1200" dirty="0" smtClean="0"/>
                        <a:t>апр</a:t>
                      </a:r>
                      <a:endParaRPr lang="ru-RU" sz="1200" dirty="0"/>
                    </a:p>
                  </a:txBody>
                  <a:tcPr vert="vert270" anchor="ctr"/>
                </a:tc>
                <a:tc>
                  <a:txBody>
                    <a:bodyPr/>
                    <a:lstStyle/>
                    <a:p>
                      <a:pPr algn="ctr"/>
                      <a:r>
                        <a:rPr lang="ru-RU" sz="1200" dirty="0" smtClean="0"/>
                        <a:t>май</a:t>
                      </a:r>
                      <a:endParaRPr lang="ru-RU" sz="1200" dirty="0"/>
                    </a:p>
                  </a:txBody>
                  <a:tcPr vert="vert270" anchor="ctr"/>
                </a:tc>
                <a:tc>
                  <a:txBody>
                    <a:bodyPr/>
                    <a:lstStyle/>
                    <a:p>
                      <a:pPr algn="ctr"/>
                      <a:r>
                        <a:rPr lang="ru-RU" sz="1200" dirty="0" smtClean="0"/>
                        <a:t>июн</a:t>
                      </a:r>
                      <a:endParaRPr lang="ru-RU" sz="1200" dirty="0"/>
                    </a:p>
                  </a:txBody>
                  <a:tcPr vert="vert270" anchor="ctr"/>
                </a:tc>
                <a:tc>
                  <a:txBody>
                    <a:bodyPr/>
                    <a:lstStyle/>
                    <a:p>
                      <a:pPr algn="ctr"/>
                      <a:r>
                        <a:rPr lang="ru-RU" sz="1200" dirty="0" smtClean="0"/>
                        <a:t>июл</a:t>
                      </a:r>
                      <a:endParaRPr lang="ru-RU" sz="1200" dirty="0"/>
                    </a:p>
                  </a:txBody>
                  <a:tcPr vert="vert270" anchor="ctr"/>
                </a:tc>
                <a:tc>
                  <a:txBody>
                    <a:bodyPr/>
                    <a:lstStyle/>
                    <a:p>
                      <a:pPr algn="ctr"/>
                      <a:r>
                        <a:rPr lang="ru-RU" sz="1200" dirty="0" smtClean="0"/>
                        <a:t>авг</a:t>
                      </a:r>
                      <a:endParaRPr lang="ru-RU" sz="1200" dirty="0"/>
                    </a:p>
                  </a:txBody>
                  <a:tcPr vert="vert270" anchor="ctr"/>
                </a:tc>
                <a:tc>
                  <a:txBody>
                    <a:bodyPr/>
                    <a:lstStyle/>
                    <a:p>
                      <a:pPr algn="ctr"/>
                      <a:r>
                        <a:rPr lang="ru-RU" sz="1200" dirty="0" smtClean="0"/>
                        <a:t>сен</a:t>
                      </a:r>
                      <a:endParaRPr lang="ru-RU" sz="1200" dirty="0"/>
                    </a:p>
                  </a:txBody>
                  <a:tcPr vert="vert270" anchor="ctr"/>
                </a:tc>
                <a:tc>
                  <a:txBody>
                    <a:bodyPr/>
                    <a:lstStyle/>
                    <a:p>
                      <a:pPr algn="ctr"/>
                      <a:r>
                        <a:rPr lang="ru-RU" sz="1200" dirty="0" smtClean="0"/>
                        <a:t>окт</a:t>
                      </a:r>
                      <a:endParaRPr lang="ru-RU" sz="1200" dirty="0"/>
                    </a:p>
                  </a:txBody>
                  <a:tcPr vert="vert270" anchor="ctr"/>
                </a:tc>
                <a:tc>
                  <a:txBody>
                    <a:bodyPr/>
                    <a:lstStyle/>
                    <a:p>
                      <a:pPr algn="ctr"/>
                      <a:r>
                        <a:rPr lang="ru-RU" sz="1200" dirty="0" smtClean="0"/>
                        <a:t>ноя</a:t>
                      </a:r>
                      <a:endParaRPr lang="ru-RU" sz="1200" dirty="0"/>
                    </a:p>
                  </a:txBody>
                  <a:tcPr vert="vert270" anchor="ctr"/>
                </a:tc>
                <a:tc>
                  <a:txBody>
                    <a:bodyPr/>
                    <a:lstStyle/>
                    <a:p>
                      <a:pPr algn="ctr"/>
                      <a:r>
                        <a:rPr lang="ru-RU" sz="1200" dirty="0" smtClean="0"/>
                        <a:t>дек</a:t>
                      </a:r>
                      <a:endParaRPr lang="ru-RU" sz="1200" dirty="0"/>
                    </a:p>
                  </a:txBody>
                  <a:tcPr vert="vert270" anchor="ctr">
                    <a:lnR w="12700" cap="flat" cmpd="sng" algn="ctr">
                      <a:solidFill>
                        <a:schemeClr val="bg1">
                          <a:lumMod val="50000"/>
                        </a:schemeClr>
                      </a:solidFill>
                      <a:prstDash val="solid"/>
                      <a:round/>
                      <a:headEnd type="none" w="med" len="med"/>
                      <a:tailEnd type="none" w="med" len="med"/>
                    </a:lnR>
                  </a:tcPr>
                </a:tc>
                <a:tc>
                  <a:txBody>
                    <a:bodyPr/>
                    <a:lstStyle/>
                    <a:p>
                      <a:pPr algn="ctr"/>
                      <a:endParaRPr lang="ru-RU" sz="1200" dirty="0"/>
                    </a:p>
                  </a:txBody>
                  <a:tcPr anchor="ctr">
                    <a:lnL w="12700" cap="flat" cmpd="sng" algn="ctr">
                      <a:solidFill>
                        <a:schemeClr val="bg1">
                          <a:lumMod val="50000"/>
                        </a:schemeClr>
                      </a:solidFill>
                      <a:prstDash val="solid"/>
                      <a:round/>
                      <a:headEnd type="none" w="med" len="med"/>
                      <a:tailEnd type="none" w="med" len="med"/>
                    </a:lnL>
                  </a:tcPr>
                </a:tc>
              </a:tr>
              <a:tr h="185420">
                <a:tc gridSpan="5">
                  <a:txBody>
                    <a:bodyPr/>
                    <a:lstStyle/>
                    <a:p>
                      <a:pPr algn="l"/>
                      <a:r>
                        <a:rPr lang="ru-RU" sz="1200" b="1" dirty="0" smtClean="0"/>
                        <a:t>2013</a:t>
                      </a:r>
                      <a:endParaRPr lang="ru-RU" sz="1200" b="1" dirty="0"/>
                    </a:p>
                  </a:txBody>
                  <a:tcPr>
                    <a:lnR w="12700" cap="flat" cmpd="sng" algn="ctr">
                      <a:solidFill>
                        <a:schemeClr val="bg1">
                          <a:lumMod val="50000"/>
                        </a:schemeClr>
                      </a:solidFill>
                      <a:prstDash val="solid"/>
                      <a:round/>
                      <a:headEnd type="none" w="med" len="med"/>
                      <a:tailEnd type="none" w="med" len="med"/>
                    </a:lnR>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gridSpan="12">
                  <a:txBody>
                    <a:bodyPr/>
                    <a:lstStyle/>
                    <a:p>
                      <a:pPr algn="l"/>
                      <a:r>
                        <a:rPr lang="ru-RU" sz="1200" b="1" dirty="0" smtClean="0"/>
                        <a:t>2014</a:t>
                      </a:r>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gridSpan="12">
                  <a:txBody>
                    <a:bodyPr/>
                    <a:lstStyle/>
                    <a:p>
                      <a:pPr algn="l"/>
                      <a:r>
                        <a:rPr lang="ru-RU" sz="1200" b="1" dirty="0" smtClean="0"/>
                        <a:t>2015</a:t>
                      </a:r>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pPr algn="l"/>
                      <a:endParaRPr lang="ru-RU" sz="1200" b="1" dirty="0"/>
                    </a:p>
                  </a:txBody>
                  <a:tcPr>
                    <a:lnL w="12700" cap="flat" cmpd="sng" algn="ctr">
                      <a:solidFill>
                        <a:schemeClr val="bg1">
                          <a:lumMod val="50000"/>
                        </a:schemeClr>
                      </a:solidFill>
                      <a:prstDash val="solid"/>
                      <a:round/>
                      <a:headEnd type="none" w="med" len="med"/>
                      <a:tailEnd type="none" w="med" len="med"/>
                    </a:lnL>
                  </a:tcPr>
                </a:tc>
                <a:tc>
                  <a:txBody>
                    <a:bodyPr/>
                    <a:lstStyle/>
                    <a:p>
                      <a:pPr algn="l"/>
                      <a:r>
                        <a:rPr lang="ru-RU" sz="1200" b="1" dirty="0" smtClean="0"/>
                        <a:t>2016</a:t>
                      </a:r>
                      <a:endParaRPr lang="ru-RU" sz="1200" b="1" dirty="0"/>
                    </a:p>
                  </a:txBody>
                  <a:tcPr>
                    <a:lnL w="12700" cap="flat" cmpd="sng" algn="ctr">
                      <a:solidFill>
                        <a:schemeClr val="bg1">
                          <a:lumMod val="50000"/>
                        </a:schemeClr>
                      </a:solidFill>
                      <a:prstDash val="solid"/>
                      <a:round/>
                      <a:headEnd type="none" w="med" len="med"/>
                      <a:tailEnd type="none" w="med" len="med"/>
                    </a:lnL>
                  </a:tcPr>
                </a:tc>
              </a:tr>
            </a:tbl>
          </a:graphicData>
        </a:graphic>
      </p:graphicFrame>
      <p:graphicFrame>
        <p:nvGraphicFramePr>
          <p:cNvPr id="5" name="Таблица 4"/>
          <p:cNvGraphicFramePr>
            <a:graphicFrameLocks noGrp="1"/>
          </p:cNvGraphicFramePr>
          <p:nvPr/>
        </p:nvGraphicFramePr>
        <p:xfrm>
          <a:off x="214282" y="1214422"/>
          <a:ext cx="8715435" cy="4206240"/>
        </p:xfrm>
        <a:graphic>
          <a:graphicData uri="http://schemas.openxmlformats.org/drawingml/2006/table">
            <a:tbl>
              <a:tblPr bandRow="1">
                <a:tableStyleId>{2D5ABB26-0587-4C30-8999-92F81FD0307C}</a:tableStyleId>
              </a:tblPr>
              <a:tblGrid>
                <a:gridCol w="428628"/>
                <a:gridCol w="3143272"/>
                <a:gridCol w="500066"/>
                <a:gridCol w="4643469"/>
              </a:tblGrid>
              <a:tr h="9923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1F497D"/>
                          </a:solidFill>
                          <a:effectLst/>
                          <a:uLnTx/>
                          <a:uFillTx/>
                          <a:latin typeface="+mn-lt"/>
                          <a:ea typeface="+mn-ea"/>
                          <a:cs typeface="+mn-cs"/>
                          <a:sym typeface="Wingdings"/>
                        </a:rPr>
                        <a:t></a:t>
                      </a:r>
                    </a:p>
                  </a:txBody>
                  <a:tcPr/>
                </a:tc>
                <a:tc>
                  <a:txBody>
                    <a:bodyPr/>
                    <a:lstStyle/>
                    <a:p>
                      <a:pPr marL="0" marR="0" indent="0" algn="just" defTabSz="914400" rtl="0" eaLnBrk="1" fontAlgn="auto" latinLnBrk="0" hangingPunct="1">
                        <a:lnSpc>
                          <a:spcPct val="100000"/>
                        </a:lnSpc>
                        <a:spcBef>
                          <a:spcPts val="300"/>
                        </a:spcBef>
                        <a:spcAft>
                          <a:spcPts val="0"/>
                        </a:spcAft>
                        <a:buClrTx/>
                        <a:buSzTx/>
                        <a:buFontTx/>
                        <a:buNone/>
                        <a:tabLst/>
                        <a:defRPr/>
                      </a:pPr>
                      <a:r>
                        <a:rPr lang="ru-RU" sz="1400" b="1" dirty="0" smtClean="0"/>
                        <a:t>Разработка нормативных правовых актов, определяющих процессы эмиссии и эквайринга</a:t>
                      </a:r>
                      <a:endParaRPr lang="ru-RU" sz="1400" b="1" i="0" kern="1200" baseline="0" dirty="0" smtClean="0">
                        <a:solidFill>
                          <a:schemeClr val="tx1"/>
                        </a:solidFill>
                        <a:latin typeface="+mn-lt"/>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F81BD">
                              <a:lumMod val="60000"/>
                              <a:lumOff val="40000"/>
                            </a:srgbClr>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r>
                        <a:rPr kumimoji="0" lang="en-US"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endParaRPr kumimoji="0" lang="ru-RU"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endParaRPr>
                    </a:p>
                  </a:txBody>
                  <a:tcPr/>
                </a:tc>
                <a:tc>
                  <a:txBody>
                    <a:bodyPr/>
                    <a:lstStyle/>
                    <a:p>
                      <a:pPr marL="0" marR="0" lvl="0" indent="0" algn="just" defTabSz="914400" rtl="0" eaLnBrk="1" fontAlgn="auto" latinLnBrk="0" hangingPunct="1">
                        <a:lnSpc>
                          <a:spcPct val="100000"/>
                        </a:lnSpc>
                        <a:spcBef>
                          <a:spcPts val="300"/>
                        </a:spcBef>
                        <a:spcAft>
                          <a:spcPts val="0"/>
                        </a:spcAft>
                        <a:buClrTx/>
                        <a:buSzTx/>
                        <a:buFont typeface="Arial" pitchFamily="34" charset="0"/>
                        <a:buNone/>
                        <a:tabLst/>
                        <a:defRPr/>
                      </a:pPr>
                      <a:r>
                        <a:rPr lang="ru-RU" sz="1200" b="1" dirty="0" smtClean="0"/>
                        <a:t>Определены полномочия Федерального казначейства в части возможности участия в платежных системах </a:t>
                      </a:r>
                      <a:r>
                        <a:rPr lang="ru-RU" sz="1200" b="0" dirty="0" smtClean="0"/>
                        <a:t>(в т.ч. платежной системе Банка России), эмиссии и эквайринга платежных карт в законодательных и нормативных правовых актах:</a:t>
                      </a:r>
                    </a:p>
                    <a:p>
                      <a:pPr marL="457200" marR="0" lvl="1" indent="176213"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200" b="0" dirty="0" smtClean="0"/>
                        <a:t>проекте новой редакции Бюджетного кодекса Российской Федерации</a:t>
                      </a:r>
                    </a:p>
                    <a:p>
                      <a:pPr marL="457200" marR="0" lvl="1" indent="176213"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200" b="0" dirty="0" smtClean="0"/>
                        <a:t>Федеральном законе от 27 июня 2011 г. № 161-ФЗ </a:t>
                      </a:r>
                      <a:br>
                        <a:rPr lang="ru-RU" sz="1200" b="0" dirty="0" smtClean="0"/>
                      </a:br>
                      <a:r>
                        <a:rPr lang="ru-RU" sz="1200" b="0" dirty="0" smtClean="0"/>
                        <a:t>«О национальной платежной системе»</a:t>
                      </a:r>
                    </a:p>
                    <a:p>
                      <a:pPr marL="0" marR="0" lvl="1" indent="0" algn="just" defTabSz="914400" rtl="0" eaLnBrk="1" fontAlgn="auto" latinLnBrk="0" hangingPunct="1">
                        <a:lnSpc>
                          <a:spcPct val="100000"/>
                        </a:lnSpc>
                        <a:spcBef>
                          <a:spcPts val="300"/>
                        </a:spcBef>
                        <a:spcAft>
                          <a:spcPts val="0"/>
                        </a:spcAft>
                        <a:buClrTx/>
                        <a:buSzTx/>
                        <a:buFont typeface="Arial" pitchFamily="34" charset="0"/>
                        <a:buNone/>
                        <a:tabLst/>
                        <a:defRPr/>
                      </a:pPr>
                      <a:r>
                        <a:rPr lang="ru-RU" sz="1200" b="1" dirty="0" smtClean="0"/>
                        <a:t>Ведется разработка </a:t>
                      </a:r>
                      <a:r>
                        <a:rPr lang="ru-RU" sz="1200" b="0" dirty="0" smtClean="0"/>
                        <a:t>Положения об эмиссии и эквайринге платежных карт Федеральным казначейством</a:t>
                      </a:r>
                    </a:p>
                    <a:p>
                      <a:pPr marL="0" marR="0" lvl="1" indent="0" algn="just" defTabSz="914400" rtl="0" eaLnBrk="1" fontAlgn="auto" latinLnBrk="0" hangingPunct="1">
                        <a:lnSpc>
                          <a:spcPct val="100000"/>
                        </a:lnSpc>
                        <a:spcBef>
                          <a:spcPts val="300"/>
                        </a:spcBef>
                        <a:spcAft>
                          <a:spcPts val="0"/>
                        </a:spcAft>
                        <a:buClrTx/>
                        <a:buSzTx/>
                        <a:buFont typeface="Arial" pitchFamily="34" charset="0"/>
                        <a:buNone/>
                        <a:tabLst/>
                        <a:defRPr/>
                      </a:pPr>
                      <a:endParaRPr lang="ru-RU" sz="800" b="0" dirty="0" smtClean="0"/>
                    </a:p>
                  </a:txBody>
                  <a:tcPr/>
                </a:tc>
              </a:tr>
              <a:tr h="1079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1F497D"/>
                          </a:solidFill>
                          <a:effectLst/>
                          <a:uLnTx/>
                          <a:uFillTx/>
                          <a:latin typeface="+mn-lt"/>
                          <a:ea typeface="+mn-ea"/>
                          <a:cs typeface="+mn-cs"/>
                          <a:sym typeface="Wingdings"/>
                        </a:rPr>
                        <a:t></a:t>
                      </a:r>
                    </a:p>
                  </a:txBody>
                  <a:tcPr/>
                </a:tc>
                <a:tc>
                  <a:txBody>
                    <a:bodyPr/>
                    <a:lstStyle/>
                    <a:p>
                      <a:pPr algn="just"/>
                      <a:r>
                        <a:rPr lang="ru-RU" sz="1400" b="1" dirty="0" smtClean="0"/>
                        <a:t>Проектирование процессингового центра, центра персонализации Федерального казначейства и разработка механизма эмиссии банковских карт и обеспечение возможности осуществления Федеральным казначейством функций эквайринга, а также функции Интернет-эквайринга</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F81BD">
                              <a:lumMod val="60000"/>
                              <a:lumOff val="40000"/>
                            </a:srgbClr>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r>
                        <a:rPr kumimoji="0" lang="en-US"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endParaRPr kumimoji="0" lang="ru-RU"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endParaRPr>
                    </a:p>
                  </a:txBody>
                  <a:tcPr/>
                </a:tc>
                <a:tc>
                  <a:txBody>
                    <a:bodyPr/>
                    <a:lstStyle/>
                    <a:p>
                      <a:pPr marL="0" marR="0" indent="176213"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200" b="0" dirty="0" smtClean="0"/>
                        <a:t>Разработаны Технические требования и Техническое задание на проектирование системы «Процессинг платежных карт»</a:t>
                      </a:r>
                    </a:p>
                    <a:p>
                      <a:pPr marL="0" marR="0" indent="176213" algn="just" defTabSz="914400" rtl="0" eaLnBrk="1" fontAlgn="auto" latinLnBrk="0" hangingPunct="1">
                        <a:lnSpc>
                          <a:spcPct val="100000"/>
                        </a:lnSpc>
                        <a:spcBef>
                          <a:spcPts val="300"/>
                        </a:spcBef>
                        <a:spcAft>
                          <a:spcPts val="0"/>
                        </a:spcAft>
                        <a:buClrTx/>
                        <a:buSzTx/>
                        <a:buFont typeface="Arial" pitchFamily="34" charset="0"/>
                        <a:buChar char="•"/>
                        <a:tabLst/>
                        <a:defRPr/>
                      </a:pPr>
                      <a:r>
                        <a:rPr lang="ru-RU" sz="1200" b="0" dirty="0" smtClean="0"/>
                        <a:t>Разработаны Технические требования и Техническое задание на создание антифродового решения «Система операционного контроля»</a:t>
                      </a:r>
                    </a:p>
                  </a:txBody>
                  <a:tcPr/>
                </a:tc>
              </a:tr>
            </a:tbl>
          </a:graphicData>
        </a:graphic>
      </p:graphicFrame>
      <p:sp>
        <p:nvSpPr>
          <p:cNvPr id="12" name="Заголовок 1"/>
          <p:cNvSpPr>
            <a:spLocks noGrp="1"/>
          </p:cNvSpPr>
          <p:nvPr>
            <p:ph type="title"/>
          </p:nvPr>
        </p:nvSpPr>
        <p:spPr>
          <a:xfrm>
            <a:off x="0" y="357166"/>
            <a:ext cx="9144000" cy="720000"/>
          </a:xfrm>
        </p:spPr>
        <p:txBody>
          <a:bodyPr/>
          <a:lstStyle/>
          <a:p>
            <a:r>
              <a:rPr lang="ru-RU" sz="1800" b="0" dirty="0" smtClean="0"/>
              <a:t>Направление 5. </a:t>
            </a:r>
            <a:r>
              <a:rPr lang="ru-RU" sz="1800" dirty="0" smtClean="0"/>
              <a:t>Минимизация наличного денежного обращения в секторе государственного управления</a:t>
            </a:r>
            <a:endParaRPr lang="ru-RU" sz="1800" b="0" dirty="0"/>
          </a:p>
        </p:txBody>
      </p:sp>
      <p:sp>
        <p:nvSpPr>
          <p:cNvPr id="18" name="Прямоугольник 17"/>
          <p:cNvSpPr/>
          <p:nvPr/>
        </p:nvSpPr>
        <p:spPr>
          <a:xfrm>
            <a:off x="1714480" y="5715016"/>
            <a:ext cx="3420000" cy="18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rgbClr val="1F497D"/>
                </a:solidFill>
                <a:sym typeface="Wingdings"/>
              </a:rPr>
              <a:t></a:t>
            </a:r>
            <a:endParaRPr lang="ru-RU" sz="1400" dirty="0">
              <a:solidFill>
                <a:srgbClr val="1F497D"/>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3"/>
          <p:cNvSpPr>
            <a:spLocks/>
          </p:cNvSpPr>
          <p:nvPr/>
        </p:nvSpPr>
        <p:spPr bwMode="auto">
          <a:xfrm>
            <a:off x="0" y="2643182"/>
            <a:ext cx="9144000" cy="692497"/>
          </a:xfrm>
          <a:prstGeom prst="rect">
            <a:avLst/>
          </a:prstGeom>
          <a:noFill/>
          <a:ln w="9525">
            <a:noFill/>
            <a:miter lim="800000"/>
            <a:headEnd/>
            <a:tailEnd/>
          </a:ln>
        </p:spPr>
        <p:txBody>
          <a:bodyPr lIns="38100" tIns="38100" rIns="38100" bIns="38100" anchor="ctr">
            <a:spAutoFit/>
          </a:bodyPr>
          <a:lstStyle/>
          <a:p>
            <a:pPr algn="ctr">
              <a:defRPr/>
            </a:pPr>
            <a:r>
              <a:rPr lang="ru-RU" sz="4000" b="1" dirty="0">
                <a:solidFill>
                  <a:srgbClr val="1F497D"/>
                </a:solidFill>
                <a:latin typeface="+mj-lt"/>
                <a:ea typeface="+mj-ea"/>
                <a:cs typeface="Arial" charset="0"/>
                <a:sym typeface="Arial" pitchFamily="34" charset="0"/>
              </a:rPr>
              <a:t>СПАСИБО ЗА ВНИМАНИЕ!</a:t>
            </a:r>
          </a:p>
        </p:txBody>
      </p:sp>
      <p:sp>
        <p:nvSpPr>
          <p:cNvPr id="4" name="TextBox 3"/>
          <p:cNvSpPr txBox="1"/>
          <p:nvPr/>
        </p:nvSpPr>
        <p:spPr>
          <a:xfrm>
            <a:off x="5543550" y="5786438"/>
            <a:ext cx="3600450" cy="877887"/>
          </a:xfrm>
          <a:prstGeom prst="rect">
            <a:avLst/>
          </a:prstGeom>
          <a:noFill/>
        </p:spPr>
        <p:txBody>
          <a:bodyPr>
            <a:spAutoFit/>
          </a:bodyPr>
          <a:lstStyle/>
          <a:p>
            <a:pPr algn="r">
              <a:defRPr/>
            </a:pPr>
            <a:r>
              <a:rPr lang="ru-RU" sz="1700" b="1" dirty="0">
                <a:solidFill>
                  <a:schemeClr val="accent5">
                    <a:lumMod val="50000"/>
                  </a:schemeClr>
                </a:solidFill>
                <a:latin typeface="+mn-lt"/>
              </a:rPr>
              <a:t>Начальник Управления развития бюджетных платежей</a:t>
            </a:r>
          </a:p>
          <a:p>
            <a:pPr algn="r">
              <a:defRPr/>
            </a:pPr>
            <a:r>
              <a:rPr lang="ru-RU" sz="1700" b="1" dirty="0">
                <a:solidFill>
                  <a:schemeClr val="accent5">
                    <a:lumMod val="50000"/>
                  </a:schemeClr>
                </a:solidFill>
                <a:latin typeface="+mn-lt"/>
              </a:rPr>
              <a:t>О.Н. Рудь</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Планы мероприятий по реализации Концепции</a:t>
            </a:r>
            <a:endParaRPr lang="ru-RU" dirty="0"/>
          </a:p>
        </p:txBody>
      </p:sp>
      <p:sp>
        <p:nvSpPr>
          <p:cNvPr id="3" name="TextBox 2"/>
          <p:cNvSpPr txBox="1"/>
          <p:nvPr/>
        </p:nvSpPr>
        <p:spPr>
          <a:xfrm>
            <a:off x="1000100" y="2714620"/>
            <a:ext cx="7858180" cy="1123384"/>
          </a:xfrm>
          <a:prstGeom prst="rect">
            <a:avLst/>
          </a:prstGeom>
          <a:noFill/>
        </p:spPr>
        <p:txBody>
          <a:bodyPr wrap="square" rtlCol="0">
            <a:spAutoFit/>
          </a:bodyPr>
          <a:lstStyle/>
          <a:p>
            <a:pPr algn="just"/>
            <a:r>
              <a:rPr lang="ru-RU" sz="1600" dirty="0" smtClean="0"/>
              <a:t>План совместных мероприятий Федерального казначейства и Центрального банка Российской Федерации по реализации отдельных направлений Концепции реформирования системы бюджетных платежей на период до 2017 года</a:t>
            </a:r>
          </a:p>
          <a:p>
            <a:pPr algn="just">
              <a:spcBef>
                <a:spcPts val="600"/>
              </a:spcBef>
            </a:pPr>
            <a:r>
              <a:rPr lang="ru-RU" sz="1400" i="1" dirty="0" smtClean="0"/>
              <a:t>утвержден Федеральным казначейством 8 апреля 2014 г., Банком России 5 апреля 2014 г.</a:t>
            </a:r>
            <a:endParaRPr lang="ru-RU" sz="1400" i="1" dirty="0"/>
          </a:p>
        </p:txBody>
      </p:sp>
      <p:pic>
        <p:nvPicPr>
          <p:cNvPr id="4" name="Рисунок 3" descr="Документ.png"/>
          <p:cNvPicPr>
            <a:picLocks noChangeAspect="1"/>
          </p:cNvPicPr>
          <p:nvPr/>
        </p:nvPicPr>
        <p:blipFill>
          <a:blip r:embed="rId2" cstate="print"/>
          <a:stretch>
            <a:fillRect/>
          </a:stretch>
        </p:blipFill>
        <p:spPr>
          <a:xfrm>
            <a:off x="357158" y="2771941"/>
            <a:ext cx="540000" cy="540000"/>
          </a:xfrm>
          <a:prstGeom prst="rect">
            <a:avLst/>
          </a:prstGeom>
        </p:spPr>
      </p:pic>
      <p:sp>
        <p:nvSpPr>
          <p:cNvPr id="5" name="TextBox 4"/>
          <p:cNvSpPr txBox="1"/>
          <p:nvPr/>
        </p:nvSpPr>
        <p:spPr>
          <a:xfrm>
            <a:off x="1000100" y="1071546"/>
            <a:ext cx="7858180" cy="1369606"/>
          </a:xfrm>
          <a:prstGeom prst="rect">
            <a:avLst/>
          </a:prstGeom>
          <a:noFill/>
        </p:spPr>
        <p:txBody>
          <a:bodyPr wrap="square" rtlCol="0">
            <a:spAutoFit/>
          </a:bodyPr>
          <a:lstStyle/>
          <a:p>
            <a:pPr algn="just"/>
            <a:r>
              <a:rPr lang="ru-RU" sz="1600" dirty="0" smtClean="0"/>
              <a:t>План мероприятий Федерального казначейства по реализации Концепции реформирования системы бюджетных платежей на период до 2017 года и Основного мероприятия 2.4 Государственной программы Российской Федерации «Управление государственными финансами и регулирование финансовых рынков»</a:t>
            </a:r>
          </a:p>
          <a:p>
            <a:pPr algn="just">
              <a:spcBef>
                <a:spcPts val="600"/>
              </a:spcBef>
            </a:pPr>
            <a:r>
              <a:rPr lang="ru-RU" sz="1400" i="1" dirty="0" smtClean="0"/>
              <a:t>утвержден Руководителем Федерального казначейства Р.Е. Артюхиным 8 сентября 2014 г.</a:t>
            </a:r>
            <a:endParaRPr lang="ru-RU" sz="1400" i="1" dirty="0"/>
          </a:p>
        </p:txBody>
      </p:sp>
      <p:sp>
        <p:nvSpPr>
          <p:cNvPr id="6" name="TextBox 5"/>
          <p:cNvSpPr txBox="1"/>
          <p:nvPr/>
        </p:nvSpPr>
        <p:spPr>
          <a:xfrm>
            <a:off x="1000100" y="4112319"/>
            <a:ext cx="7858180" cy="1862048"/>
          </a:xfrm>
          <a:prstGeom prst="rect">
            <a:avLst/>
          </a:prstGeom>
          <a:noFill/>
        </p:spPr>
        <p:txBody>
          <a:bodyPr wrap="square" rtlCol="0">
            <a:spAutoFit/>
          </a:bodyPr>
          <a:lstStyle/>
          <a:p>
            <a:pPr algn="just"/>
            <a:r>
              <a:rPr lang="ru-RU" sz="1600" dirty="0" smtClean="0"/>
              <a:t>План мероприятий («Дорожная карта») Федерального казначейства по принятию (внесению изменений, признанию утратившими силу) законодательных актов Российской Федерации, нормативных правовых актов Правительства Российской Федерации, Министерства финансов Российской Федерации, Центрального банка Российской Федерации и Федерального казначейства в связи подготовкой новой редакции Бюджетного кодекса Российской Федерации</a:t>
            </a:r>
          </a:p>
          <a:p>
            <a:pPr algn="just">
              <a:spcBef>
                <a:spcPts val="600"/>
              </a:spcBef>
            </a:pPr>
            <a:r>
              <a:rPr lang="ru-RU" sz="1400" i="1" dirty="0" smtClean="0"/>
              <a:t>на этапе согласования в Федеральном казначействе</a:t>
            </a:r>
            <a:endParaRPr lang="ru-RU" sz="1400" i="1" dirty="0"/>
          </a:p>
        </p:txBody>
      </p:sp>
      <p:pic>
        <p:nvPicPr>
          <p:cNvPr id="8" name="Рисунок 7" descr="Документ.png"/>
          <p:cNvPicPr>
            <a:picLocks noChangeAspect="1"/>
          </p:cNvPicPr>
          <p:nvPr/>
        </p:nvPicPr>
        <p:blipFill>
          <a:blip r:embed="rId2" cstate="print"/>
          <a:stretch>
            <a:fillRect/>
          </a:stretch>
        </p:blipFill>
        <p:spPr>
          <a:xfrm>
            <a:off x="357158" y="1095830"/>
            <a:ext cx="540000" cy="540000"/>
          </a:xfrm>
          <a:prstGeom prst="rect">
            <a:avLst/>
          </a:prstGeom>
        </p:spPr>
      </p:pic>
      <p:pic>
        <p:nvPicPr>
          <p:cNvPr id="11" name="Рисунок 10" descr="Документ.png"/>
          <p:cNvPicPr>
            <a:picLocks noChangeAspect="1"/>
          </p:cNvPicPr>
          <p:nvPr/>
        </p:nvPicPr>
        <p:blipFill>
          <a:blip r:embed="rId2" cstate="print"/>
          <a:stretch>
            <a:fillRect/>
          </a:stretch>
        </p:blipFill>
        <p:spPr>
          <a:xfrm>
            <a:off x="357158" y="4174884"/>
            <a:ext cx="540000" cy="540000"/>
          </a:xfrm>
          <a:prstGeom prst="rect">
            <a:avLst/>
          </a:prstGeom>
        </p:spPr>
      </p:pic>
      <p:pic>
        <p:nvPicPr>
          <p:cNvPr id="10" name="Рисунок 9" descr="Реконструкция.png"/>
          <p:cNvPicPr>
            <a:picLocks noChangeAspect="1"/>
          </p:cNvPicPr>
          <p:nvPr/>
        </p:nvPicPr>
        <p:blipFill>
          <a:blip r:embed="rId3" cstate="print"/>
          <a:stretch>
            <a:fillRect/>
          </a:stretch>
        </p:blipFill>
        <p:spPr>
          <a:xfrm>
            <a:off x="505275" y="4417357"/>
            <a:ext cx="450000" cy="360000"/>
          </a:xfrm>
          <a:prstGeom prst="rect">
            <a:avLst/>
          </a:prstGeom>
        </p:spPr>
      </p:pic>
      <p:sp>
        <p:nvSpPr>
          <p:cNvPr id="12" name="Скругленный прямоугольник 11"/>
          <p:cNvSpPr/>
          <p:nvPr/>
        </p:nvSpPr>
        <p:spPr>
          <a:xfrm rot="19369761">
            <a:off x="449191" y="1427221"/>
            <a:ext cx="540000" cy="217686"/>
          </a:xfrm>
          <a:prstGeom prst="roundRect">
            <a:avLst/>
          </a:prstGeom>
          <a:noFill/>
          <a:ln w="19050">
            <a:solidFill>
              <a:srgbClr val="34990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600" b="1" dirty="0" smtClean="0">
                <a:solidFill>
                  <a:srgbClr val="349905"/>
                </a:solidFill>
              </a:rPr>
              <a:t>УТВЕРЖДЕНО</a:t>
            </a:r>
            <a:endParaRPr lang="ru-RU" sz="600" b="1" dirty="0">
              <a:solidFill>
                <a:srgbClr val="349905"/>
              </a:solidFill>
            </a:endParaRPr>
          </a:p>
        </p:txBody>
      </p:sp>
      <p:sp>
        <p:nvSpPr>
          <p:cNvPr id="14" name="Скругленный прямоугольник 13"/>
          <p:cNvSpPr/>
          <p:nvPr/>
        </p:nvSpPr>
        <p:spPr>
          <a:xfrm rot="19369761">
            <a:off x="440226" y="3105813"/>
            <a:ext cx="540000" cy="217686"/>
          </a:xfrm>
          <a:prstGeom prst="roundRect">
            <a:avLst/>
          </a:prstGeom>
          <a:noFill/>
          <a:ln w="19050">
            <a:solidFill>
              <a:srgbClr val="34990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600" b="1" dirty="0" smtClean="0">
                <a:solidFill>
                  <a:srgbClr val="349905"/>
                </a:solidFill>
              </a:rPr>
              <a:t>УТВЕРЖДЕНО</a:t>
            </a:r>
            <a:endParaRPr lang="ru-RU" sz="600" b="1" dirty="0">
              <a:solidFill>
                <a:srgbClr val="349905"/>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Мероприятия</a:t>
            </a:r>
            <a:endParaRPr lang="ru-RU" dirty="0"/>
          </a:p>
        </p:txBody>
      </p:sp>
      <p:graphicFrame>
        <p:nvGraphicFramePr>
          <p:cNvPr id="3" name="Таблица 2"/>
          <p:cNvGraphicFramePr>
            <a:graphicFrameLocks noGrp="1"/>
          </p:cNvGraphicFramePr>
          <p:nvPr/>
        </p:nvGraphicFramePr>
        <p:xfrm>
          <a:off x="214282" y="922204"/>
          <a:ext cx="8715435" cy="3840480"/>
        </p:xfrm>
        <a:graphic>
          <a:graphicData uri="http://schemas.openxmlformats.org/drawingml/2006/table">
            <a:tbl>
              <a:tblPr bandRow="1">
                <a:tableStyleId>{2D5ABB26-0587-4C30-8999-92F81FD0307C}</a:tableStyleId>
              </a:tblPr>
              <a:tblGrid>
                <a:gridCol w="428628"/>
                <a:gridCol w="3071834"/>
                <a:gridCol w="500066"/>
                <a:gridCol w="4714907"/>
              </a:tblGrid>
              <a:tr h="9157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1F497D"/>
                          </a:solidFill>
                          <a:effectLst/>
                          <a:uLnTx/>
                          <a:uFillTx/>
                          <a:latin typeface="+mn-lt"/>
                          <a:ea typeface="+mn-ea"/>
                          <a:cs typeface="+mn-cs"/>
                          <a:sym typeface="Wingdings"/>
                        </a:rPr>
                        <a:t></a:t>
                      </a:r>
                      <a:endParaRPr kumimoji="0" lang="ru-RU" sz="2800" b="0" i="0" u="none" strike="noStrike" kern="1200" cap="none" spc="0" normalizeH="0" baseline="0" noProof="0" dirty="0">
                        <a:ln>
                          <a:noFill/>
                        </a:ln>
                        <a:solidFill>
                          <a:srgbClr val="1F497D"/>
                        </a:solidFill>
                        <a:effectLst/>
                        <a:uLnTx/>
                        <a:uFillTx/>
                        <a:latin typeface="+mn-lt"/>
                        <a:ea typeface="+mn-ea"/>
                        <a:cs typeface="+mn-cs"/>
                      </a:endParaRPr>
                    </a:p>
                  </a:txBody>
                  <a:tcPr/>
                </a:tc>
                <a:tc>
                  <a:txBody>
                    <a:bodyPr/>
                    <a:lstStyle/>
                    <a:p>
                      <a:pPr algn="just"/>
                      <a:r>
                        <a:rPr lang="ru-RU" sz="1400" b="1" dirty="0" smtClean="0"/>
                        <a:t>Определение</a:t>
                      </a:r>
                      <a:r>
                        <a:rPr lang="ru-RU" sz="1400" b="1" baseline="0" dirty="0" smtClean="0"/>
                        <a:t> необходимых к реализации мероприятий</a:t>
                      </a:r>
                      <a:r>
                        <a:rPr lang="ru-RU" sz="1400" baseline="0" dirty="0" smtClean="0"/>
                        <a:t>, их последовательности, сроков, центров компетенции и ответственных лиц</a:t>
                      </a:r>
                      <a:endParaRPr lang="ru-RU" sz="14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F81BD">
                              <a:lumMod val="60000"/>
                              <a:lumOff val="40000"/>
                            </a:srgbClr>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r>
                        <a:rPr kumimoji="0" lang="en-US"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endParaRPr kumimoji="0" lang="ru-RU"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t>Разработан, согласован в Федеральном казначействе и с Министерством финансов Российской</a:t>
                      </a:r>
                      <a:r>
                        <a:rPr lang="ru-RU" sz="1200" b="1" baseline="0" dirty="0" smtClean="0"/>
                        <a:t> Федерации и у</a:t>
                      </a:r>
                      <a:r>
                        <a:rPr lang="ru-RU" sz="1200" b="1" dirty="0" smtClean="0"/>
                        <a:t>твержден Руководителем Федерального казначейства </a:t>
                      </a:r>
                      <a:br>
                        <a:rPr lang="ru-RU" sz="1200" b="1" dirty="0" smtClean="0"/>
                      </a:br>
                      <a:r>
                        <a:rPr lang="ru-RU" sz="1200" b="1" dirty="0" smtClean="0"/>
                        <a:t>Р.Е.</a:t>
                      </a:r>
                      <a:r>
                        <a:rPr lang="ru-RU" sz="1200" b="1" baseline="0" dirty="0" smtClean="0"/>
                        <a:t> </a:t>
                      </a:r>
                      <a:r>
                        <a:rPr lang="ru-RU" sz="1200" b="1" dirty="0" smtClean="0"/>
                        <a:t>Артюхиным 8 сентября 2014 г. План мероприятий</a:t>
                      </a:r>
                      <a:r>
                        <a:rPr lang="ru-RU" sz="1200" dirty="0" smtClean="0"/>
                        <a:t> Федерального казначейства по реализации Концепции реформирования системы бюджетных платежей на период до 2017 года и Основного мероприятия 2.4 Государственной программы Российской Федерации «Управление государственными финансами и регулирование финансовых рынков»</a:t>
                      </a: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200" dirty="0" smtClean="0"/>
                    </a:p>
                  </a:txBody>
                  <a:tcPr/>
                </a:tc>
              </a:tr>
              <a:tr h="11326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1F497D"/>
                          </a:solidFill>
                          <a:effectLst/>
                          <a:uLnTx/>
                          <a:uFillTx/>
                          <a:latin typeface="+mn-lt"/>
                          <a:ea typeface="+mn-ea"/>
                          <a:cs typeface="+mn-cs"/>
                          <a:sym typeface="Wingdings"/>
                        </a:rPr>
                        <a:t></a:t>
                      </a:r>
                      <a:endParaRPr kumimoji="0" lang="ru-RU" sz="2800" b="0" i="0" u="none" strike="noStrike" kern="1200" cap="none" spc="0" normalizeH="0" baseline="0" noProof="0" dirty="0" smtClean="0">
                        <a:ln>
                          <a:noFill/>
                        </a:ln>
                        <a:solidFill>
                          <a:srgbClr val="1F497D"/>
                        </a:solidFill>
                        <a:effectLst/>
                        <a:uLnTx/>
                        <a:uFillTx/>
                        <a:latin typeface="+mn-lt"/>
                        <a:ea typeface="+mn-ea"/>
                        <a:cs typeface="+mn-cs"/>
                      </a:endParaRPr>
                    </a:p>
                  </a:txBody>
                  <a:tcPr/>
                </a:tc>
                <a:tc>
                  <a:txBody>
                    <a:bodyPr/>
                    <a:lstStyle/>
                    <a:p>
                      <a:pPr algn="just"/>
                      <a:r>
                        <a:rPr lang="ru-RU" sz="1400" b="1" dirty="0" smtClean="0"/>
                        <a:t>Определение</a:t>
                      </a:r>
                      <a:r>
                        <a:rPr lang="ru-RU" sz="1400" b="1" baseline="0" dirty="0" smtClean="0"/>
                        <a:t> перечня </a:t>
                      </a:r>
                      <a:r>
                        <a:rPr lang="ru-RU" sz="1400" b="1" dirty="0" smtClean="0"/>
                        <a:t>законодательных и нормативных правовых актов</a:t>
                      </a:r>
                      <a:r>
                        <a:rPr lang="ru-RU" sz="1400" dirty="0" smtClean="0"/>
                        <a:t>,</a:t>
                      </a:r>
                      <a:r>
                        <a:rPr lang="ru-RU" sz="1400" baseline="0" dirty="0" smtClean="0"/>
                        <a:t> требующих </a:t>
                      </a:r>
                      <a:r>
                        <a:rPr lang="ru-RU" sz="1400" dirty="0" smtClean="0"/>
                        <a:t>принятия (внесения изменений, признания утратившими силу) в связи с реализацией мероприятий реформирования системы бюджетных</a:t>
                      </a:r>
                      <a:r>
                        <a:rPr lang="ru-RU" sz="1400" baseline="0" dirty="0" smtClean="0"/>
                        <a:t> платежей</a:t>
                      </a:r>
                      <a:endParaRPr lang="ru-RU" sz="1400" dirty="0"/>
                    </a:p>
                  </a:txBody>
                  <a:tcPr/>
                </a:tc>
                <a:tc>
                  <a:txBody>
                    <a:bodyPr/>
                    <a:lstStyle/>
                    <a:p>
                      <a:pPr algn="just"/>
                      <a:r>
                        <a:rPr lang="en-US" sz="2000" b="1" dirty="0" smtClean="0">
                          <a:solidFill>
                            <a:schemeClr val="accent1">
                              <a:lumMod val="60000"/>
                              <a:lumOff val="40000"/>
                            </a:schemeClr>
                          </a:solidFill>
                          <a:effectLst>
                            <a:outerShdw blurRad="38100" dist="38100" dir="2700000" algn="tl">
                              <a:srgbClr val="000000">
                                <a:alpha val="43137"/>
                              </a:srgbClr>
                            </a:outerShdw>
                          </a:effectLst>
                          <a:latin typeface="Batang" pitchFamily="18" charset="-127"/>
                          <a:ea typeface="Batang" pitchFamily="18" charset="-127"/>
                        </a:rPr>
                        <a:t>&gt;</a:t>
                      </a:r>
                      <a:r>
                        <a:rPr lang="en-US" sz="2000" b="1" dirty="0" smtClean="0">
                          <a:solidFill>
                            <a:schemeClr val="tx2"/>
                          </a:solidFill>
                          <a:effectLst>
                            <a:outerShdw blurRad="38100" dist="38100" dir="2700000" algn="tl">
                              <a:srgbClr val="000000">
                                <a:alpha val="43137"/>
                              </a:srgbClr>
                            </a:outerShdw>
                          </a:effectLst>
                          <a:latin typeface="Batang" pitchFamily="18" charset="-127"/>
                          <a:ea typeface="Batang" pitchFamily="18" charset="-127"/>
                        </a:rPr>
                        <a:t>&gt;</a:t>
                      </a:r>
                      <a:endParaRPr lang="ru-RU" sz="2000" b="1" dirty="0">
                        <a:solidFill>
                          <a:schemeClr val="tx2"/>
                        </a:solidFill>
                        <a:effectLst>
                          <a:outerShdw blurRad="38100" dist="38100" dir="2700000" algn="tl">
                            <a:srgbClr val="000000">
                              <a:alpha val="43137"/>
                            </a:srgbClr>
                          </a:outerShdw>
                        </a:effectLst>
                        <a:latin typeface="Batang" pitchFamily="18" charset="-127"/>
                        <a:ea typeface="Batang" pitchFamily="18" charset="-127"/>
                      </a:endParaRPr>
                    </a:p>
                  </a:txBody>
                  <a:tcPr/>
                </a:tc>
                <a:tc>
                  <a:txBody>
                    <a:bodyPr/>
                    <a:lstStyle/>
                    <a:p>
                      <a:pPr algn="just"/>
                      <a:r>
                        <a:rPr lang="ru-RU" sz="1200" b="1" dirty="0" smtClean="0"/>
                        <a:t>Перечень разработан, согласован в Федеральном казначействе и с Центральным банком Российской</a:t>
                      </a:r>
                      <a:r>
                        <a:rPr lang="ru-RU" sz="1200" b="1" baseline="0" dirty="0" smtClean="0"/>
                        <a:t> Федерации</a:t>
                      </a:r>
                      <a:r>
                        <a:rPr lang="ru-RU" sz="1200" b="1" dirty="0" smtClean="0"/>
                        <a:t> и включен в План мероприятий</a:t>
                      </a:r>
                      <a:r>
                        <a:rPr lang="ru-RU" sz="1200" dirty="0" smtClean="0"/>
                        <a:t> («Дорожной карты») Федерального казначейства по принятию (внесению изменений, признанию утратившими силу) законодательных актов Российской Федерации, нормативных правовых актов Правительства Российской Федерации, Министерства финансов Российской Федерации, Центрального банка Российской Федерации и Федерального казначейства в связи подготовкой новой редакции Бюджетного кодекса Российской Федерации</a:t>
                      </a:r>
                      <a:endParaRPr lang="ru-RU" sz="1200" dirty="0"/>
                    </a:p>
                  </a:txBody>
                  <a:tcPr/>
                </a:tc>
              </a:tr>
            </a:tbl>
          </a:graphicData>
        </a:graphic>
      </p:graphicFrame>
      <p:cxnSp>
        <p:nvCxnSpPr>
          <p:cNvPr id="5" name="Прямая со стрелкой 4"/>
          <p:cNvCxnSpPr/>
          <p:nvPr/>
        </p:nvCxnSpPr>
        <p:spPr>
          <a:xfrm>
            <a:off x="214282" y="6099101"/>
            <a:ext cx="8786874" cy="1588"/>
          </a:xfrm>
          <a:prstGeom prst="straightConnector1">
            <a:avLst/>
          </a:prstGeom>
          <a:ln w="47625">
            <a:headEnd type="oval"/>
            <a:tailEnd type="arrow"/>
          </a:ln>
        </p:spPr>
        <p:style>
          <a:lnRef idx="1">
            <a:schemeClr val="accent1"/>
          </a:lnRef>
          <a:fillRef idx="0">
            <a:schemeClr val="accent1"/>
          </a:fillRef>
          <a:effectRef idx="0">
            <a:schemeClr val="accent1"/>
          </a:effectRef>
          <a:fontRef idx="minor">
            <a:schemeClr val="tx1"/>
          </a:fontRef>
        </p:style>
      </p:cxnSp>
      <p:graphicFrame>
        <p:nvGraphicFramePr>
          <p:cNvPr id="6" name="Таблица 5"/>
          <p:cNvGraphicFramePr>
            <a:graphicFrameLocks noGrp="1"/>
          </p:cNvGraphicFramePr>
          <p:nvPr/>
        </p:nvGraphicFramePr>
        <p:xfrm>
          <a:off x="214273" y="6125996"/>
          <a:ext cx="8644006" cy="548640"/>
        </p:xfrm>
        <a:graphic>
          <a:graphicData uri="http://schemas.openxmlformats.org/drawingml/2006/table">
            <a:tbl>
              <a:tblPr firstRow="1" bandRow="1">
                <a:tableStyleId>{2D5ABB26-0587-4C30-8999-92F81FD0307C}</a:tableStyleId>
              </a:tblPr>
              <a:tblGrid>
                <a:gridCol w="617429"/>
                <a:gridCol w="617429"/>
                <a:gridCol w="617429"/>
                <a:gridCol w="617429"/>
                <a:gridCol w="617429"/>
                <a:gridCol w="617429"/>
                <a:gridCol w="617429"/>
                <a:gridCol w="617429"/>
                <a:gridCol w="617429"/>
                <a:gridCol w="617429"/>
                <a:gridCol w="617429"/>
                <a:gridCol w="617429"/>
                <a:gridCol w="617429"/>
                <a:gridCol w="617429"/>
              </a:tblGrid>
              <a:tr h="0">
                <a:tc>
                  <a:txBody>
                    <a:bodyPr/>
                    <a:lstStyle/>
                    <a:p>
                      <a:pPr algn="ctr"/>
                      <a:r>
                        <a:rPr lang="ru-RU" sz="1200" dirty="0" smtClean="0"/>
                        <a:t>авг</a:t>
                      </a:r>
                      <a:endParaRPr lang="ru-RU" sz="1200" dirty="0"/>
                    </a:p>
                  </a:txBody>
                  <a:tcPr/>
                </a:tc>
                <a:tc>
                  <a:txBody>
                    <a:bodyPr/>
                    <a:lstStyle/>
                    <a:p>
                      <a:pPr algn="ctr"/>
                      <a:r>
                        <a:rPr lang="ru-RU" sz="1200" dirty="0" smtClean="0"/>
                        <a:t>сен</a:t>
                      </a:r>
                      <a:endParaRPr lang="ru-RU" sz="1200" dirty="0"/>
                    </a:p>
                  </a:txBody>
                  <a:tcPr/>
                </a:tc>
                <a:tc>
                  <a:txBody>
                    <a:bodyPr/>
                    <a:lstStyle/>
                    <a:p>
                      <a:pPr algn="ctr"/>
                      <a:r>
                        <a:rPr lang="ru-RU" sz="1200" dirty="0" smtClean="0"/>
                        <a:t>окт</a:t>
                      </a:r>
                      <a:endParaRPr lang="ru-RU" sz="1200" dirty="0"/>
                    </a:p>
                  </a:txBody>
                  <a:tcPr/>
                </a:tc>
                <a:tc>
                  <a:txBody>
                    <a:bodyPr/>
                    <a:lstStyle/>
                    <a:p>
                      <a:pPr algn="ctr"/>
                      <a:r>
                        <a:rPr lang="ru-RU" sz="1200" dirty="0" smtClean="0"/>
                        <a:t>ноя</a:t>
                      </a:r>
                      <a:endParaRPr lang="ru-RU" sz="1200" dirty="0"/>
                    </a:p>
                  </a:txBody>
                  <a:tcPr/>
                </a:tc>
                <a:tc>
                  <a:txBody>
                    <a:bodyPr/>
                    <a:lstStyle/>
                    <a:p>
                      <a:pPr algn="ctr"/>
                      <a:r>
                        <a:rPr lang="ru-RU" sz="1200" dirty="0" smtClean="0"/>
                        <a:t>дек</a:t>
                      </a:r>
                      <a:endParaRPr lang="ru-RU" sz="1200" dirty="0"/>
                    </a:p>
                  </a:txBody>
                  <a:tcPr>
                    <a:lnR w="12700" cap="flat" cmpd="sng" algn="ctr">
                      <a:solidFill>
                        <a:schemeClr val="bg1">
                          <a:lumMod val="50000"/>
                        </a:schemeClr>
                      </a:solidFill>
                      <a:prstDash val="solid"/>
                      <a:round/>
                      <a:headEnd type="none" w="med" len="med"/>
                      <a:tailEnd type="none" w="med" len="med"/>
                    </a:lnR>
                  </a:tcPr>
                </a:tc>
                <a:tc>
                  <a:txBody>
                    <a:bodyPr/>
                    <a:lstStyle/>
                    <a:p>
                      <a:pPr algn="ctr"/>
                      <a:r>
                        <a:rPr lang="ru-RU" sz="1200" dirty="0" smtClean="0"/>
                        <a:t>янв</a:t>
                      </a:r>
                      <a:endParaRPr lang="ru-RU" sz="1200" dirty="0"/>
                    </a:p>
                  </a:txBody>
                  <a:tcPr>
                    <a:lnL w="12700" cap="flat" cmpd="sng" algn="ctr">
                      <a:solidFill>
                        <a:schemeClr val="bg1">
                          <a:lumMod val="50000"/>
                        </a:schemeClr>
                      </a:solidFill>
                      <a:prstDash val="solid"/>
                      <a:round/>
                      <a:headEnd type="none" w="med" len="med"/>
                      <a:tailEnd type="none" w="med" len="med"/>
                    </a:lnL>
                  </a:tcPr>
                </a:tc>
                <a:tc>
                  <a:txBody>
                    <a:bodyPr/>
                    <a:lstStyle/>
                    <a:p>
                      <a:pPr algn="ctr"/>
                      <a:r>
                        <a:rPr lang="ru-RU" sz="1200" dirty="0" smtClean="0"/>
                        <a:t>фев</a:t>
                      </a:r>
                      <a:endParaRPr lang="ru-RU" sz="1200" dirty="0"/>
                    </a:p>
                  </a:txBody>
                  <a:tcPr/>
                </a:tc>
                <a:tc>
                  <a:txBody>
                    <a:bodyPr/>
                    <a:lstStyle/>
                    <a:p>
                      <a:pPr algn="ctr"/>
                      <a:r>
                        <a:rPr lang="ru-RU" sz="1200" dirty="0" smtClean="0"/>
                        <a:t>мар</a:t>
                      </a:r>
                      <a:endParaRPr lang="ru-RU" sz="1200" dirty="0"/>
                    </a:p>
                  </a:txBody>
                  <a:tcPr/>
                </a:tc>
                <a:tc>
                  <a:txBody>
                    <a:bodyPr/>
                    <a:lstStyle/>
                    <a:p>
                      <a:pPr algn="ctr"/>
                      <a:r>
                        <a:rPr lang="ru-RU" sz="1200" dirty="0" smtClean="0"/>
                        <a:t>апр</a:t>
                      </a:r>
                      <a:endParaRPr lang="ru-RU" sz="1200" dirty="0"/>
                    </a:p>
                  </a:txBody>
                  <a:tcPr/>
                </a:tc>
                <a:tc>
                  <a:txBody>
                    <a:bodyPr/>
                    <a:lstStyle/>
                    <a:p>
                      <a:pPr algn="ctr"/>
                      <a:r>
                        <a:rPr lang="ru-RU" sz="1200" dirty="0" smtClean="0"/>
                        <a:t>май</a:t>
                      </a:r>
                      <a:endParaRPr lang="ru-RU" sz="1200" dirty="0"/>
                    </a:p>
                  </a:txBody>
                  <a:tcPr/>
                </a:tc>
                <a:tc>
                  <a:txBody>
                    <a:bodyPr/>
                    <a:lstStyle/>
                    <a:p>
                      <a:pPr algn="ctr"/>
                      <a:r>
                        <a:rPr lang="ru-RU" sz="1200" dirty="0" smtClean="0"/>
                        <a:t>июн</a:t>
                      </a:r>
                      <a:endParaRPr lang="ru-RU" sz="1200" dirty="0"/>
                    </a:p>
                  </a:txBody>
                  <a:tcPr/>
                </a:tc>
                <a:tc>
                  <a:txBody>
                    <a:bodyPr/>
                    <a:lstStyle/>
                    <a:p>
                      <a:pPr algn="ctr"/>
                      <a:r>
                        <a:rPr lang="ru-RU" sz="1200" dirty="0" smtClean="0"/>
                        <a:t>июл</a:t>
                      </a:r>
                      <a:endParaRPr lang="ru-RU" sz="1200" dirty="0"/>
                    </a:p>
                  </a:txBody>
                  <a:tcPr/>
                </a:tc>
                <a:tc>
                  <a:txBody>
                    <a:bodyPr/>
                    <a:lstStyle/>
                    <a:p>
                      <a:pPr algn="ctr"/>
                      <a:r>
                        <a:rPr lang="ru-RU" sz="1200" dirty="0" smtClean="0"/>
                        <a:t>авг</a:t>
                      </a:r>
                      <a:endParaRPr lang="ru-RU" sz="1200" dirty="0"/>
                    </a:p>
                  </a:txBody>
                  <a:tcPr/>
                </a:tc>
                <a:tc>
                  <a:txBody>
                    <a:bodyPr/>
                    <a:lstStyle/>
                    <a:p>
                      <a:pPr algn="ctr"/>
                      <a:r>
                        <a:rPr lang="ru-RU" sz="1200" dirty="0" smtClean="0"/>
                        <a:t>сен</a:t>
                      </a:r>
                      <a:endParaRPr lang="ru-RU" sz="1200" dirty="0"/>
                    </a:p>
                  </a:txBody>
                  <a:tcPr/>
                </a:tc>
              </a:tr>
              <a:tr h="185420">
                <a:tc gridSpan="5">
                  <a:txBody>
                    <a:bodyPr/>
                    <a:lstStyle/>
                    <a:p>
                      <a:pPr algn="l"/>
                      <a:r>
                        <a:rPr lang="ru-RU" sz="1200" b="1" dirty="0" smtClean="0"/>
                        <a:t>2013</a:t>
                      </a:r>
                      <a:endParaRPr lang="ru-RU" sz="1200" b="1" dirty="0"/>
                    </a:p>
                  </a:txBody>
                  <a:tcPr>
                    <a:lnR w="12700" cap="flat" cmpd="sng" algn="ctr">
                      <a:solidFill>
                        <a:schemeClr val="bg1">
                          <a:lumMod val="50000"/>
                        </a:schemeClr>
                      </a:solidFill>
                      <a:prstDash val="solid"/>
                      <a:round/>
                      <a:headEnd type="none" w="med" len="med"/>
                      <a:tailEnd type="none" w="med" len="med"/>
                    </a:lnR>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gridSpan="9">
                  <a:txBody>
                    <a:bodyPr/>
                    <a:lstStyle/>
                    <a:p>
                      <a:pPr algn="l"/>
                      <a:r>
                        <a:rPr lang="ru-RU" sz="1200" b="1" dirty="0" smtClean="0"/>
                        <a:t>2014</a:t>
                      </a:r>
                      <a:endParaRPr lang="ru-RU" sz="1200" b="1" dirty="0"/>
                    </a:p>
                  </a:txBody>
                  <a:tcPr>
                    <a:lnL w="12700" cap="flat" cmpd="sng" algn="ctr">
                      <a:solidFill>
                        <a:schemeClr val="bg1">
                          <a:lumMod val="50000"/>
                        </a:schemeClr>
                      </a:solidFill>
                      <a:prstDash val="solid"/>
                      <a:round/>
                      <a:headEnd type="none" w="med" len="med"/>
                      <a:tailEnd type="none" w="med" len="med"/>
                    </a:lnL>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r>
            </a:tbl>
          </a:graphicData>
        </a:graphic>
      </p:graphicFrame>
      <p:sp>
        <p:nvSpPr>
          <p:cNvPr id="7" name="Прямоугольник 6"/>
          <p:cNvSpPr/>
          <p:nvPr/>
        </p:nvSpPr>
        <p:spPr>
          <a:xfrm>
            <a:off x="857224" y="5569330"/>
            <a:ext cx="7380000" cy="18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rgbClr val="1F497D"/>
                </a:solidFill>
                <a:sym typeface="Wingdings"/>
              </a:rPr>
              <a:t></a:t>
            </a:r>
            <a:endParaRPr lang="ru-RU" sz="1400" dirty="0">
              <a:solidFill>
                <a:srgbClr val="1F497D"/>
              </a:solidFill>
            </a:endParaRPr>
          </a:p>
        </p:txBody>
      </p:sp>
      <p:sp>
        <p:nvSpPr>
          <p:cNvPr id="8" name="Прямоугольник 7"/>
          <p:cNvSpPr/>
          <p:nvPr/>
        </p:nvSpPr>
        <p:spPr>
          <a:xfrm>
            <a:off x="857224" y="5820768"/>
            <a:ext cx="7920000" cy="18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rgbClr val="1F497D"/>
                </a:solidFill>
                <a:sym typeface="Wingdings"/>
              </a:rPr>
              <a:t></a:t>
            </a:r>
            <a:endParaRPr lang="ru-RU" sz="1400" dirty="0">
              <a:solidFill>
                <a:srgbClr val="1F497D"/>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Мероприятия</a:t>
            </a:r>
            <a:endParaRPr lang="ru-RU" dirty="0"/>
          </a:p>
        </p:txBody>
      </p:sp>
      <p:graphicFrame>
        <p:nvGraphicFramePr>
          <p:cNvPr id="3" name="Таблица 2"/>
          <p:cNvGraphicFramePr>
            <a:graphicFrameLocks noGrp="1"/>
          </p:cNvGraphicFramePr>
          <p:nvPr/>
        </p:nvGraphicFramePr>
        <p:xfrm>
          <a:off x="214282" y="922204"/>
          <a:ext cx="8715435" cy="822960"/>
        </p:xfrm>
        <a:graphic>
          <a:graphicData uri="http://schemas.openxmlformats.org/drawingml/2006/table">
            <a:tbl>
              <a:tblPr bandRow="1">
                <a:tableStyleId>{2D5ABB26-0587-4C30-8999-92F81FD0307C}</a:tableStyleId>
              </a:tblPr>
              <a:tblGrid>
                <a:gridCol w="428628"/>
                <a:gridCol w="3071834"/>
                <a:gridCol w="500066"/>
                <a:gridCol w="4714907"/>
              </a:tblGrid>
              <a:tr h="5065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1F497D"/>
                          </a:solidFill>
                          <a:effectLst/>
                          <a:uLnTx/>
                          <a:uFillTx/>
                          <a:latin typeface="+mn-lt"/>
                          <a:ea typeface="+mn-ea"/>
                          <a:cs typeface="+mn-cs"/>
                          <a:sym typeface="Wingdings"/>
                        </a:rPr>
                        <a:t></a:t>
                      </a:r>
                      <a:endParaRPr kumimoji="0" lang="ru-RU" sz="2800" b="0" i="0" u="none" strike="noStrike" kern="1200" cap="none" spc="0" normalizeH="0" baseline="0" noProof="0" dirty="0" smtClean="0">
                        <a:ln>
                          <a:noFill/>
                        </a:ln>
                        <a:solidFill>
                          <a:srgbClr val="1F497D"/>
                        </a:solidFill>
                        <a:effectLst/>
                        <a:uLnTx/>
                        <a:uFillTx/>
                        <a:latin typeface="+mn-lt"/>
                        <a:ea typeface="+mn-ea"/>
                        <a:cs typeface="+mn-cs"/>
                      </a:endParaRPr>
                    </a:p>
                  </a:txBody>
                  <a:tcPr/>
                </a:tc>
                <a:tc>
                  <a:txBody>
                    <a:bodyPr/>
                    <a:lstStyle/>
                    <a:p>
                      <a:pPr algn="just"/>
                      <a:r>
                        <a:rPr lang="ru-RU" sz="1400" b="1" dirty="0" smtClean="0"/>
                        <a:t>Определение основных подходов к бухгалтерскому учету </a:t>
                      </a:r>
                      <a:r>
                        <a:rPr lang="ru-RU" sz="1400" dirty="0" smtClean="0"/>
                        <a:t>и системе счетов Федерального казначейства</a:t>
                      </a:r>
                      <a:endParaRPr lang="ru-RU" sz="1400" dirty="0"/>
                    </a:p>
                  </a:txBody>
                  <a:tcPr/>
                </a:tc>
                <a:tc>
                  <a:txBody>
                    <a:bodyPr/>
                    <a:lstStyle/>
                    <a:p>
                      <a:pPr algn="just"/>
                      <a:r>
                        <a:rPr lang="en-US" sz="2000" b="1" dirty="0" smtClean="0">
                          <a:solidFill>
                            <a:schemeClr val="accent1">
                              <a:lumMod val="60000"/>
                              <a:lumOff val="40000"/>
                            </a:schemeClr>
                          </a:solidFill>
                          <a:effectLst>
                            <a:outerShdw blurRad="38100" dist="38100" dir="2700000" algn="tl">
                              <a:srgbClr val="000000">
                                <a:alpha val="43137"/>
                              </a:srgbClr>
                            </a:outerShdw>
                          </a:effectLst>
                          <a:latin typeface="Batang" pitchFamily="18" charset="-127"/>
                          <a:ea typeface="Batang" pitchFamily="18" charset="-127"/>
                        </a:rPr>
                        <a:t>&gt;</a:t>
                      </a:r>
                      <a:r>
                        <a:rPr lang="en-US" sz="2000" b="1" dirty="0" smtClean="0">
                          <a:solidFill>
                            <a:schemeClr val="tx2"/>
                          </a:solidFill>
                          <a:effectLst>
                            <a:outerShdw blurRad="38100" dist="38100" dir="2700000" algn="tl">
                              <a:srgbClr val="000000">
                                <a:alpha val="43137"/>
                              </a:srgbClr>
                            </a:outerShdw>
                          </a:effectLst>
                          <a:latin typeface="Batang" pitchFamily="18" charset="-127"/>
                          <a:ea typeface="Batang" pitchFamily="18" charset="-127"/>
                        </a:rPr>
                        <a:t>&gt;</a:t>
                      </a:r>
                      <a:endParaRPr lang="ru-RU" sz="2000" b="1" dirty="0">
                        <a:solidFill>
                          <a:schemeClr val="tx2"/>
                        </a:solidFill>
                        <a:effectLst>
                          <a:outerShdw blurRad="38100" dist="38100" dir="2700000" algn="tl">
                            <a:srgbClr val="000000">
                              <a:alpha val="43137"/>
                            </a:srgbClr>
                          </a:outerShdw>
                        </a:effectLst>
                        <a:latin typeface="Batang" pitchFamily="18" charset="-127"/>
                        <a:ea typeface="Batang" pitchFamily="18" charset="-127"/>
                      </a:endParaRPr>
                    </a:p>
                  </a:txBody>
                  <a:tcPr/>
                </a:tc>
                <a:tc>
                  <a:txBody>
                    <a:bodyPr/>
                    <a:lstStyle/>
                    <a:p>
                      <a:pPr marL="0" marR="0" indent="0" algn="just" defTabSz="914400" rtl="0" eaLnBrk="1" fontAlgn="auto" latinLnBrk="0" hangingPunct="1">
                        <a:lnSpc>
                          <a:spcPct val="100000"/>
                        </a:lnSpc>
                        <a:spcBef>
                          <a:spcPts val="300"/>
                        </a:spcBef>
                        <a:spcAft>
                          <a:spcPts val="0"/>
                        </a:spcAft>
                        <a:buClrTx/>
                        <a:buSzTx/>
                        <a:buFontTx/>
                        <a:buNone/>
                        <a:tabLst/>
                        <a:defRPr/>
                      </a:pPr>
                      <a:r>
                        <a:rPr lang="ru-RU" sz="1200" b="1" dirty="0" smtClean="0"/>
                        <a:t>Разработана и согласована с Министерством финансов Российской Федерации Учетная модель Федерального</a:t>
                      </a:r>
                      <a:r>
                        <a:rPr lang="ru-RU" sz="1200" b="1" baseline="0" dirty="0" smtClean="0"/>
                        <a:t> казначейства </a:t>
                      </a:r>
                      <a:r>
                        <a:rPr lang="ru-RU" sz="1200" b="0" baseline="0" dirty="0" smtClean="0"/>
                        <a:t>в условиях функционирования новой системы бюджетных </a:t>
                      </a:r>
                      <a:r>
                        <a:rPr lang="ru-RU" sz="1200" baseline="0" dirty="0" smtClean="0"/>
                        <a:t>платежей (письмо от 24 декабря 2013 г. № 02-06-010/56931)</a:t>
                      </a:r>
                    </a:p>
                  </a:txBody>
                  <a:tcPr/>
                </a:tc>
              </a:tr>
            </a:tbl>
          </a:graphicData>
        </a:graphic>
      </p:graphicFrame>
      <p:cxnSp>
        <p:nvCxnSpPr>
          <p:cNvPr id="5" name="Прямая со стрелкой 4"/>
          <p:cNvCxnSpPr/>
          <p:nvPr/>
        </p:nvCxnSpPr>
        <p:spPr>
          <a:xfrm>
            <a:off x="214282" y="6099101"/>
            <a:ext cx="8786874" cy="1588"/>
          </a:xfrm>
          <a:prstGeom prst="straightConnector1">
            <a:avLst/>
          </a:prstGeom>
          <a:ln w="47625">
            <a:headEnd type="ova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Таблица 10"/>
          <p:cNvGraphicFramePr>
            <a:graphicFrameLocks noGrp="1"/>
          </p:cNvGraphicFramePr>
          <p:nvPr/>
        </p:nvGraphicFramePr>
        <p:xfrm>
          <a:off x="142841" y="1785926"/>
          <a:ext cx="8858314" cy="1005840"/>
        </p:xfrm>
        <a:graphic>
          <a:graphicData uri="http://schemas.openxmlformats.org/drawingml/2006/table">
            <a:tbl>
              <a:tblPr firstRow="1" bandRow="1">
                <a:tableStyleId>{5C22544A-7EE6-4342-B048-85BDC9FD1C3A}</a:tableStyleId>
              </a:tblPr>
              <a:tblGrid>
                <a:gridCol w="4429157"/>
                <a:gridCol w="4429157"/>
              </a:tblGrid>
              <a:tr h="194750">
                <a:tc gridSpan="2">
                  <a:txBody>
                    <a:bodyPr/>
                    <a:lstStyle/>
                    <a:p>
                      <a:pPr algn="ctr"/>
                      <a:r>
                        <a:rPr lang="ru-RU" sz="1400" dirty="0" smtClean="0"/>
                        <a:t>Основные принципы учета</a:t>
                      </a:r>
                      <a:endParaRPr lang="ru-RU" sz="1400" dirty="0"/>
                    </a:p>
                  </a:txBody>
                  <a:tcPr anchor="ctr"/>
                </a:tc>
                <a:tc hMerge="1">
                  <a:txBody>
                    <a:bodyPr/>
                    <a:lstStyle/>
                    <a:p>
                      <a:endParaRPr lang="ru-RU"/>
                    </a:p>
                  </a:txBody>
                  <a:tcPr/>
                </a:tc>
              </a:tr>
              <a:tr h="448192">
                <a:tc>
                  <a:txBody>
                    <a:bodyPr/>
                    <a:lstStyle/>
                    <a:p>
                      <a:pPr marL="0" indent="0" algn="just">
                        <a:buAutoNum type="arabicPeriod"/>
                        <a:tabLst>
                          <a:tab pos="180975" algn="l"/>
                        </a:tabLst>
                      </a:pPr>
                      <a:r>
                        <a:rPr lang="ru-RU" sz="1000" dirty="0" smtClean="0"/>
                        <a:t>	Объектами учета Федерального казначейства являются:</a:t>
                      </a:r>
                    </a:p>
                    <a:p>
                      <a:pPr marL="360363" indent="-161925" algn="just">
                        <a:buFont typeface="Arial" pitchFamily="34" charset="0"/>
                        <a:buChar char="•"/>
                        <a:tabLst/>
                      </a:pPr>
                      <a:r>
                        <a:rPr lang="ru-RU" sz="1000" dirty="0" smtClean="0"/>
                        <a:t>операции участников и неучастников бюджетного процесса</a:t>
                      </a:r>
                    </a:p>
                    <a:p>
                      <a:pPr marL="360363" indent="-161925" algn="just">
                        <a:buFont typeface="Arial" pitchFamily="34" charset="0"/>
                        <a:buChar char="•"/>
                        <a:tabLst/>
                      </a:pPr>
                      <a:r>
                        <a:rPr lang="ru-RU" sz="1000" dirty="0" smtClean="0"/>
                        <a:t>бюджетные данные</a:t>
                      </a:r>
                    </a:p>
                    <a:p>
                      <a:pPr marL="360363" indent="-161925" algn="just">
                        <a:buFont typeface="Arial" pitchFamily="34" charset="0"/>
                        <a:buChar char="•"/>
                        <a:tabLst/>
                      </a:pPr>
                      <a:r>
                        <a:rPr lang="ru-RU" sz="1000" dirty="0" smtClean="0"/>
                        <a:t>бюджетные обязательства</a:t>
                      </a:r>
                    </a:p>
                  </a:txBody>
                  <a:tcPr/>
                </a:tc>
                <a:tc>
                  <a: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tab pos="180975" algn="l"/>
                        </a:tabLst>
                        <a:defRPr/>
                      </a:pPr>
                      <a:r>
                        <a:rPr lang="ru-RU" sz="1000" dirty="0" smtClean="0"/>
                        <a:t>2.	Ведется Единая Главная книга Федерального казначейства с формированием на основании ее данных Главных книг в различных аналитических разрезах</a:t>
                      </a:r>
                    </a:p>
                    <a:p>
                      <a:pPr marL="531813" indent="-161925" algn="just">
                        <a:buFont typeface="Arial" pitchFamily="34" charset="0"/>
                        <a:buChar char="•"/>
                        <a:tabLst/>
                      </a:pPr>
                      <a:endParaRPr lang="ru-RU" sz="1000" dirty="0" smtClean="0"/>
                    </a:p>
                  </a:txBody>
                  <a:tcPr/>
                </a:tc>
              </a:tr>
            </a:tbl>
          </a:graphicData>
        </a:graphic>
      </p:graphicFrame>
      <p:graphicFrame>
        <p:nvGraphicFramePr>
          <p:cNvPr id="8" name="Таблица 7"/>
          <p:cNvGraphicFramePr>
            <a:graphicFrameLocks noGrp="1"/>
          </p:cNvGraphicFramePr>
          <p:nvPr/>
        </p:nvGraphicFramePr>
        <p:xfrm>
          <a:off x="214273" y="6125996"/>
          <a:ext cx="8644006" cy="548640"/>
        </p:xfrm>
        <a:graphic>
          <a:graphicData uri="http://schemas.openxmlformats.org/drawingml/2006/table">
            <a:tbl>
              <a:tblPr firstRow="1" bandRow="1">
                <a:tableStyleId>{2D5ABB26-0587-4C30-8999-92F81FD0307C}</a:tableStyleId>
              </a:tblPr>
              <a:tblGrid>
                <a:gridCol w="617429"/>
                <a:gridCol w="617429"/>
                <a:gridCol w="617429"/>
                <a:gridCol w="617429"/>
                <a:gridCol w="617429"/>
                <a:gridCol w="617429"/>
                <a:gridCol w="617429"/>
                <a:gridCol w="617429"/>
                <a:gridCol w="617429"/>
                <a:gridCol w="617429"/>
                <a:gridCol w="617429"/>
                <a:gridCol w="617429"/>
                <a:gridCol w="617429"/>
                <a:gridCol w="617429"/>
              </a:tblGrid>
              <a:tr h="0">
                <a:tc>
                  <a:txBody>
                    <a:bodyPr/>
                    <a:lstStyle/>
                    <a:p>
                      <a:pPr algn="ctr"/>
                      <a:r>
                        <a:rPr lang="ru-RU" sz="1200" dirty="0" smtClean="0"/>
                        <a:t>авг</a:t>
                      </a:r>
                      <a:endParaRPr lang="ru-RU" sz="1200" dirty="0"/>
                    </a:p>
                  </a:txBody>
                  <a:tcPr/>
                </a:tc>
                <a:tc>
                  <a:txBody>
                    <a:bodyPr/>
                    <a:lstStyle/>
                    <a:p>
                      <a:pPr algn="ctr"/>
                      <a:r>
                        <a:rPr lang="ru-RU" sz="1200" dirty="0" smtClean="0"/>
                        <a:t>сен</a:t>
                      </a:r>
                      <a:endParaRPr lang="ru-RU" sz="1200" dirty="0"/>
                    </a:p>
                  </a:txBody>
                  <a:tcPr/>
                </a:tc>
                <a:tc>
                  <a:txBody>
                    <a:bodyPr/>
                    <a:lstStyle/>
                    <a:p>
                      <a:pPr algn="ctr"/>
                      <a:r>
                        <a:rPr lang="ru-RU" sz="1200" dirty="0" smtClean="0"/>
                        <a:t>окт</a:t>
                      </a:r>
                      <a:endParaRPr lang="ru-RU" sz="1200" dirty="0"/>
                    </a:p>
                  </a:txBody>
                  <a:tcPr/>
                </a:tc>
                <a:tc>
                  <a:txBody>
                    <a:bodyPr/>
                    <a:lstStyle/>
                    <a:p>
                      <a:pPr algn="ctr"/>
                      <a:r>
                        <a:rPr lang="ru-RU" sz="1200" dirty="0" smtClean="0"/>
                        <a:t>ноя</a:t>
                      </a:r>
                      <a:endParaRPr lang="ru-RU" sz="1200" dirty="0"/>
                    </a:p>
                  </a:txBody>
                  <a:tcPr/>
                </a:tc>
                <a:tc>
                  <a:txBody>
                    <a:bodyPr/>
                    <a:lstStyle/>
                    <a:p>
                      <a:pPr algn="ctr"/>
                      <a:r>
                        <a:rPr lang="ru-RU" sz="1200" dirty="0" smtClean="0"/>
                        <a:t>дек</a:t>
                      </a:r>
                      <a:endParaRPr lang="ru-RU" sz="1200" dirty="0"/>
                    </a:p>
                  </a:txBody>
                  <a:tcPr>
                    <a:lnR w="12700" cap="flat" cmpd="sng" algn="ctr">
                      <a:solidFill>
                        <a:schemeClr val="bg1">
                          <a:lumMod val="50000"/>
                        </a:schemeClr>
                      </a:solidFill>
                      <a:prstDash val="solid"/>
                      <a:round/>
                      <a:headEnd type="none" w="med" len="med"/>
                      <a:tailEnd type="none" w="med" len="med"/>
                    </a:lnR>
                  </a:tcPr>
                </a:tc>
                <a:tc>
                  <a:txBody>
                    <a:bodyPr/>
                    <a:lstStyle/>
                    <a:p>
                      <a:pPr algn="ctr"/>
                      <a:r>
                        <a:rPr lang="ru-RU" sz="1200" dirty="0" smtClean="0"/>
                        <a:t>янв</a:t>
                      </a:r>
                      <a:endParaRPr lang="ru-RU" sz="1200" dirty="0"/>
                    </a:p>
                  </a:txBody>
                  <a:tcPr>
                    <a:lnL w="12700" cap="flat" cmpd="sng" algn="ctr">
                      <a:solidFill>
                        <a:schemeClr val="bg1">
                          <a:lumMod val="50000"/>
                        </a:schemeClr>
                      </a:solidFill>
                      <a:prstDash val="solid"/>
                      <a:round/>
                      <a:headEnd type="none" w="med" len="med"/>
                      <a:tailEnd type="none" w="med" len="med"/>
                    </a:lnL>
                  </a:tcPr>
                </a:tc>
                <a:tc>
                  <a:txBody>
                    <a:bodyPr/>
                    <a:lstStyle/>
                    <a:p>
                      <a:pPr algn="ctr"/>
                      <a:r>
                        <a:rPr lang="ru-RU" sz="1200" dirty="0" smtClean="0"/>
                        <a:t>фев</a:t>
                      </a:r>
                      <a:endParaRPr lang="ru-RU" sz="1200" dirty="0"/>
                    </a:p>
                  </a:txBody>
                  <a:tcPr/>
                </a:tc>
                <a:tc>
                  <a:txBody>
                    <a:bodyPr/>
                    <a:lstStyle/>
                    <a:p>
                      <a:pPr algn="ctr"/>
                      <a:r>
                        <a:rPr lang="ru-RU" sz="1200" dirty="0" smtClean="0"/>
                        <a:t>мар</a:t>
                      </a:r>
                      <a:endParaRPr lang="ru-RU" sz="1200" dirty="0"/>
                    </a:p>
                  </a:txBody>
                  <a:tcPr/>
                </a:tc>
                <a:tc>
                  <a:txBody>
                    <a:bodyPr/>
                    <a:lstStyle/>
                    <a:p>
                      <a:pPr algn="ctr"/>
                      <a:r>
                        <a:rPr lang="ru-RU" sz="1200" dirty="0" smtClean="0"/>
                        <a:t>апр</a:t>
                      </a:r>
                      <a:endParaRPr lang="ru-RU" sz="1200" dirty="0"/>
                    </a:p>
                  </a:txBody>
                  <a:tcPr/>
                </a:tc>
                <a:tc>
                  <a:txBody>
                    <a:bodyPr/>
                    <a:lstStyle/>
                    <a:p>
                      <a:pPr algn="ctr"/>
                      <a:r>
                        <a:rPr lang="ru-RU" sz="1200" dirty="0" smtClean="0"/>
                        <a:t>май</a:t>
                      </a:r>
                      <a:endParaRPr lang="ru-RU" sz="1200" dirty="0"/>
                    </a:p>
                  </a:txBody>
                  <a:tcPr/>
                </a:tc>
                <a:tc>
                  <a:txBody>
                    <a:bodyPr/>
                    <a:lstStyle/>
                    <a:p>
                      <a:pPr algn="ctr"/>
                      <a:r>
                        <a:rPr lang="ru-RU" sz="1200" dirty="0" smtClean="0"/>
                        <a:t>июн</a:t>
                      </a:r>
                      <a:endParaRPr lang="ru-RU" sz="1200" dirty="0"/>
                    </a:p>
                  </a:txBody>
                  <a:tcPr/>
                </a:tc>
                <a:tc>
                  <a:txBody>
                    <a:bodyPr/>
                    <a:lstStyle/>
                    <a:p>
                      <a:pPr algn="ctr"/>
                      <a:r>
                        <a:rPr lang="ru-RU" sz="1200" dirty="0" smtClean="0"/>
                        <a:t>июл</a:t>
                      </a:r>
                      <a:endParaRPr lang="ru-RU" sz="1200" dirty="0"/>
                    </a:p>
                  </a:txBody>
                  <a:tcPr/>
                </a:tc>
                <a:tc>
                  <a:txBody>
                    <a:bodyPr/>
                    <a:lstStyle/>
                    <a:p>
                      <a:pPr algn="ctr"/>
                      <a:r>
                        <a:rPr lang="ru-RU" sz="1200" dirty="0" smtClean="0"/>
                        <a:t>авг</a:t>
                      </a:r>
                      <a:endParaRPr lang="ru-RU" sz="1200" dirty="0"/>
                    </a:p>
                  </a:txBody>
                  <a:tcPr/>
                </a:tc>
                <a:tc>
                  <a:txBody>
                    <a:bodyPr/>
                    <a:lstStyle/>
                    <a:p>
                      <a:pPr algn="ctr"/>
                      <a:r>
                        <a:rPr lang="ru-RU" sz="1200" dirty="0" smtClean="0"/>
                        <a:t>сен</a:t>
                      </a:r>
                      <a:endParaRPr lang="ru-RU" sz="1200" dirty="0"/>
                    </a:p>
                  </a:txBody>
                  <a:tcPr/>
                </a:tc>
              </a:tr>
              <a:tr h="185420">
                <a:tc gridSpan="5">
                  <a:txBody>
                    <a:bodyPr/>
                    <a:lstStyle/>
                    <a:p>
                      <a:pPr algn="l"/>
                      <a:r>
                        <a:rPr lang="ru-RU" sz="1200" b="1" dirty="0" smtClean="0"/>
                        <a:t>2013</a:t>
                      </a:r>
                      <a:endParaRPr lang="ru-RU" sz="1200" b="1" dirty="0"/>
                    </a:p>
                  </a:txBody>
                  <a:tcPr>
                    <a:lnR w="12700" cap="flat" cmpd="sng" algn="ctr">
                      <a:solidFill>
                        <a:schemeClr val="bg1">
                          <a:lumMod val="50000"/>
                        </a:schemeClr>
                      </a:solidFill>
                      <a:prstDash val="solid"/>
                      <a:round/>
                      <a:headEnd type="none" w="med" len="med"/>
                      <a:tailEnd type="none" w="med" len="med"/>
                    </a:lnR>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gridSpan="9">
                  <a:txBody>
                    <a:bodyPr/>
                    <a:lstStyle/>
                    <a:p>
                      <a:pPr algn="l"/>
                      <a:r>
                        <a:rPr lang="ru-RU" sz="1200" b="1" dirty="0" smtClean="0"/>
                        <a:t>2014</a:t>
                      </a:r>
                      <a:endParaRPr lang="ru-RU" sz="1200" b="1" dirty="0"/>
                    </a:p>
                  </a:txBody>
                  <a:tcPr>
                    <a:lnL w="12700" cap="flat" cmpd="sng" algn="ctr">
                      <a:solidFill>
                        <a:schemeClr val="bg1">
                          <a:lumMod val="50000"/>
                        </a:schemeClr>
                      </a:solidFill>
                      <a:prstDash val="solid"/>
                      <a:round/>
                      <a:headEnd type="none" w="med" len="med"/>
                      <a:tailEnd type="none" w="med" len="med"/>
                    </a:lnL>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r>
            </a:tbl>
          </a:graphicData>
        </a:graphic>
      </p:graphicFrame>
      <p:graphicFrame>
        <p:nvGraphicFramePr>
          <p:cNvPr id="7" name="Таблица 6"/>
          <p:cNvGraphicFramePr>
            <a:graphicFrameLocks noGrp="1"/>
          </p:cNvGraphicFramePr>
          <p:nvPr/>
        </p:nvGraphicFramePr>
        <p:xfrm>
          <a:off x="151098" y="2928934"/>
          <a:ext cx="8841804" cy="2930820"/>
        </p:xfrm>
        <a:graphic>
          <a:graphicData uri="http://schemas.openxmlformats.org/drawingml/2006/table">
            <a:tbl>
              <a:tblPr firstRow="1" bandRow="1">
                <a:tableStyleId>{5C22544A-7EE6-4342-B048-85BDC9FD1C3A}</a:tableStyleId>
              </a:tblPr>
              <a:tblGrid>
                <a:gridCol w="2880796"/>
                <a:gridCol w="216060"/>
                <a:gridCol w="2592716"/>
                <a:gridCol w="216060"/>
                <a:gridCol w="2936172"/>
              </a:tblGrid>
              <a:tr h="714380">
                <a:tc>
                  <a:txBody>
                    <a:bodyPr/>
                    <a:lstStyle/>
                    <a:p>
                      <a:pPr algn="ctr"/>
                      <a:r>
                        <a:rPr lang="ru-RU" sz="1200" dirty="0" smtClean="0"/>
                        <a:t>Банковские счета –</a:t>
                      </a:r>
                    </a:p>
                    <a:p>
                      <a:pPr algn="ctr"/>
                      <a:r>
                        <a:rPr lang="ru-RU" sz="1000" b="0" i="1" baseline="0" dirty="0" smtClean="0"/>
                        <a:t>счета, открытые Федеральному казначейству в Банке России и кредитных организациях на основании договора банковского счета для осуществления и учета операций по казначейским счетам</a:t>
                      </a:r>
                      <a:endParaRPr lang="ru-RU" sz="1000" b="0" i="1" dirty="0"/>
                    </a:p>
                  </a:txBody>
                  <a:tcPr/>
                </a:tc>
                <a:tc>
                  <a:txBody>
                    <a:bodyPr/>
                    <a:lstStyle/>
                    <a:p>
                      <a:pPr algn="ctr"/>
                      <a:endParaRPr lang="ru-RU" sz="1200" b="0" i="1" dirty="0"/>
                    </a:p>
                  </a:txBody>
                  <a:tcPr>
                    <a:noFill/>
                  </a:tcPr>
                </a:tc>
                <a:tc>
                  <a:txBody>
                    <a:bodyPr/>
                    <a:lstStyle/>
                    <a:p>
                      <a:pPr algn="ctr"/>
                      <a:r>
                        <a:rPr lang="ru-RU" sz="1200" dirty="0" smtClean="0"/>
                        <a:t>Казначейские счета –</a:t>
                      </a:r>
                    </a:p>
                    <a:p>
                      <a:pPr algn="ctr"/>
                      <a:r>
                        <a:rPr lang="ru-RU" sz="1000" b="0" i="1" baseline="0" dirty="0" smtClean="0"/>
                        <a:t>счета, открытые публично-правовым образованиям в Федеральном казначействе для проведения операций с денежными средствами</a:t>
                      </a:r>
                      <a:endParaRPr lang="ru-RU" sz="1000" b="0" i="1" dirty="0"/>
                    </a:p>
                  </a:txBody>
                  <a:tcPr/>
                </a:tc>
                <a:tc>
                  <a:txBody>
                    <a:bodyPr/>
                    <a:lstStyle/>
                    <a:p>
                      <a:pPr algn="ctr"/>
                      <a:endParaRPr lang="ru-RU" sz="1200" b="0" i="1" dirty="0"/>
                    </a:p>
                  </a:txBody>
                  <a:tcPr>
                    <a:noFill/>
                  </a:tcPr>
                </a:tc>
                <a:tc>
                  <a:txBody>
                    <a:bodyPr/>
                    <a:lstStyle/>
                    <a:p>
                      <a:pPr algn="ctr"/>
                      <a:r>
                        <a:rPr lang="ru-RU" sz="1200" dirty="0" smtClean="0"/>
                        <a:t>Лицевые счета</a:t>
                      </a:r>
                      <a:r>
                        <a:rPr lang="ru-RU" sz="1200" baseline="0" dirty="0" smtClean="0"/>
                        <a:t> –</a:t>
                      </a:r>
                      <a:endParaRPr lang="ru-RU" sz="1200" dirty="0" smtClean="0"/>
                    </a:p>
                    <a:p>
                      <a:pPr algn="ctr"/>
                      <a:r>
                        <a:rPr lang="ru-RU" sz="1000" b="0" i="1" baseline="0" dirty="0" smtClean="0"/>
                        <a:t>регистры аналитического учета, формируемые в Федеральном казначействе, предназначенные для учета операций с денежными средствами клиентов Федерального казначейства</a:t>
                      </a:r>
                      <a:endParaRPr lang="ru-RU" sz="1000" b="0" i="1" dirty="0"/>
                    </a:p>
                  </a:txBody>
                  <a:tcPr/>
                </a:tc>
              </a:tr>
              <a:tr h="1676810">
                <a:tc>
                  <a:txBody>
                    <a:bodyPr/>
                    <a:lstStyle/>
                    <a:p>
                      <a:pPr marL="0" marR="0" indent="179388" algn="just" defTabSz="914400" rtl="0" eaLnBrk="1" fontAlgn="auto" latinLnBrk="0" hangingPunct="1">
                        <a:lnSpc>
                          <a:spcPct val="100000"/>
                        </a:lnSpc>
                        <a:spcBef>
                          <a:spcPts val="300"/>
                        </a:spcBef>
                        <a:spcAft>
                          <a:spcPts val="0"/>
                        </a:spcAft>
                        <a:buClrTx/>
                        <a:buSzTx/>
                        <a:buFont typeface="Wingdings" pitchFamily="2" charset="2"/>
                        <a:buChar char="ü"/>
                        <a:tabLst/>
                        <a:defRPr/>
                      </a:pPr>
                      <a:r>
                        <a:rPr lang="ru-RU" sz="1000" dirty="0" smtClean="0"/>
                        <a:t>Единый казначейский счет – банковский счет (совокупность банковских счетов), открытый (открытых) Федеральному казначейству в Банке России для осуществления и учета операций по казначейским счетам</a:t>
                      </a:r>
                    </a:p>
                    <a:p>
                      <a:pPr marL="0" marR="0" indent="179388" algn="just" defTabSz="914400" rtl="0" eaLnBrk="1" fontAlgn="auto" latinLnBrk="0" hangingPunct="1">
                        <a:lnSpc>
                          <a:spcPct val="100000"/>
                        </a:lnSpc>
                        <a:spcBef>
                          <a:spcPts val="300"/>
                        </a:spcBef>
                        <a:spcAft>
                          <a:spcPts val="0"/>
                        </a:spcAft>
                        <a:buClrTx/>
                        <a:buSzTx/>
                        <a:buFont typeface="Wingdings" pitchFamily="2" charset="2"/>
                        <a:buChar char="ü"/>
                        <a:tabLst/>
                        <a:defRPr/>
                      </a:pPr>
                      <a:r>
                        <a:rPr lang="ru-RU" sz="1000" dirty="0" smtClean="0"/>
                        <a:t>Иные банковские счета, открытые Федеральному</a:t>
                      </a:r>
                      <a:r>
                        <a:rPr lang="ru-RU" sz="1000" baseline="0" dirty="0" smtClean="0"/>
                        <a:t> казначейству в Банке России и кредитных организациях</a:t>
                      </a:r>
                      <a:endParaRPr lang="ru-RU" sz="1000" dirty="0"/>
                    </a:p>
                  </a:txBody>
                  <a:tcPr marL="90000" marR="90000" marT="90000" marB="90000" anchorCtr="1"/>
                </a:tc>
                <a:tc>
                  <a:txBody>
                    <a:bodyPr/>
                    <a:lstStyle/>
                    <a:p>
                      <a:pPr marL="0" marR="0" lvl="0" indent="179388" algn="just" defTabSz="914400" rtl="0" eaLnBrk="1" fontAlgn="auto" latinLnBrk="0" hangingPunct="1">
                        <a:lnSpc>
                          <a:spcPct val="100000"/>
                        </a:lnSpc>
                        <a:spcBef>
                          <a:spcPts val="300"/>
                        </a:spcBef>
                        <a:spcAft>
                          <a:spcPts val="0"/>
                        </a:spcAft>
                        <a:buClrTx/>
                        <a:buSzTx/>
                        <a:buFont typeface="Wingdings" pitchFamily="2" charset="2"/>
                        <a:buChar char="ü"/>
                        <a:tabLst/>
                        <a:defRPr/>
                      </a:pPr>
                      <a:endParaRPr lang="ru-RU" sz="1000" dirty="0" smtClean="0"/>
                    </a:p>
                  </a:txBody>
                  <a:tcPr marL="90000" marR="90000" marT="90000" marB="90000" anchorCtr="1">
                    <a:noFill/>
                  </a:tcPr>
                </a:tc>
                <a:tc>
                  <a:txBody>
                    <a:bodyPr/>
                    <a:lstStyle/>
                    <a:p>
                      <a:pPr marL="0" marR="0" lvl="0" indent="179388" algn="just" defTabSz="914400" rtl="0" eaLnBrk="1" fontAlgn="auto" latinLnBrk="0" hangingPunct="1">
                        <a:lnSpc>
                          <a:spcPct val="100000"/>
                        </a:lnSpc>
                        <a:spcBef>
                          <a:spcPts val="300"/>
                        </a:spcBef>
                        <a:spcAft>
                          <a:spcPts val="0"/>
                        </a:spcAft>
                        <a:buClrTx/>
                        <a:buSzTx/>
                        <a:buFont typeface="Wingdings" pitchFamily="2" charset="2"/>
                        <a:buChar char="ü"/>
                        <a:tabLst/>
                        <a:defRPr/>
                      </a:pPr>
                      <a:r>
                        <a:rPr lang="ru-RU" sz="1000" dirty="0" smtClean="0"/>
                        <a:t>Единый счет бюджета</a:t>
                      </a:r>
                    </a:p>
                    <a:p>
                      <a:pPr marL="0" marR="0" lvl="0" indent="179388" algn="just" defTabSz="914400" rtl="0" eaLnBrk="1" fontAlgn="auto" latinLnBrk="0" hangingPunct="1">
                        <a:lnSpc>
                          <a:spcPct val="100000"/>
                        </a:lnSpc>
                        <a:spcBef>
                          <a:spcPts val="300"/>
                        </a:spcBef>
                        <a:spcAft>
                          <a:spcPts val="0"/>
                        </a:spcAft>
                        <a:buClrTx/>
                        <a:buSzTx/>
                        <a:buFont typeface="Wingdings" pitchFamily="2" charset="2"/>
                        <a:buChar char="ü"/>
                        <a:tabLst/>
                        <a:defRPr/>
                      </a:pPr>
                      <a:r>
                        <a:rPr lang="ru-RU" sz="1000" dirty="0" smtClean="0"/>
                        <a:t>Счет по учету и распределению доходов</a:t>
                      </a:r>
                    </a:p>
                    <a:p>
                      <a:pPr marL="0" marR="0" lvl="0" indent="179388" algn="just" defTabSz="914400" rtl="0" eaLnBrk="1" fontAlgn="auto" latinLnBrk="0" hangingPunct="1">
                        <a:lnSpc>
                          <a:spcPct val="100000"/>
                        </a:lnSpc>
                        <a:spcBef>
                          <a:spcPts val="300"/>
                        </a:spcBef>
                        <a:spcAft>
                          <a:spcPts val="0"/>
                        </a:spcAft>
                        <a:buClrTx/>
                        <a:buSzTx/>
                        <a:buFont typeface="Wingdings" pitchFamily="2" charset="2"/>
                        <a:buChar char="ü"/>
                        <a:tabLst/>
                        <a:defRPr/>
                      </a:pPr>
                      <a:r>
                        <a:rPr lang="ru-RU" sz="1000" dirty="0" smtClean="0"/>
                        <a:t>Счет для учета операций со средствами, поступающими во временное распоряжение</a:t>
                      </a:r>
                    </a:p>
                    <a:p>
                      <a:pPr marL="0" marR="0" lvl="0" indent="179388" algn="just" defTabSz="914400" rtl="0" eaLnBrk="1" fontAlgn="auto" latinLnBrk="0" hangingPunct="1">
                        <a:lnSpc>
                          <a:spcPct val="100000"/>
                        </a:lnSpc>
                        <a:spcBef>
                          <a:spcPts val="300"/>
                        </a:spcBef>
                        <a:spcAft>
                          <a:spcPts val="0"/>
                        </a:spcAft>
                        <a:buClrTx/>
                        <a:buSzTx/>
                        <a:buFont typeface="Wingdings" pitchFamily="2" charset="2"/>
                        <a:buChar char="ü"/>
                        <a:tabLst/>
                        <a:defRPr/>
                      </a:pPr>
                      <a:r>
                        <a:rPr lang="ru-RU" sz="1000" dirty="0" smtClean="0"/>
                        <a:t>Счет для учета операций со средствами от пожертвований</a:t>
                      </a:r>
                    </a:p>
                    <a:p>
                      <a:pPr marL="0" marR="0" lvl="0" indent="179388" algn="just" defTabSz="914400" rtl="0" eaLnBrk="1" fontAlgn="auto" latinLnBrk="0" hangingPunct="1">
                        <a:lnSpc>
                          <a:spcPct val="100000"/>
                        </a:lnSpc>
                        <a:spcBef>
                          <a:spcPts val="300"/>
                        </a:spcBef>
                        <a:spcAft>
                          <a:spcPts val="0"/>
                        </a:spcAft>
                        <a:buClrTx/>
                        <a:buSzTx/>
                        <a:buFont typeface="Wingdings" pitchFamily="2" charset="2"/>
                        <a:buChar char="ü"/>
                        <a:tabLst/>
                        <a:defRPr/>
                      </a:pPr>
                      <a:r>
                        <a:rPr lang="ru-RU" sz="1000" dirty="0" smtClean="0"/>
                        <a:t>Счет для учета операций со средствами юридических лиц</a:t>
                      </a:r>
                    </a:p>
                    <a:p>
                      <a:pPr marL="0" marR="0" lvl="0" indent="179388" algn="just" defTabSz="914400" rtl="0" eaLnBrk="1" fontAlgn="auto" latinLnBrk="0" hangingPunct="1">
                        <a:lnSpc>
                          <a:spcPct val="100000"/>
                        </a:lnSpc>
                        <a:spcBef>
                          <a:spcPts val="300"/>
                        </a:spcBef>
                        <a:spcAft>
                          <a:spcPts val="0"/>
                        </a:spcAft>
                        <a:buClrTx/>
                        <a:buSzTx/>
                        <a:buFont typeface="Wingdings" pitchFamily="2" charset="2"/>
                        <a:buChar char="ü"/>
                        <a:tabLst/>
                        <a:defRPr/>
                      </a:pPr>
                      <a:r>
                        <a:rPr lang="ru-RU" sz="1000" dirty="0" smtClean="0"/>
                        <a:t>Иные казначейские счета</a:t>
                      </a:r>
                    </a:p>
                  </a:txBody>
                  <a:tcPr marL="90000" marR="90000" marT="90000" marB="90000" anchorCtr="1"/>
                </a:tc>
                <a:tc>
                  <a:txBody>
                    <a:bodyPr/>
                    <a:lstStyle/>
                    <a:p>
                      <a:pPr marL="0" marR="0" lvl="0" indent="179388" algn="just" defTabSz="914400" rtl="0" eaLnBrk="1" fontAlgn="auto" latinLnBrk="0" hangingPunct="1">
                        <a:lnSpc>
                          <a:spcPct val="100000"/>
                        </a:lnSpc>
                        <a:spcBef>
                          <a:spcPts val="300"/>
                        </a:spcBef>
                        <a:spcAft>
                          <a:spcPts val="0"/>
                        </a:spcAft>
                        <a:buClrTx/>
                        <a:buSzTx/>
                        <a:buFont typeface="Wingdings" pitchFamily="2" charset="2"/>
                        <a:buChar char="ü"/>
                        <a:tabLst/>
                        <a:defRPr/>
                      </a:pPr>
                      <a:endParaRPr lang="ru-RU" sz="1000" dirty="0" smtClean="0"/>
                    </a:p>
                  </a:txBody>
                  <a:tcPr marL="90000" marR="90000" marT="90000" marB="90000" anchorCtr="1">
                    <a:noFill/>
                  </a:tcPr>
                </a:tc>
                <a:tc>
                  <a:txBody>
                    <a:bodyPr/>
                    <a:lstStyle/>
                    <a:p>
                      <a:pPr marL="0" marR="0" indent="179388" algn="just" defTabSz="914400" rtl="0" eaLnBrk="1" fontAlgn="auto" latinLnBrk="0" hangingPunct="1">
                        <a:lnSpc>
                          <a:spcPct val="100000"/>
                        </a:lnSpc>
                        <a:spcBef>
                          <a:spcPts val="300"/>
                        </a:spcBef>
                        <a:spcAft>
                          <a:spcPts val="0"/>
                        </a:spcAft>
                        <a:buClrTx/>
                        <a:buSzTx/>
                        <a:buFont typeface="Wingdings" pitchFamily="2" charset="2"/>
                        <a:buChar char="ü"/>
                        <a:tabLst/>
                        <a:defRPr/>
                      </a:pPr>
                      <a:r>
                        <a:rPr lang="ru-RU" sz="1000" dirty="0" smtClean="0"/>
                        <a:t>Счета для учета операций по исполнению бюджета</a:t>
                      </a:r>
                    </a:p>
                    <a:p>
                      <a:pPr marL="0" marR="0" indent="179388" algn="just" defTabSz="914400" rtl="0" eaLnBrk="1" fontAlgn="auto" latinLnBrk="0" hangingPunct="1">
                        <a:lnSpc>
                          <a:spcPct val="100000"/>
                        </a:lnSpc>
                        <a:spcBef>
                          <a:spcPts val="300"/>
                        </a:spcBef>
                        <a:spcAft>
                          <a:spcPts val="0"/>
                        </a:spcAft>
                        <a:buClrTx/>
                        <a:buSzTx/>
                        <a:buFont typeface="Wingdings" pitchFamily="2" charset="2"/>
                        <a:buChar char="ü"/>
                        <a:tabLst/>
                        <a:defRPr/>
                      </a:pPr>
                      <a:r>
                        <a:rPr lang="ru-RU" sz="1000" dirty="0" smtClean="0"/>
                        <a:t>Счета для учета операций со средствами, поступающими во временное распоряжение</a:t>
                      </a:r>
                    </a:p>
                    <a:p>
                      <a:pPr marL="0" marR="0" indent="179388" algn="just" defTabSz="914400" rtl="0" eaLnBrk="1" fontAlgn="auto" latinLnBrk="0" hangingPunct="1">
                        <a:lnSpc>
                          <a:spcPct val="100000"/>
                        </a:lnSpc>
                        <a:spcBef>
                          <a:spcPts val="300"/>
                        </a:spcBef>
                        <a:spcAft>
                          <a:spcPts val="0"/>
                        </a:spcAft>
                        <a:buClrTx/>
                        <a:buSzTx/>
                        <a:buFont typeface="Wingdings" pitchFamily="2" charset="2"/>
                        <a:buChar char="ü"/>
                        <a:tabLst/>
                        <a:defRPr/>
                      </a:pPr>
                      <a:r>
                        <a:rPr lang="ru-RU" sz="1000" dirty="0" smtClean="0"/>
                        <a:t>Счета по учету операций со средствами от пожертвований</a:t>
                      </a:r>
                    </a:p>
                    <a:p>
                      <a:pPr marL="0" marR="0" indent="179388" algn="just" defTabSz="914400" rtl="0" eaLnBrk="1" fontAlgn="auto" latinLnBrk="0" hangingPunct="1">
                        <a:lnSpc>
                          <a:spcPct val="100000"/>
                        </a:lnSpc>
                        <a:spcBef>
                          <a:spcPts val="300"/>
                        </a:spcBef>
                        <a:spcAft>
                          <a:spcPts val="0"/>
                        </a:spcAft>
                        <a:buClrTx/>
                        <a:buSzTx/>
                        <a:buFont typeface="Wingdings" pitchFamily="2" charset="2"/>
                        <a:buChar char="ü"/>
                        <a:tabLst/>
                        <a:defRPr/>
                      </a:pPr>
                      <a:r>
                        <a:rPr lang="ru-RU" sz="1000" dirty="0" smtClean="0"/>
                        <a:t>Счета для учета операций со средствами бюджетных и автономных учреждений и иных юридических лиц</a:t>
                      </a:r>
                    </a:p>
                  </a:txBody>
                  <a:tcPr marL="90000" marR="90000" marT="90000" marB="90000" anchorCtr="1"/>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14282" y="928670"/>
          <a:ext cx="8715435" cy="3489960"/>
        </p:xfrm>
        <a:graphic>
          <a:graphicData uri="http://schemas.openxmlformats.org/drawingml/2006/table">
            <a:tbl>
              <a:tblPr bandRow="1">
                <a:tableStyleId>{2D5ABB26-0587-4C30-8999-92F81FD0307C}</a:tableStyleId>
              </a:tblPr>
              <a:tblGrid>
                <a:gridCol w="428628"/>
                <a:gridCol w="3071834"/>
                <a:gridCol w="500066"/>
                <a:gridCol w="4714907"/>
              </a:tblGrid>
              <a:tr h="1140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1F497D"/>
                          </a:solidFill>
                          <a:effectLst/>
                          <a:uLnTx/>
                          <a:uFillTx/>
                          <a:latin typeface="+mn-lt"/>
                          <a:ea typeface="+mn-ea"/>
                          <a:cs typeface="+mn-cs"/>
                          <a:sym typeface="Wingdings"/>
                        </a:rPr>
                        <a:t></a:t>
                      </a:r>
                      <a:endParaRPr kumimoji="0" lang="ru-RU" sz="2800" b="0" i="0" u="none" strike="noStrike" kern="1200" cap="none" spc="0" normalizeH="0" baseline="0" noProof="0" dirty="0">
                        <a:ln>
                          <a:noFill/>
                        </a:ln>
                        <a:solidFill>
                          <a:srgbClr val="1F497D"/>
                        </a:solidFill>
                        <a:effectLst/>
                        <a:uLnTx/>
                        <a:uFillTx/>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1" dirty="0" smtClean="0"/>
                        <a:t>Разработка </a:t>
                      </a:r>
                      <a:r>
                        <a:rPr lang="ru-RU" sz="1400" b="1" baseline="0" dirty="0" smtClean="0"/>
                        <a:t>организационно – функциональной модели Федерального казначейства </a:t>
                      </a:r>
                      <a:r>
                        <a:rPr lang="ru-RU" sz="1400" b="0" baseline="0" dirty="0" smtClean="0"/>
                        <a:t>в условиях реализации направлений Концепции и Государственной интегрированной информационной системы управления общественными финансами «Электронный бюджет»</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F81BD">
                              <a:lumMod val="60000"/>
                              <a:lumOff val="40000"/>
                            </a:srgbClr>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r>
                        <a:rPr kumimoji="0" lang="en-US"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rPr>
                        <a:t>&gt;</a:t>
                      </a:r>
                      <a:endParaRPr kumimoji="0" lang="ru-RU" sz="2000" b="1" i="0" u="none" strike="noStrike" kern="1200" cap="none" spc="0" normalizeH="0" baseline="0" noProof="0" dirty="0" smtClean="0">
                        <a:ln>
                          <a:noFill/>
                        </a:ln>
                        <a:solidFill>
                          <a:srgbClr val="1F497D"/>
                        </a:solidFill>
                        <a:effectLst>
                          <a:outerShdw blurRad="38100" dist="38100" dir="2700000" algn="tl">
                            <a:srgbClr val="000000">
                              <a:alpha val="43137"/>
                            </a:srgbClr>
                          </a:outerShdw>
                        </a:effectLst>
                        <a:uLnTx/>
                        <a:uFillTx/>
                        <a:latin typeface="Batang" pitchFamily="18" charset="-127"/>
                        <a:ea typeface="Batang" pitchFamily="18" charset="-127"/>
                        <a:cs typeface="+mn-cs"/>
                      </a:endParaRPr>
                    </a:p>
                  </a:txBody>
                  <a:tcPr/>
                </a:tc>
                <a:tc>
                  <a:txBody>
                    <a:bodyPr/>
                    <a:lstStyle/>
                    <a:p>
                      <a:pPr marL="0" marR="0" indent="0" algn="just" defTabSz="914400" rtl="0" eaLnBrk="1" fontAlgn="auto" latinLnBrk="0" hangingPunct="1">
                        <a:lnSpc>
                          <a:spcPct val="100000"/>
                        </a:lnSpc>
                        <a:spcBef>
                          <a:spcPts val="600"/>
                        </a:spcBef>
                        <a:spcAft>
                          <a:spcPts val="0"/>
                        </a:spcAft>
                        <a:buClrTx/>
                        <a:buSzTx/>
                        <a:buFontTx/>
                        <a:buNone/>
                        <a:tabLst/>
                        <a:defRPr/>
                      </a:pPr>
                      <a:r>
                        <a:rPr lang="ru-RU" sz="1200" b="1" dirty="0" smtClean="0"/>
                        <a:t>Разработана и уточняется детальная матрица</a:t>
                      </a:r>
                      <a:r>
                        <a:rPr lang="ru-RU" sz="1200" b="1" baseline="0" dirty="0" smtClean="0"/>
                        <a:t> перспективных функций Федерального казначейства </a:t>
                      </a:r>
                      <a:r>
                        <a:rPr lang="ru-RU" sz="1200" b="0" baseline="0" dirty="0" smtClean="0"/>
                        <a:t>в условиях реализации направлений Концепции, каждая функция </a:t>
                      </a:r>
                      <a:r>
                        <a:rPr lang="ru-RU" sz="1200" baseline="0" dirty="0" smtClean="0"/>
                        <a:t>описана с точки зрения:</a:t>
                      </a:r>
                    </a:p>
                    <a:p>
                      <a:pPr marL="0" marR="0" indent="179388" algn="just" defTabSz="914400" rtl="0" eaLnBrk="1" fontAlgn="auto" latinLnBrk="0" hangingPunct="1">
                        <a:lnSpc>
                          <a:spcPct val="100000"/>
                        </a:lnSpc>
                        <a:spcBef>
                          <a:spcPts val="600"/>
                        </a:spcBef>
                        <a:spcAft>
                          <a:spcPts val="0"/>
                        </a:spcAft>
                        <a:buClrTx/>
                        <a:buSzTx/>
                        <a:buFont typeface="Arial" pitchFamily="34" charset="0"/>
                        <a:buChar char="•"/>
                        <a:tabLst/>
                        <a:defRPr/>
                      </a:pPr>
                      <a:r>
                        <a:rPr lang="ru-RU" sz="1200" baseline="0" dirty="0" smtClean="0"/>
                        <a:t>Жизни функции (временная, постоянная)</a:t>
                      </a:r>
                    </a:p>
                    <a:p>
                      <a:pPr marL="0" marR="0" indent="179388" algn="just" defTabSz="914400" rtl="0" eaLnBrk="1" fontAlgn="auto" latinLnBrk="0" hangingPunct="1">
                        <a:lnSpc>
                          <a:spcPct val="100000"/>
                        </a:lnSpc>
                        <a:spcBef>
                          <a:spcPts val="600"/>
                        </a:spcBef>
                        <a:spcAft>
                          <a:spcPts val="0"/>
                        </a:spcAft>
                        <a:buClrTx/>
                        <a:buSzTx/>
                        <a:buFont typeface="Arial" pitchFamily="34" charset="0"/>
                        <a:buChar char="•"/>
                        <a:tabLst/>
                        <a:defRPr/>
                      </a:pPr>
                      <a:r>
                        <a:rPr lang="ru-RU" sz="1200" baseline="0" dirty="0" smtClean="0"/>
                        <a:t>Типа функции (управленческая, исполнительная, обеспечивающая)</a:t>
                      </a:r>
                    </a:p>
                    <a:p>
                      <a:pPr marL="0" marR="0" indent="179388" algn="just" defTabSz="914400" rtl="0" eaLnBrk="1" fontAlgn="auto" latinLnBrk="0" hangingPunct="1">
                        <a:lnSpc>
                          <a:spcPct val="100000"/>
                        </a:lnSpc>
                        <a:spcBef>
                          <a:spcPts val="600"/>
                        </a:spcBef>
                        <a:spcAft>
                          <a:spcPts val="0"/>
                        </a:spcAft>
                        <a:buClrTx/>
                        <a:buSzTx/>
                        <a:buFont typeface="Arial" pitchFamily="34" charset="0"/>
                        <a:buChar char="•"/>
                        <a:tabLst/>
                        <a:defRPr/>
                      </a:pPr>
                      <a:r>
                        <a:rPr lang="ru-RU" sz="1200" baseline="0" dirty="0" smtClean="0"/>
                        <a:t>Степени автоматизации (низкая, средняя, высокая)</a:t>
                      </a:r>
                    </a:p>
                    <a:p>
                      <a:pPr marL="0" marR="0" indent="179388" algn="just" defTabSz="914400" rtl="0" eaLnBrk="1" fontAlgn="auto" latinLnBrk="0" hangingPunct="1">
                        <a:lnSpc>
                          <a:spcPct val="100000"/>
                        </a:lnSpc>
                        <a:spcBef>
                          <a:spcPts val="600"/>
                        </a:spcBef>
                        <a:spcAft>
                          <a:spcPts val="0"/>
                        </a:spcAft>
                        <a:buClrTx/>
                        <a:buSzTx/>
                        <a:buFont typeface="Arial" pitchFamily="34" charset="0"/>
                        <a:buChar char="•"/>
                        <a:tabLst/>
                        <a:defRPr/>
                      </a:pPr>
                      <a:r>
                        <a:rPr lang="ru-RU" sz="1200" baseline="0" dirty="0" smtClean="0"/>
                        <a:t>Участников процесса реализации функции и соответствующей роли в нем: подразделений Федерального казначейства (управлений центрального аппарата, территориальных органов), ФКУ «Центр по обеспечению деятельности Казначейства России»</a:t>
                      </a:r>
                    </a:p>
                    <a:p>
                      <a:pPr marL="0" marR="0" indent="179388" algn="just" defTabSz="914400" rtl="0" eaLnBrk="1" fontAlgn="auto" latinLnBrk="0" hangingPunct="1">
                        <a:lnSpc>
                          <a:spcPct val="100000"/>
                        </a:lnSpc>
                        <a:spcBef>
                          <a:spcPts val="600"/>
                        </a:spcBef>
                        <a:spcAft>
                          <a:spcPts val="0"/>
                        </a:spcAft>
                        <a:buClrTx/>
                        <a:buSzTx/>
                        <a:buFont typeface="Arial" pitchFamily="34" charset="0"/>
                        <a:buNone/>
                        <a:tabLst/>
                        <a:defRPr/>
                      </a:pPr>
                      <a:endParaRPr lang="ru-RU" sz="1200" baseline="0" dirty="0" smtClean="0"/>
                    </a:p>
                  </a:txBody>
                  <a:tcPr/>
                </a:tc>
              </a:tr>
              <a:tr h="3343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1F497D"/>
                          </a:solidFill>
                          <a:effectLst/>
                          <a:uLnTx/>
                          <a:uFillTx/>
                          <a:latin typeface="+mn-lt"/>
                          <a:ea typeface="+mn-ea"/>
                          <a:cs typeface="+mn-cs"/>
                          <a:sym typeface="Wingdings"/>
                        </a:rPr>
                        <a:t></a:t>
                      </a:r>
                      <a:endParaRPr kumimoji="0" lang="ru-RU" sz="2800" b="0" i="0" u="none" strike="noStrike" kern="1200" cap="none" spc="0" normalizeH="0" baseline="0" noProof="0" dirty="0" smtClean="0">
                        <a:ln>
                          <a:noFill/>
                        </a:ln>
                        <a:solidFill>
                          <a:srgbClr val="1F497D"/>
                        </a:solidFill>
                        <a:effectLst/>
                        <a:uLnTx/>
                        <a:uFillTx/>
                        <a:latin typeface="+mn-lt"/>
                        <a:ea typeface="+mn-ea"/>
                        <a:cs typeface="+mn-cs"/>
                      </a:endParaRPr>
                    </a:p>
                  </a:txBody>
                  <a:tcPr/>
                </a:tc>
                <a:tc>
                  <a:txBody>
                    <a:bodyPr/>
                    <a:lstStyle/>
                    <a:p>
                      <a:pPr algn="just"/>
                      <a:r>
                        <a:rPr lang="ru-RU" sz="1400" b="1" dirty="0" smtClean="0"/>
                        <a:t>Оценка информационно – технической инфраструктуры в целях реализации</a:t>
                      </a:r>
                      <a:r>
                        <a:rPr lang="ru-RU" sz="1400" b="1" baseline="0" dirty="0" smtClean="0"/>
                        <a:t> Концепции</a:t>
                      </a:r>
                      <a:endParaRPr lang="ru-RU" sz="1400" b="1" dirty="0"/>
                    </a:p>
                  </a:txBody>
                  <a:tcPr/>
                </a:tc>
                <a:tc>
                  <a:txBody>
                    <a:bodyPr/>
                    <a:lstStyle/>
                    <a:p>
                      <a:pPr algn="just"/>
                      <a:r>
                        <a:rPr lang="en-US" sz="2000" b="1" dirty="0" smtClean="0">
                          <a:solidFill>
                            <a:schemeClr val="accent1">
                              <a:lumMod val="60000"/>
                              <a:lumOff val="40000"/>
                            </a:schemeClr>
                          </a:solidFill>
                          <a:effectLst>
                            <a:outerShdw blurRad="38100" dist="38100" dir="2700000" algn="tl">
                              <a:srgbClr val="000000">
                                <a:alpha val="43137"/>
                              </a:srgbClr>
                            </a:outerShdw>
                          </a:effectLst>
                          <a:latin typeface="Batang" pitchFamily="18" charset="-127"/>
                          <a:ea typeface="Batang" pitchFamily="18" charset="-127"/>
                        </a:rPr>
                        <a:t>&gt;</a:t>
                      </a:r>
                      <a:r>
                        <a:rPr lang="en-US" sz="2000" b="1" dirty="0" smtClean="0">
                          <a:solidFill>
                            <a:schemeClr val="tx2"/>
                          </a:solidFill>
                          <a:effectLst>
                            <a:outerShdw blurRad="38100" dist="38100" dir="2700000" algn="tl">
                              <a:srgbClr val="000000">
                                <a:alpha val="43137"/>
                              </a:srgbClr>
                            </a:outerShdw>
                          </a:effectLst>
                          <a:latin typeface="Batang" pitchFamily="18" charset="-127"/>
                          <a:ea typeface="Batang" pitchFamily="18" charset="-127"/>
                        </a:rPr>
                        <a:t>&gt;</a:t>
                      </a:r>
                      <a:endParaRPr lang="ru-RU" sz="2000" b="1" dirty="0">
                        <a:solidFill>
                          <a:schemeClr val="tx2"/>
                        </a:solidFill>
                        <a:effectLst>
                          <a:outerShdw blurRad="38100" dist="38100" dir="2700000" algn="tl">
                            <a:srgbClr val="000000">
                              <a:alpha val="43137"/>
                            </a:srgbClr>
                          </a:outerShdw>
                        </a:effectLst>
                        <a:latin typeface="Batang" pitchFamily="18" charset="-127"/>
                        <a:ea typeface="Batang" pitchFamily="18" charset="-127"/>
                      </a:endParaRPr>
                    </a:p>
                  </a:txBody>
                  <a:tcPr/>
                </a:tc>
                <a:tc>
                  <a:txBody>
                    <a:bodyPr/>
                    <a:lstStyle/>
                    <a:p>
                      <a:pPr algn="just"/>
                      <a:r>
                        <a:rPr lang="ru-RU" sz="1200" b="1" dirty="0" smtClean="0"/>
                        <a:t>Проводится анализ </a:t>
                      </a:r>
                      <a:r>
                        <a:rPr lang="ru-RU" sz="1200" dirty="0" smtClean="0"/>
                        <a:t>входных и выходных потоков данных, формирование</a:t>
                      </a:r>
                      <a:r>
                        <a:rPr lang="ru-RU" sz="1200" baseline="0" dirty="0" smtClean="0"/>
                        <a:t> целевой архитектуры </a:t>
                      </a:r>
                      <a:r>
                        <a:rPr lang="ru-RU" sz="1200" dirty="0" smtClean="0"/>
                        <a:t>информационных систем, инвентаризация прикладного программного и аппаратного обеспечения</a:t>
                      </a:r>
                      <a:endParaRPr lang="ru-RU" sz="1200" dirty="0"/>
                    </a:p>
                  </a:txBody>
                  <a:tcPr/>
                </a:tc>
              </a:tr>
            </a:tbl>
          </a:graphicData>
        </a:graphic>
      </p:graphicFrame>
      <p:cxnSp>
        <p:nvCxnSpPr>
          <p:cNvPr id="5" name="Прямая со стрелкой 4"/>
          <p:cNvCxnSpPr/>
          <p:nvPr/>
        </p:nvCxnSpPr>
        <p:spPr>
          <a:xfrm>
            <a:off x="214282" y="6099101"/>
            <a:ext cx="8786874" cy="1588"/>
          </a:xfrm>
          <a:prstGeom prst="straightConnector1">
            <a:avLst/>
          </a:prstGeom>
          <a:ln w="47625">
            <a:headEnd type="oval"/>
            <a:tailEnd type="arrow"/>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3286116" y="5500702"/>
            <a:ext cx="5904000" cy="18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rgbClr val="1F497D"/>
                </a:solidFill>
                <a:sym typeface="Wingdings"/>
              </a:rPr>
              <a:t></a:t>
            </a:r>
            <a:endParaRPr lang="ru-RU" dirty="0">
              <a:solidFill>
                <a:srgbClr val="1F497D"/>
              </a:solidFill>
            </a:endParaRPr>
          </a:p>
        </p:txBody>
      </p:sp>
      <p:sp>
        <p:nvSpPr>
          <p:cNvPr id="22" name="Прямоугольник 21"/>
          <p:cNvSpPr/>
          <p:nvPr/>
        </p:nvSpPr>
        <p:spPr>
          <a:xfrm>
            <a:off x="3286116" y="5752140"/>
            <a:ext cx="5904000" cy="18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rgbClr val="1F497D"/>
                </a:solidFill>
                <a:sym typeface="Wingdings"/>
              </a:rPr>
              <a:t></a:t>
            </a:r>
            <a:endParaRPr lang="ru-RU" dirty="0">
              <a:solidFill>
                <a:srgbClr val="1F497D"/>
              </a:solidFill>
            </a:endParaRPr>
          </a:p>
        </p:txBody>
      </p:sp>
      <p:sp>
        <p:nvSpPr>
          <p:cNvPr id="15" name="Заголовок 1"/>
          <p:cNvSpPr>
            <a:spLocks noGrp="1"/>
          </p:cNvSpPr>
          <p:nvPr>
            <p:ph type="title"/>
          </p:nvPr>
        </p:nvSpPr>
        <p:spPr>
          <a:xfrm>
            <a:off x="0" y="346076"/>
            <a:ext cx="9144000" cy="439718"/>
          </a:xfrm>
        </p:spPr>
        <p:txBody>
          <a:bodyPr/>
          <a:lstStyle/>
          <a:p>
            <a:r>
              <a:rPr lang="ru-RU" dirty="0" smtClean="0"/>
              <a:t>Мероприятия</a:t>
            </a:r>
            <a:endParaRPr lang="ru-RU" dirty="0"/>
          </a:p>
        </p:txBody>
      </p:sp>
      <p:graphicFrame>
        <p:nvGraphicFramePr>
          <p:cNvPr id="8" name="Таблица 7"/>
          <p:cNvGraphicFramePr>
            <a:graphicFrameLocks noGrp="1"/>
          </p:cNvGraphicFramePr>
          <p:nvPr/>
        </p:nvGraphicFramePr>
        <p:xfrm>
          <a:off x="214273" y="6125996"/>
          <a:ext cx="8644006" cy="548640"/>
        </p:xfrm>
        <a:graphic>
          <a:graphicData uri="http://schemas.openxmlformats.org/drawingml/2006/table">
            <a:tbl>
              <a:tblPr firstRow="1" bandRow="1">
                <a:tableStyleId>{2D5ABB26-0587-4C30-8999-92F81FD0307C}</a:tableStyleId>
              </a:tblPr>
              <a:tblGrid>
                <a:gridCol w="617429"/>
                <a:gridCol w="617429"/>
                <a:gridCol w="617429"/>
                <a:gridCol w="617429"/>
                <a:gridCol w="617429"/>
                <a:gridCol w="617429"/>
                <a:gridCol w="617429"/>
                <a:gridCol w="617429"/>
                <a:gridCol w="617429"/>
                <a:gridCol w="617429"/>
                <a:gridCol w="617429"/>
                <a:gridCol w="617429"/>
                <a:gridCol w="617429"/>
                <a:gridCol w="617429"/>
              </a:tblGrid>
              <a:tr h="0">
                <a:tc>
                  <a:txBody>
                    <a:bodyPr/>
                    <a:lstStyle/>
                    <a:p>
                      <a:pPr algn="ctr"/>
                      <a:r>
                        <a:rPr lang="ru-RU" sz="1200" dirty="0" smtClean="0"/>
                        <a:t>авг</a:t>
                      </a:r>
                      <a:endParaRPr lang="ru-RU" sz="1200" dirty="0"/>
                    </a:p>
                  </a:txBody>
                  <a:tcPr/>
                </a:tc>
                <a:tc>
                  <a:txBody>
                    <a:bodyPr/>
                    <a:lstStyle/>
                    <a:p>
                      <a:pPr algn="ctr"/>
                      <a:r>
                        <a:rPr lang="ru-RU" sz="1200" dirty="0" smtClean="0"/>
                        <a:t>сен</a:t>
                      </a:r>
                      <a:endParaRPr lang="ru-RU" sz="1200" dirty="0"/>
                    </a:p>
                  </a:txBody>
                  <a:tcPr/>
                </a:tc>
                <a:tc>
                  <a:txBody>
                    <a:bodyPr/>
                    <a:lstStyle/>
                    <a:p>
                      <a:pPr algn="ctr"/>
                      <a:r>
                        <a:rPr lang="ru-RU" sz="1200" dirty="0" smtClean="0"/>
                        <a:t>окт</a:t>
                      </a:r>
                      <a:endParaRPr lang="ru-RU" sz="1200" dirty="0"/>
                    </a:p>
                  </a:txBody>
                  <a:tcPr/>
                </a:tc>
                <a:tc>
                  <a:txBody>
                    <a:bodyPr/>
                    <a:lstStyle/>
                    <a:p>
                      <a:pPr algn="ctr"/>
                      <a:r>
                        <a:rPr lang="ru-RU" sz="1200" dirty="0" smtClean="0"/>
                        <a:t>ноя</a:t>
                      </a:r>
                      <a:endParaRPr lang="ru-RU" sz="1200" dirty="0"/>
                    </a:p>
                  </a:txBody>
                  <a:tcPr/>
                </a:tc>
                <a:tc>
                  <a:txBody>
                    <a:bodyPr/>
                    <a:lstStyle/>
                    <a:p>
                      <a:pPr algn="ctr"/>
                      <a:r>
                        <a:rPr lang="ru-RU" sz="1200" dirty="0" smtClean="0"/>
                        <a:t>дек</a:t>
                      </a:r>
                      <a:endParaRPr lang="ru-RU" sz="1200" dirty="0"/>
                    </a:p>
                  </a:txBody>
                  <a:tcPr>
                    <a:lnR w="12700" cap="flat" cmpd="sng" algn="ctr">
                      <a:solidFill>
                        <a:schemeClr val="bg1">
                          <a:lumMod val="50000"/>
                        </a:schemeClr>
                      </a:solidFill>
                      <a:prstDash val="solid"/>
                      <a:round/>
                      <a:headEnd type="none" w="med" len="med"/>
                      <a:tailEnd type="none" w="med" len="med"/>
                    </a:lnR>
                  </a:tcPr>
                </a:tc>
                <a:tc>
                  <a:txBody>
                    <a:bodyPr/>
                    <a:lstStyle/>
                    <a:p>
                      <a:pPr algn="ctr"/>
                      <a:r>
                        <a:rPr lang="ru-RU" sz="1200" dirty="0" smtClean="0"/>
                        <a:t>янв</a:t>
                      </a:r>
                      <a:endParaRPr lang="ru-RU" sz="1200" dirty="0"/>
                    </a:p>
                  </a:txBody>
                  <a:tcPr>
                    <a:lnL w="12700" cap="flat" cmpd="sng" algn="ctr">
                      <a:solidFill>
                        <a:schemeClr val="bg1">
                          <a:lumMod val="50000"/>
                        </a:schemeClr>
                      </a:solidFill>
                      <a:prstDash val="solid"/>
                      <a:round/>
                      <a:headEnd type="none" w="med" len="med"/>
                      <a:tailEnd type="none" w="med" len="med"/>
                    </a:lnL>
                  </a:tcPr>
                </a:tc>
                <a:tc>
                  <a:txBody>
                    <a:bodyPr/>
                    <a:lstStyle/>
                    <a:p>
                      <a:pPr algn="ctr"/>
                      <a:r>
                        <a:rPr lang="ru-RU" sz="1200" dirty="0" smtClean="0"/>
                        <a:t>фев</a:t>
                      </a:r>
                      <a:endParaRPr lang="ru-RU" sz="1200" dirty="0"/>
                    </a:p>
                  </a:txBody>
                  <a:tcPr/>
                </a:tc>
                <a:tc>
                  <a:txBody>
                    <a:bodyPr/>
                    <a:lstStyle/>
                    <a:p>
                      <a:pPr algn="ctr"/>
                      <a:r>
                        <a:rPr lang="ru-RU" sz="1200" dirty="0" smtClean="0"/>
                        <a:t>мар</a:t>
                      </a:r>
                      <a:endParaRPr lang="ru-RU" sz="1200" dirty="0"/>
                    </a:p>
                  </a:txBody>
                  <a:tcPr/>
                </a:tc>
                <a:tc>
                  <a:txBody>
                    <a:bodyPr/>
                    <a:lstStyle/>
                    <a:p>
                      <a:pPr algn="ctr"/>
                      <a:r>
                        <a:rPr lang="ru-RU" sz="1200" dirty="0" smtClean="0"/>
                        <a:t>апр</a:t>
                      </a:r>
                      <a:endParaRPr lang="ru-RU" sz="1200" dirty="0"/>
                    </a:p>
                  </a:txBody>
                  <a:tcPr/>
                </a:tc>
                <a:tc>
                  <a:txBody>
                    <a:bodyPr/>
                    <a:lstStyle/>
                    <a:p>
                      <a:pPr algn="ctr"/>
                      <a:r>
                        <a:rPr lang="ru-RU" sz="1200" dirty="0" smtClean="0"/>
                        <a:t>май</a:t>
                      </a:r>
                      <a:endParaRPr lang="ru-RU" sz="1200" dirty="0"/>
                    </a:p>
                  </a:txBody>
                  <a:tcPr/>
                </a:tc>
                <a:tc>
                  <a:txBody>
                    <a:bodyPr/>
                    <a:lstStyle/>
                    <a:p>
                      <a:pPr algn="ctr"/>
                      <a:r>
                        <a:rPr lang="ru-RU" sz="1200" dirty="0" smtClean="0"/>
                        <a:t>июн</a:t>
                      </a:r>
                      <a:endParaRPr lang="ru-RU" sz="1200" dirty="0"/>
                    </a:p>
                  </a:txBody>
                  <a:tcPr/>
                </a:tc>
                <a:tc>
                  <a:txBody>
                    <a:bodyPr/>
                    <a:lstStyle/>
                    <a:p>
                      <a:pPr algn="ctr"/>
                      <a:r>
                        <a:rPr lang="ru-RU" sz="1200" dirty="0" smtClean="0"/>
                        <a:t>июл</a:t>
                      </a:r>
                      <a:endParaRPr lang="ru-RU" sz="1200" dirty="0"/>
                    </a:p>
                  </a:txBody>
                  <a:tcPr/>
                </a:tc>
                <a:tc>
                  <a:txBody>
                    <a:bodyPr/>
                    <a:lstStyle/>
                    <a:p>
                      <a:pPr algn="ctr"/>
                      <a:r>
                        <a:rPr lang="ru-RU" sz="1200" dirty="0" smtClean="0"/>
                        <a:t>авг</a:t>
                      </a:r>
                      <a:endParaRPr lang="ru-RU" sz="1200" dirty="0"/>
                    </a:p>
                  </a:txBody>
                  <a:tcPr/>
                </a:tc>
                <a:tc>
                  <a:txBody>
                    <a:bodyPr/>
                    <a:lstStyle/>
                    <a:p>
                      <a:pPr algn="ctr"/>
                      <a:r>
                        <a:rPr lang="ru-RU" sz="1200" dirty="0" smtClean="0"/>
                        <a:t>сен</a:t>
                      </a:r>
                      <a:endParaRPr lang="ru-RU" sz="1200" dirty="0"/>
                    </a:p>
                  </a:txBody>
                  <a:tcPr/>
                </a:tc>
              </a:tr>
              <a:tr h="185420">
                <a:tc gridSpan="5">
                  <a:txBody>
                    <a:bodyPr/>
                    <a:lstStyle/>
                    <a:p>
                      <a:pPr algn="l"/>
                      <a:r>
                        <a:rPr lang="ru-RU" sz="1200" b="1" dirty="0" smtClean="0"/>
                        <a:t>2013</a:t>
                      </a:r>
                      <a:endParaRPr lang="ru-RU" sz="1200" b="1" dirty="0"/>
                    </a:p>
                  </a:txBody>
                  <a:tcPr>
                    <a:lnR w="12700" cap="flat" cmpd="sng" algn="ctr">
                      <a:solidFill>
                        <a:schemeClr val="bg1">
                          <a:lumMod val="50000"/>
                        </a:schemeClr>
                      </a:solidFill>
                      <a:prstDash val="solid"/>
                      <a:round/>
                      <a:headEnd type="none" w="med" len="med"/>
                      <a:tailEnd type="none" w="med" len="med"/>
                    </a:lnR>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gridSpan="9">
                  <a:txBody>
                    <a:bodyPr/>
                    <a:lstStyle/>
                    <a:p>
                      <a:pPr algn="l"/>
                      <a:r>
                        <a:rPr lang="ru-RU" sz="1200" b="1" dirty="0" smtClean="0"/>
                        <a:t>2014</a:t>
                      </a:r>
                      <a:endParaRPr lang="ru-RU" sz="1200" b="1" dirty="0"/>
                    </a:p>
                  </a:txBody>
                  <a:tcPr>
                    <a:lnL w="12700" cap="flat" cmpd="sng" algn="ctr">
                      <a:solidFill>
                        <a:schemeClr val="bg1">
                          <a:lumMod val="50000"/>
                        </a:schemeClr>
                      </a:solidFill>
                      <a:prstDash val="solid"/>
                      <a:round/>
                      <a:headEnd type="none" w="med" len="med"/>
                      <a:tailEnd type="none" w="med" len="med"/>
                    </a:lnL>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46076"/>
            <a:ext cx="9144000" cy="720000"/>
          </a:xfrm>
        </p:spPr>
        <p:txBody>
          <a:bodyPr/>
          <a:lstStyle/>
          <a:p>
            <a:r>
              <a:rPr lang="ru-RU" dirty="0" smtClean="0"/>
              <a:t>Стандартизация и унификация </a:t>
            </a:r>
            <a:br>
              <a:rPr lang="ru-RU" dirty="0" smtClean="0"/>
            </a:br>
            <a:r>
              <a:rPr lang="ru-RU" dirty="0" smtClean="0"/>
              <a:t>Интероперабельность системы бюджетных платежей</a:t>
            </a:r>
            <a:endParaRPr lang="ru-RU" dirty="0"/>
          </a:p>
        </p:txBody>
      </p:sp>
      <p:sp>
        <p:nvSpPr>
          <p:cNvPr id="3" name="TextBox 2"/>
          <p:cNvSpPr txBox="1"/>
          <p:nvPr/>
        </p:nvSpPr>
        <p:spPr>
          <a:xfrm>
            <a:off x="1643042" y="1508643"/>
            <a:ext cx="6929486" cy="2277547"/>
          </a:xfrm>
          <a:prstGeom prst="rect">
            <a:avLst/>
          </a:prstGeom>
          <a:noFill/>
        </p:spPr>
        <p:txBody>
          <a:bodyPr wrap="square" rtlCol="0">
            <a:spAutoFit/>
          </a:bodyPr>
          <a:lstStyle/>
          <a:p>
            <a:pPr algn="just">
              <a:spcBef>
                <a:spcPts val="600"/>
              </a:spcBef>
            </a:pPr>
            <a:r>
              <a:rPr lang="ru-RU" b="1" dirty="0" smtClean="0"/>
              <a:t>Стандартизация –</a:t>
            </a:r>
          </a:p>
          <a:p>
            <a:pPr lvl="1" algn="just">
              <a:spcBef>
                <a:spcPts val="600"/>
              </a:spcBef>
            </a:pPr>
            <a:r>
              <a:rPr lang="ru-RU" dirty="0" smtClean="0"/>
              <a:t>установление и применение правил с целью упорядочения деятельности  в определенной области на пользу и при участии всех заинтересованных сторон, в частности, для достижения всеобщей оптимальной экономии при соблюдении функциональных условий и требований техники безопасности</a:t>
            </a:r>
          </a:p>
          <a:p>
            <a:pPr algn="r">
              <a:spcBef>
                <a:spcPts val="600"/>
              </a:spcBef>
            </a:pPr>
            <a:r>
              <a:rPr lang="ru-RU" sz="1200" i="1" dirty="0" smtClean="0">
                <a:solidFill>
                  <a:schemeClr val="bg1">
                    <a:lumMod val="50000"/>
                  </a:schemeClr>
                </a:solidFill>
              </a:rPr>
              <a:t>Международная организация по стандартизации </a:t>
            </a:r>
            <a:br>
              <a:rPr lang="ru-RU" sz="1200" i="1" dirty="0" smtClean="0">
                <a:solidFill>
                  <a:schemeClr val="bg1">
                    <a:lumMod val="50000"/>
                  </a:schemeClr>
                </a:solidFill>
              </a:rPr>
            </a:br>
            <a:r>
              <a:rPr lang="ru-RU" sz="1200" i="1" dirty="0" smtClean="0">
                <a:solidFill>
                  <a:schemeClr val="bg1">
                    <a:lumMod val="50000"/>
                  </a:schemeClr>
                </a:solidFill>
              </a:rPr>
              <a:t>(</a:t>
            </a:r>
            <a:r>
              <a:rPr lang="en-US" sz="1200" i="1" dirty="0" smtClean="0">
                <a:solidFill>
                  <a:schemeClr val="bg1">
                    <a:lumMod val="50000"/>
                  </a:schemeClr>
                </a:solidFill>
              </a:rPr>
              <a:t>International Organization for Standardization</a:t>
            </a:r>
            <a:r>
              <a:rPr lang="ru-RU" sz="1200" i="1" dirty="0" smtClean="0">
                <a:solidFill>
                  <a:schemeClr val="bg1">
                    <a:lumMod val="50000"/>
                  </a:schemeClr>
                </a:solidFill>
              </a:rPr>
              <a:t>, </a:t>
            </a:r>
            <a:r>
              <a:rPr lang="en-US" sz="1200" i="1" dirty="0" smtClean="0">
                <a:solidFill>
                  <a:schemeClr val="bg1">
                    <a:lumMod val="50000"/>
                  </a:schemeClr>
                </a:solidFill>
              </a:rPr>
              <a:t>ISO</a:t>
            </a:r>
            <a:r>
              <a:rPr lang="ru-RU" sz="1200" i="1" dirty="0" smtClean="0">
                <a:solidFill>
                  <a:schemeClr val="bg1">
                    <a:lumMod val="50000"/>
                  </a:schemeClr>
                </a:solidFill>
              </a:rPr>
              <a:t>)</a:t>
            </a:r>
            <a:endParaRPr lang="ru-RU" sz="1200" i="1" dirty="0">
              <a:solidFill>
                <a:schemeClr val="bg1">
                  <a:lumMod val="50000"/>
                </a:schemeClr>
              </a:solidFill>
            </a:endParaRPr>
          </a:p>
        </p:txBody>
      </p:sp>
      <p:sp>
        <p:nvSpPr>
          <p:cNvPr id="4" name="TextBox 3"/>
          <p:cNvSpPr txBox="1"/>
          <p:nvPr/>
        </p:nvSpPr>
        <p:spPr>
          <a:xfrm>
            <a:off x="1643042" y="3948902"/>
            <a:ext cx="6517618" cy="723275"/>
          </a:xfrm>
          <a:prstGeom prst="rect">
            <a:avLst/>
          </a:prstGeom>
          <a:noFill/>
        </p:spPr>
        <p:txBody>
          <a:bodyPr wrap="none" rtlCol="0">
            <a:spAutoFit/>
          </a:bodyPr>
          <a:lstStyle/>
          <a:p>
            <a:pPr>
              <a:spcBef>
                <a:spcPts val="600"/>
              </a:spcBef>
            </a:pPr>
            <a:r>
              <a:rPr lang="ru-RU" b="1" dirty="0" smtClean="0"/>
              <a:t>Унификация –</a:t>
            </a:r>
          </a:p>
          <a:p>
            <a:pPr lvl="1">
              <a:spcBef>
                <a:spcPts val="600"/>
              </a:spcBef>
            </a:pPr>
            <a:r>
              <a:rPr lang="ru-RU" dirty="0" smtClean="0"/>
              <a:t>приведение к единообразию, к единой форме или системе</a:t>
            </a:r>
            <a:endParaRPr lang="ru-RU" dirty="0"/>
          </a:p>
        </p:txBody>
      </p:sp>
      <p:sp>
        <p:nvSpPr>
          <p:cNvPr id="5" name="TextBox 4"/>
          <p:cNvSpPr txBox="1"/>
          <p:nvPr/>
        </p:nvSpPr>
        <p:spPr>
          <a:xfrm>
            <a:off x="1643042" y="5282999"/>
            <a:ext cx="5919441" cy="723275"/>
          </a:xfrm>
          <a:prstGeom prst="rect">
            <a:avLst/>
          </a:prstGeom>
          <a:noFill/>
        </p:spPr>
        <p:txBody>
          <a:bodyPr wrap="none" rtlCol="0">
            <a:spAutoFit/>
          </a:bodyPr>
          <a:lstStyle/>
          <a:p>
            <a:pPr>
              <a:spcBef>
                <a:spcPts val="600"/>
              </a:spcBef>
            </a:pPr>
            <a:r>
              <a:rPr lang="ru-RU" b="1" dirty="0" smtClean="0"/>
              <a:t>Интероперабельность –</a:t>
            </a:r>
          </a:p>
          <a:p>
            <a:pPr lvl="1">
              <a:spcBef>
                <a:spcPts val="600"/>
              </a:spcBef>
            </a:pPr>
            <a:r>
              <a:rPr lang="ru-RU" dirty="0" smtClean="0"/>
              <a:t>способность к взаимодействию с другими системами</a:t>
            </a:r>
            <a:endParaRPr lang="ru-RU" dirty="0"/>
          </a:p>
        </p:txBody>
      </p:sp>
      <p:graphicFrame>
        <p:nvGraphicFramePr>
          <p:cNvPr id="7" name="Схема 6"/>
          <p:cNvGraphicFramePr/>
          <p:nvPr/>
        </p:nvGraphicFramePr>
        <p:xfrm>
          <a:off x="480158" y="3857628"/>
          <a:ext cx="1071538"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Овал 8"/>
          <p:cNvSpPr/>
          <p:nvPr/>
        </p:nvSpPr>
        <p:spPr>
          <a:xfrm>
            <a:off x="905422" y="4565311"/>
            <a:ext cx="221011" cy="221011"/>
          </a:xfrm>
          <a:prstGeom prst="ellips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sp>
      <p:pic>
        <p:nvPicPr>
          <p:cNvPr id="11" name="Рисунок 10" descr="interop.png"/>
          <p:cNvPicPr>
            <a:picLocks noChangeAspect="1"/>
          </p:cNvPicPr>
          <p:nvPr/>
        </p:nvPicPr>
        <p:blipFill>
          <a:blip r:embed="rId6">
            <a:duotone>
              <a:schemeClr val="accent1">
                <a:shade val="45000"/>
                <a:satMod val="135000"/>
              </a:schemeClr>
              <a:prstClr val="white"/>
            </a:duotone>
          </a:blip>
          <a:stretch>
            <a:fillRect/>
          </a:stretch>
        </p:blipFill>
        <p:spPr>
          <a:xfrm>
            <a:off x="461232" y="5286388"/>
            <a:ext cx="1109390" cy="785818"/>
          </a:xfrm>
          <a:prstGeom prst="rect">
            <a:avLst/>
          </a:prstGeom>
        </p:spPr>
      </p:pic>
      <p:pic>
        <p:nvPicPr>
          <p:cNvPr id="12" name="Рисунок 11" descr="standard.png"/>
          <p:cNvPicPr>
            <a:picLocks noChangeAspect="1"/>
          </p:cNvPicPr>
          <p:nvPr/>
        </p:nvPicPr>
        <p:blipFill>
          <a:blip r:embed="rId7">
            <a:duotone>
              <a:schemeClr val="accent1">
                <a:shade val="45000"/>
                <a:satMod val="135000"/>
              </a:schemeClr>
              <a:prstClr val="white"/>
            </a:duotone>
          </a:blip>
          <a:stretch>
            <a:fillRect/>
          </a:stretch>
        </p:blipFill>
        <p:spPr>
          <a:xfrm>
            <a:off x="245937" y="1865833"/>
            <a:ext cx="1539981" cy="128588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1"/>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1362842" y="4209640"/>
            <a:ext cx="1071570" cy="949373"/>
          </a:xfrm>
          <a:prstGeom prst="rect">
            <a:avLst/>
          </a:prstGeom>
          <a:noFill/>
          <a:ln w="9525">
            <a:noFill/>
            <a:miter lim="800000"/>
            <a:headEnd/>
            <a:tailEnd/>
          </a:ln>
          <a:effectLst/>
        </p:spPr>
      </p:pic>
      <p:sp>
        <p:nvSpPr>
          <p:cNvPr id="10" name="TextBox 9"/>
          <p:cNvSpPr txBox="1"/>
          <p:nvPr/>
        </p:nvSpPr>
        <p:spPr>
          <a:xfrm>
            <a:off x="1203661" y="4626126"/>
            <a:ext cx="1389932" cy="369332"/>
          </a:xfrm>
          <a:prstGeom prst="rect">
            <a:avLst/>
          </a:prstGeom>
          <a:noFill/>
        </p:spPr>
        <p:txBody>
          <a:bodyPr wrap="none" rtlCol="0">
            <a:spAutoFit/>
          </a:bodyPr>
          <a:lstStyle/>
          <a:p>
            <a:r>
              <a:rPr lang="ru-RU" dirty="0" smtClean="0">
                <a:solidFill>
                  <a:schemeClr val="accent1"/>
                </a:solidFill>
              </a:rPr>
              <a:t>Унификация</a:t>
            </a:r>
            <a:endParaRPr lang="ru-RU" dirty="0">
              <a:solidFill>
                <a:schemeClr val="accent1"/>
              </a:solidFill>
            </a:endParaRPr>
          </a:p>
        </p:txBody>
      </p:sp>
      <p:pic>
        <p:nvPicPr>
          <p:cNvPr id="7" name="Рисунок 6" descr="standard.png"/>
          <p:cNvPicPr>
            <a:picLocks noChangeAspect="1"/>
          </p:cNvPicPr>
          <p:nvPr/>
        </p:nvPicPr>
        <p:blipFill>
          <a:blip r:embed="rId3" cstate="print">
            <a:duotone>
              <a:schemeClr val="bg2">
                <a:shade val="45000"/>
                <a:satMod val="135000"/>
              </a:schemeClr>
              <a:prstClr val="white"/>
            </a:duotone>
          </a:blip>
          <a:stretch>
            <a:fillRect/>
          </a:stretch>
        </p:blipFill>
        <p:spPr>
          <a:xfrm>
            <a:off x="1283207" y="2801559"/>
            <a:ext cx="1230841" cy="1027752"/>
          </a:xfrm>
          <a:prstGeom prst="rect">
            <a:avLst/>
          </a:prstGeom>
        </p:spPr>
      </p:pic>
      <p:graphicFrame>
        <p:nvGraphicFramePr>
          <p:cNvPr id="3" name="Таблица 2"/>
          <p:cNvGraphicFramePr>
            <a:graphicFrameLocks noGrp="1"/>
          </p:cNvGraphicFramePr>
          <p:nvPr/>
        </p:nvGraphicFramePr>
        <p:xfrm>
          <a:off x="214282" y="928670"/>
          <a:ext cx="8715435" cy="4754880"/>
        </p:xfrm>
        <a:graphic>
          <a:graphicData uri="http://schemas.openxmlformats.org/drawingml/2006/table">
            <a:tbl>
              <a:tblPr bandRow="1">
                <a:tableStyleId>{2D5ABB26-0587-4C30-8999-92F81FD0307C}</a:tableStyleId>
              </a:tblPr>
              <a:tblGrid>
                <a:gridCol w="428628"/>
                <a:gridCol w="2357454"/>
                <a:gridCol w="500066"/>
                <a:gridCol w="5429287"/>
              </a:tblGrid>
              <a:tr h="8727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1F497D"/>
                          </a:solidFill>
                          <a:effectLst/>
                          <a:uLnTx/>
                          <a:uFillTx/>
                          <a:latin typeface="+mn-lt"/>
                          <a:ea typeface="+mn-ea"/>
                          <a:cs typeface="+mn-cs"/>
                          <a:sym typeface="Wingdings"/>
                        </a:rPr>
                        <a:t></a:t>
                      </a:r>
                      <a:endParaRPr kumimoji="0" lang="ru-RU" sz="2800" b="0" i="0" u="none" strike="noStrike" kern="1200" cap="none" spc="0" normalizeH="0" baseline="0" noProof="0" dirty="0" smtClean="0">
                        <a:ln>
                          <a:noFill/>
                        </a:ln>
                        <a:solidFill>
                          <a:srgbClr val="1F497D"/>
                        </a:solidFill>
                        <a:effectLst/>
                        <a:uLnTx/>
                        <a:uFillTx/>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1" dirty="0" smtClean="0"/>
                        <a:t>Определение органа, уполномоченного на установление правил</a:t>
                      </a: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400" b="1"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ru-RU" sz="1400" b="1"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ru-RU" sz="1400" b="1"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ru-RU" sz="1400" b="1" dirty="0" smtClean="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1">
                              <a:lumMod val="60000"/>
                              <a:lumOff val="40000"/>
                            </a:schemeClr>
                          </a:solidFill>
                          <a:effectLst>
                            <a:outerShdw blurRad="38100" dist="38100" dir="2700000" algn="tl">
                              <a:srgbClr val="000000">
                                <a:alpha val="43137"/>
                              </a:srgbClr>
                            </a:outerShdw>
                          </a:effectLst>
                          <a:latin typeface="Batang" pitchFamily="18" charset="-127"/>
                          <a:ea typeface="Batang" pitchFamily="18" charset="-127"/>
                        </a:rPr>
                        <a:t>&gt;</a:t>
                      </a:r>
                      <a:r>
                        <a:rPr lang="en-US" sz="2000" b="1" dirty="0" smtClean="0">
                          <a:solidFill>
                            <a:schemeClr val="tx2"/>
                          </a:solidFill>
                          <a:effectLst>
                            <a:outerShdw blurRad="38100" dist="38100" dir="2700000" algn="tl">
                              <a:srgbClr val="000000">
                                <a:alpha val="43137"/>
                              </a:srgbClr>
                            </a:outerShdw>
                          </a:effectLst>
                          <a:latin typeface="Batang" pitchFamily="18" charset="-127"/>
                          <a:ea typeface="Batang" pitchFamily="18" charset="-127"/>
                        </a:rPr>
                        <a:t>&gt;</a:t>
                      </a:r>
                      <a:endParaRPr lang="ru-RU" sz="2000" b="1" dirty="0" smtClean="0">
                        <a:solidFill>
                          <a:schemeClr val="tx2"/>
                        </a:solidFill>
                        <a:effectLst>
                          <a:outerShdw blurRad="38100" dist="38100" dir="2700000" algn="tl">
                            <a:srgbClr val="000000">
                              <a:alpha val="43137"/>
                            </a:srgbClr>
                          </a:outerShdw>
                        </a:effectLst>
                        <a:latin typeface="Batang" pitchFamily="18" charset="-127"/>
                        <a:ea typeface="Batang" pitchFamily="18" charset="-127"/>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ru-RU" sz="1150" b="1" dirty="0" smtClean="0"/>
                        <a:t>Правительством Российской Федерации </a:t>
                      </a:r>
                      <a:r>
                        <a:rPr lang="ru-RU" sz="1150" b="1" baseline="0" dirty="0" smtClean="0"/>
                        <a:t>10 сентября 2014 года внесен </a:t>
                      </a:r>
                      <a:r>
                        <a:rPr lang="ru-RU" sz="1150" b="1" dirty="0" smtClean="0"/>
                        <a:t>в  Государственную</a:t>
                      </a:r>
                      <a:r>
                        <a:rPr lang="ru-RU" sz="1150" b="1" baseline="0" dirty="0" smtClean="0"/>
                        <a:t> Думу Федерального Собрания Российской Федерации </a:t>
                      </a:r>
                      <a:r>
                        <a:rPr lang="ru-RU" sz="1150" b="0" baseline="0" dirty="0" smtClean="0"/>
                        <a:t>проект Федерального закона «О внесении изменений </a:t>
                      </a:r>
                      <a:r>
                        <a:rPr lang="ru-RU" sz="1150" baseline="0" dirty="0" smtClean="0"/>
                        <a:t>в статью 8 Федерального закона «О национальной платежной системе» в целях определение Министерства финансов Российской Федерации органом, уполномоченным на установление перечня реквизитов бюджетного платежа и формы распоряжения физического лица в его уплату</a:t>
                      </a:r>
                    </a:p>
                  </a:txBody>
                  <a:tcPr/>
                </a:tc>
              </a:tr>
              <a:tr h="11178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1F497D"/>
                          </a:solidFill>
                          <a:effectLst/>
                          <a:uLnTx/>
                          <a:uFillTx/>
                          <a:latin typeface="+mn-lt"/>
                          <a:ea typeface="+mn-ea"/>
                          <a:cs typeface="+mn-cs"/>
                          <a:sym typeface="Wingdings"/>
                        </a:rPr>
                        <a:t></a:t>
                      </a:r>
                      <a:endParaRPr kumimoji="0" lang="ru-RU" sz="2800" b="0" i="0" u="none" strike="noStrike" kern="1200" cap="none" spc="0" normalizeH="0" baseline="0" noProof="0" dirty="0" smtClean="0">
                        <a:ln>
                          <a:noFill/>
                        </a:ln>
                        <a:solidFill>
                          <a:srgbClr val="1F497D"/>
                        </a:solidFill>
                        <a:effectLst/>
                        <a:uLnTx/>
                        <a:uFillTx/>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1" dirty="0" smtClean="0"/>
                        <a:t>Определение</a:t>
                      </a:r>
                      <a:r>
                        <a:rPr lang="ru-RU" sz="1400" b="1" baseline="0" dirty="0" smtClean="0"/>
                        <a:t> перечня обязательных реквизитов бюджетного платежа</a:t>
                      </a: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400" b="1"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ru-RU" sz="1400" b="1" baseline="0" dirty="0" smtClean="0">
                        <a:solidFill>
                          <a:schemeClr val="accent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400" b="1" dirty="0" smtClean="0">
                        <a:solidFill>
                          <a:schemeClr val="accent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1">
                              <a:lumMod val="60000"/>
                              <a:lumOff val="40000"/>
                            </a:schemeClr>
                          </a:solidFill>
                          <a:effectLst>
                            <a:outerShdw blurRad="38100" dist="38100" dir="2700000" algn="tl">
                              <a:srgbClr val="000000">
                                <a:alpha val="43137"/>
                              </a:srgbClr>
                            </a:outerShdw>
                          </a:effectLst>
                          <a:latin typeface="Batang" pitchFamily="18" charset="-127"/>
                          <a:ea typeface="Batang" pitchFamily="18" charset="-127"/>
                        </a:rPr>
                        <a:t>&gt;</a:t>
                      </a:r>
                      <a:r>
                        <a:rPr lang="en-US" sz="2000" b="1" dirty="0" smtClean="0">
                          <a:solidFill>
                            <a:schemeClr val="tx2"/>
                          </a:solidFill>
                          <a:effectLst>
                            <a:outerShdw blurRad="38100" dist="38100" dir="2700000" algn="tl">
                              <a:srgbClr val="000000">
                                <a:alpha val="43137"/>
                              </a:srgbClr>
                            </a:outerShdw>
                          </a:effectLst>
                          <a:latin typeface="Batang" pitchFamily="18" charset="-127"/>
                          <a:ea typeface="Batang" pitchFamily="18" charset="-127"/>
                        </a:rPr>
                        <a:t>&gt;</a:t>
                      </a:r>
                      <a:endParaRPr lang="ru-RU" sz="2000" b="1" dirty="0" smtClean="0">
                        <a:solidFill>
                          <a:schemeClr val="tx2"/>
                        </a:solidFill>
                        <a:effectLst>
                          <a:outerShdw blurRad="38100" dist="38100" dir="2700000" algn="tl">
                            <a:srgbClr val="000000">
                              <a:alpha val="43137"/>
                            </a:srgbClr>
                          </a:outerShdw>
                        </a:effectLst>
                        <a:latin typeface="Batang" pitchFamily="18" charset="-127"/>
                        <a:ea typeface="Batang" pitchFamily="18" charset="-127"/>
                      </a:endParaRPr>
                    </a:p>
                  </a:txBody>
                  <a:tcPr/>
                </a:tc>
                <a:tc>
                  <a:txBody>
                    <a:bodyPr/>
                    <a:lstStyle/>
                    <a:p>
                      <a:pPr marL="0" marR="0" indent="0" algn="just" defTabSz="914400" rtl="0" eaLnBrk="1" fontAlgn="auto" latinLnBrk="0" hangingPunct="1">
                        <a:lnSpc>
                          <a:spcPct val="100000"/>
                        </a:lnSpc>
                        <a:spcBef>
                          <a:spcPts val="600"/>
                        </a:spcBef>
                        <a:spcAft>
                          <a:spcPts val="0"/>
                        </a:spcAft>
                        <a:buClrTx/>
                        <a:buSzTx/>
                        <a:buFont typeface="+mj-lt"/>
                        <a:buNone/>
                        <a:tabLst>
                          <a:tab pos="179388" algn="l"/>
                        </a:tabLst>
                        <a:defRPr/>
                      </a:pPr>
                      <a:r>
                        <a:rPr lang="ru-RU" sz="1150" b="1" baseline="0" dirty="0" smtClean="0"/>
                        <a:t>Перечень обязательных реквизитов бюджетного платежа</a:t>
                      </a:r>
                    </a:p>
                    <a:p>
                      <a:pPr marL="0" marR="0" indent="179388" algn="just" defTabSz="914400" rtl="0" eaLnBrk="1" fontAlgn="auto" latinLnBrk="0" hangingPunct="1">
                        <a:lnSpc>
                          <a:spcPct val="100000"/>
                        </a:lnSpc>
                        <a:spcBef>
                          <a:spcPts val="0"/>
                        </a:spcBef>
                        <a:spcAft>
                          <a:spcPts val="0"/>
                        </a:spcAft>
                        <a:buClrTx/>
                        <a:buSzTx/>
                        <a:buFont typeface="Arial" pitchFamily="34" charset="0"/>
                        <a:buChar char="•"/>
                        <a:tabLst/>
                        <a:defRPr/>
                      </a:pPr>
                      <a:r>
                        <a:rPr lang="ru-RU" sz="1150" baseline="0" dirty="0" smtClean="0"/>
                        <a:t>Перечень разработан и направлен в Министерство финансов Российской Федерации (письма от 19 февраля 2014 г. № 42-1.0-06/6, 1 сентября 2014 г. </a:t>
                      </a:r>
                      <a:br>
                        <a:rPr lang="ru-RU" sz="1150" baseline="0" dirty="0" smtClean="0"/>
                      </a:br>
                      <a:r>
                        <a:rPr lang="ru-RU" sz="1150" baseline="0" dirty="0" smtClean="0"/>
                        <a:t>№ 42-1.0-11/419)</a:t>
                      </a:r>
                    </a:p>
                  </a:txBody>
                  <a:tcPr/>
                </a:tc>
              </a:tr>
              <a:tr h="11627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1F497D"/>
                          </a:solidFill>
                          <a:effectLst/>
                          <a:uLnTx/>
                          <a:uFillTx/>
                          <a:latin typeface="+mn-lt"/>
                          <a:ea typeface="+mn-ea"/>
                          <a:cs typeface="+mn-cs"/>
                          <a:sym typeface="Wingdings"/>
                        </a:rPr>
                        <a:t></a:t>
                      </a:r>
                      <a:endParaRPr kumimoji="0" lang="ru-RU" sz="2800" b="0" i="0" u="none" strike="noStrike" kern="1200" cap="none" spc="0" normalizeH="0" baseline="0" noProof="0" dirty="0" smtClean="0">
                        <a:ln>
                          <a:noFill/>
                        </a:ln>
                        <a:solidFill>
                          <a:srgbClr val="1F497D"/>
                        </a:solidFill>
                        <a:effectLst/>
                        <a:uLnTx/>
                        <a:uFillTx/>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1" dirty="0" smtClean="0"/>
                        <a:t>Разработка</a:t>
                      </a:r>
                      <a:r>
                        <a:rPr lang="ru-RU" sz="1400" b="1" baseline="0" dirty="0" smtClean="0"/>
                        <a:t> формы распоряжения физического лица</a:t>
                      </a: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400" b="1"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ru-RU" sz="1400" b="1"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ru-RU" sz="1400" b="1"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ru-RU" sz="1400" b="1"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ru-RU" sz="1400" b="1" dirty="0" smtClean="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1">
                              <a:lumMod val="60000"/>
                              <a:lumOff val="40000"/>
                            </a:schemeClr>
                          </a:solidFill>
                          <a:effectLst>
                            <a:outerShdw blurRad="38100" dist="38100" dir="2700000" algn="tl">
                              <a:srgbClr val="000000">
                                <a:alpha val="43137"/>
                              </a:srgbClr>
                            </a:outerShdw>
                          </a:effectLst>
                          <a:latin typeface="Batang" pitchFamily="18" charset="-127"/>
                          <a:ea typeface="Batang" pitchFamily="18" charset="-127"/>
                        </a:rPr>
                        <a:t>&gt;</a:t>
                      </a:r>
                      <a:r>
                        <a:rPr lang="en-US" sz="2000" b="1" dirty="0" smtClean="0">
                          <a:solidFill>
                            <a:schemeClr val="tx2"/>
                          </a:solidFill>
                          <a:effectLst>
                            <a:outerShdw blurRad="38100" dist="38100" dir="2700000" algn="tl">
                              <a:srgbClr val="000000">
                                <a:alpha val="43137"/>
                              </a:srgbClr>
                            </a:outerShdw>
                          </a:effectLst>
                          <a:latin typeface="Batang" pitchFamily="18" charset="-127"/>
                          <a:ea typeface="Batang" pitchFamily="18" charset="-127"/>
                        </a:rPr>
                        <a:t>&gt;</a:t>
                      </a:r>
                      <a:endParaRPr lang="ru-RU" sz="2000" b="1" dirty="0" smtClean="0">
                        <a:solidFill>
                          <a:schemeClr val="tx2"/>
                        </a:solidFill>
                        <a:effectLst>
                          <a:outerShdw blurRad="38100" dist="38100" dir="2700000" algn="tl">
                            <a:srgbClr val="000000">
                              <a:alpha val="43137"/>
                            </a:srgbClr>
                          </a:outerShdw>
                        </a:effectLst>
                        <a:latin typeface="Batang" pitchFamily="18" charset="-127"/>
                        <a:ea typeface="Batang" pitchFamily="18" charset="-127"/>
                      </a:endParaRPr>
                    </a:p>
                  </a:txBody>
                  <a:tcPr/>
                </a:tc>
                <a:tc>
                  <a:txBody>
                    <a:bodyPr/>
                    <a:lstStyle/>
                    <a:p>
                      <a:pPr marL="0" marR="0" indent="0" algn="just" defTabSz="914400" rtl="0" eaLnBrk="1" fontAlgn="auto" latinLnBrk="0" hangingPunct="1">
                        <a:lnSpc>
                          <a:spcPct val="100000"/>
                        </a:lnSpc>
                        <a:spcBef>
                          <a:spcPts val="600"/>
                        </a:spcBef>
                        <a:spcAft>
                          <a:spcPts val="0"/>
                        </a:spcAft>
                        <a:buClrTx/>
                        <a:buSzTx/>
                        <a:buFont typeface="+mj-lt"/>
                        <a:buNone/>
                        <a:tabLst>
                          <a:tab pos="179388" algn="l"/>
                        </a:tabLst>
                        <a:defRPr/>
                      </a:pPr>
                      <a:r>
                        <a:rPr lang="ru-RU" sz="1150" b="1" baseline="0" dirty="0" smtClean="0"/>
                        <a:t>Унифицированная форма распоряжения физического лица</a:t>
                      </a:r>
                    </a:p>
                    <a:p>
                      <a:pPr marL="0" marR="0" indent="179388" algn="just" defTabSz="914400" rtl="0" eaLnBrk="1" fontAlgn="auto" latinLnBrk="0" hangingPunct="1">
                        <a:lnSpc>
                          <a:spcPct val="100000"/>
                        </a:lnSpc>
                        <a:spcBef>
                          <a:spcPts val="0"/>
                        </a:spcBef>
                        <a:spcAft>
                          <a:spcPts val="0"/>
                        </a:spcAft>
                        <a:buClrTx/>
                        <a:buSzTx/>
                        <a:buFont typeface="Arial" pitchFamily="34" charset="0"/>
                        <a:buChar char="•"/>
                        <a:tabLst/>
                        <a:defRPr/>
                      </a:pPr>
                      <a:r>
                        <a:rPr lang="ru-RU" sz="1150" baseline="0" dirty="0" smtClean="0"/>
                        <a:t>Форма разработана и направлена в Министерство финансов Российской Федерации (письмо от 19 февраля 2014 г. № 42-1.0-06/6)</a:t>
                      </a:r>
                    </a:p>
                    <a:p>
                      <a:pPr marL="0" marR="0" indent="0" algn="just" defTabSz="914400" rtl="0" eaLnBrk="1" fontAlgn="auto" latinLnBrk="0" hangingPunct="1">
                        <a:lnSpc>
                          <a:spcPct val="100000"/>
                        </a:lnSpc>
                        <a:spcBef>
                          <a:spcPts val="600"/>
                        </a:spcBef>
                        <a:spcAft>
                          <a:spcPts val="0"/>
                        </a:spcAft>
                        <a:buClrTx/>
                        <a:buSzTx/>
                        <a:buFont typeface="Arial" pitchFamily="34" charset="0"/>
                        <a:buNone/>
                        <a:tabLst>
                          <a:tab pos="176213" algn="l"/>
                        </a:tabLst>
                        <a:defRPr/>
                      </a:pPr>
                      <a:r>
                        <a:rPr lang="ru-RU" sz="1150" b="1" baseline="0" dirty="0" smtClean="0"/>
                        <a:t>Включение в унифицированную форму распоряжения физического лица двумерного штрих-кода</a:t>
                      </a:r>
                    </a:p>
                    <a:p>
                      <a:pPr marL="0" marR="0" indent="179388" algn="just" defTabSz="914400" rtl="0" eaLnBrk="1" fontAlgn="auto" latinLnBrk="0" hangingPunct="1">
                        <a:lnSpc>
                          <a:spcPct val="100000"/>
                        </a:lnSpc>
                        <a:spcBef>
                          <a:spcPts val="0"/>
                        </a:spcBef>
                        <a:spcAft>
                          <a:spcPts val="0"/>
                        </a:spcAft>
                        <a:buClrTx/>
                        <a:buSzTx/>
                        <a:buFont typeface="Arial" pitchFamily="34" charset="0"/>
                        <a:buChar char="•"/>
                        <a:tabLst/>
                        <a:defRPr/>
                      </a:pPr>
                      <a:r>
                        <a:rPr lang="ru-RU" sz="1150" baseline="0" dirty="0" smtClean="0"/>
                        <a:t>Предложения направлены в Министерство финансов Российской Федерации (письмо от 26 июня 2014 г. № 42-1.0-06/17)</a:t>
                      </a:r>
                    </a:p>
                  </a:txBody>
                  <a:tcPr/>
                </a:tc>
              </a:tr>
            </a:tbl>
          </a:graphicData>
        </a:graphic>
      </p:graphicFrame>
      <p:cxnSp>
        <p:nvCxnSpPr>
          <p:cNvPr id="5" name="Прямая со стрелкой 4"/>
          <p:cNvCxnSpPr/>
          <p:nvPr/>
        </p:nvCxnSpPr>
        <p:spPr>
          <a:xfrm>
            <a:off x="214282" y="6099101"/>
            <a:ext cx="8786874" cy="1588"/>
          </a:xfrm>
          <a:prstGeom prst="straightConnector1">
            <a:avLst/>
          </a:prstGeom>
          <a:ln w="47625">
            <a:headEnd type="oval"/>
            <a:tailEnd type="arrow"/>
          </a:ln>
        </p:spPr>
        <p:style>
          <a:lnRef idx="1">
            <a:schemeClr val="accent1"/>
          </a:lnRef>
          <a:fillRef idx="0">
            <a:schemeClr val="accent1"/>
          </a:fillRef>
          <a:effectRef idx="0">
            <a:schemeClr val="accent1"/>
          </a:effectRef>
          <a:fontRef idx="minor">
            <a:schemeClr val="tx1"/>
          </a:fontRef>
        </p:style>
      </p:cxnSp>
      <p:sp>
        <p:nvSpPr>
          <p:cNvPr id="15" name="Заголовок 1"/>
          <p:cNvSpPr>
            <a:spLocks noGrp="1"/>
          </p:cNvSpPr>
          <p:nvPr>
            <p:ph type="title"/>
          </p:nvPr>
        </p:nvSpPr>
        <p:spPr>
          <a:xfrm>
            <a:off x="0" y="346076"/>
            <a:ext cx="9144000" cy="439200"/>
          </a:xfrm>
        </p:spPr>
        <p:txBody>
          <a:bodyPr/>
          <a:lstStyle/>
          <a:p>
            <a:r>
              <a:rPr lang="ru-RU" dirty="0" smtClean="0"/>
              <a:t>Мероприятия</a:t>
            </a:r>
            <a:endParaRPr lang="ru-RU" dirty="0"/>
          </a:p>
        </p:txBody>
      </p:sp>
      <p:sp>
        <p:nvSpPr>
          <p:cNvPr id="23" name="Прямоугольник 22"/>
          <p:cNvSpPr/>
          <p:nvPr/>
        </p:nvSpPr>
        <p:spPr>
          <a:xfrm>
            <a:off x="3286116" y="5786454"/>
            <a:ext cx="5904000" cy="18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rgbClr val="1F497D"/>
                </a:solidFill>
                <a:sym typeface="Wingdings"/>
              </a:rPr>
              <a:t></a:t>
            </a:r>
            <a:endParaRPr lang="ru-RU" dirty="0">
              <a:solidFill>
                <a:srgbClr val="1F497D"/>
              </a:solidFill>
            </a:endParaRPr>
          </a:p>
        </p:txBody>
      </p:sp>
      <p:graphicFrame>
        <p:nvGraphicFramePr>
          <p:cNvPr id="9" name="Таблица 8"/>
          <p:cNvGraphicFramePr>
            <a:graphicFrameLocks noGrp="1"/>
          </p:cNvGraphicFramePr>
          <p:nvPr/>
        </p:nvGraphicFramePr>
        <p:xfrm>
          <a:off x="214273" y="6125996"/>
          <a:ext cx="8644006" cy="548640"/>
        </p:xfrm>
        <a:graphic>
          <a:graphicData uri="http://schemas.openxmlformats.org/drawingml/2006/table">
            <a:tbl>
              <a:tblPr firstRow="1" bandRow="1">
                <a:tableStyleId>{2D5ABB26-0587-4C30-8999-92F81FD0307C}</a:tableStyleId>
              </a:tblPr>
              <a:tblGrid>
                <a:gridCol w="617429"/>
                <a:gridCol w="617429"/>
                <a:gridCol w="617429"/>
                <a:gridCol w="617429"/>
                <a:gridCol w="617429"/>
                <a:gridCol w="617429"/>
                <a:gridCol w="617429"/>
                <a:gridCol w="617429"/>
                <a:gridCol w="617429"/>
                <a:gridCol w="617429"/>
                <a:gridCol w="617429"/>
                <a:gridCol w="617429"/>
                <a:gridCol w="617429"/>
                <a:gridCol w="617429"/>
              </a:tblGrid>
              <a:tr h="0">
                <a:tc>
                  <a:txBody>
                    <a:bodyPr/>
                    <a:lstStyle/>
                    <a:p>
                      <a:pPr algn="ctr"/>
                      <a:r>
                        <a:rPr lang="ru-RU" sz="1200" dirty="0" smtClean="0"/>
                        <a:t>авг</a:t>
                      </a:r>
                      <a:endParaRPr lang="ru-RU" sz="1200" dirty="0"/>
                    </a:p>
                  </a:txBody>
                  <a:tcPr/>
                </a:tc>
                <a:tc>
                  <a:txBody>
                    <a:bodyPr/>
                    <a:lstStyle/>
                    <a:p>
                      <a:pPr algn="ctr"/>
                      <a:r>
                        <a:rPr lang="ru-RU" sz="1200" dirty="0" smtClean="0"/>
                        <a:t>сен</a:t>
                      </a:r>
                      <a:endParaRPr lang="ru-RU" sz="1200" dirty="0"/>
                    </a:p>
                  </a:txBody>
                  <a:tcPr/>
                </a:tc>
                <a:tc>
                  <a:txBody>
                    <a:bodyPr/>
                    <a:lstStyle/>
                    <a:p>
                      <a:pPr algn="ctr"/>
                      <a:r>
                        <a:rPr lang="ru-RU" sz="1200" dirty="0" smtClean="0"/>
                        <a:t>окт</a:t>
                      </a:r>
                      <a:endParaRPr lang="ru-RU" sz="1200" dirty="0"/>
                    </a:p>
                  </a:txBody>
                  <a:tcPr/>
                </a:tc>
                <a:tc>
                  <a:txBody>
                    <a:bodyPr/>
                    <a:lstStyle/>
                    <a:p>
                      <a:pPr algn="ctr"/>
                      <a:r>
                        <a:rPr lang="ru-RU" sz="1200" dirty="0" smtClean="0"/>
                        <a:t>ноя</a:t>
                      </a:r>
                      <a:endParaRPr lang="ru-RU" sz="1200" dirty="0"/>
                    </a:p>
                  </a:txBody>
                  <a:tcPr/>
                </a:tc>
                <a:tc>
                  <a:txBody>
                    <a:bodyPr/>
                    <a:lstStyle/>
                    <a:p>
                      <a:pPr algn="ctr"/>
                      <a:r>
                        <a:rPr lang="ru-RU" sz="1200" dirty="0" smtClean="0"/>
                        <a:t>дек</a:t>
                      </a:r>
                      <a:endParaRPr lang="ru-RU" sz="1200" dirty="0"/>
                    </a:p>
                  </a:txBody>
                  <a:tcPr>
                    <a:lnR w="12700" cap="flat" cmpd="sng" algn="ctr">
                      <a:solidFill>
                        <a:schemeClr val="bg1">
                          <a:lumMod val="50000"/>
                        </a:schemeClr>
                      </a:solidFill>
                      <a:prstDash val="solid"/>
                      <a:round/>
                      <a:headEnd type="none" w="med" len="med"/>
                      <a:tailEnd type="none" w="med" len="med"/>
                    </a:lnR>
                  </a:tcPr>
                </a:tc>
                <a:tc>
                  <a:txBody>
                    <a:bodyPr/>
                    <a:lstStyle/>
                    <a:p>
                      <a:pPr algn="ctr"/>
                      <a:r>
                        <a:rPr lang="ru-RU" sz="1200" dirty="0" smtClean="0"/>
                        <a:t>янв</a:t>
                      </a:r>
                      <a:endParaRPr lang="ru-RU" sz="1200" dirty="0"/>
                    </a:p>
                  </a:txBody>
                  <a:tcPr>
                    <a:lnL w="12700" cap="flat" cmpd="sng" algn="ctr">
                      <a:solidFill>
                        <a:schemeClr val="bg1">
                          <a:lumMod val="50000"/>
                        </a:schemeClr>
                      </a:solidFill>
                      <a:prstDash val="solid"/>
                      <a:round/>
                      <a:headEnd type="none" w="med" len="med"/>
                      <a:tailEnd type="none" w="med" len="med"/>
                    </a:lnL>
                  </a:tcPr>
                </a:tc>
                <a:tc>
                  <a:txBody>
                    <a:bodyPr/>
                    <a:lstStyle/>
                    <a:p>
                      <a:pPr algn="ctr"/>
                      <a:r>
                        <a:rPr lang="ru-RU" sz="1200" dirty="0" smtClean="0"/>
                        <a:t>фев</a:t>
                      </a:r>
                      <a:endParaRPr lang="ru-RU" sz="1200" dirty="0"/>
                    </a:p>
                  </a:txBody>
                  <a:tcPr/>
                </a:tc>
                <a:tc>
                  <a:txBody>
                    <a:bodyPr/>
                    <a:lstStyle/>
                    <a:p>
                      <a:pPr algn="ctr"/>
                      <a:r>
                        <a:rPr lang="ru-RU" sz="1200" dirty="0" smtClean="0"/>
                        <a:t>мар</a:t>
                      </a:r>
                      <a:endParaRPr lang="ru-RU" sz="1200" dirty="0"/>
                    </a:p>
                  </a:txBody>
                  <a:tcPr/>
                </a:tc>
                <a:tc>
                  <a:txBody>
                    <a:bodyPr/>
                    <a:lstStyle/>
                    <a:p>
                      <a:pPr algn="ctr"/>
                      <a:r>
                        <a:rPr lang="ru-RU" sz="1200" dirty="0" smtClean="0"/>
                        <a:t>апр</a:t>
                      </a:r>
                      <a:endParaRPr lang="ru-RU" sz="1200" dirty="0"/>
                    </a:p>
                  </a:txBody>
                  <a:tcPr/>
                </a:tc>
                <a:tc>
                  <a:txBody>
                    <a:bodyPr/>
                    <a:lstStyle/>
                    <a:p>
                      <a:pPr algn="ctr"/>
                      <a:r>
                        <a:rPr lang="ru-RU" sz="1200" dirty="0" smtClean="0"/>
                        <a:t>май</a:t>
                      </a:r>
                      <a:endParaRPr lang="ru-RU" sz="1200" dirty="0"/>
                    </a:p>
                  </a:txBody>
                  <a:tcPr/>
                </a:tc>
                <a:tc>
                  <a:txBody>
                    <a:bodyPr/>
                    <a:lstStyle/>
                    <a:p>
                      <a:pPr algn="ctr"/>
                      <a:r>
                        <a:rPr lang="ru-RU" sz="1200" dirty="0" smtClean="0"/>
                        <a:t>июн</a:t>
                      </a:r>
                      <a:endParaRPr lang="ru-RU" sz="1200" dirty="0"/>
                    </a:p>
                  </a:txBody>
                  <a:tcPr/>
                </a:tc>
                <a:tc>
                  <a:txBody>
                    <a:bodyPr/>
                    <a:lstStyle/>
                    <a:p>
                      <a:pPr algn="ctr"/>
                      <a:r>
                        <a:rPr lang="ru-RU" sz="1200" dirty="0" smtClean="0"/>
                        <a:t>июл</a:t>
                      </a:r>
                      <a:endParaRPr lang="ru-RU" sz="1200" dirty="0"/>
                    </a:p>
                  </a:txBody>
                  <a:tcPr/>
                </a:tc>
                <a:tc>
                  <a:txBody>
                    <a:bodyPr/>
                    <a:lstStyle/>
                    <a:p>
                      <a:pPr algn="ctr"/>
                      <a:r>
                        <a:rPr lang="ru-RU" sz="1200" dirty="0" smtClean="0"/>
                        <a:t>авг</a:t>
                      </a:r>
                      <a:endParaRPr lang="ru-RU" sz="1200" dirty="0"/>
                    </a:p>
                  </a:txBody>
                  <a:tcPr/>
                </a:tc>
                <a:tc>
                  <a:txBody>
                    <a:bodyPr/>
                    <a:lstStyle/>
                    <a:p>
                      <a:pPr algn="ctr"/>
                      <a:r>
                        <a:rPr lang="ru-RU" sz="1200" dirty="0" smtClean="0"/>
                        <a:t>сен</a:t>
                      </a:r>
                      <a:endParaRPr lang="ru-RU" sz="1200" dirty="0"/>
                    </a:p>
                  </a:txBody>
                  <a:tcPr/>
                </a:tc>
              </a:tr>
              <a:tr h="185420">
                <a:tc gridSpan="5">
                  <a:txBody>
                    <a:bodyPr/>
                    <a:lstStyle/>
                    <a:p>
                      <a:pPr algn="l"/>
                      <a:r>
                        <a:rPr lang="ru-RU" sz="1200" b="1" dirty="0" smtClean="0"/>
                        <a:t>2013</a:t>
                      </a:r>
                      <a:endParaRPr lang="ru-RU" sz="1200" b="1" dirty="0"/>
                    </a:p>
                  </a:txBody>
                  <a:tcPr>
                    <a:lnR w="12700" cap="flat" cmpd="sng" algn="ctr">
                      <a:solidFill>
                        <a:schemeClr val="bg1">
                          <a:lumMod val="50000"/>
                        </a:schemeClr>
                      </a:solidFill>
                      <a:prstDash val="solid"/>
                      <a:round/>
                      <a:headEnd type="none" w="med" len="med"/>
                      <a:tailEnd type="none" w="med" len="med"/>
                    </a:lnR>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gridSpan="9">
                  <a:txBody>
                    <a:bodyPr/>
                    <a:lstStyle/>
                    <a:p>
                      <a:pPr algn="l"/>
                      <a:r>
                        <a:rPr lang="ru-RU" sz="1200" b="1" dirty="0" smtClean="0"/>
                        <a:t>2014</a:t>
                      </a:r>
                      <a:endParaRPr lang="ru-RU" sz="1200" b="1" dirty="0"/>
                    </a:p>
                  </a:txBody>
                  <a:tcPr>
                    <a:lnL w="12700" cap="flat" cmpd="sng" algn="ctr">
                      <a:solidFill>
                        <a:schemeClr val="bg1">
                          <a:lumMod val="50000"/>
                        </a:schemeClr>
                      </a:solidFill>
                      <a:prstDash val="solid"/>
                      <a:round/>
                      <a:headEnd type="none" w="med" len="med"/>
                      <a:tailEnd type="none" w="med" len="med"/>
                    </a:lnL>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r>
            </a:tbl>
          </a:graphicData>
        </a:graphic>
      </p:graphicFrame>
      <p:sp>
        <p:nvSpPr>
          <p:cNvPr id="8" name="TextBox 7"/>
          <p:cNvSpPr txBox="1"/>
          <p:nvPr/>
        </p:nvSpPr>
        <p:spPr>
          <a:xfrm>
            <a:off x="1011205" y="3245665"/>
            <a:ext cx="1774845" cy="369332"/>
          </a:xfrm>
          <a:prstGeom prst="rect">
            <a:avLst/>
          </a:prstGeom>
          <a:noFill/>
        </p:spPr>
        <p:txBody>
          <a:bodyPr wrap="none" rtlCol="0">
            <a:spAutoFit/>
          </a:bodyPr>
          <a:lstStyle/>
          <a:p>
            <a:r>
              <a:rPr lang="ru-RU" dirty="0" smtClean="0">
                <a:solidFill>
                  <a:schemeClr val="accent1"/>
                </a:solidFill>
              </a:rPr>
              <a:t>Стандартизация</a:t>
            </a:r>
            <a:endParaRPr lang="ru-RU" dirty="0">
              <a:solidFill>
                <a:schemeClr val="accent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Национальный стандарт ГОСТ Р 56042-2014 </a:t>
            </a:r>
            <a:endParaRPr lang="ru-RU" dirty="0"/>
          </a:p>
        </p:txBody>
      </p:sp>
      <p:sp>
        <p:nvSpPr>
          <p:cNvPr id="3" name="TextBox 2"/>
          <p:cNvSpPr txBox="1"/>
          <p:nvPr/>
        </p:nvSpPr>
        <p:spPr>
          <a:xfrm>
            <a:off x="3571868" y="1710957"/>
            <a:ext cx="5286412" cy="954107"/>
          </a:xfrm>
          <a:prstGeom prst="rect">
            <a:avLst/>
          </a:prstGeom>
          <a:noFill/>
        </p:spPr>
        <p:txBody>
          <a:bodyPr wrap="square" rtlCol="0">
            <a:spAutoFit/>
          </a:bodyPr>
          <a:lstStyle/>
          <a:p>
            <a:pPr algn="just">
              <a:spcBef>
                <a:spcPts val="600"/>
              </a:spcBef>
            </a:pPr>
            <a:r>
              <a:rPr lang="ru-RU" sz="1400" b="1" dirty="0" smtClean="0"/>
              <a:t>Стандарт устанавливает </a:t>
            </a:r>
            <a:r>
              <a:rPr lang="ru-RU" sz="1400" dirty="0" smtClean="0"/>
              <a:t>правила кодирования платежных реквизитов в двумерный штрих-код, являющийся графическим отображением информации для последующей ее расшифровки техническими средствами.</a:t>
            </a:r>
          </a:p>
        </p:txBody>
      </p:sp>
      <p:sp>
        <p:nvSpPr>
          <p:cNvPr id="5" name="TextBox 4"/>
          <p:cNvSpPr txBox="1"/>
          <p:nvPr/>
        </p:nvSpPr>
        <p:spPr>
          <a:xfrm>
            <a:off x="285720" y="5429264"/>
            <a:ext cx="8572560" cy="107721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600" dirty="0" smtClean="0"/>
              <a:t>Использование соответствующего стандарту штрих-кода при формировании администратором доходов распоряжения плательщика и его применение кредитными организациями при приеме платежей в бюджеты бюджетной системы Российской Федерации позволит снизить операционные ошибки и, как следствие, объем невыясненных поступлений</a:t>
            </a:r>
            <a:endParaRPr lang="ru-RU" sz="1600" dirty="0"/>
          </a:p>
        </p:txBody>
      </p:sp>
      <p:sp>
        <p:nvSpPr>
          <p:cNvPr id="6" name="TextBox 5"/>
          <p:cNvSpPr txBox="1"/>
          <p:nvPr/>
        </p:nvSpPr>
        <p:spPr>
          <a:xfrm>
            <a:off x="0" y="781276"/>
            <a:ext cx="9144000" cy="861774"/>
          </a:xfrm>
          <a:prstGeom prst="rect">
            <a:avLst/>
          </a:prstGeom>
          <a:noFill/>
        </p:spPr>
        <p:txBody>
          <a:bodyPr wrap="square" rtlCol="0">
            <a:spAutoFit/>
          </a:bodyPr>
          <a:lstStyle/>
          <a:p>
            <a:pPr algn="ctr"/>
            <a:r>
              <a:rPr lang="ru-RU" b="1" dirty="0" smtClean="0"/>
              <a:t>«Стандарты финансовых операций.</a:t>
            </a:r>
          </a:p>
          <a:p>
            <a:pPr algn="ctr"/>
            <a:r>
              <a:rPr lang="ru-RU" b="1" dirty="0" smtClean="0"/>
              <a:t>Двумерные символы штрихового кода для осуществления платежей физических лиц»</a:t>
            </a:r>
          </a:p>
          <a:p>
            <a:pPr algn="ctr"/>
            <a:r>
              <a:rPr lang="ru-RU" sz="1400" dirty="0" smtClean="0"/>
              <a:t>(вводится впервые, вступил в действие с 1 сентября 2014 года, утвержден для добровольного применения)</a:t>
            </a:r>
            <a:endParaRPr lang="ru-RU" sz="1400" dirty="0"/>
          </a:p>
        </p:txBody>
      </p:sp>
      <p:sp>
        <p:nvSpPr>
          <p:cNvPr id="7" name="Прямоугольник 6"/>
          <p:cNvSpPr/>
          <p:nvPr/>
        </p:nvSpPr>
        <p:spPr>
          <a:xfrm>
            <a:off x="3857620" y="2786058"/>
            <a:ext cx="1188000" cy="900000"/>
          </a:xfrm>
          <a:prstGeom prst="rect">
            <a:avLst/>
          </a:prstGeom>
          <a:solidFill>
            <a:schemeClr val="accent1">
              <a:lumMod val="20000"/>
              <a:lumOff val="80000"/>
            </a:schemeClr>
          </a:soli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400" dirty="0" smtClean="0">
                <a:solidFill>
                  <a:schemeClr val="tx2"/>
                </a:solidFill>
              </a:rPr>
              <a:t>до </a:t>
            </a:r>
            <a:r>
              <a:rPr lang="ru-RU" sz="1400" b="1" dirty="0" smtClean="0">
                <a:solidFill>
                  <a:schemeClr val="tx2"/>
                </a:solidFill>
              </a:rPr>
              <a:t>4 296 </a:t>
            </a:r>
            <a:r>
              <a:rPr lang="ru-RU" sz="1400" dirty="0" smtClean="0">
                <a:solidFill>
                  <a:schemeClr val="tx2"/>
                </a:solidFill>
              </a:rPr>
              <a:t>символов</a:t>
            </a:r>
            <a:br>
              <a:rPr lang="ru-RU" sz="1400" dirty="0" smtClean="0">
                <a:solidFill>
                  <a:schemeClr val="tx2"/>
                </a:solidFill>
              </a:rPr>
            </a:br>
            <a:r>
              <a:rPr lang="ru-RU" sz="1400" dirty="0" smtClean="0">
                <a:solidFill>
                  <a:schemeClr val="tx2"/>
                </a:solidFill>
              </a:rPr>
              <a:t>в штрих-коде</a:t>
            </a:r>
            <a:r>
              <a:rPr lang="en-US" sz="1400" dirty="0" smtClean="0">
                <a:solidFill>
                  <a:schemeClr val="tx2"/>
                </a:solidFill>
              </a:rPr>
              <a:t/>
            </a:r>
            <a:br>
              <a:rPr lang="en-US" sz="1400" dirty="0" smtClean="0">
                <a:solidFill>
                  <a:schemeClr val="tx2"/>
                </a:solidFill>
              </a:rPr>
            </a:br>
            <a:r>
              <a:rPr lang="ru-RU" sz="1050" dirty="0" smtClean="0">
                <a:solidFill>
                  <a:schemeClr val="tx2"/>
                </a:solidFill>
              </a:rPr>
              <a:t>(</a:t>
            </a:r>
            <a:r>
              <a:rPr lang="en-US" sz="1050" dirty="0" smtClean="0">
                <a:solidFill>
                  <a:schemeClr val="tx2"/>
                </a:solidFill>
              </a:rPr>
              <a:t>QR Code</a:t>
            </a:r>
            <a:r>
              <a:rPr lang="ru-RU" sz="1050" dirty="0" smtClean="0">
                <a:solidFill>
                  <a:schemeClr val="tx2"/>
                </a:solidFill>
              </a:rPr>
              <a:t>)</a:t>
            </a:r>
            <a:endParaRPr lang="ru-RU" sz="1400" dirty="0" smtClean="0">
              <a:solidFill>
                <a:schemeClr val="tx2"/>
              </a:solidFill>
            </a:endParaRPr>
          </a:p>
        </p:txBody>
      </p:sp>
      <p:sp>
        <p:nvSpPr>
          <p:cNvPr id="8" name="Прямоугольник 7"/>
          <p:cNvSpPr/>
          <p:nvPr/>
        </p:nvSpPr>
        <p:spPr>
          <a:xfrm>
            <a:off x="5500694" y="2786058"/>
            <a:ext cx="1332000" cy="900000"/>
          </a:xfrm>
          <a:prstGeom prst="rect">
            <a:avLst/>
          </a:prstGeom>
          <a:solidFill>
            <a:schemeClr val="accent1">
              <a:lumMod val="20000"/>
              <a:lumOff val="80000"/>
            </a:schemeClr>
          </a:soli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b="1" dirty="0" smtClean="0">
                <a:solidFill>
                  <a:schemeClr val="tx2"/>
                </a:solidFill>
              </a:rPr>
              <a:t>5</a:t>
            </a:r>
            <a:r>
              <a:rPr lang="ru-RU" sz="1200" dirty="0" smtClean="0">
                <a:solidFill>
                  <a:schemeClr val="tx2"/>
                </a:solidFill>
              </a:rPr>
              <a:t> полноформатных платежных поручений</a:t>
            </a:r>
            <a:endParaRPr lang="ru-RU" sz="1200" dirty="0">
              <a:solidFill>
                <a:schemeClr val="tx2"/>
              </a:solidFill>
            </a:endParaRPr>
          </a:p>
        </p:txBody>
      </p:sp>
      <p:sp>
        <p:nvSpPr>
          <p:cNvPr id="9" name="Прямоугольник 8"/>
          <p:cNvSpPr/>
          <p:nvPr/>
        </p:nvSpPr>
        <p:spPr>
          <a:xfrm>
            <a:off x="7358082" y="2714620"/>
            <a:ext cx="642942" cy="900000"/>
          </a:xfrm>
          <a:prstGeom prst="rect">
            <a:avLst/>
          </a:prstGeom>
          <a:solidFill>
            <a:schemeClr val="accent1">
              <a:lumMod val="20000"/>
              <a:lumOff val="80000"/>
            </a:schemeClr>
          </a:soli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b="1" dirty="0" smtClean="0">
                <a:solidFill>
                  <a:schemeClr val="tx2"/>
                </a:solidFill>
              </a:rPr>
              <a:t>––––––––––––––––––––––––––––––</a:t>
            </a:r>
            <a:endParaRPr lang="ru-RU" sz="1200" dirty="0">
              <a:solidFill>
                <a:schemeClr val="tx2"/>
              </a:solidFill>
            </a:endParaRPr>
          </a:p>
        </p:txBody>
      </p:sp>
      <p:sp>
        <p:nvSpPr>
          <p:cNvPr id="10" name="TextBox 9"/>
          <p:cNvSpPr txBox="1"/>
          <p:nvPr/>
        </p:nvSpPr>
        <p:spPr>
          <a:xfrm>
            <a:off x="5116350" y="3071810"/>
            <a:ext cx="312906" cy="400110"/>
          </a:xfrm>
          <a:prstGeom prst="rect">
            <a:avLst/>
          </a:prstGeom>
          <a:noFill/>
        </p:spPr>
        <p:txBody>
          <a:bodyPr wrap="none" rtlCol="0">
            <a:spAutoFit/>
          </a:bodyPr>
          <a:lstStyle/>
          <a:p>
            <a:r>
              <a:rPr lang="ru-RU" sz="2000" b="1" dirty="0" smtClean="0"/>
              <a:t>=</a:t>
            </a:r>
            <a:endParaRPr lang="ru-RU" sz="2000" b="1" dirty="0"/>
          </a:p>
        </p:txBody>
      </p:sp>
      <p:grpSp>
        <p:nvGrpSpPr>
          <p:cNvPr id="22" name="Группа 21"/>
          <p:cNvGrpSpPr/>
          <p:nvPr/>
        </p:nvGrpSpPr>
        <p:grpSpPr>
          <a:xfrm>
            <a:off x="2716993" y="2346972"/>
            <a:ext cx="720000" cy="830361"/>
            <a:chOff x="3143240" y="1736089"/>
            <a:chExt cx="720000" cy="830361"/>
          </a:xfrm>
        </p:grpSpPr>
        <p:pic>
          <p:nvPicPr>
            <p:cNvPr id="4" name="Рисунок 3" descr="qr-code_roskzna.gif"/>
            <p:cNvPicPr>
              <a:picLocks noChangeAspect="1"/>
            </p:cNvPicPr>
            <p:nvPr/>
          </p:nvPicPr>
          <p:blipFill>
            <a:blip r:embed="rId2">
              <a:clrChange>
                <a:clrFrom>
                  <a:srgbClr val="FFFFFF"/>
                </a:clrFrom>
                <a:clrTo>
                  <a:srgbClr val="FFFFFF">
                    <a:alpha val="0"/>
                  </a:srgbClr>
                </a:clrTo>
              </a:clrChange>
            </a:blip>
            <a:stretch>
              <a:fillRect/>
            </a:stretch>
          </p:blipFill>
          <p:spPr>
            <a:xfrm>
              <a:off x="3143240" y="1736089"/>
              <a:ext cx="720000" cy="720000"/>
            </a:xfrm>
            <a:prstGeom prst="rect">
              <a:avLst/>
            </a:prstGeom>
          </p:spPr>
        </p:pic>
        <p:sp>
          <p:nvSpPr>
            <p:cNvPr id="13" name="TextBox 12"/>
            <p:cNvSpPr txBox="1"/>
            <p:nvPr/>
          </p:nvSpPr>
          <p:spPr>
            <a:xfrm>
              <a:off x="3190478" y="2320229"/>
              <a:ext cx="627095" cy="246221"/>
            </a:xfrm>
            <a:prstGeom prst="rect">
              <a:avLst/>
            </a:prstGeom>
            <a:noFill/>
          </p:spPr>
          <p:txBody>
            <a:bodyPr wrap="none" rtlCol="0">
              <a:spAutoFit/>
            </a:bodyPr>
            <a:lstStyle/>
            <a:p>
              <a:r>
                <a:rPr lang="en-US" sz="1000" i="1" dirty="0" smtClean="0"/>
                <a:t>QR Code</a:t>
              </a:r>
              <a:endParaRPr lang="ru-RU" sz="1000" i="1" dirty="0"/>
            </a:p>
          </p:txBody>
        </p:sp>
      </p:grpSp>
      <p:grpSp>
        <p:nvGrpSpPr>
          <p:cNvPr id="23" name="Группа 22"/>
          <p:cNvGrpSpPr/>
          <p:nvPr/>
        </p:nvGrpSpPr>
        <p:grpSpPr>
          <a:xfrm>
            <a:off x="2687387" y="3039751"/>
            <a:ext cx="792000" cy="874904"/>
            <a:chOff x="3757601" y="1691546"/>
            <a:chExt cx="792000" cy="874904"/>
          </a:xfrm>
        </p:grpSpPr>
        <p:pic>
          <p:nvPicPr>
            <p:cNvPr id="11" name="Рисунок 10" descr="Aztec_roskazna.ru.png"/>
            <p:cNvPicPr>
              <a:picLocks noChangeAspect="1"/>
            </p:cNvPicPr>
            <p:nvPr/>
          </p:nvPicPr>
          <p:blipFill>
            <a:blip r:embed="rId3">
              <a:clrChange>
                <a:clrFrom>
                  <a:srgbClr val="FFFFFF"/>
                </a:clrFrom>
                <a:clrTo>
                  <a:srgbClr val="FFFFFF">
                    <a:alpha val="0"/>
                  </a:srgbClr>
                </a:clrTo>
              </a:clrChange>
            </a:blip>
            <a:stretch>
              <a:fillRect/>
            </a:stretch>
          </p:blipFill>
          <p:spPr>
            <a:xfrm>
              <a:off x="3757601" y="1691546"/>
              <a:ext cx="792000" cy="792000"/>
            </a:xfrm>
            <a:prstGeom prst="rect">
              <a:avLst/>
            </a:prstGeom>
          </p:spPr>
        </p:pic>
        <p:sp>
          <p:nvSpPr>
            <p:cNvPr id="14" name="TextBox 13"/>
            <p:cNvSpPr txBox="1"/>
            <p:nvPr/>
          </p:nvSpPr>
          <p:spPr>
            <a:xfrm>
              <a:off x="3780027" y="2320229"/>
              <a:ext cx="755335" cy="246221"/>
            </a:xfrm>
            <a:prstGeom prst="rect">
              <a:avLst/>
            </a:prstGeom>
            <a:noFill/>
          </p:spPr>
          <p:txBody>
            <a:bodyPr wrap="none" rtlCol="0">
              <a:spAutoFit/>
            </a:bodyPr>
            <a:lstStyle/>
            <a:p>
              <a:r>
                <a:rPr lang="en-US" sz="1000" i="1" dirty="0" smtClean="0"/>
                <a:t>Aztec Code</a:t>
              </a:r>
              <a:endParaRPr lang="ru-RU" sz="1000" i="1" dirty="0"/>
            </a:p>
          </p:txBody>
        </p:sp>
      </p:grpSp>
      <p:grpSp>
        <p:nvGrpSpPr>
          <p:cNvPr id="24" name="Группа 23"/>
          <p:cNvGrpSpPr/>
          <p:nvPr/>
        </p:nvGrpSpPr>
        <p:grpSpPr>
          <a:xfrm>
            <a:off x="2687387" y="3897007"/>
            <a:ext cx="813043" cy="764217"/>
            <a:chOff x="4406395" y="1807527"/>
            <a:chExt cx="813043" cy="764217"/>
          </a:xfrm>
        </p:grpSpPr>
        <p:pic>
          <p:nvPicPr>
            <p:cNvPr id="12" name="Рисунок 11" descr="DataMatrix_roskazna.ru.png"/>
            <p:cNvPicPr>
              <a:picLocks noChangeAspect="1"/>
            </p:cNvPicPr>
            <p:nvPr/>
          </p:nvPicPr>
          <p:blipFill>
            <a:blip r:embed="rId4">
              <a:clrChange>
                <a:clrFrom>
                  <a:srgbClr val="FFFFFF"/>
                </a:clrFrom>
                <a:clrTo>
                  <a:srgbClr val="FFFFFF">
                    <a:alpha val="0"/>
                  </a:srgbClr>
                </a:clrTo>
              </a:clrChange>
            </a:blip>
            <a:stretch>
              <a:fillRect/>
            </a:stretch>
          </p:blipFill>
          <p:spPr>
            <a:xfrm>
              <a:off x="4518492" y="1807527"/>
              <a:ext cx="576000" cy="576000"/>
            </a:xfrm>
            <a:prstGeom prst="rect">
              <a:avLst/>
            </a:prstGeom>
          </p:spPr>
        </p:pic>
        <p:sp>
          <p:nvSpPr>
            <p:cNvPr id="15" name="TextBox 14"/>
            <p:cNvSpPr txBox="1"/>
            <p:nvPr/>
          </p:nvSpPr>
          <p:spPr>
            <a:xfrm>
              <a:off x="4406395" y="2325523"/>
              <a:ext cx="813043" cy="246221"/>
            </a:xfrm>
            <a:prstGeom prst="rect">
              <a:avLst/>
            </a:prstGeom>
            <a:noFill/>
          </p:spPr>
          <p:txBody>
            <a:bodyPr wrap="none" rtlCol="0">
              <a:spAutoFit/>
            </a:bodyPr>
            <a:lstStyle/>
            <a:p>
              <a:r>
                <a:rPr lang="en-US" sz="1000" i="1" dirty="0" smtClean="0"/>
                <a:t>Data Matrix</a:t>
              </a:r>
              <a:endParaRPr lang="ru-RU" sz="1000" i="1" dirty="0"/>
            </a:p>
          </p:txBody>
        </p:sp>
      </p:grpSp>
      <p:sp>
        <p:nvSpPr>
          <p:cNvPr id="16" name="Прямоугольник 15"/>
          <p:cNvSpPr/>
          <p:nvPr/>
        </p:nvSpPr>
        <p:spPr>
          <a:xfrm>
            <a:off x="7715272" y="2714620"/>
            <a:ext cx="642942" cy="900000"/>
          </a:xfrm>
          <a:prstGeom prst="rect">
            <a:avLst/>
          </a:prstGeom>
          <a:solidFill>
            <a:schemeClr val="accent1">
              <a:lumMod val="20000"/>
              <a:lumOff val="80000"/>
            </a:schemeClr>
          </a:soli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ru-RU" sz="1200" b="1" dirty="0" smtClean="0">
                <a:solidFill>
                  <a:schemeClr val="tx2"/>
                </a:solidFill>
              </a:rPr>
              <a:t>––––––––––––––––––</a:t>
            </a:r>
            <a:endParaRPr lang="ru-RU" sz="1200" dirty="0">
              <a:solidFill>
                <a:schemeClr val="tx2"/>
              </a:solidFill>
            </a:endParaRPr>
          </a:p>
        </p:txBody>
      </p:sp>
      <p:sp>
        <p:nvSpPr>
          <p:cNvPr id="17" name="TextBox 16"/>
          <p:cNvSpPr txBox="1"/>
          <p:nvPr/>
        </p:nvSpPr>
        <p:spPr>
          <a:xfrm>
            <a:off x="7143768" y="3681715"/>
            <a:ext cx="1571636" cy="461665"/>
          </a:xfrm>
          <a:prstGeom prst="rect">
            <a:avLst/>
          </a:prstGeom>
          <a:noFill/>
        </p:spPr>
        <p:txBody>
          <a:bodyPr wrap="square" rtlCol="0">
            <a:spAutoFit/>
          </a:bodyPr>
          <a:lstStyle/>
          <a:p>
            <a:pPr algn="ctr"/>
            <a:r>
              <a:rPr lang="ru-RU" sz="1200" b="1" dirty="0" smtClean="0">
                <a:solidFill>
                  <a:schemeClr val="tx2"/>
                </a:solidFill>
              </a:rPr>
              <a:t>1,5</a:t>
            </a:r>
            <a:r>
              <a:rPr lang="ru-RU" sz="1200" dirty="0" smtClean="0">
                <a:solidFill>
                  <a:schemeClr val="tx2"/>
                </a:solidFill>
              </a:rPr>
              <a:t> страницы сплошного текста</a:t>
            </a:r>
            <a:endParaRPr lang="ru-RU" sz="1200" dirty="0"/>
          </a:p>
        </p:txBody>
      </p:sp>
      <p:sp>
        <p:nvSpPr>
          <p:cNvPr id="18" name="TextBox 17"/>
          <p:cNvSpPr txBox="1"/>
          <p:nvPr/>
        </p:nvSpPr>
        <p:spPr>
          <a:xfrm>
            <a:off x="6858016" y="3071810"/>
            <a:ext cx="471604" cy="307777"/>
          </a:xfrm>
          <a:prstGeom prst="rect">
            <a:avLst/>
          </a:prstGeom>
          <a:noFill/>
        </p:spPr>
        <p:txBody>
          <a:bodyPr wrap="none" rtlCol="0">
            <a:spAutoFit/>
          </a:bodyPr>
          <a:lstStyle/>
          <a:p>
            <a:r>
              <a:rPr lang="ru-RU" sz="1400" dirty="0" smtClean="0"/>
              <a:t>или</a:t>
            </a:r>
            <a:endParaRPr lang="ru-RU" sz="1400" dirty="0"/>
          </a:p>
        </p:txBody>
      </p:sp>
      <p:sp>
        <p:nvSpPr>
          <p:cNvPr id="19" name="Прямоугольник 18"/>
          <p:cNvSpPr/>
          <p:nvPr/>
        </p:nvSpPr>
        <p:spPr>
          <a:xfrm>
            <a:off x="3500430" y="4188275"/>
            <a:ext cx="5357818" cy="1169551"/>
          </a:xfrm>
          <a:prstGeom prst="rect">
            <a:avLst/>
          </a:prstGeom>
        </p:spPr>
        <p:txBody>
          <a:bodyPr wrap="square">
            <a:spAutoFit/>
          </a:bodyPr>
          <a:lstStyle/>
          <a:p>
            <a:pPr algn="just"/>
            <a:r>
              <a:rPr lang="ru-RU" sz="1400" dirty="0" smtClean="0"/>
              <a:t>Штрих-код наносится получателем средств при формировании распоряжения плательщика и </a:t>
            </a:r>
            <a:r>
              <a:rPr lang="ru-RU" sz="1400" b="1" dirty="0" smtClean="0"/>
              <a:t>считывается техническими средствами</a:t>
            </a:r>
            <a:r>
              <a:rPr lang="ru-RU" sz="1400" dirty="0" smtClean="0"/>
              <a:t> организаций, осуществляющих прием платежа. </a:t>
            </a:r>
            <a:r>
              <a:rPr lang="ru-RU" sz="1400" b="1" dirty="0" smtClean="0"/>
              <a:t>Встроенный алгоритм восстановления </a:t>
            </a:r>
            <a:r>
              <a:rPr lang="ru-RU" sz="1400" dirty="0" smtClean="0"/>
              <a:t>не допускает искажения считанной информации</a:t>
            </a:r>
          </a:p>
        </p:txBody>
      </p:sp>
      <p:pic>
        <p:nvPicPr>
          <p:cNvPr id="21" name="Picture 3"/>
          <p:cNvPicPr>
            <a:picLocks noChangeAspect="1" noChangeArrowheads="1"/>
          </p:cNvPicPr>
          <p:nvPr/>
        </p:nvPicPr>
        <p:blipFill>
          <a:blip r:embed="rId5"/>
          <a:srcRect/>
          <a:stretch>
            <a:fillRect/>
          </a:stretch>
        </p:blipFill>
        <p:spPr bwMode="auto">
          <a:xfrm>
            <a:off x="214283" y="2071678"/>
            <a:ext cx="2302856" cy="2796540"/>
          </a:xfrm>
          <a:prstGeom prst="rect">
            <a:avLst/>
          </a:prstGeom>
          <a:ln>
            <a:no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Презентация3">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Презентация3</Template>
  <TotalTime>3320</TotalTime>
  <Words>4239</Words>
  <Application>Microsoft Office PowerPoint</Application>
  <PresentationFormat>Экран (4:3)</PresentationFormat>
  <Paragraphs>819</Paragraphs>
  <Slides>28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Презентация3</vt:lpstr>
      <vt:lpstr>Слайд 1</vt:lpstr>
      <vt:lpstr>Концепция реформирования системы бюджетных платежей на период до 2017 года</vt:lpstr>
      <vt:lpstr>Планы мероприятий по реализации Концепции</vt:lpstr>
      <vt:lpstr>Мероприятия</vt:lpstr>
      <vt:lpstr>Мероприятия</vt:lpstr>
      <vt:lpstr>Мероприятия</vt:lpstr>
      <vt:lpstr>Стандартизация и унификация  Интероперабельность системы бюджетных платежей</vt:lpstr>
      <vt:lpstr>Мероприятия</vt:lpstr>
      <vt:lpstr>Национальный стандарт ГОСТ Р 56042-2014 </vt:lpstr>
      <vt:lpstr>Варианты оплаты бюджетного платежа в устройствах самообслуживания, исключающие искажение платежной информации</vt:lpstr>
      <vt:lpstr>Мероприятия</vt:lpstr>
      <vt:lpstr>Сквозная автоматизированная обработка (STP)</vt:lpstr>
      <vt:lpstr>Международный стандарт ISO 20022</vt:lpstr>
      <vt:lpstr>МСФО общественного сектора. Транспарентность и сопоставимость</vt:lpstr>
      <vt:lpstr>Мероприятия</vt:lpstr>
      <vt:lpstr>Мероприятия</vt:lpstr>
      <vt:lpstr>Мероприятия</vt:lpstr>
      <vt:lpstr>Законодательные и нормативные правовые акты, требующие принятия в связи с реализацией новых полномочий</vt:lpstr>
      <vt:lpstr>Направление 1. Построение единого казначейского счета Федерального казначейства</vt:lpstr>
      <vt:lpstr>Направление 2. Развитие инструментов управления свободными остатками денежных средств на едином казначейском счете Федерального казначейства</vt:lpstr>
      <vt:lpstr>Направление 2. Развитие инструментов управления свободными остатками денежных средств на едином казначейском счете Федерального казначейства</vt:lpstr>
      <vt:lpstr>Направление 3. Использование современных электронных платежных сервисов</vt:lpstr>
      <vt:lpstr>Направление 3. Использование современных электронных платежных сервисов Платежный шлюз</vt:lpstr>
      <vt:lpstr>Направление 4. Развитие Государственной информационной системы  о государственных и муниципальных платежах (ГИС ГМП)</vt:lpstr>
      <vt:lpstr>Направление 4. Развитие Государственной информационной системы  о государственных и муниципальных платежах (ГИС ГМП)</vt:lpstr>
      <vt:lpstr>Направление 4. Развитие Государственной информационной системы  о государственных и муниципальных платежах (ГИС ГМП)</vt:lpstr>
      <vt:lpstr>Направление 5. Минимизация наличного денежного обращения в секторе государственного управления</vt:lpstr>
      <vt:lpstr>Слайд 28</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Чернов А.А.</dc:creator>
  <cp:lastModifiedBy>Дорожинская Галина Алексеевна</cp:lastModifiedBy>
  <cp:revision>466</cp:revision>
  <dcterms:created xsi:type="dcterms:W3CDTF">2014-05-12T08:48:54Z</dcterms:created>
  <dcterms:modified xsi:type="dcterms:W3CDTF">2014-09-30T13:56:50Z</dcterms:modified>
</cp:coreProperties>
</file>