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16" r:id="rId2"/>
    <p:sldMasterId id="2147483758" r:id="rId3"/>
  </p:sldMasterIdLst>
  <p:notesMasterIdLst>
    <p:notesMasterId r:id="rId15"/>
  </p:notesMasterIdLst>
  <p:sldIdLst>
    <p:sldId id="307" r:id="rId4"/>
    <p:sldId id="309" r:id="rId5"/>
    <p:sldId id="310" r:id="rId6"/>
    <p:sldId id="262" r:id="rId7"/>
    <p:sldId id="312" r:id="rId8"/>
    <p:sldId id="306" r:id="rId9"/>
    <p:sldId id="313" r:id="rId10"/>
    <p:sldId id="302" r:id="rId11"/>
    <p:sldId id="311" r:id="rId12"/>
    <p:sldId id="303" r:id="rId13"/>
    <p:sldId id="308" r:id="rId14"/>
  </p:sldIdLst>
  <p:sldSz cx="9144000" cy="5143500" type="screen16x9"/>
  <p:notesSz cx="6799263" cy="98758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555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09" autoAdjust="0"/>
    <p:restoredTop sz="94320" autoAdjust="0"/>
  </p:normalViewPr>
  <p:slideViewPr>
    <p:cSldViewPr>
      <p:cViewPr>
        <p:scale>
          <a:sx n="100" d="100"/>
          <a:sy n="100" d="100"/>
        </p:scale>
        <p:origin x="-1950" y="-84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0BC03E2-53A1-4DF2-9D1A-8E64DA71FC70}" type="doc">
      <dgm:prSet loTypeId="urn:microsoft.com/office/officeart/2005/8/layout/lProcess3" loCatId="process" qsTypeId="urn:microsoft.com/office/officeart/2005/8/quickstyle/3d1" qsCatId="3D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A6F450C6-B122-4E52-A01F-16C7B67DC4FC}">
      <dgm:prSet phldrT="[Текст]" custT="1"/>
      <dgm:spPr/>
      <dgm:t>
        <a:bodyPr/>
        <a:lstStyle/>
        <a:p>
          <a:r>
            <a:rPr lang="ru-RU" sz="1600" b="1" smtClean="0">
              <a:latin typeface="Constantia" pitchFamily="18" charset="0"/>
              <a:cs typeface="Times New Roman" pitchFamily="18" charset="0"/>
            </a:rPr>
            <a:t>Доход от размещения депозитов в рублях</a:t>
          </a:r>
          <a:endParaRPr lang="ru-RU" sz="1600" dirty="0"/>
        </a:p>
      </dgm:t>
    </dgm:pt>
    <dgm:pt modelId="{DF68512C-3F4B-41EF-8179-C4DE1EF7F97D}" type="parTrans" cxnId="{72034319-E5A8-4A13-8131-0EB976D38722}">
      <dgm:prSet/>
      <dgm:spPr/>
      <dgm:t>
        <a:bodyPr/>
        <a:lstStyle/>
        <a:p>
          <a:endParaRPr lang="ru-RU" sz="1600"/>
        </a:p>
      </dgm:t>
    </dgm:pt>
    <dgm:pt modelId="{AEF2EE8A-892E-4F56-B676-3DE0652C1302}" type="sibTrans" cxnId="{72034319-E5A8-4A13-8131-0EB976D38722}">
      <dgm:prSet/>
      <dgm:spPr/>
      <dgm:t>
        <a:bodyPr/>
        <a:lstStyle/>
        <a:p>
          <a:endParaRPr lang="ru-RU" sz="1600"/>
        </a:p>
      </dgm:t>
    </dgm:pt>
    <dgm:pt modelId="{CA796273-FA1A-4F86-90E3-674A67871E59}">
      <dgm:prSet phldrT="[Текст]" custT="1"/>
      <dgm:spPr/>
      <dgm:t>
        <a:bodyPr/>
        <a:lstStyle/>
        <a:p>
          <a:r>
            <a:rPr lang="ru-RU" sz="1600" b="1" smtClean="0">
              <a:latin typeface="Times New Roman" pitchFamily="18" charset="0"/>
              <a:cs typeface="Times New Roman" pitchFamily="18" charset="0"/>
            </a:rPr>
            <a:t>48,5 млрд руб.</a:t>
          </a:r>
          <a:endParaRPr lang="ru-RU" sz="1600" dirty="0"/>
        </a:p>
      </dgm:t>
    </dgm:pt>
    <dgm:pt modelId="{B3A5C13B-5FC2-4A52-AFB1-9A645A6C4951}" type="parTrans" cxnId="{0B9637AB-D687-4E7E-9CC0-0E5886B3C8F0}">
      <dgm:prSet/>
      <dgm:spPr/>
      <dgm:t>
        <a:bodyPr/>
        <a:lstStyle/>
        <a:p>
          <a:endParaRPr lang="ru-RU" sz="1600"/>
        </a:p>
      </dgm:t>
    </dgm:pt>
    <dgm:pt modelId="{3D6E93B5-804E-4775-838E-C630A7816F31}" type="sibTrans" cxnId="{0B9637AB-D687-4E7E-9CC0-0E5886B3C8F0}">
      <dgm:prSet/>
      <dgm:spPr/>
      <dgm:t>
        <a:bodyPr/>
        <a:lstStyle/>
        <a:p>
          <a:endParaRPr lang="ru-RU" sz="1600"/>
        </a:p>
      </dgm:t>
    </dgm:pt>
    <dgm:pt modelId="{3308583F-83DD-4050-A985-38C06FE8E457}">
      <dgm:prSet phldrT="[Текст]" custT="1"/>
      <dgm:spPr/>
      <dgm:t>
        <a:bodyPr/>
        <a:lstStyle/>
        <a:p>
          <a:r>
            <a:rPr lang="ru-RU" sz="1600" b="1" smtClean="0">
              <a:latin typeface="Constantia" pitchFamily="18" charset="0"/>
              <a:cs typeface="Times New Roman" pitchFamily="18" charset="0"/>
            </a:rPr>
            <a:t>Доход от размещения депозитов в иностранной валюте</a:t>
          </a:r>
          <a:endParaRPr lang="ru-RU" sz="1600" dirty="0"/>
        </a:p>
      </dgm:t>
    </dgm:pt>
    <dgm:pt modelId="{198B485C-793B-4A5E-84FB-43AA44E39502}" type="parTrans" cxnId="{F5594FA6-877C-4A89-9272-6F4203F593E0}">
      <dgm:prSet/>
      <dgm:spPr/>
      <dgm:t>
        <a:bodyPr/>
        <a:lstStyle/>
        <a:p>
          <a:endParaRPr lang="ru-RU" sz="1600"/>
        </a:p>
      </dgm:t>
    </dgm:pt>
    <dgm:pt modelId="{50813E27-7F45-4CE2-8D0B-52AD96D23CBD}" type="sibTrans" cxnId="{F5594FA6-877C-4A89-9272-6F4203F593E0}">
      <dgm:prSet/>
      <dgm:spPr/>
      <dgm:t>
        <a:bodyPr/>
        <a:lstStyle/>
        <a:p>
          <a:endParaRPr lang="ru-RU" sz="1600"/>
        </a:p>
      </dgm:t>
    </dgm:pt>
    <dgm:pt modelId="{1AAB7D66-0312-434A-B948-3F5634A2F336}">
      <dgm:prSet phldrT="[Текст]" custT="1"/>
      <dgm:spPr/>
      <dgm:t>
        <a:bodyPr/>
        <a:lstStyle/>
        <a:p>
          <a:r>
            <a:rPr lang="en-US" sz="1600" b="1" smtClean="0">
              <a:latin typeface="Times New Roman" pitchFamily="18" charset="0"/>
              <a:cs typeface="Times New Roman" pitchFamily="18" charset="0"/>
            </a:rPr>
            <a:t>0,57 </a:t>
          </a:r>
          <a:r>
            <a:rPr lang="ru-RU" sz="1600" b="1" smtClean="0">
              <a:latin typeface="Times New Roman" pitchFamily="18" charset="0"/>
              <a:cs typeface="Times New Roman" pitchFamily="18" charset="0"/>
            </a:rPr>
            <a:t>млрд руб.</a:t>
          </a:r>
        </a:p>
        <a:p>
          <a:r>
            <a:rPr lang="ru-RU" sz="1600" b="1" smtClean="0">
              <a:latin typeface="Times New Roman" pitchFamily="18" charset="0"/>
              <a:cs typeface="Times New Roman" pitchFamily="18" charset="0"/>
            </a:rPr>
            <a:t>(10,2 млн. дол)</a:t>
          </a:r>
          <a:endParaRPr lang="ru-RU" sz="1600" dirty="0"/>
        </a:p>
      </dgm:t>
    </dgm:pt>
    <dgm:pt modelId="{90F60DBF-E048-4A01-B09E-C3882241D32F}" type="parTrans" cxnId="{9380388B-C53F-4100-A88E-DC3224BA399D}">
      <dgm:prSet/>
      <dgm:spPr/>
      <dgm:t>
        <a:bodyPr/>
        <a:lstStyle/>
        <a:p>
          <a:endParaRPr lang="ru-RU" sz="1600"/>
        </a:p>
      </dgm:t>
    </dgm:pt>
    <dgm:pt modelId="{3A25A3C9-F06D-4366-B8BA-BEE15EB48596}" type="sibTrans" cxnId="{9380388B-C53F-4100-A88E-DC3224BA399D}">
      <dgm:prSet/>
      <dgm:spPr/>
      <dgm:t>
        <a:bodyPr/>
        <a:lstStyle/>
        <a:p>
          <a:endParaRPr lang="ru-RU" sz="1600"/>
        </a:p>
      </dgm:t>
    </dgm:pt>
    <dgm:pt modelId="{BA0BC8D5-0388-48FF-850C-FE7557969201}">
      <dgm:prSet phldrT="[Текст]" custT="1"/>
      <dgm:spPr/>
      <dgm:t>
        <a:bodyPr/>
        <a:lstStyle/>
        <a:p>
          <a:r>
            <a:rPr lang="ru-RU" sz="1600" b="1" smtClean="0">
              <a:latin typeface="Constantia" pitchFamily="18" charset="0"/>
              <a:cs typeface="Times New Roman" pitchFamily="18" charset="0"/>
            </a:rPr>
            <a:t>Положительный валютный спрэд</a:t>
          </a:r>
          <a:endParaRPr lang="ru-RU" sz="1600" dirty="0"/>
        </a:p>
      </dgm:t>
    </dgm:pt>
    <dgm:pt modelId="{B73BE0C3-EFD2-49CB-B8FF-1B3E4AEDB424}" type="parTrans" cxnId="{A67A9446-63CD-47B3-802A-8A980B35D8A5}">
      <dgm:prSet/>
      <dgm:spPr/>
      <dgm:t>
        <a:bodyPr/>
        <a:lstStyle/>
        <a:p>
          <a:endParaRPr lang="ru-RU" sz="1600"/>
        </a:p>
      </dgm:t>
    </dgm:pt>
    <dgm:pt modelId="{3A77F9DC-D8F2-4C6E-8973-5F7287235F33}" type="sibTrans" cxnId="{A67A9446-63CD-47B3-802A-8A980B35D8A5}">
      <dgm:prSet/>
      <dgm:spPr/>
      <dgm:t>
        <a:bodyPr/>
        <a:lstStyle/>
        <a:p>
          <a:endParaRPr lang="ru-RU" sz="1600"/>
        </a:p>
      </dgm:t>
    </dgm:pt>
    <dgm:pt modelId="{170253CC-60E5-4C23-B08B-1AA0457E21B2}">
      <dgm:prSet phldrT="[Текст]" custT="1"/>
      <dgm:spPr/>
      <dgm:t>
        <a:bodyPr/>
        <a:lstStyle/>
        <a:p>
          <a:r>
            <a:rPr lang="ru-RU" sz="1600" b="1" smtClean="0">
              <a:latin typeface="Times New Roman" pitchFamily="18" charset="0"/>
              <a:cs typeface="Times New Roman" pitchFamily="18" charset="0"/>
            </a:rPr>
            <a:t>45 млрд руб.</a:t>
          </a:r>
          <a:endParaRPr lang="ru-RU" sz="1600" dirty="0"/>
        </a:p>
      </dgm:t>
    </dgm:pt>
    <dgm:pt modelId="{24416BC7-8D82-4F84-A66B-3A9212E67D51}" type="parTrans" cxnId="{EA2DCEBA-628E-4B27-B9DF-2DF75DFAF08B}">
      <dgm:prSet/>
      <dgm:spPr/>
      <dgm:t>
        <a:bodyPr/>
        <a:lstStyle/>
        <a:p>
          <a:endParaRPr lang="ru-RU" sz="1600"/>
        </a:p>
      </dgm:t>
    </dgm:pt>
    <dgm:pt modelId="{CB04C2C6-CD55-4928-9431-424D637C239F}" type="sibTrans" cxnId="{EA2DCEBA-628E-4B27-B9DF-2DF75DFAF08B}">
      <dgm:prSet/>
      <dgm:spPr/>
      <dgm:t>
        <a:bodyPr/>
        <a:lstStyle/>
        <a:p>
          <a:endParaRPr lang="ru-RU" sz="1600"/>
        </a:p>
      </dgm:t>
    </dgm:pt>
    <dgm:pt modelId="{33DC5B4E-0286-4153-A723-285893A3B9EE}">
      <dgm:prSet custT="1"/>
      <dgm:spPr/>
      <dgm:t>
        <a:bodyPr/>
        <a:lstStyle/>
        <a:p>
          <a:r>
            <a:rPr lang="ru-RU" sz="1600" smtClean="0"/>
            <a:t> </a:t>
          </a:r>
          <a:r>
            <a:rPr lang="ru-RU" sz="1600" b="1" smtClean="0">
              <a:latin typeface="Constantia" pitchFamily="18" charset="0"/>
              <a:cs typeface="Times New Roman" pitchFamily="18" charset="0"/>
            </a:rPr>
            <a:t>Доход от предоставления кредитов в рублях</a:t>
          </a:r>
          <a:endParaRPr lang="ru-RU" sz="1600" dirty="0"/>
        </a:p>
      </dgm:t>
    </dgm:pt>
    <dgm:pt modelId="{3B0143AC-4264-4FC9-8AE3-B04C596718FC}" type="parTrans" cxnId="{40DED087-34F3-4198-B4DF-D94AA81F8398}">
      <dgm:prSet/>
      <dgm:spPr/>
      <dgm:t>
        <a:bodyPr/>
        <a:lstStyle/>
        <a:p>
          <a:endParaRPr lang="ru-RU" sz="1600"/>
        </a:p>
      </dgm:t>
    </dgm:pt>
    <dgm:pt modelId="{C7E37CF9-01CB-4B8B-BEE9-6248933B0564}" type="sibTrans" cxnId="{40DED087-34F3-4198-B4DF-D94AA81F8398}">
      <dgm:prSet/>
      <dgm:spPr/>
      <dgm:t>
        <a:bodyPr/>
        <a:lstStyle/>
        <a:p>
          <a:endParaRPr lang="ru-RU" sz="1600"/>
        </a:p>
      </dgm:t>
    </dgm:pt>
    <dgm:pt modelId="{F91894DF-AEA5-48FC-9CA5-23901DD12853}">
      <dgm:prSet custT="1"/>
      <dgm:spPr/>
      <dgm:t>
        <a:bodyPr/>
        <a:lstStyle/>
        <a:p>
          <a:r>
            <a:rPr lang="ru-RU" sz="1600" smtClean="0"/>
            <a:t> </a:t>
          </a:r>
          <a:r>
            <a:rPr lang="ru-RU" sz="1600" b="1" smtClean="0">
              <a:latin typeface="Constantia" pitchFamily="18" charset="0"/>
              <a:cs typeface="Times New Roman" pitchFamily="18" charset="0"/>
            </a:rPr>
            <a:t>Итого дополнительных доходов</a:t>
          </a:r>
          <a:endParaRPr lang="ru-RU" sz="1600" dirty="0"/>
        </a:p>
      </dgm:t>
    </dgm:pt>
    <dgm:pt modelId="{C31097D5-D8FE-40D7-BB2D-1AC81D129DDD}" type="parTrans" cxnId="{6CA7662A-C39B-476A-BA70-1D5B731CB5B3}">
      <dgm:prSet/>
      <dgm:spPr/>
      <dgm:t>
        <a:bodyPr/>
        <a:lstStyle/>
        <a:p>
          <a:endParaRPr lang="ru-RU" sz="1600"/>
        </a:p>
      </dgm:t>
    </dgm:pt>
    <dgm:pt modelId="{9CA97D3F-B779-46B5-B73A-ED8E5A00E8FB}" type="sibTrans" cxnId="{6CA7662A-C39B-476A-BA70-1D5B731CB5B3}">
      <dgm:prSet/>
      <dgm:spPr/>
      <dgm:t>
        <a:bodyPr/>
        <a:lstStyle/>
        <a:p>
          <a:endParaRPr lang="ru-RU" sz="1600"/>
        </a:p>
      </dgm:t>
    </dgm:pt>
    <dgm:pt modelId="{AA8D5CD8-1DA6-4892-8B8B-5197B8D6FA74}">
      <dgm:prSet custT="1"/>
      <dgm:spPr/>
      <dgm:t>
        <a:bodyPr/>
        <a:lstStyle/>
        <a:p>
          <a:r>
            <a:rPr lang="ru-RU" sz="1600" smtClean="0"/>
            <a:t> </a:t>
          </a:r>
          <a:r>
            <a:rPr lang="ru-RU" sz="1600" b="1" smtClean="0">
              <a:latin typeface="Times New Roman" pitchFamily="18" charset="0"/>
              <a:cs typeface="Times New Roman" pitchFamily="18" charset="0"/>
            </a:rPr>
            <a:t>0,27 млрд руб.</a:t>
          </a:r>
          <a:endParaRPr lang="ru-RU" sz="1600" dirty="0"/>
        </a:p>
      </dgm:t>
    </dgm:pt>
    <dgm:pt modelId="{34D98234-E705-4868-B1D9-771EAA2E2B8F}" type="parTrans" cxnId="{27F93133-33E5-4EA5-93EC-DFBBA6273FC5}">
      <dgm:prSet/>
      <dgm:spPr/>
      <dgm:t>
        <a:bodyPr/>
        <a:lstStyle/>
        <a:p>
          <a:endParaRPr lang="ru-RU" sz="1600"/>
        </a:p>
      </dgm:t>
    </dgm:pt>
    <dgm:pt modelId="{CC292292-D75A-4696-B7D1-218187210411}" type="sibTrans" cxnId="{27F93133-33E5-4EA5-93EC-DFBBA6273FC5}">
      <dgm:prSet/>
      <dgm:spPr/>
      <dgm:t>
        <a:bodyPr/>
        <a:lstStyle/>
        <a:p>
          <a:endParaRPr lang="ru-RU" sz="1600"/>
        </a:p>
      </dgm:t>
    </dgm:pt>
    <dgm:pt modelId="{FC797D07-FFF4-4174-AB64-5A396FA3A3EA}">
      <dgm:prSet custT="1"/>
      <dgm:spPr/>
      <dgm:t>
        <a:bodyPr/>
        <a:lstStyle/>
        <a:p>
          <a:r>
            <a:rPr lang="ru-RU" sz="1600" smtClean="0"/>
            <a:t> </a:t>
          </a:r>
          <a:r>
            <a:rPr lang="ru-RU" sz="1600" b="1" smtClean="0">
              <a:latin typeface="Times New Roman" pitchFamily="18" charset="0"/>
              <a:cs typeface="Times New Roman" pitchFamily="18" charset="0"/>
            </a:rPr>
            <a:t>94,34 млрд руб. </a:t>
          </a:r>
          <a:endParaRPr lang="ru-RU" sz="1600" dirty="0"/>
        </a:p>
      </dgm:t>
    </dgm:pt>
    <dgm:pt modelId="{B0568A0D-BE44-4728-8453-0BE4526EF994}" type="parTrans" cxnId="{9A67A585-0BA3-4BAF-82A6-D47E896E5922}">
      <dgm:prSet/>
      <dgm:spPr/>
      <dgm:t>
        <a:bodyPr/>
        <a:lstStyle/>
        <a:p>
          <a:endParaRPr lang="ru-RU" sz="1600"/>
        </a:p>
      </dgm:t>
    </dgm:pt>
    <dgm:pt modelId="{A6BCE0E5-432B-40E3-93F9-BCF5AFD34E23}" type="sibTrans" cxnId="{9A67A585-0BA3-4BAF-82A6-D47E896E5922}">
      <dgm:prSet/>
      <dgm:spPr/>
      <dgm:t>
        <a:bodyPr/>
        <a:lstStyle/>
        <a:p>
          <a:endParaRPr lang="ru-RU" sz="1600"/>
        </a:p>
      </dgm:t>
    </dgm:pt>
    <dgm:pt modelId="{F7282BC4-3523-4151-82C1-5D29DE852248}" type="pres">
      <dgm:prSet presAssocID="{C0BC03E2-53A1-4DF2-9D1A-8E64DA71FC70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2C7B3C7B-6A2F-4060-8BAA-CD6E7B817647}" type="pres">
      <dgm:prSet presAssocID="{A6F450C6-B122-4E52-A01F-16C7B67DC4FC}" presName="horFlow" presStyleCnt="0"/>
      <dgm:spPr/>
    </dgm:pt>
    <dgm:pt modelId="{94600B78-76D5-45B0-B291-25FE27703CA7}" type="pres">
      <dgm:prSet presAssocID="{A6F450C6-B122-4E52-A01F-16C7B67DC4FC}" presName="bigChev" presStyleLbl="node1" presStyleIdx="0" presStyleCnt="5" custScaleX="242795" custLinFactNeighborX="-5375" custLinFactNeighborY="1660"/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33550FDE-BD7A-4D3F-B25B-F32A779DA1D4}" type="pres">
      <dgm:prSet presAssocID="{B3A5C13B-5FC2-4A52-AFB1-9A645A6C4951}" presName="parTrans" presStyleCnt="0"/>
      <dgm:spPr/>
    </dgm:pt>
    <dgm:pt modelId="{EFA95F1F-52E6-4D4A-9E99-82ADA325C2D0}" type="pres">
      <dgm:prSet presAssocID="{CA796273-FA1A-4F86-90E3-674A67871E59}" presName="node" presStyleLbl="alignAccFollowNode1" presStyleIdx="0" presStyleCnt="5" custScaleX="133755" custLinFactX="61727" custLinFactNeighborX="100000" custLinFactNeighborY="1999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0ECAE08B-266A-442C-8CF1-7A19E836E0AE}" type="pres">
      <dgm:prSet presAssocID="{A6F450C6-B122-4E52-A01F-16C7B67DC4FC}" presName="vSp" presStyleCnt="0"/>
      <dgm:spPr/>
    </dgm:pt>
    <dgm:pt modelId="{22F60763-A024-4654-977D-B757B6CDB546}" type="pres">
      <dgm:prSet presAssocID="{3308583F-83DD-4050-A985-38C06FE8E457}" presName="horFlow" presStyleCnt="0"/>
      <dgm:spPr/>
    </dgm:pt>
    <dgm:pt modelId="{DB300FB2-5898-4A51-B314-F0A851CA1DBA}" type="pres">
      <dgm:prSet presAssocID="{3308583F-83DD-4050-A985-38C06FE8E457}" presName="bigChev" presStyleLbl="node1" presStyleIdx="1" presStyleCnt="5" custScaleX="242795" custLinFactNeighborX="-5375" custLinFactNeighborY="1660"/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06D7CFA5-3DF6-40FB-805C-A6E650DDB5AC}" type="pres">
      <dgm:prSet presAssocID="{90F60DBF-E048-4A01-B09E-C3882241D32F}" presName="parTrans" presStyleCnt="0"/>
      <dgm:spPr/>
    </dgm:pt>
    <dgm:pt modelId="{41E21652-2F36-4A1E-9C5B-20851DCD0710}" type="pres">
      <dgm:prSet presAssocID="{1AAB7D66-0312-434A-B948-3F5634A2F336}" presName="node" presStyleLbl="alignAccFollowNode1" presStyleIdx="1" presStyleCnt="5" custScaleX="133755" custLinFactX="61727" custLinFactNeighborX="100000" custLinFactNeighborY="1999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3635C8D5-BF65-483D-812D-E116C268FCA1}" type="pres">
      <dgm:prSet presAssocID="{3308583F-83DD-4050-A985-38C06FE8E457}" presName="vSp" presStyleCnt="0"/>
      <dgm:spPr/>
    </dgm:pt>
    <dgm:pt modelId="{256039E9-ECC3-40F2-B478-71FAA7AA2D75}" type="pres">
      <dgm:prSet presAssocID="{BA0BC8D5-0388-48FF-850C-FE7557969201}" presName="horFlow" presStyleCnt="0"/>
      <dgm:spPr/>
    </dgm:pt>
    <dgm:pt modelId="{FA705BF3-0A7C-402B-99E1-15DE7029568A}" type="pres">
      <dgm:prSet presAssocID="{BA0BC8D5-0388-48FF-850C-FE7557969201}" presName="bigChev" presStyleLbl="node1" presStyleIdx="2" presStyleCnt="5" custScaleX="242795" custLinFactNeighborX="-5375" custLinFactNeighborY="1660"/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6CB1FEAF-065A-4386-B6D8-D2ED72952B9B}" type="pres">
      <dgm:prSet presAssocID="{24416BC7-8D82-4F84-A66B-3A9212E67D51}" presName="parTrans" presStyleCnt="0"/>
      <dgm:spPr/>
    </dgm:pt>
    <dgm:pt modelId="{F99472B9-5B01-47D7-A58B-3D956D4CB896}" type="pres">
      <dgm:prSet presAssocID="{170253CC-60E5-4C23-B08B-1AA0457E21B2}" presName="node" presStyleLbl="alignAccFollowNode1" presStyleIdx="2" presStyleCnt="5" custScaleX="133755" custLinFactX="61727" custLinFactNeighborX="100000" custLinFactNeighborY="1999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CBC325C7-1D76-4787-B836-4FEE0114CBC7}" type="pres">
      <dgm:prSet presAssocID="{BA0BC8D5-0388-48FF-850C-FE7557969201}" presName="vSp" presStyleCnt="0"/>
      <dgm:spPr/>
    </dgm:pt>
    <dgm:pt modelId="{D23AB047-3639-4115-B3C1-1A324F70C05D}" type="pres">
      <dgm:prSet presAssocID="{33DC5B4E-0286-4153-A723-285893A3B9EE}" presName="horFlow" presStyleCnt="0"/>
      <dgm:spPr/>
    </dgm:pt>
    <dgm:pt modelId="{4DE938DA-E203-4F14-A046-476610A6BF4B}" type="pres">
      <dgm:prSet presAssocID="{33DC5B4E-0286-4153-A723-285893A3B9EE}" presName="bigChev" presStyleLbl="node1" presStyleIdx="3" presStyleCnt="5" custScaleX="242795" custLinFactNeighborX="22935" custLinFactNeighborY="1249"/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C31E2F1E-5D8F-4CCC-B57D-9B1E5F6101B0}" type="pres">
      <dgm:prSet presAssocID="{34D98234-E705-4868-B1D9-771EAA2E2B8F}" presName="parTrans" presStyleCnt="0"/>
      <dgm:spPr/>
    </dgm:pt>
    <dgm:pt modelId="{C69F3EE0-6D29-4568-9786-B69AC05B2A34}" type="pres">
      <dgm:prSet presAssocID="{AA8D5CD8-1DA6-4892-8B8B-5197B8D6FA74}" presName="node" presStyleLbl="alignAccFollowNode1" presStyleIdx="3" presStyleCnt="5" custScaleX="133755" custLinFactX="66161" custLinFactNeighborX="100000" custLinFactNeighborY="150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283C4476-B99A-4B49-ACAA-8C4125919810}" type="pres">
      <dgm:prSet presAssocID="{33DC5B4E-0286-4153-A723-285893A3B9EE}" presName="vSp" presStyleCnt="0"/>
      <dgm:spPr/>
    </dgm:pt>
    <dgm:pt modelId="{FBBC56A7-0C6E-45FF-8BBB-50CCB6B1CD1F}" type="pres">
      <dgm:prSet presAssocID="{F91894DF-AEA5-48FC-9CA5-23901DD12853}" presName="horFlow" presStyleCnt="0"/>
      <dgm:spPr/>
    </dgm:pt>
    <dgm:pt modelId="{4F320F15-813B-4039-BEA9-B278E0FD00AA}" type="pres">
      <dgm:prSet presAssocID="{F91894DF-AEA5-48FC-9CA5-23901DD12853}" presName="bigChev" presStyleLbl="node1" presStyleIdx="4" presStyleCnt="5" custScaleX="242795" custLinFactNeighborX="22935" custLinFactNeighborY="181"/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0775232C-2782-4B74-842F-DAD9720A15BB}" type="pres">
      <dgm:prSet presAssocID="{B0568A0D-BE44-4728-8453-0BE4526EF994}" presName="parTrans" presStyleCnt="0"/>
      <dgm:spPr/>
    </dgm:pt>
    <dgm:pt modelId="{F979BB93-58BC-46E0-B00A-F401FE40DCC0}" type="pres">
      <dgm:prSet presAssocID="{FC797D07-FFF4-4174-AB64-5A396FA3A3EA}" presName="node" presStyleLbl="alignAccFollowNode1" presStyleIdx="4" presStyleCnt="5" custScaleX="133755" custLinFactX="62569" custLinFactNeighborX="100000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</dgm:ptLst>
  <dgm:cxnLst>
    <dgm:cxn modelId="{844C1037-0BDE-4E77-96A8-8479974FCAC4}" type="presOf" srcId="{AA8D5CD8-1DA6-4892-8B8B-5197B8D6FA74}" destId="{C69F3EE0-6D29-4568-9786-B69AC05B2A34}" srcOrd="0" destOrd="0" presId="urn:microsoft.com/office/officeart/2005/8/layout/lProcess3"/>
    <dgm:cxn modelId="{1A9B6003-DD5B-447A-9EB6-2778D97391E3}" type="presOf" srcId="{BA0BC8D5-0388-48FF-850C-FE7557969201}" destId="{FA705BF3-0A7C-402B-99E1-15DE7029568A}" srcOrd="0" destOrd="0" presId="urn:microsoft.com/office/officeart/2005/8/layout/lProcess3"/>
    <dgm:cxn modelId="{9380388B-C53F-4100-A88E-DC3224BA399D}" srcId="{3308583F-83DD-4050-A985-38C06FE8E457}" destId="{1AAB7D66-0312-434A-B948-3F5634A2F336}" srcOrd="0" destOrd="0" parTransId="{90F60DBF-E048-4A01-B09E-C3882241D32F}" sibTransId="{3A25A3C9-F06D-4366-B8BA-BEE15EB48596}"/>
    <dgm:cxn modelId="{40DED087-34F3-4198-B4DF-D94AA81F8398}" srcId="{C0BC03E2-53A1-4DF2-9D1A-8E64DA71FC70}" destId="{33DC5B4E-0286-4153-A723-285893A3B9EE}" srcOrd="3" destOrd="0" parTransId="{3B0143AC-4264-4FC9-8AE3-B04C596718FC}" sibTransId="{C7E37CF9-01CB-4B8B-BEE9-6248933B0564}"/>
    <dgm:cxn modelId="{A67A9446-63CD-47B3-802A-8A980B35D8A5}" srcId="{C0BC03E2-53A1-4DF2-9D1A-8E64DA71FC70}" destId="{BA0BC8D5-0388-48FF-850C-FE7557969201}" srcOrd="2" destOrd="0" parTransId="{B73BE0C3-EFD2-49CB-B8FF-1B3E4AEDB424}" sibTransId="{3A77F9DC-D8F2-4C6E-8973-5F7287235F33}"/>
    <dgm:cxn modelId="{009370A2-D6CA-4A4B-A3C2-D644E4AEEC6D}" type="presOf" srcId="{170253CC-60E5-4C23-B08B-1AA0457E21B2}" destId="{F99472B9-5B01-47D7-A58B-3D956D4CB896}" srcOrd="0" destOrd="0" presId="urn:microsoft.com/office/officeart/2005/8/layout/lProcess3"/>
    <dgm:cxn modelId="{9C3B919A-2FFD-4C99-9A60-5BDF645AD37D}" type="presOf" srcId="{33DC5B4E-0286-4153-A723-285893A3B9EE}" destId="{4DE938DA-E203-4F14-A046-476610A6BF4B}" srcOrd="0" destOrd="0" presId="urn:microsoft.com/office/officeart/2005/8/layout/lProcess3"/>
    <dgm:cxn modelId="{0B9637AB-D687-4E7E-9CC0-0E5886B3C8F0}" srcId="{A6F450C6-B122-4E52-A01F-16C7B67DC4FC}" destId="{CA796273-FA1A-4F86-90E3-674A67871E59}" srcOrd="0" destOrd="0" parTransId="{B3A5C13B-5FC2-4A52-AFB1-9A645A6C4951}" sibTransId="{3D6E93B5-804E-4775-838E-C630A7816F31}"/>
    <dgm:cxn modelId="{9A67A585-0BA3-4BAF-82A6-D47E896E5922}" srcId="{F91894DF-AEA5-48FC-9CA5-23901DD12853}" destId="{FC797D07-FFF4-4174-AB64-5A396FA3A3EA}" srcOrd="0" destOrd="0" parTransId="{B0568A0D-BE44-4728-8453-0BE4526EF994}" sibTransId="{A6BCE0E5-432B-40E3-93F9-BCF5AFD34E23}"/>
    <dgm:cxn modelId="{EA2DCEBA-628E-4B27-B9DF-2DF75DFAF08B}" srcId="{BA0BC8D5-0388-48FF-850C-FE7557969201}" destId="{170253CC-60E5-4C23-B08B-1AA0457E21B2}" srcOrd="0" destOrd="0" parTransId="{24416BC7-8D82-4F84-A66B-3A9212E67D51}" sibTransId="{CB04C2C6-CD55-4928-9431-424D637C239F}"/>
    <dgm:cxn modelId="{BC26557C-AEC0-440B-B1DF-B8F0AC2463A4}" type="presOf" srcId="{C0BC03E2-53A1-4DF2-9D1A-8E64DA71FC70}" destId="{F7282BC4-3523-4151-82C1-5D29DE852248}" srcOrd="0" destOrd="0" presId="urn:microsoft.com/office/officeart/2005/8/layout/lProcess3"/>
    <dgm:cxn modelId="{72034319-E5A8-4A13-8131-0EB976D38722}" srcId="{C0BC03E2-53A1-4DF2-9D1A-8E64DA71FC70}" destId="{A6F450C6-B122-4E52-A01F-16C7B67DC4FC}" srcOrd="0" destOrd="0" parTransId="{DF68512C-3F4B-41EF-8179-C4DE1EF7F97D}" sibTransId="{AEF2EE8A-892E-4F56-B676-3DE0652C1302}"/>
    <dgm:cxn modelId="{F00C0437-ACCB-4FF2-860D-FB3FFFC2700A}" type="presOf" srcId="{1AAB7D66-0312-434A-B948-3F5634A2F336}" destId="{41E21652-2F36-4A1E-9C5B-20851DCD0710}" srcOrd="0" destOrd="0" presId="urn:microsoft.com/office/officeart/2005/8/layout/lProcess3"/>
    <dgm:cxn modelId="{4BCE3CB6-66CE-4D7B-A61D-A2283395F527}" type="presOf" srcId="{A6F450C6-B122-4E52-A01F-16C7B67DC4FC}" destId="{94600B78-76D5-45B0-B291-25FE27703CA7}" srcOrd="0" destOrd="0" presId="urn:microsoft.com/office/officeart/2005/8/layout/lProcess3"/>
    <dgm:cxn modelId="{6CA7662A-C39B-476A-BA70-1D5B731CB5B3}" srcId="{C0BC03E2-53A1-4DF2-9D1A-8E64DA71FC70}" destId="{F91894DF-AEA5-48FC-9CA5-23901DD12853}" srcOrd="4" destOrd="0" parTransId="{C31097D5-D8FE-40D7-BB2D-1AC81D129DDD}" sibTransId="{9CA97D3F-B779-46B5-B73A-ED8E5A00E8FB}"/>
    <dgm:cxn modelId="{CFA948A5-A7B5-4327-AA81-81BACBEC3466}" type="presOf" srcId="{FC797D07-FFF4-4174-AB64-5A396FA3A3EA}" destId="{F979BB93-58BC-46E0-B00A-F401FE40DCC0}" srcOrd="0" destOrd="0" presId="urn:microsoft.com/office/officeart/2005/8/layout/lProcess3"/>
    <dgm:cxn modelId="{AFC6A597-17E1-4305-8042-1CBD3AC748E0}" type="presOf" srcId="{F91894DF-AEA5-48FC-9CA5-23901DD12853}" destId="{4F320F15-813B-4039-BEA9-B278E0FD00AA}" srcOrd="0" destOrd="0" presId="urn:microsoft.com/office/officeart/2005/8/layout/lProcess3"/>
    <dgm:cxn modelId="{7FC7B307-5CC4-418A-9559-F92A1ABB6370}" type="presOf" srcId="{CA796273-FA1A-4F86-90E3-674A67871E59}" destId="{EFA95F1F-52E6-4D4A-9E99-82ADA325C2D0}" srcOrd="0" destOrd="0" presId="urn:microsoft.com/office/officeart/2005/8/layout/lProcess3"/>
    <dgm:cxn modelId="{27F93133-33E5-4EA5-93EC-DFBBA6273FC5}" srcId="{33DC5B4E-0286-4153-A723-285893A3B9EE}" destId="{AA8D5CD8-1DA6-4892-8B8B-5197B8D6FA74}" srcOrd="0" destOrd="0" parTransId="{34D98234-E705-4868-B1D9-771EAA2E2B8F}" sibTransId="{CC292292-D75A-4696-B7D1-218187210411}"/>
    <dgm:cxn modelId="{A9D34322-8EE8-4626-872C-4ED2500FF3F7}" type="presOf" srcId="{3308583F-83DD-4050-A985-38C06FE8E457}" destId="{DB300FB2-5898-4A51-B314-F0A851CA1DBA}" srcOrd="0" destOrd="0" presId="urn:microsoft.com/office/officeart/2005/8/layout/lProcess3"/>
    <dgm:cxn modelId="{F5594FA6-877C-4A89-9272-6F4203F593E0}" srcId="{C0BC03E2-53A1-4DF2-9D1A-8E64DA71FC70}" destId="{3308583F-83DD-4050-A985-38C06FE8E457}" srcOrd="1" destOrd="0" parTransId="{198B485C-793B-4A5E-84FB-43AA44E39502}" sibTransId="{50813E27-7F45-4CE2-8D0B-52AD96D23CBD}"/>
    <dgm:cxn modelId="{397C5B8A-D0EA-4404-8166-432A4DD39435}" type="presParOf" srcId="{F7282BC4-3523-4151-82C1-5D29DE852248}" destId="{2C7B3C7B-6A2F-4060-8BAA-CD6E7B817647}" srcOrd="0" destOrd="0" presId="urn:microsoft.com/office/officeart/2005/8/layout/lProcess3"/>
    <dgm:cxn modelId="{5CADB7DB-7D99-47DD-A8A1-FB958EF5BA22}" type="presParOf" srcId="{2C7B3C7B-6A2F-4060-8BAA-CD6E7B817647}" destId="{94600B78-76D5-45B0-B291-25FE27703CA7}" srcOrd="0" destOrd="0" presId="urn:microsoft.com/office/officeart/2005/8/layout/lProcess3"/>
    <dgm:cxn modelId="{59DFFCE1-C862-49F6-B5B8-3636D1A17F2B}" type="presParOf" srcId="{2C7B3C7B-6A2F-4060-8BAA-CD6E7B817647}" destId="{33550FDE-BD7A-4D3F-B25B-F32A779DA1D4}" srcOrd="1" destOrd="0" presId="urn:microsoft.com/office/officeart/2005/8/layout/lProcess3"/>
    <dgm:cxn modelId="{E427E7A5-74CA-43E5-84EA-299BB0698614}" type="presParOf" srcId="{2C7B3C7B-6A2F-4060-8BAA-CD6E7B817647}" destId="{EFA95F1F-52E6-4D4A-9E99-82ADA325C2D0}" srcOrd="2" destOrd="0" presId="urn:microsoft.com/office/officeart/2005/8/layout/lProcess3"/>
    <dgm:cxn modelId="{EC6DE8D6-DBE6-4AB5-8388-13AC096D5B9A}" type="presParOf" srcId="{F7282BC4-3523-4151-82C1-5D29DE852248}" destId="{0ECAE08B-266A-442C-8CF1-7A19E836E0AE}" srcOrd="1" destOrd="0" presId="urn:microsoft.com/office/officeart/2005/8/layout/lProcess3"/>
    <dgm:cxn modelId="{AB6B880B-9BF6-4B77-93C4-43CD6B41671C}" type="presParOf" srcId="{F7282BC4-3523-4151-82C1-5D29DE852248}" destId="{22F60763-A024-4654-977D-B757B6CDB546}" srcOrd="2" destOrd="0" presId="urn:microsoft.com/office/officeart/2005/8/layout/lProcess3"/>
    <dgm:cxn modelId="{197D60C5-E027-46D7-9C9C-20B33DF326DF}" type="presParOf" srcId="{22F60763-A024-4654-977D-B757B6CDB546}" destId="{DB300FB2-5898-4A51-B314-F0A851CA1DBA}" srcOrd="0" destOrd="0" presId="urn:microsoft.com/office/officeart/2005/8/layout/lProcess3"/>
    <dgm:cxn modelId="{85ABD787-1574-413F-A9C9-29BD029174AB}" type="presParOf" srcId="{22F60763-A024-4654-977D-B757B6CDB546}" destId="{06D7CFA5-3DF6-40FB-805C-A6E650DDB5AC}" srcOrd="1" destOrd="0" presId="urn:microsoft.com/office/officeart/2005/8/layout/lProcess3"/>
    <dgm:cxn modelId="{9C0D256E-AE4F-4C1C-899E-4D3F11FF0F09}" type="presParOf" srcId="{22F60763-A024-4654-977D-B757B6CDB546}" destId="{41E21652-2F36-4A1E-9C5B-20851DCD0710}" srcOrd="2" destOrd="0" presId="urn:microsoft.com/office/officeart/2005/8/layout/lProcess3"/>
    <dgm:cxn modelId="{26B93365-6D1D-4D77-8460-E640F3E0EDD2}" type="presParOf" srcId="{F7282BC4-3523-4151-82C1-5D29DE852248}" destId="{3635C8D5-BF65-483D-812D-E116C268FCA1}" srcOrd="3" destOrd="0" presId="urn:microsoft.com/office/officeart/2005/8/layout/lProcess3"/>
    <dgm:cxn modelId="{E79A8271-A401-443A-ACD1-B1953DF0FFAC}" type="presParOf" srcId="{F7282BC4-3523-4151-82C1-5D29DE852248}" destId="{256039E9-ECC3-40F2-B478-71FAA7AA2D75}" srcOrd="4" destOrd="0" presId="urn:microsoft.com/office/officeart/2005/8/layout/lProcess3"/>
    <dgm:cxn modelId="{3F89D860-A1E3-4514-A98D-790CF429F943}" type="presParOf" srcId="{256039E9-ECC3-40F2-B478-71FAA7AA2D75}" destId="{FA705BF3-0A7C-402B-99E1-15DE7029568A}" srcOrd="0" destOrd="0" presId="urn:microsoft.com/office/officeart/2005/8/layout/lProcess3"/>
    <dgm:cxn modelId="{7899BF7B-29A0-47B9-9A6D-D121661EB226}" type="presParOf" srcId="{256039E9-ECC3-40F2-B478-71FAA7AA2D75}" destId="{6CB1FEAF-065A-4386-B6D8-D2ED72952B9B}" srcOrd="1" destOrd="0" presId="urn:microsoft.com/office/officeart/2005/8/layout/lProcess3"/>
    <dgm:cxn modelId="{2B440099-D7DB-449D-8E18-E12A97A2128B}" type="presParOf" srcId="{256039E9-ECC3-40F2-B478-71FAA7AA2D75}" destId="{F99472B9-5B01-47D7-A58B-3D956D4CB896}" srcOrd="2" destOrd="0" presId="urn:microsoft.com/office/officeart/2005/8/layout/lProcess3"/>
    <dgm:cxn modelId="{0310F24D-047D-4A63-91E2-F209767B23D6}" type="presParOf" srcId="{F7282BC4-3523-4151-82C1-5D29DE852248}" destId="{CBC325C7-1D76-4787-B836-4FEE0114CBC7}" srcOrd="5" destOrd="0" presId="urn:microsoft.com/office/officeart/2005/8/layout/lProcess3"/>
    <dgm:cxn modelId="{DF284DCB-23AC-4EB5-B5CD-8D616513800C}" type="presParOf" srcId="{F7282BC4-3523-4151-82C1-5D29DE852248}" destId="{D23AB047-3639-4115-B3C1-1A324F70C05D}" srcOrd="6" destOrd="0" presId="urn:microsoft.com/office/officeart/2005/8/layout/lProcess3"/>
    <dgm:cxn modelId="{99CA093A-0D89-4C00-99C9-00BB7E88D902}" type="presParOf" srcId="{D23AB047-3639-4115-B3C1-1A324F70C05D}" destId="{4DE938DA-E203-4F14-A046-476610A6BF4B}" srcOrd="0" destOrd="0" presId="urn:microsoft.com/office/officeart/2005/8/layout/lProcess3"/>
    <dgm:cxn modelId="{85017F32-3560-41BB-87ED-7182FF5EB57C}" type="presParOf" srcId="{D23AB047-3639-4115-B3C1-1A324F70C05D}" destId="{C31E2F1E-5D8F-4CCC-B57D-9B1E5F6101B0}" srcOrd="1" destOrd="0" presId="urn:microsoft.com/office/officeart/2005/8/layout/lProcess3"/>
    <dgm:cxn modelId="{AE437959-0889-408A-A909-52A70EBE59E7}" type="presParOf" srcId="{D23AB047-3639-4115-B3C1-1A324F70C05D}" destId="{C69F3EE0-6D29-4568-9786-B69AC05B2A34}" srcOrd="2" destOrd="0" presId="urn:microsoft.com/office/officeart/2005/8/layout/lProcess3"/>
    <dgm:cxn modelId="{2BBB37BF-A87B-4935-BCFD-E9413957307C}" type="presParOf" srcId="{F7282BC4-3523-4151-82C1-5D29DE852248}" destId="{283C4476-B99A-4B49-ACAA-8C4125919810}" srcOrd="7" destOrd="0" presId="urn:microsoft.com/office/officeart/2005/8/layout/lProcess3"/>
    <dgm:cxn modelId="{26C97430-838C-452D-B89E-7509A7A2A26F}" type="presParOf" srcId="{F7282BC4-3523-4151-82C1-5D29DE852248}" destId="{FBBC56A7-0C6E-45FF-8BBB-50CCB6B1CD1F}" srcOrd="8" destOrd="0" presId="urn:microsoft.com/office/officeart/2005/8/layout/lProcess3"/>
    <dgm:cxn modelId="{0DCAC0E6-48C4-4EDE-9DB3-90A9F139A240}" type="presParOf" srcId="{FBBC56A7-0C6E-45FF-8BBB-50CCB6B1CD1F}" destId="{4F320F15-813B-4039-BEA9-B278E0FD00AA}" srcOrd="0" destOrd="0" presId="urn:microsoft.com/office/officeart/2005/8/layout/lProcess3"/>
    <dgm:cxn modelId="{8CB8DA35-5951-410F-9C3B-4932B28EDBB2}" type="presParOf" srcId="{FBBC56A7-0C6E-45FF-8BBB-50CCB6B1CD1F}" destId="{0775232C-2782-4B74-842F-DAD9720A15BB}" srcOrd="1" destOrd="0" presId="urn:microsoft.com/office/officeart/2005/8/layout/lProcess3"/>
    <dgm:cxn modelId="{92C13323-7025-4027-91D7-A61D4A6092DA}" type="presParOf" srcId="{FBBC56A7-0C6E-45FF-8BBB-50CCB6B1CD1F}" destId="{F979BB93-58BC-46E0-B00A-F401FE40DCC0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A42EC3F-4F09-424D-AE2F-0E1E60DF97A8}" type="doc">
      <dgm:prSet loTypeId="urn:microsoft.com/office/officeart/2008/layout/VerticalCurvedList" loCatId="list" qsTypeId="urn:microsoft.com/office/officeart/2005/8/quickstyle/3d2" qsCatId="3D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3973A497-365E-4A7B-8764-173D0E4A11C3}">
      <dgm:prSet phldrT="[Текст]" custT="1"/>
      <dgm:spPr/>
      <dgm:t>
        <a:bodyPr/>
        <a:lstStyle/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предоставление бюджетных кредитов муниципальным образованиям </a:t>
          </a:r>
          <a:r>
            <a:rPr lang="ru-RU" sz="1600" b="0" dirty="0" smtClean="0">
              <a:latin typeface="Times New Roman" pitchFamily="18" charset="0"/>
              <a:cs typeface="Times New Roman" pitchFamily="18" charset="0"/>
            </a:rPr>
            <a:t>и отладка данного механизма;</a:t>
          </a:r>
          <a:endParaRPr lang="ru-RU" sz="1600" b="0" dirty="0"/>
        </a:p>
      </dgm:t>
    </dgm:pt>
    <dgm:pt modelId="{1791E71C-414F-4A94-B219-D88860BF0DCB}" type="parTrans" cxnId="{F562C12F-4239-45B9-AFEE-4DC7E0AB3D9E}">
      <dgm:prSet/>
      <dgm:spPr/>
      <dgm:t>
        <a:bodyPr/>
        <a:lstStyle/>
        <a:p>
          <a:endParaRPr lang="ru-RU" sz="1600" b="0"/>
        </a:p>
      </dgm:t>
    </dgm:pt>
    <dgm:pt modelId="{EE68AF8C-0001-4558-8D5A-AAEEF5BA5554}" type="sibTrans" cxnId="{F562C12F-4239-45B9-AFEE-4DC7E0AB3D9E}">
      <dgm:prSet/>
      <dgm:spPr/>
      <dgm:t>
        <a:bodyPr/>
        <a:lstStyle/>
        <a:p>
          <a:endParaRPr lang="ru-RU" sz="1600" b="0"/>
        </a:p>
      </dgm:t>
    </dgm:pt>
    <dgm:pt modelId="{0100E283-7FD4-406A-8277-8B8F2AAD5CA2}">
      <dgm:prSet phldrT="[Текст]" custT="1"/>
      <dgm:spPr/>
      <dgm:t>
        <a:bodyPr/>
        <a:lstStyle/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проведение операций </a:t>
          </a:r>
          <a:r>
            <a:rPr lang="ru-RU" sz="1600" b="0" dirty="0" smtClean="0">
              <a:latin typeface="Times New Roman" pitchFamily="18" charset="0"/>
              <a:cs typeface="Times New Roman" pitchFamily="18" charset="0"/>
            </a:rPr>
            <a:t>покупки (продажи) ценных бумаг </a:t>
          </a:r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по договорам </a:t>
          </a:r>
          <a:r>
            <a:rPr lang="ru-RU" sz="1600" b="1" dirty="0" err="1" smtClean="0">
              <a:latin typeface="Times New Roman" pitchFamily="18" charset="0"/>
              <a:cs typeface="Times New Roman" pitchFamily="18" charset="0"/>
            </a:rPr>
            <a:t>репо</a:t>
          </a:r>
          <a:r>
            <a:rPr lang="ru-RU" sz="1600" b="0" dirty="0" smtClean="0">
              <a:latin typeface="Times New Roman" pitchFamily="18" charset="0"/>
              <a:cs typeface="Times New Roman" pitchFamily="18" charset="0"/>
            </a:rPr>
            <a:t> за счет средств федерального бюджета;</a:t>
          </a:r>
          <a:endParaRPr lang="ru-RU" sz="1600" b="0" dirty="0"/>
        </a:p>
      </dgm:t>
    </dgm:pt>
    <dgm:pt modelId="{24AA5701-3927-4F43-A1B8-EAD7A0C7AE7A}" type="parTrans" cxnId="{233E628C-30DC-4E90-85C3-3830372B7D36}">
      <dgm:prSet/>
      <dgm:spPr/>
      <dgm:t>
        <a:bodyPr/>
        <a:lstStyle/>
        <a:p>
          <a:endParaRPr lang="ru-RU" sz="1600" b="0"/>
        </a:p>
      </dgm:t>
    </dgm:pt>
    <dgm:pt modelId="{6DC32E1C-8AF3-47C0-ABF3-11AE9235316C}" type="sibTrans" cxnId="{233E628C-30DC-4E90-85C3-3830372B7D36}">
      <dgm:prSet/>
      <dgm:spPr/>
      <dgm:t>
        <a:bodyPr/>
        <a:lstStyle/>
        <a:p>
          <a:endParaRPr lang="ru-RU" sz="1600" b="0"/>
        </a:p>
      </dgm:t>
    </dgm:pt>
    <dgm:pt modelId="{D5191991-ADC3-43E9-B343-3FF2F1119905}">
      <dgm:prSet phldrT="[Текст]" custT="1"/>
      <dgm:spPr/>
      <dgm:t>
        <a:bodyPr/>
        <a:lstStyle/>
        <a:p>
          <a:r>
            <a:rPr lang="ru-RU" sz="1600" b="0" dirty="0" smtClean="0">
              <a:latin typeface="Times New Roman" pitchFamily="18" charset="0"/>
              <a:cs typeface="Times New Roman" pitchFamily="18" charset="0"/>
            </a:rPr>
            <a:t>запуск механизмов ежедневного </a:t>
          </a:r>
          <a:r>
            <a:rPr lang="ru-RU" sz="1600" b="0" dirty="0" err="1" smtClean="0">
              <a:latin typeface="Times New Roman" pitchFamily="18" charset="0"/>
              <a:cs typeface="Times New Roman" pitchFamily="18" charset="0"/>
            </a:rPr>
            <a:t>таргетирования</a:t>
          </a:r>
          <a:r>
            <a:rPr lang="ru-RU" sz="1600" b="0" dirty="0" smtClean="0">
              <a:latin typeface="Times New Roman" pitchFamily="18" charset="0"/>
              <a:cs typeface="Times New Roman" pitchFamily="18" charset="0"/>
            </a:rPr>
            <a:t> ЕКС (</a:t>
          </a:r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РЕПО  «</a:t>
          </a:r>
          <a:r>
            <a:rPr lang="ru-RU" sz="1600" b="1" dirty="0" err="1" smtClean="0">
              <a:latin typeface="Times New Roman" pitchFamily="18" charset="0"/>
              <a:cs typeface="Times New Roman" pitchFamily="18" charset="0"/>
            </a:rPr>
            <a:t>overnight</a:t>
          </a:r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»</a:t>
          </a:r>
          <a:r>
            <a:rPr lang="ru-RU" sz="1600" b="0" dirty="0" smtClean="0">
              <a:latin typeface="Times New Roman" pitchFamily="18" charset="0"/>
              <a:cs typeface="Times New Roman" pitchFamily="18" charset="0"/>
            </a:rPr>
            <a:t>);</a:t>
          </a:r>
          <a:endParaRPr lang="ru-RU" sz="1600" b="0" dirty="0"/>
        </a:p>
      </dgm:t>
    </dgm:pt>
    <dgm:pt modelId="{9C3B0B06-A010-4764-8779-A8A00AB5047F}" type="parTrans" cxnId="{09F63712-76B0-47DF-826D-A3A3A9503CF6}">
      <dgm:prSet/>
      <dgm:spPr/>
      <dgm:t>
        <a:bodyPr/>
        <a:lstStyle/>
        <a:p>
          <a:endParaRPr lang="ru-RU" sz="1600" b="0"/>
        </a:p>
      </dgm:t>
    </dgm:pt>
    <dgm:pt modelId="{2709CB72-D266-4C74-9C91-7614CFADF8D2}" type="sibTrans" cxnId="{09F63712-76B0-47DF-826D-A3A3A9503CF6}">
      <dgm:prSet/>
      <dgm:spPr/>
      <dgm:t>
        <a:bodyPr/>
        <a:lstStyle/>
        <a:p>
          <a:endParaRPr lang="ru-RU" sz="1600" b="0"/>
        </a:p>
      </dgm:t>
    </dgm:pt>
    <dgm:pt modelId="{9B6CBE26-A1E3-4431-8A53-E7B12BDB4A75}">
      <dgm:prSet custT="1"/>
      <dgm:spPr/>
      <dgm:t>
        <a:bodyPr/>
        <a:lstStyle/>
        <a:p>
          <a:r>
            <a:rPr lang="ru-RU" sz="1600" b="0" dirty="0" smtClean="0"/>
            <a:t> </a:t>
          </a:r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Выработка предложений </a:t>
          </a:r>
          <a:r>
            <a:rPr lang="ru-RU" sz="1600" b="0" dirty="0" smtClean="0">
              <a:latin typeface="Times New Roman" pitchFamily="18" charset="0"/>
              <a:cs typeface="Times New Roman" pitchFamily="18" charset="0"/>
            </a:rPr>
            <a:t>по совершенствованию механизмов «кэш-менеджмента» в государственном секторе.</a:t>
          </a:r>
          <a:endParaRPr lang="ru-RU" sz="1600" b="0" dirty="0"/>
        </a:p>
      </dgm:t>
    </dgm:pt>
    <dgm:pt modelId="{BF51E34D-7A5B-41E0-882F-4C2D95506977}" type="parTrans" cxnId="{F2BF6ABA-48BA-4916-A82F-2C0544858E76}">
      <dgm:prSet/>
      <dgm:spPr/>
      <dgm:t>
        <a:bodyPr/>
        <a:lstStyle/>
        <a:p>
          <a:endParaRPr lang="ru-RU" sz="1600" b="0"/>
        </a:p>
      </dgm:t>
    </dgm:pt>
    <dgm:pt modelId="{1362D92C-CB46-426B-A101-36832AD1C7A4}" type="sibTrans" cxnId="{F2BF6ABA-48BA-4916-A82F-2C0544858E76}">
      <dgm:prSet/>
      <dgm:spPr/>
      <dgm:t>
        <a:bodyPr/>
        <a:lstStyle/>
        <a:p>
          <a:endParaRPr lang="ru-RU" sz="1600" b="0"/>
        </a:p>
      </dgm:t>
    </dgm:pt>
    <dgm:pt modelId="{88D00E2F-A37D-4C38-B480-1C2C9B5AE0A8}" type="pres">
      <dgm:prSet presAssocID="{0A42EC3F-4F09-424D-AE2F-0E1E60DF97A8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0D322D0A-D3D2-4534-BABA-98DE5A36EC32}" type="pres">
      <dgm:prSet presAssocID="{0A42EC3F-4F09-424D-AE2F-0E1E60DF97A8}" presName="Name1" presStyleCnt="0"/>
      <dgm:spPr/>
    </dgm:pt>
    <dgm:pt modelId="{E9503395-5065-4626-8BB7-0727BC57B2E3}" type="pres">
      <dgm:prSet presAssocID="{0A42EC3F-4F09-424D-AE2F-0E1E60DF97A8}" presName="cycle" presStyleCnt="0"/>
      <dgm:spPr/>
    </dgm:pt>
    <dgm:pt modelId="{B8C46217-A2B3-432B-9627-F0A56600DDAE}" type="pres">
      <dgm:prSet presAssocID="{0A42EC3F-4F09-424D-AE2F-0E1E60DF97A8}" presName="srcNode" presStyleLbl="node1" presStyleIdx="0" presStyleCnt="4"/>
      <dgm:spPr/>
    </dgm:pt>
    <dgm:pt modelId="{B914D8A5-B989-4581-80CE-63C668968CDD}" type="pres">
      <dgm:prSet presAssocID="{0A42EC3F-4F09-424D-AE2F-0E1E60DF97A8}" presName="conn" presStyleLbl="parChTrans1D2" presStyleIdx="0" presStyleCnt="1"/>
      <dgm:spPr/>
      <dgm:t>
        <a:bodyPr/>
        <a:lstStyle/>
        <a:p>
          <a:endParaRPr lang="ru-RU"/>
        </a:p>
      </dgm:t>
    </dgm:pt>
    <dgm:pt modelId="{2748BA78-71F3-4B08-9A61-A92E4CB1C38E}" type="pres">
      <dgm:prSet presAssocID="{0A42EC3F-4F09-424D-AE2F-0E1E60DF97A8}" presName="extraNode" presStyleLbl="node1" presStyleIdx="0" presStyleCnt="4"/>
      <dgm:spPr/>
    </dgm:pt>
    <dgm:pt modelId="{94F0B0C3-297A-43EF-B384-52244A213C7D}" type="pres">
      <dgm:prSet presAssocID="{0A42EC3F-4F09-424D-AE2F-0E1E60DF97A8}" presName="dstNode" presStyleLbl="node1" presStyleIdx="0" presStyleCnt="4"/>
      <dgm:spPr/>
    </dgm:pt>
    <dgm:pt modelId="{56394BC8-D799-46DF-B87A-B82E3E06EBF5}" type="pres">
      <dgm:prSet presAssocID="{3973A497-365E-4A7B-8764-173D0E4A11C3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0C3E4E-3D9A-42BD-8822-6FBE3EDED5EE}" type="pres">
      <dgm:prSet presAssocID="{3973A497-365E-4A7B-8764-173D0E4A11C3}" presName="accent_1" presStyleCnt="0"/>
      <dgm:spPr/>
    </dgm:pt>
    <dgm:pt modelId="{19AD1FB5-920C-40B4-8EE2-C0CA3469496E}" type="pres">
      <dgm:prSet presAssocID="{3973A497-365E-4A7B-8764-173D0E4A11C3}" presName="accentRepeatNode" presStyleLbl="solidFgAcc1" presStyleIdx="0" presStyleCnt="4"/>
      <dgm:spPr/>
    </dgm:pt>
    <dgm:pt modelId="{4E15AFB1-0483-4D25-A139-020CF8C5E140}" type="pres">
      <dgm:prSet presAssocID="{0100E283-7FD4-406A-8277-8B8F2AAD5CA2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719431-0EAC-43CB-9237-5B48B10DF027}" type="pres">
      <dgm:prSet presAssocID="{0100E283-7FD4-406A-8277-8B8F2AAD5CA2}" presName="accent_2" presStyleCnt="0"/>
      <dgm:spPr/>
    </dgm:pt>
    <dgm:pt modelId="{FAC670AC-979B-4056-B1AA-6459892D9DE0}" type="pres">
      <dgm:prSet presAssocID="{0100E283-7FD4-406A-8277-8B8F2AAD5CA2}" presName="accentRepeatNode" presStyleLbl="solidFgAcc1" presStyleIdx="1" presStyleCnt="4"/>
      <dgm:spPr/>
    </dgm:pt>
    <dgm:pt modelId="{CA0D068B-5FBC-4550-BB41-8ECBCBD9BE6F}" type="pres">
      <dgm:prSet presAssocID="{D5191991-ADC3-43E9-B343-3FF2F1119905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4A6DD4-8C07-4FF3-A1C0-F1AA2FB97BFC}" type="pres">
      <dgm:prSet presAssocID="{D5191991-ADC3-43E9-B343-3FF2F1119905}" presName="accent_3" presStyleCnt="0"/>
      <dgm:spPr/>
    </dgm:pt>
    <dgm:pt modelId="{7FF704D0-19AE-4FED-9B59-CE45FDFBEECD}" type="pres">
      <dgm:prSet presAssocID="{D5191991-ADC3-43E9-B343-3FF2F1119905}" presName="accentRepeatNode" presStyleLbl="solidFgAcc1" presStyleIdx="2" presStyleCnt="4"/>
      <dgm:spPr/>
    </dgm:pt>
    <dgm:pt modelId="{C7697744-87E6-4A2B-9307-32D74C68D4CC}" type="pres">
      <dgm:prSet presAssocID="{9B6CBE26-A1E3-4431-8A53-E7B12BDB4A75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872130-96D9-4C2A-9E18-9D2F9F94DB4E}" type="pres">
      <dgm:prSet presAssocID="{9B6CBE26-A1E3-4431-8A53-E7B12BDB4A75}" presName="accent_4" presStyleCnt="0"/>
      <dgm:spPr/>
    </dgm:pt>
    <dgm:pt modelId="{EEAE21CE-0A4E-4152-97B3-C04BAF198EFB}" type="pres">
      <dgm:prSet presAssocID="{9B6CBE26-A1E3-4431-8A53-E7B12BDB4A75}" presName="accentRepeatNode" presStyleLbl="solidFgAcc1" presStyleIdx="3" presStyleCnt="4"/>
      <dgm:spPr/>
    </dgm:pt>
  </dgm:ptLst>
  <dgm:cxnLst>
    <dgm:cxn modelId="{9DD3FBB7-B433-4611-A179-1144DDBF8FD6}" type="presOf" srcId="{0A42EC3F-4F09-424D-AE2F-0E1E60DF97A8}" destId="{88D00E2F-A37D-4C38-B480-1C2C9B5AE0A8}" srcOrd="0" destOrd="0" presId="urn:microsoft.com/office/officeart/2008/layout/VerticalCurvedList"/>
    <dgm:cxn modelId="{7E1085DF-54C7-49D5-9896-5D1F8992BC0C}" type="presOf" srcId="{EE68AF8C-0001-4558-8D5A-AAEEF5BA5554}" destId="{B914D8A5-B989-4581-80CE-63C668968CDD}" srcOrd="0" destOrd="0" presId="urn:microsoft.com/office/officeart/2008/layout/VerticalCurvedList"/>
    <dgm:cxn modelId="{09F63712-76B0-47DF-826D-A3A3A9503CF6}" srcId="{0A42EC3F-4F09-424D-AE2F-0E1E60DF97A8}" destId="{D5191991-ADC3-43E9-B343-3FF2F1119905}" srcOrd="2" destOrd="0" parTransId="{9C3B0B06-A010-4764-8779-A8A00AB5047F}" sibTransId="{2709CB72-D266-4C74-9C91-7614CFADF8D2}"/>
    <dgm:cxn modelId="{2BEF8F17-1D4F-43A7-AFFF-324C6A3EB560}" type="presOf" srcId="{3973A497-365E-4A7B-8764-173D0E4A11C3}" destId="{56394BC8-D799-46DF-B87A-B82E3E06EBF5}" srcOrd="0" destOrd="0" presId="urn:microsoft.com/office/officeart/2008/layout/VerticalCurvedList"/>
    <dgm:cxn modelId="{F2BF6ABA-48BA-4916-A82F-2C0544858E76}" srcId="{0A42EC3F-4F09-424D-AE2F-0E1E60DF97A8}" destId="{9B6CBE26-A1E3-4431-8A53-E7B12BDB4A75}" srcOrd="3" destOrd="0" parTransId="{BF51E34D-7A5B-41E0-882F-4C2D95506977}" sibTransId="{1362D92C-CB46-426B-A101-36832AD1C7A4}"/>
    <dgm:cxn modelId="{8CB84462-BCF2-43BA-AD3F-3EEB03DB6950}" type="presOf" srcId="{D5191991-ADC3-43E9-B343-3FF2F1119905}" destId="{CA0D068B-5FBC-4550-BB41-8ECBCBD9BE6F}" srcOrd="0" destOrd="0" presId="urn:microsoft.com/office/officeart/2008/layout/VerticalCurvedList"/>
    <dgm:cxn modelId="{F562C12F-4239-45B9-AFEE-4DC7E0AB3D9E}" srcId="{0A42EC3F-4F09-424D-AE2F-0E1E60DF97A8}" destId="{3973A497-365E-4A7B-8764-173D0E4A11C3}" srcOrd="0" destOrd="0" parTransId="{1791E71C-414F-4A94-B219-D88860BF0DCB}" sibTransId="{EE68AF8C-0001-4558-8D5A-AAEEF5BA5554}"/>
    <dgm:cxn modelId="{4A6A8624-574B-4911-89CD-77E729D802DC}" type="presOf" srcId="{0100E283-7FD4-406A-8277-8B8F2AAD5CA2}" destId="{4E15AFB1-0483-4D25-A139-020CF8C5E140}" srcOrd="0" destOrd="0" presId="urn:microsoft.com/office/officeart/2008/layout/VerticalCurvedList"/>
    <dgm:cxn modelId="{2ACCC754-9A37-4414-B757-AA3AC7E6CFA8}" type="presOf" srcId="{9B6CBE26-A1E3-4431-8A53-E7B12BDB4A75}" destId="{C7697744-87E6-4A2B-9307-32D74C68D4CC}" srcOrd="0" destOrd="0" presId="urn:microsoft.com/office/officeart/2008/layout/VerticalCurvedList"/>
    <dgm:cxn modelId="{233E628C-30DC-4E90-85C3-3830372B7D36}" srcId="{0A42EC3F-4F09-424D-AE2F-0E1E60DF97A8}" destId="{0100E283-7FD4-406A-8277-8B8F2AAD5CA2}" srcOrd="1" destOrd="0" parTransId="{24AA5701-3927-4F43-A1B8-EAD7A0C7AE7A}" sibTransId="{6DC32E1C-8AF3-47C0-ABF3-11AE9235316C}"/>
    <dgm:cxn modelId="{167E22B5-F70B-4095-ACAA-52B34CDA7B75}" type="presParOf" srcId="{88D00E2F-A37D-4C38-B480-1C2C9B5AE0A8}" destId="{0D322D0A-D3D2-4534-BABA-98DE5A36EC32}" srcOrd="0" destOrd="0" presId="urn:microsoft.com/office/officeart/2008/layout/VerticalCurvedList"/>
    <dgm:cxn modelId="{DAFE962A-137E-4727-BCE1-69F60EE11080}" type="presParOf" srcId="{0D322D0A-D3D2-4534-BABA-98DE5A36EC32}" destId="{E9503395-5065-4626-8BB7-0727BC57B2E3}" srcOrd="0" destOrd="0" presId="urn:microsoft.com/office/officeart/2008/layout/VerticalCurvedList"/>
    <dgm:cxn modelId="{F89192E0-C5E2-4043-B194-0AAD0B68A755}" type="presParOf" srcId="{E9503395-5065-4626-8BB7-0727BC57B2E3}" destId="{B8C46217-A2B3-432B-9627-F0A56600DDAE}" srcOrd="0" destOrd="0" presId="urn:microsoft.com/office/officeart/2008/layout/VerticalCurvedList"/>
    <dgm:cxn modelId="{E86AA01D-AD66-4843-ABAD-1A2577E5B6EC}" type="presParOf" srcId="{E9503395-5065-4626-8BB7-0727BC57B2E3}" destId="{B914D8A5-B989-4581-80CE-63C668968CDD}" srcOrd="1" destOrd="0" presId="urn:microsoft.com/office/officeart/2008/layout/VerticalCurvedList"/>
    <dgm:cxn modelId="{6306C84A-0251-49CA-8F3E-23FC53D12223}" type="presParOf" srcId="{E9503395-5065-4626-8BB7-0727BC57B2E3}" destId="{2748BA78-71F3-4B08-9A61-A92E4CB1C38E}" srcOrd="2" destOrd="0" presId="urn:microsoft.com/office/officeart/2008/layout/VerticalCurvedList"/>
    <dgm:cxn modelId="{0671D152-4383-43FF-8952-0E3BA4AFF1ED}" type="presParOf" srcId="{E9503395-5065-4626-8BB7-0727BC57B2E3}" destId="{94F0B0C3-297A-43EF-B384-52244A213C7D}" srcOrd="3" destOrd="0" presId="urn:microsoft.com/office/officeart/2008/layout/VerticalCurvedList"/>
    <dgm:cxn modelId="{0729D729-1392-4DA4-B6D7-2376FB98AC2B}" type="presParOf" srcId="{0D322D0A-D3D2-4534-BABA-98DE5A36EC32}" destId="{56394BC8-D799-46DF-B87A-B82E3E06EBF5}" srcOrd="1" destOrd="0" presId="urn:microsoft.com/office/officeart/2008/layout/VerticalCurvedList"/>
    <dgm:cxn modelId="{C3866DFB-CEEA-42ED-8BD8-849DFF024D65}" type="presParOf" srcId="{0D322D0A-D3D2-4534-BABA-98DE5A36EC32}" destId="{9B0C3E4E-3D9A-42BD-8822-6FBE3EDED5EE}" srcOrd="2" destOrd="0" presId="urn:microsoft.com/office/officeart/2008/layout/VerticalCurvedList"/>
    <dgm:cxn modelId="{75FC50E5-F1E4-4DF7-AEF1-D78D8A9C1569}" type="presParOf" srcId="{9B0C3E4E-3D9A-42BD-8822-6FBE3EDED5EE}" destId="{19AD1FB5-920C-40B4-8EE2-C0CA3469496E}" srcOrd="0" destOrd="0" presId="urn:microsoft.com/office/officeart/2008/layout/VerticalCurvedList"/>
    <dgm:cxn modelId="{2616A129-9983-4D91-8C1E-DCF63C1E278C}" type="presParOf" srcId="{0D322D0A-D3D2-4534-BABA-98DE5A36EC32}" destId="{4E15AFB1-0483-4D25-A139-020CF8C5E140}" srcOrd="3" destOrd="0" presId="urn:microsoft.com/office/officeart/2008/layout/VerticalCurvedList"/>
    <dgm:cxn modelId="{A5368B28-B8EF-4F43-9C75-876F88A71A14}" type="presParOf" srcId="{0D322D0A-D3D2-4534-BABA-98DE5A36EC32}" destId="{3A719431-0EAC-43CB-9237-5B48B10DF027}" srcOrd="4" destOrd="0" presId="urn:microsoft.com/office/officeart/2008/layout/VerticalCurvedList"/>
    <dgm:cxn modelId="{50E4E6B6-E1EC-47EC-8ECF-6D43EEF91AF4}" type="presParOf" srcId="{3A719431-0EAC-43CB-9237-5B48B10DF027}" destId="{FAC670AC-979B-4056-B1AA-6459892D9DE0}" srcOrd="0" destOrd="0" presId="urn:microsoft.com/office/officeart/2008/layout/VerticalCurvedList"/>
    <dgm:cxn modelId="{99D6E576-A062-459A-B196-5AC7F3A45088}" type="presParOf" srcId="{0D322D0A-D3D2-4534-BABA-98DE5A36EC32}" destId="{CA0D068B-5FBC-4550-BB41-8ECBCBD9BE6F}" srcOrd="5" destOrd="0" presId="urn:microsoft.com/office/officeart/2008/layout/VerticalCurvedList"/>
    <dgm:cxn modelId="{F78CD14D-85A1-4DEC-A046-E293259C1066}" type="presParOf" srcId="{0D322D0A-D3D2-4534-BABA-98DE5A36EC32}" destId="{8C4A6DD4-8C07-4FF3-A1C0-F1AA2FB97BFC}" srcOrd="6" destOrd="0" presId="urn:microsoft.com/office/officeart/2008/layout/VerticalCurvedList"/>
    <dgm:cxn modelId="{D996ED03-8FED-4BFB-99A3-F9ED50245116}" type="presParOf" srcId="{8C4A6DD4-8C07-4FF3-A1C0-F1AA2FB97BFC}" destId="{7FF704D0-19AE-4FED-9B59-CE45FDFBEECD}" srcOrd="0" destOrd="0" presId="urn:microsoft.com/office/officeart/2008/layout/VerticalCurvedList"/>
    <dgm:cxn modelId="{2499E69A-070F-492E-9030-365C38096FEC}" type="presParOf" srcId="{0D322D0A-D3D2-4534-BABA-98DE5A36EC32}" destId="{C7697744-87E6-4A2B-9307-32D74C68D4CC}" srcOrd="7" destOrd="0" presId="urn:microsoft.com/office/officeart/2008/layout/VerticalCurvedList"/>
    <dgm:cxn modelId="{B08FDAC9-0686-456A-8CAF-0D97975D628E}" type="presParOf" srcId="{0D322D0A-D3D2-4534-BABA-98DE5A36EC32}" destId="{B7872130-96D9-4C2A-9E18-9D2F9F94DB4E}" srcOrd="8" destOrd="0" presId="urn:microsoft.com/office/officeart/2008/layout/VerticalCurvedList"/>
    <dgm:cxn modelId="{387B7B92-3422-407C-9D41-AD49FFF7BC8A}" type="presParOf" srcId="{B7872130-96D9-4C2A-9E18-9D2F9F94DB4E}" destId="{EEAE21CE-0A4E-4152-97B3-C04BAF198EF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5AC66D3-3CE2-4292-8E25-31E248C7B0F1}" type="doc">
      <dgm:prSet loTypeId="urn:microsoft.com/office/officeart/2005/8/layout/vList3" loCatId="list" qsTypeId="urn:microsoft.com/office/officeart/2005/8/quickstyle/3d2" qsCatId="3D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08D824FA-DE40-4913-A14C-C7DD607DE0C1}">
      <dgm:prSet phldrT="[Текст]" custT="1"/>
      <dgm:spPr/>
      <dgm:t>
        <a:bodyPr/>
        <a:lstStyle/>
        <a:p>
          <a:r>
            <a:rPr lang="ru-RU" sz="1400" b="0" dirty="0" smtClean="0">
              <a:latin typeface="Constantia" pitchFamily="18" charset="0"/>
              <a:cs typeface="Times New Roman" pitchFamily="18" charset="0"/>
            </a:rPr>
            <a:t>Предоставлены </a:t>
          </a:r>
          <a:r>
            <a:rPr lang="ru-RU" sz="1400" b="1" dirty="0" smtClean="0">
              <a:latin typeface="Constantia" pitchFamily="18" charset="0"/>
              <a:cs typeface="Times New Roman" pitchFamily="18" charset="0"/>
            </a:rPr>
            <a:t>бюджетные кредиты </a:t>
          </a:r>
          <a:r>
            <a:rPr lang="ru-RU" sz="1400" b="0" dirty="0" smtClean="0">
              <a:latin typeface="Constantia" pitchFamily="18" charset="0"/>
              <a:cs typeface="Times New Roman" pitchFamily="18" charset="0"/>
            </a:rPr>
            <a:t>на сумму 521,6 млрд рублей;</a:t>
          </a:r>
          <a:endParaRPr lang="ru-RU" sz="1400" b="0" dirty="0"/>
        </a:p>
      </dgm:t>
    </dgm:pt>
    <dgm:pt modelId="{3FBC9568-A9B9-4ECF-A580-982F7A763EF4}" type="parTrans" cxnId="{B653B425-D957-44A1-BCE1-20E546F19677}">
      <dgm:prSet/>
      <dgm:spPr/>
      <dgm:t>
        <a:bodyPr/>
        <a:lstStyle/>
        <a:p>
          <a:endParaRPr lang="ru-RU" sz="1400" b="0"/>
        </a:p>
      </dgm:t>
    </dgm:pt>
    <dgm:pt modelId="{8FF4B010-0DB4-4908-BFC5-C8929D85CEF6}" type="sibTrans" cxnId="{B653B425-D957-44A1-BCE1-20E546F19677}">
      <dgm:prSet/>
      <dgm:spPr/>
      <dgm:t>
        <a:bodyPr/>
        <a:lstStyle/>
        <a:p>
          <a:endParaRPr lang="ru-RU" sz="1400" b="0"/>
        </a:p>
      </dgm:t>
    </dgm:pt>
    <dgm:pt modelId="{DCAAA540-4CC3-469D-B03E-74CFC82DCE4F}">
      <dgm:prSet phldrT="[Текст]" custT="1"/>
      <dgm:spPr/>
      <dgm:t>
        <a:bodyPr/>
        <a:lstStyle/>
        <a:p>
          <a:r>
            <a:rPr lang="ru-RU" sz="1400" b="0" dirty="0" smtClean="0">
              <a:latin typeface="Constantia" pitchFamily="18" charset="0"/>
              <a:cs typeface="Times New Roman" pitchFamily="18" charset="0"/>
            </a:rPr>
            <a:t>Размещены </a:t>
          </a:r>
          <a:r>
            <a:rPr lang="ru-RU" sz="1400" b="1" dirty="0" smtClean="0">
              <a:latin typeface="Constantia" pitchFamily="18" charset="0"/>
              <a:cs typeface="Times New Roman" pitchFamily="18" charset="0"/>
            </a:rPr>
            <a:t>рублевые депозиты </a:t>
          </a:r>
          <a:r>
            <a:rPr lang="ru-RU" sz="1400" b="0" dirty="0" smtClean="0">
              <a:latin typeface="Constantia" pitchFamily="18" charset="0"/>
              <a:cs typeface="Times New Roman" pitchFamily="18" charset="0"/>
            </a:rPr>
            <a:t>на сумму  8 822,4 млрд  рублей;</a:t>
          </a:r>
          <a:endParaRPr lang="ru-RU" sz="1400" b="0" dirty="0"/>
        </a:p>
      </dgm:t>
    </dgm:pt>
    <dgm:pt modelId="{EAE7CE6C-74A0-4B44-9671-AE407BD37A7B}" type="parTrans" cxnId="{491498B8-3B8A-4880-99B7-5ED515C1A20E}">
      <dgm:prSet/>
      <dgm:spPr/>
      <dgm:t>
        <a:bodyPr/>
        <a:lstStyle/>
        <a:p>
          <a:endParaRPr lang="ru-RU" sz="1400" b="0"/>
        </a:p>
      </dgm:t>
    </dgm:pt>
    <dgm:pt modelId="{0670A706-6292-4E4B-AB70-FFB982D93D55}" type="sibTrans" cxnId="{491498B8-3B8A-4880-99B7-5ED515C1A20E}">
      <dgm:prSet/>
      <dgm:spPr/>
      <dgm:t>
        <a:bodyPr/>
        <a:lstStyle/>
        <a:p>
          <a:endParaRPr lang="ru-RU" sz="1400" b="0"/>
        </a:p>
      </dgm:t>
    </dgm:pt>
    <dgm:pt modelId="{02E49506-9714-49C5-BDC9-1088F3874B1D}">
      <dgm:prSet phldrT="[Текст]" custT="1"/>
      <dgm:spPr/>
      <dgm:t>
        <a:bodyPr/>
        <a:lstStyle/>
        <a:p>
          <a:r>
            <a:rPr lang="ru-RU" sz="1400" b="0" dirty="0" smtClean="0">
              <a:latin typeface="Constantia" pitchFamily="18" charset="0"/>
              <a:cs typeface="Times New Roman" pitchFamily="18" charset="0"/>
            </a:rPr>
            <a:t>Размещены </a:t>
          </a:r>
          <a:r>
            <a:rPr lang="ru-RU" sz="1400" b="1" dirty="0" smtClean="0">
              <a:latin typeface="Constantia" pitchFamily="18" charset="0"/>
              <a:cs typeface="Times New Roman" pitchFamily="18" charset="0"/>
            </a:rPr>
            <a:t>валютные депозиты </a:t>
          </a:r>
          <a:r>
            <a:rPr lang="ru-RU" sz="1400" b="0" dirty="0" smtClean="0">
              <a:latin typeface="Constantia" pitchFamily="18" charset="0"/>
              <a:cs typeface="Times New Roman" pitchFamily="18" charset="0"/>
            </a:rPr>
            <a:t>на сумму 8,1 млрд. долларов;</a:t>
          </a:r>
          <a:endParaRPr lang="ru-RU" sz="1400" b="0" dirty="0"/>
        </a:p>
      </dgm:t>
    </dgm:pt>
    <dgm:pt modelId="{5EB002AA-D665-49F4-B360-8EEAAF4554D1}" type="parTrans" cxnId="{EE83D3EC-7F69-4C57-A369-D002B21BEA02}">
      <dgm:prSet/>
      <dgm:spPr/>
      <dgm:t>
        <a:bodyPr/>
        <a:lstStyle/>
        <a:p>
          <a:endParaRPr lang="ru-RU" sz="1400" b="0"/>
        </a:p>
      </dgm:t>
    </dgm:pt>
    <dgm:pt modelId="{57BB542E-53CA-4704-8338-5039C68D9114}" type="sibTrans" cxnId="{EE83D3EC-7F69-4C57-A369-D002B21BEA02}">
      <dgm:prSet/>
      <dgm:spPr/>
      <dgm:t>
        <a:bodyPr/>
        <a:lstStyle/>
        <a:p>
          <a:endParaRPr lang="ru-RU" sz="1400" b="0"/>
        </a:p>
      </dgm:t>
    </dgm:pt>
    <dgm:pt modelId="{A04EA2FF-5610-4C1D-98A4-23BA587607F7}">
      <dgm:prSet custT="1"/>
      <dgm:spPr/>
      <dgm:t>
        <a:bodyPr/>
        <a:lstStyle/>
        <a:p>
          <a:r>
            <a:rPr lang="ru-RU" sz="1400" b="0" dirty="0" smtClean="0"/>
            <a:t> </a:t>
          </a:r>
          <a:r>
            <a:rPr lang="ru-RU" sz="1400" b="0" dirty="0" smtClean="0">
              <a:latin typeface="Constantia" pitchFamily="18" charset="0"/>
              <a:cs typeface="Times New Roman" pitchFamily="18" charset="0"/>
            </a:rPr>
            <a:t>Реализован </a:t>
          </a:r>
          <a:r>
            <a:rPr lang="ru-RU" sz="1400" b="1" dirty="0" smtClean="0">
              <a:latin typeface="Constantia" pitchFamily="18" charset="0"/>
              <a:cs typeface="Times New Roman" pitchFamily="18" charset="0"/>
            </a:rPr>
            <a:t>механизм кассового планирования </a:t>
          </a:r>
          <a:r>
            <a:rPr lang="ru-RU" sz="1400" b="0" dirty="0" smtClean="0">
              <a:latin typeface="Constantia" pitchFamily="18" charset="0"/>
              <a:cs typeface="Times New Roman" pitchFamily="18" charset="0"/>
            </a:rPr>
            <a:t>для всех ГРБС;</a:t>
          </a:r>
          <a:endParaRPr lang="ru-RU" sz="1400" b="0" dirty="0"/>
        </a:p>
      </dgm:t>
    </dgm:pt>
    <dgm:pt modelId="{75C89302-78B9-40D7-9E55-D153595B5BAF}" type="parTrans" cxnId="{C08D12EC-937E-490D-9121-32E23D710C0C}">
      <dgm:prSet/>
      <dgm:spPr/>
      <dgm:t>
        <a:bodyPr/>
        <a:lstStyle/>
        <a:p>
          <a:endParaRPr lang="ru-RU" sz="1400" b="0"/>
        </a:p>
      </dgm:t>
    </dgm:pt>
    <dgm:pt modelId="{1CD98E65-05DE-4A5E-924B-CA0C0EA27747}" type="sibTrans" cxnId="{C08D12EC-937E-490D-9121-32E23D710C0C}">
      <dgm:prSet/>
      <dgm:spPr/>
      <dgm:t>
        <a:bodyPr/>
        <a:lstStyle/>
        <a:p>
          <a:endParaRPr lang="ru-RU" sz="1400" b="0"/>
        </a:p>
      </dgm:t>
    </dgm:pt>
    <dgm:pt modelId="{F8657B74-C025-4FB2-BFAC-29D99EF35F86}">
      <dgm:prSet custT="1"/>
      <dgm:spPr/>
      <dgm:t>
        <a:bodyPr/>
        <a:lstStyle/>
        <a:p>
          <a:r>
            <a:rPr lang="ru-RU" sz="1400" b="0" dirty="0" smtClean="0"/>
            <a:t> </a:t>
          </a:r>
          <a:r>
            <a:rPr lang="ru-RU" sz="1400" b="0" dirty="0" smtClean="0">
              <a:latin typeface="Constantia" pitchFamily="18" charset="0"/>
              <a:cs typeface="Times New Roman" pitchFamily="18" charset="0"/>
            </a:rPr>
            <a:t>Запущен и ведется </a:t>
          </a:r>
          <a:r>
            <a:rPr lang="ru-RU" sz="1400" b="1" dirty="0" smtClean="0">
              <a:latin typeface="Constantia" pitchFamily="18" charset="0"/>
              <a:cs typeface="Times New Roman" pitchFamily="18" charset="0"/>
            </a:rPr>
            <a:t>реестр банковских гарантий</a:t>
          </a:r>
          <a:r>
            <a:rPr lang="ru-RU" sz="1400" b="0" dirty="0" smtClean="0">
              <a:latin typeface="Constantia" pitchFamily="18" charset="0"/>
              <a:cs typeface="Times New Roman" pitchFamily="18" charset="0"/>
            </a:rPr>
            <a:t>;</a:t>
          </a:r>
          <a:endParaRPr lang="ru-RU" sz="1400" b="0" dirty="0"/>
        </a:p>
      </dgm:t>
    </dgm:pt>
    <dgm:pt modelId="{DBF537F0-A1B5-480C-AADA-6BF6D4E9E116}" type="parTrans" cxnId="{32DC475A-E09D-4F35-BBD7-7407DE098F87}">
      <dgm:prSet/>
      <dgm:spPr/>
      <dgm:t>
        <a:bodyPr/>
        <a:lstStyle/>
        <a:p>
          <a:endParaRPr lang="ru-RU" sz="1400" b="0"/>
        </a:p>
      </dgm:t>
    </dgm:pt>
    <dgm:pt modelId="{451D3121-C57A-40B8-9BBD-28FCAE766F7F}" type="sibTrans" cxnId="{32DC475A-E09D-4F35-BBD7-7407DE098F87}">
      <dgm:prSet/>
      <dgm:spPr/>
      <dgm:t>
        <a:bodyPr/>
        <a:lstStyle/>
        <a:p>
          <a:endParaRPr lang="ru-RU" sz="1400" b="0"/>
        </a:p>
      </dgm:t>
    </dgm:pt>
    <dgm:pt modelId="{DFD84F83-A0E0-4EC1-8FF7-305D6AA06AF8}">
      <dgm:prSet custT="1"/>
      <dgm:spPr/>
      <dgm:t>
        <a:bodyPr/>
        <a:lstStyle/>
        <a:p>
          <a:r>
            <a:rPr lang="ru-RU" sz="1400" b="0" dirty="0" smtClean="0"/>
            <a:t> </a:t>
          </a:r>
          <a:r>
            <a:rPr lang="ru-RU" sz="1400" b="0" dirty="0" smtClean="0">
              <a:latin typeface="Constantia" pitchFamily="18" charset="0"/>
              <a:cs typeface="Times New Roman" pitchFamily="18" charset="0"/>
            </a:rPr>
            <a:t>Реализован </a:t>
          </a:r>
          <a:r>
            <a:rPr lang="ru-RU" sz="1400" b="1" dirty="0" smtClean="0">
              <a:latin typeface="Constantia" pitchFamily="18" charset="0"/>
              <a:cs typeface="Times New Roman" pitchFamily="18" charset="0"/>
            </a:rPr>
            <a:t>механизм «</a:t>
          </a:r>
          <a:r>
            <a:rPr lang="ru-RU" sz="1400" b="1" dirty="0" err="1" smtClean="0">
              <a:latin typeface="Constantia" pitchFamily="18" charset="0"/>
              <a:cs typeface="Times New Roman" pitchFamily="18" charset="0"/>
            </a:rPr>
            <a:t>Автосанкционирование</a:t>
          </a:r>
          <a:r>
            <a:rPr lang="ru-RU" sz="1400" b="1" dirty="0" smtClean="0">
              <a:latin typeface="Constantia" pitchFamily="18" charset="0"/>
              <a:cs typeface="Times New Roman" pitchFamily="18" charset="0"/>
            </a:rPr>
            <a:t>» </a:t>
          </a:r>
          <a:r>
            <a:rPr lang="ru-RU" sz="1400" b="0" dirty="0" smtClean="0">
              <a:latin typeface="Constantia" pitchFamily="18" charset="0"/>
              <a:cs typeface="Times New Roman" pitchFamily="18" charset="0"/>
            </a:rPr>
            <a:t>при санкционировании расходов федерального бюджета;</a:t>
          </a:r>
          <a:endParaRPr lang="ru-RU" sz="1400" b="0" dirty="0"/>
        </a:p>
      </dgm:t>
    </dgm:pt>
    <dgm:pt modelId="{CF66BE27-810A-48CB-8AB9-4CA7FB87F052}" type="parTrans" cxnId="{2A1AA6A5-8E9E-4F1D-84B0-C378AAA04FBD}">
      <dgm:prSet/>
      <dgm:spPr/>
      <dgm:t>
        <a:bodyPr/>
        <a:lstStyle/>
        <a:p>
          <a:endParaRPr lang="ru-RU" sz="1400" b="0"/>
        </a:p>
      </dgm:t>
    </dgm:pt>
    <dgm:pt modelId="{7D1BA174-27B5-4A9E-9B1D-39B7DED3C00A}" type="sibTrans" cxnId="{2A1AA6A5-8E9E-4F1D-84B0-C378AAA04FBD}">
      <dgm:prSet/>
      <dgm:spPr/>
      <dgm:t>
        <a:bodyPr/>
        <a:lstStyle/>
        <a:p>
          <a:endParaRPr lang="ru-RU" sz="1400" b="0"/>
        </a:p>
      </dgm:t>
    </dgm:pt>
    <dgm:pt modelId="{5704D721-4A45-4966-94A7-CD03C7E203B1}">
      <dgm:prSet custT="1"/>
      <dgm:spPr/>
      <dgm:t>
        <a:bodyPr/>
        <a:lstStyle/>
        <a:p>
          <a:r>
            <a:rPr lang="ru-RU" sz="1400" b="0" dirty="0" smtClean="0"/>
            <a:t> </a:t>
          </a:r>
          <a:r>
            <a:rPr lang="ru-RU" sz="1400" b="0" dirty="0" smtClean="0">
              <a:latin typeface="Constantia" pitchFamily="18" charset="0"/>
              <a:cs typeface="Times New Roman" pitchFamily="18" charset="0"/>
            </a:rPr>
            <a:t>Реализован </a:t>
          </a:r>
          <a:r>
            <a:rPr lang="ru-RU" sz="1400" b="1" dirty="0" smtClean="0">
              <a:latin typeface="Constantia" pitchFamily="18" charset="0"/>
              <a:cs typeface="Times New Roman" pitchFamily="18" charset="0"/>
            </a:rPr>
            <a:t>механизм предоставления</a:t>
          </a:r>
          <a:r>
            <a:rPr lang="ru-RU" sz="1400" b="0" dirty="0" smtClean="0">
              <a:latin typeface="Constantia" pitchFamily="18" charset="0"/>
              <a:cs typeface="Times New Roman" pitchFamily="18" charset="0"/>
            </a:rPr>
            <a:t> межбюджетных трансфертов </a:t>
          </a:r>
          <a:r>
            <a:rPr lang="ru-RU" sz="1400" b="1" dirty="0" smtClean="0">
              <a:latin typeface="Constantia" pitchFamily="18" charset="0"/>
              <a:cs typeface="Times New Roman" pitchFamily="18" charset="0"/>
            </a:rPr>
            <a:t>«под потребность»</a:t>
          </a:r>
          <a:r>
            <a:rPr lang="ru-RU" sz="1400" b="0" dirty="0" smtClean="0">
              <a:latin typeface="Constantia" pitchFamily="18" charset="0"/>
              <a:cs typeface="Times New Roman" pitchFamily="18" charset="0"/>
            </a:rPr>
            <a:t>;</a:t>
          </a:r>
          <a:endParaRPr lang="ru-RU" sz="1400" b="0" dirty="0"/>
        </a:p>
      </dgm:t>
    </dgm:pt>
    <dgm:pt modelId="{827BB1CB-0F60-42BF-815B-0FB45E31F64E}" type="parTrans" cxnId="{B499A1B8-08FD-4555-9752-CC91C7883B9A}">
      <dgm:prSet/>
      <dgm:spPr/>
      <dgm:t>
        <a:bodyPr/>
        <a:lstStyle/>
        <a:p>
          <a:endParaRPr lang="ru-RU" sz="1400" b="0"/>
        </a:p>
      </dgm:t>
    </dgm:pt>
    <dgm:pt modelId="{8F2CAAAC-1D7C-4786-AA7F-A1A16E5C7D9A}" type="sibTrans" cxnId="{B499A1B8-08FD-4555-9752-CC91C7883B9A}">
      <dgm:prSet/>
      <dgm:spPr/>
      <dgm:t>
        <a:bodyPr/>
        <a:lstStyle/>
        <a:p>
          <a:endParaRPr lang="ru-RU" sz="1400" b="0"/>
        </a:p>
      </dgm:t>
    </dgm:pt>
    <dgm:pt modelId="{095A23A9-5A51-4935-9256-25F6E84DF2B3}">
      <dgm:prSet custT="1"/>
      <dgm:spPr/>
      <dgm:t>
        <a:bodyPr/>
        <a:lstStyle/>
        <a:p>
          <a:r>
            <a:rPr lang="ru-RU" sz="1400" b="0" dirty="0" smtClean="0"/>
            <a:t> </a:t>
          </a:r>
          <a:r>
            <a:rPr lang="ru-RU" sz="1400" b="0" dirty="0" smtClean="0">
              <a:latin typeface="Constantia" pitchFamily="18" charset="0"/>
              <a:cs typeface="Times New Roman" pitchFamily="18" charset="0"/>
            </a:rPr>
            <a:t>Ведется </a:t>
          </a:r>
          <a:r>
            <a:rPr lang="ru-RU" sz="1400" b="1" dirty="0" smtClean="0">
              <a:latin typeface="Constantia" pitchFamily="18" charset="0"/>
              <a:cs typeface="Times New Roman" pitchFamily="18" charset="0"/>
            </a:rPr>
            <a:t>Реестр соглашений </a:t>
          </a:r>
          <a:r>
            <a:rPr lang="ru-RU" sz="1400" b="0" dirty="0" smtClean="0">
              <a:latin typeface="Constantia" pitchFamily="18" charset="0"/>
              <a:cs typeface="Times New Roman" pitchFamily="18" charset="0"/>
            </a:rPr>
            <a:t>о предоставлении бюджетных субсидий.</a:t>
          </a:r>
          <a:endParaRPr lang="ru-RU" sz="1400" b="0" dirty="0"/>
        </a:p>
      </dgm:t>
    </dgm:pt>
    <dgm:pt modelId="{9A2FA8C9-1D6B-4DF1-AAD7-6C5EE5CE6EEA}" type="parTrans" cxnId="{EC9B5966-5CCB-494A-8030-AEA599525E75}">
      <dgm:prSet/>
      <dgm:spPr/>
      <dgm:t>
        <a:bodyPr/>
        <a:lstStyle/>
        <a:p>
          <a:endParaRPr lang="ru-RU" sz="1400" b="0"/>
        </a:p>
      </dgm:t>
    </dgm:pt>
    <dgm:pt modelId="{002DB040-0E75-4955-84D8-F7FE5678871A}" type="sibTrans" cxnId="{EC9B5966-5CCB-494A-8030-AEA599525E75}">
      <dgm:prSet/>
      <dgm:spPr/>
      <dgm:t>
        <a:bodyPr/>
        <a:lstStyle/>
        <a:p>
          <a:endParaRPr lang="ru-RU" sz="1400" b="0"/>
        </a:p>
      </dgm:t>
    </dgm:pt>
    <dgm:pt modelId="{BF4D1A9D-2E36-448A-B4A1-9E0A8808F4AF}">
      <dgm:prSet custT="1"/>
      <dgm:spPr/>
      <dgm:t>
        <a:bodyPr/>
        <a:lstStyle/>
        <a:p>
          <a:endParaRPr lang="ru-RU" sz="1400"/>
        </a:p>
      </dgm:t>
    </dgm:pt>
    <dgm:pt modelId="{7E748F14-25E3-43DE-BABC-20EA5E835B50}" type="parTrans" cxnId="{BD9F9ADB-B756-4B5C-9778-0BB48534A0E0}">
      <dgm:prSet/>
      <dgm:spPr/>
      <dgm:t>
        <a:bodyPr/>
        <a:lstStyle/>
        <a:p>
          <a:endParaRPr lang="ru-RU" sz="1400"/>
        </a:p>
      </dgm:t>
    </dgm:pt>
    <dgm:pt modelId="{A31BAF01-883F-42FD-A7BB-0509B6A495DE}" type="sibTrans" cxnId="{BD9F9ADB-B756-4B5C-9778-0BB48534A0E0}">
      <dgm:prSet/>
      <dgm:spPr/>
      <dgm:t>
        <a:bodyPr/>
        <a:lstStyle/>
        <a:p>
          <a:endParaRPr lang="ru-RU" sz="1400"/>
        </a:p>
      </dgm:t>
    </dgm:pt>
    <dgm:pt modelId="{393EB77B-EBE4-40B8-A10F-38B43E245574}" type="pres">
      <dgm:prSet presAssocID="{85AC66D3-3CE2-4292-8E25-31E248C7B0F1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56170DC-C593-4E8B-A0D8-1ED40C1A8AFC}" type="pres">
      <dgm:prSet presAssocID="{08D824FA-DE40-4913-A14C-C7DD607DE0C1}" presName="composite" presStyleCnt="0"/>
      <dgm:spPr/>
    </dgm:pt>
    <dgm:pt modelId="{6CD79B93-4008-4D5C-9857-C225FB4488FB}" type="pres">
      <dgm:prSet presAssocID="{08D824FA-DE40-4913-A14C-C7DD607DE0C1}" presName="imgShp" presStyleLbl="fgImgPlace1" presStyleIdx="0" presStyleCnt="8" custLinFactX="-30975" custLinFactNeighborX="-100000"/>
      <dgm:spPr/>
    </dgm:pt>
    <dgm:pt modelId="{CD208B11-E5F7-4BB1-B372-13788D976E96}" type="pres">
      <dgm:prSet presAssocID="{08D824FA-DE40-4913-A14C-C7DD607DE0C1}" presName="txShp" presStyleLbl="node1" presStyleIdx="0" presStyleCnt="8" custScaleX="132082" custLinFactNeighborX="93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D6AAE2-F163-4550-9121-DA98DB9FDEEC}" type="pres">
      <dgm:prSet presAssocID="{8FF4B010-0DB4-4908-BFC5-C8929D85CEF6}" presName="spacing" presStyleCnt="0"/>
      <dgm:spPr/>
    </dgm:pt>
    <dgm:pt modelId="{0E4801D8-40C9-4733-9A3C-5C6947887514}" type="pres">
      <dgm:prSet presAssocID="{DCAAA540-4CC3-469D-B03E-74CFC82DCE4F}" presName="composite" presStyleCnt="0"/>
      <dgm:spPr/>
    </dgm:pt>
    <dgm:pt modelId="{E25C558B-EB1F-49AA-A9AA-91EAF278BE9B}" type="pres">
      <dgm:prSet presAssocID="{DCAAA540-4CC3-469D-B03E-74CFC82DCE4F}" presName="imgShp" presStyleLbl="fgImgPlace1" presStyleIdx="1" presStyleCnt="8" custLinFactX="-30975" custLinFactNeighborX="-100000"/>
      <dgm:spPr/>
    </dgm:pt>
    <dgm:pt modelId="{C60F0424-70A3-48B1-B46A-406564D17016}" type="pres">
      <dgm:prSet presAssocID="{DCAAA540-4CC3-469D-B03E-74CFC82DCE4F}" presName="txShp" presStyleLbl="node1" presStyleIdx="1" presStyleCnt="8" custScaleX="132082" custLinFactNeighborX="93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26A378-374B-4EAC-A9C0-8238D25F89D8}" type="pres">
      <dgm:prSet presAssocID="{0670A706-6292-4E4B-AB70-FFB982D93D55}" presName="spacing" presStyleCnt="0"/>
      <dgm:spPr/>
    </dgm:pt>
    <dgm:pt modelId="{89947827-C50E-4794-A8DF-0F42C1FF2002}" type="pres">
      <dgm:prSet presAssocID="{02E49506-9714-49C5-BDC9-1088F3874B1D}" presName="composite" presStyleCnt="0"/>
      <dgm:spPr/>
    </dgm:pt>
    <dgm:pt modelId="{06770D24-BDCF-4B5A-AA50-A9D089F6D6BA}" type="pres">
      <dgm:prSet presAssocID="{02E49506-9714-49C5-BDC9-1088F3874B1D}" presName="imgShp" presStyleLbl="fgImgPlace1" presStyleIdx="2" presStyleCnt="8" custLinFactX="-30975" custLinFactNeighborX="-100000"/>
      <dgm:spPr/>
    </dgm:pt>
    <dgm:pt modelId="{D970AE07-8496-4E26-9D59-4B1B019F15BA}" type="pres">
      <dgm:prSet presAssocID="{02E49506-9714-49C5-BDC9-1088F3874B1D}" presName="txShp" presStyleLbl="node1" presStyleIdx="2" presStyleCnt="8" custScaleX="132082" custLinFactNeighborX="93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452DD2-50C9-4656-8889-8B60B9A94CC6}" type="pres">
      <dgm:prSet presAssocID="{57BB542E-53CA-4704-8338-5039C68D9114}" presName="spacing" presStyleCnt="0"/>
      <dgm:spPr/>
    </dgm:pt>
    <dgm:pt modelId="{D1ED87D8-C6B9-4A9B-8E36-230641313315}" type="pres">
      <dgm:prSet presAssocID="{A04EA2FF-5610-4C1D-98A4-23BA587607F7}" presName="composite" presStyleCnt="0"/>
      <dgm:spPr/>
    </dgm:pt>
    <dgm:pt modelId="{4BA01FBB-A289-4943-9CFF-E9DB7E6E8C1F}" type="pres">
      <dgm:prSet presAssocID="{A04EA2FF-5610-4C1D-98A4-23BA587607F7}" presName="imgShp" presStyleLbl="fgImgPlace1" presStyleIdx="3" presStyleCnt="8" custLinFactX="-30975" custLinFactNeighborX="-100000"/>
      <dgm:spPr/>
    </dgm:pt>
    <dgm:pt modelId="{B001161F-12E5-478F-8795-C44F836175FB}" type="pres">
      <dgm:prSet presAssocID="{A04EA2FF-5610-4C1D-98A4-23BA587607F7}" presName="txShp" presStyleLbl="node1" presStyleIdx="3" presStyleCnt="8" custScaleX="132082" custLinFactNeighborX="93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02CC2A-B76C-426E-8261-D786981D7322}" type="pres">
      <dgm:prSet presAssocID="{1CD98E65-05DE-4A5E-924B-CA0C0EA27747}" presName="spacing" presStyleCnt="0"/>
      <dgm:spPr/>
    </dgm:pt>
    <dgm:pt modelId="{838548EC-BA3B-408D-81EA-B046001C682A}" type="pres">
      <dgm:prSet presAssocID="{F8657B74-C025-4FB2-BFAC-29D99EF35F86}" presName="composite" presStyleCnt="0"/>
      <dgm:spPr/>
    </dgm:pt>
    <dgm:pt modelId="{24B05331-A0A5-47F4-9715-39124637FDF5}" type="pres">
      <dgm:prSet presAssocID="{F8657B74-C025-4FB2-BFAC-29D99EF35F86}" presName="imgShp" presStyleLbl="fgImgPlace1" presStyleIdx="4" presStyleCnt="8" custLinFactX="-30975" custLinFactNeighborX="-100000"/>
      <dgm:spPr/>
    </dgm:pt>
    <dgm:pt modelId="{2882E3F8-F7FE-4987-B03F-8E53FC953B1B}" type="pres">
      <dgm:prSet presAssocID="{F8657B74-C025-4FB2-BFAC-29D99EF35F86}" presName="txShp" presStyleLbl="node1" presStyleIdx="4" presStyleCnt="8" custScaleX="132082" custLinFactNeighborX="93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5BFEE5-787A-4B91-B6C9-504295851DB4}" type="pres">
      <dgm:prSet presAssocID="{451D3121-C57A-40B8-9BBD-28FCAE766F7F}" presName="spacing" presStyleCnt="0"/>
      <dgm:spPr/>
    </dgm:pt>
    <dgm:pt modelId="{FAC4975D-7CC4-4BA4-90F4-E7FA6DCF317B}" type="pres">
      <dgm:prSet presAssocID="{DFD84F83-A0E0-4EC1-8FF7-305D6AA06AF8}" presName="composite" presStyleCnt="0"/>
      <dgm:spPr/>
    </dgm:pt>
    <dgm:pt modelId="{A2963DBE-EA64-470A-9215-38357917F6CE}" type="pres">
      <dgm:prSet presAssocID="{DFD84F83-A0E0-4EC1-8FF7-305D6AA06AF8}" presName="imgShp" presStyleLbl="fgImgPlace1" presStyleIdx="5" presStyleCnt="8" custLinFactX="-30975" custLinFactNeighborX="-100000"/>
      <dgm:spPr/>
    </dgm:pt>
    <dgm:pt modelId="{BA9CEB73-6C97-4F37-BCA9-344C83C00D0D}" type="pres">
      <dgm:prSet presAssocID="{DFD84F83-A0E0-4EC1-8FF7-305D6AA06AF8}" presName="txShp" presStyleLbl="node1" presStyleIdx="5" presStyleCnt="8" custScaleX="132082" custLinFactNeighborX="93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AB5262-85A3-46F5-BE0B-B76BBD374019}" type="pres">
      <dgm:prSet presAssocID="{7D1BA174-27B5-4A9E-9B1D-39B7DED3C00A}" presName="spacing" presStyleCnt="0"/>
      <dgm:spPr/>
    </dgm:pt>
    <dgm:pt modelId="{AE8DB4ED-7B46-49B9-AF26-9427EEC52D7C}" type="pres">
      <dgm:prSet presAssocID="{5704D721-4A45-4966-94A7-CD03C7E203B1}" presName="composite" presStyleCnt="0"/>
      <dgm:spPr/>
    </dgm:pt>
    <dgm:pt modelId="{CB0B4044-79EF-4368-A8AD-9079C17B68F2}" type="pres">
      <dgm:prSet presAssocID="{5704D721-4A45-4966-94A7-CD03C7E203B1}" presName="imgShp" presStyleLbl="fgImgPlace1" presStyleIdx="6" presStyleCnt="8" custLinFactX="-30975" custLinFactNeighborX="-100000"/>
      <dgm:spPr/>
    </dgm:pt>
    <dgm:pt modelId="{B34DFAA4-4F4A-415C-844C-038ACC11B71D}" type="pres">
      <dgm:prSet presAssocID="{5704D721-4A45-4966-94A7-CD03C7E203B1}" presName="txShp" presStyleLbl="node1" presStyleIdx="6" presStyleCnt="8" custScaleX="132082" custLinFactNeighborX="93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7145D8-F5D0-47C5-A629-F97BE8F820E2}" type="pres">
      <dgm:prSet presAssocID="{8F2CAAAC-1D7C-4786-AA7F-A1A16E5C7D9A}" presName="spacing" presStyleCnt="0"/>
      <dgm:spPr/>
    </dgm:pt>
    <dgm:pt modelId="{7C386C8E-4A6D-4D60-8182-A3AB9D1C3DAA}" type="pres">
      <dgm:prSet presAssocID="{095A23A9-5A51-4935-9256-25F6E84DF2B3}" presName="composite" presStyleCnt="0"/>
      <dgm:spPr/>
    </dgm:pt>
    <dgm:pt modelId="{604EF7FF-0413-4909-AF2E-AC253C330E58}" type="pres">
      <dgm:prSet presAssocID="{095A23A9-5A51-4935-9256-25F6E84DF2B3}" presName="imgShp" presStyleLbl="fgImgPlace1" presStyleIdx="7" presStyleCnt="8" custLinFactX="-30975" custLinFactNeighborX="-100000"/>
      <dgm:spPr/>
    </dgm:pt>
    <dgm:pt modelId="{8A07C4D1-A400-4998-A354-1436ACBA36C9}" type="pres">
      <dgm:prSet presAssocID="{095A23A9-5A51-4935-9256-25F6E84DF2B3}" presName="txShp" presStyleLbl="node1" presStyleIdx="7" presStyleCnt="8" custScaleX="132082" custLinFactNeighborX="93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8D96550-9A7E-45B1-ACBE-40BFE67B7D8C}" type="presOf" srcId="{85AC66D3-3CE2-4292-8E25-31E248C7B0F1}" destId="{393EB77B-EBE4-40B8-A10F-38B43E245574}" srcOrd="0" destOrd="0" presId="urn:microsoft.com/office/officeart/2005/8/layout/vList3"/>
    <dgm:cxn modelId="{C08D12EC-937E-490D-9121-32E23D710C0C}" srcId="{85AC66D3-3CE2-4292-8E25-31E248C7B0F1}" destId="{A04EA2FF-5610-4C1D-98A4-23BA587607F7}" srcOrd="3" destOrd="0" parTransId="{75C89302-78B9-40D7-9E55-D153595B5BAF}" sibTransId="{1CD98E65-05DE-4A5E-924B-CA0C0EA27747}"/>
    <dgm:cxn modelId="{C89E0E6A-4971-4702-9273-9E111FDE9DED}" type="presOf" srcId="{DFD84F83-A0E0-4EC1-8FF7-305D6AA06AF8}" destId="{BA9CEB73-6C97-4F37-BCA9-344C83C00D0D}" srcOrd="0" destOrd="0" presId="urn:microsoft.com/office/officeart/2005/8/layout/vList3"/>
    <dgm:cxn modelId="{EE83D3EC-7F69-4C57-A369-D002B21BEA02}" srcId="{85AC66D3-3CE2-4292-8E25-31E248C7B0F1}" destId="{02E49506-9714-49C5-BDC9-1088F3874B1D}" srcOrd="2" destOrd="0" parTransId="{5EB002AA-D665-49F4-B360-8EEAAF4554D1}" sibTransId="{57BB542E-53CA-4704-8338-5039C68D9114}"/>
    <dgm:cxn modelId="{491498B8-3B8A-4880-99B7-5ED515C1A20E}" srcId="{85AC66D3-3CE2-4292-8E25-31E248C7B0F1}" destId="{DCAAA540-4CC3-469D-B03E-74CFC82DCE4F}" srcOrd="1" destOrd="0" parTransId="{EAE7CE6C-74A0-4B44-9671-AE407BD37A7B}" sibTransId="{0670A706-6292-4E4B-AB70-FFB982D93D55}"/>
    <dgm:cxn modelId="{0752BD6B-0B1B-4FF4-9E01-E5D90B5365CB}" type="presOf" srcId="{5704D721-4A45-4966-94A7-CD03C7E203B1}" destId="{B34DFAA4-4F4A-415C-844C-038ACC11B71D}" srcOrd="0" destOrd="0" presId="urn:microsoft.com/office/officeart/2005/8/layout/vList3"/>
    <dgm:cxn modelId="{AE870799-6E96-4339-8E0D-B51B9F6BD2D4}" type="presOf" srcId="{095A23A9-5A51-4935-9256-25F6E84DF2B3}" destId="{8A07C4D1-A400-4998-A354-1436ACBA36C9}" srcOrd="0" destOrd="0" presId="urn:microsoft.com/office/officeart/2005/8/layout/vList3"/>
    <dgm:cxn modelId="{2A1AA6A5-8E9E-4F1D-84B0-C378AAA04FBD}" srcId="{85AC66D3-3CE2-4292-8E25-31E248C7B0F1}" destId="{DFD84F83-A0E0-4EC1-8FF7-305D6AA06AF8}" srcOrd="5" destOrd="0" parTransId="{CF66BE27-810A-48CB-8AB9-4CA7FB87F052}" sibTransId="{7D1BA174-27B5-4A9E-9B1D-39B7DED3C00A}"/>
    <dgm:cxn modelId="{32DC475A-E09D-4F35-BBD7-7407DE098F87}" srcId="{85AC66D3-3CE2-4292-8E25-31E248C7B0F1}" destId="{F8657B74-C025-4FB2-BFAC-29D99EF35F86}" srcOrd="4" destOrd="0" parTransId="{DBF537F0-A1B5-480C-AADA-6BF6D4E9E116}" sibTransId="{451D3121-C57A-40B8-9BBD-28FCAE766F7F}"/>
    <dgm:cxn modelId="{BD9F9ADB-B756-4B5C-9778-0BB48534A0E0}" srcId="{5704D721-4A45-4966-94A7-CD03C7E203B1}" destId="{BF4D1A9D-2E36-448A-B4A1-9E0A8808F4AF}" srcOrd="0" destOrd="0" parTransId="{7E748F14-25E3-43DE-BABC-20EA5E835B50}" sibTransId="{A31BAF01-883F-42FD-A7BB-0509B6A495DE}"/>
    <dgm:cxn modelId="{0992AA46-BF57-4F4E-BEFB-3118334E8DF0}" type="presOf" srcId="{DCAAA540-4CC3-469D-B03E-74CFC82DCE4F}" destId="{C60F0424-70A3-48B1-B46A-406564D17016}" srcOrd="0" destOrd="0" presId="urn:microsoft.com/office/officeart/2005/8/layout/vList3"/>
    <dgm:cxn modelId="{D48D92D1-A656-4BEC-95EA-1791BE01A864}" type="presOf" srcId="{02E49506-9714-49C5-BDC9-1088F3874B1D}" destId="{D970AE07-8496-4E26-9D59-4B1B019F15BA}" srcOrd="0" destOrd="0" presId="urn:microsoft.com/office/officeart/2005/8/layout/vList3"/>
    <dgm:cxn modelId="{A31614A5-ACCA-4D9C-8635-78B7E8ED4192}" type="presOf" srcId="{08D824FA-DE40-4913-A14C-C7DD607DE0C1}" destId="{CD208B11-E5F7-4BB1-B372-13788D976E96}" srcOrd="0" destOrd="0" presId="urn:microsoft.com/office/officeart/2005/8/layout/vList3"/>
    <dgm:cxn modelId="{B499A1B8-08FD-4555-9752-CC91C7883B9A}" srcId="{85AC66D3-3CE2-4292-8E25-31E248C7B0F1}" destId="{5704D721-4A45-4966-94A7-CD03C7E203B1}" srcOrd="6" destOrd="0" parTransId="{827BB1CB-0F60-42BF-815B-0FB45E31F64E}" sibTransId="{8F2CAAAC-1D7C-4786-AA7F-A1A16E5C7D9A}"/>
    <dgm:cxn modelId="{EC9B5966-5CCB-494A-8030-AEA599525E75}" srcId="{85AC66D3-3CE2-4292-8E25-31E248C7B0F1}" destId="{095A23A9-5A51-4935-9256-25F6E84DF2B3}" srcOrd="7" destOrd="0" parTransId="{9A2FA8C9-1D6B-4DF1-AAD7-6C5EE5CE6EEA}" sibTransId="{002DB040-0E75-4955-84D8-F7FE5678871A}"/>
    <dgm:cxn modelId="{B653B425-D957-44A1-BCE1-20E546F19677}" srcId="{85AC66D3-3CE2-4292-8E25-31E248C7B0F1}" destId="{08D824FA-DE40-4913-A14C-C7DD607DE0C1}" srcOrd="0" destOrd="0" parTransId="{3FBC9568-A9B9-4ECF-A580-982F7A763EF4}" sibTransId="{8FF4B010-0DB4-4908-BFC5-C8929D85CEF6}"/>
    <dgm:cxn modelId="{A9E00D63-C900-4B12-9B02-834BD376E835}" type="presOf" srcId="{F8657B74-C025-4FB2-BFAC-29D99EF35F86}" destId="{2882E3F8-F7FE-4987-B03F-8E53FC953B1B}" srcOrd="0" destOrd="0" presId="urn:microsoft.com/office/officeart/2005/8/layout/vList3"/>
    <dgm:cxn modelId="{DB80F936-B028-45DA-AE3D-EF951A0AB125}" type="presOf" srcId="{BF4D1A9D-2E36-448A-B4A1-9E0A8808F4AF}" destId="{B34DFAA4-4F4A-415C-844C-038ACC11B71D}" srcOrd="0" destOrd="1" presId="urn:microsoft.com/office/officeart/2005/8/layout/vList3"/>
    <dgm:cxn modelId="{B4807079-88B5-493A-AE73-8E459BB8DAFB}" type="presOf" srcId="{A04EA2FF-5610-4C1D-98A4-23BA587607F7}" destId="{B001161F-12E5-478F-8795-C44F836175FB}" srcOrd="0" destOrd="0" presId="urn:microsoft.com/office/officeart/2005/8/layout/vList3"/>
    <dgm:cxn modelId="{D7B7CDF4-051B-4C75-A7AB-EC4AB0228996}" type="presParOf" srcId="{393EB77B-EBE4-40B8-A10F-38B43E245574}" destId="{356170DC-C593-4E8B-A0D8-1ED40C1A8AFC}" srcOrd="0" destOrd="0" presId="urn:microsoft.com/office/officeart/2005/8/layout/vList3"/>
    <dgm:cxn modelId="{8A35FADB-C814-4281-98DF-6F7BB441C1F5}" type="presParOf" srcId="{356170DC-C593-4E8B-A0D8-1ED40C1A8AFC}" destId="{6CD79B93-4008-4D5C-9857-C225FB4488FB}" srcOrd="0" destOrd="0" presId="urn:microsoft.com/office/officeart/2005/8/layout/vList3"/>
    <dgm:cxn modelId="{24F5CD72-EB8C-4AA1-9506-FEF2B39F0DE4}" type="presParOf" srcId="{356170DC-C593-4E8B-A0D8-1ED40C1A8AFC}" destId="{CD208B11-E5F7-4BB1-B372-13788D976E96}" srcOrd="1" destOrd="0" presId="urn:microsoft.com/office/officeart/2005/8/layout/vList3"/>
    <dgm:cxn modelId="{56B85335-4C43-43AA-83FD-FCDB510A2102}" type="presParOf" srcId="{393EB77B-EBE4-40B8-A10F-38B43E245574}" destId="{FAD6AAE2-F163-4550-9121-DA98DB9FDEEC}" srcOrd="1" destOrd="0" presId="urn:microsoft.com/office/officeart/2005/8/layout/vList3"/>
    <dgm:cxn modelId="{6E15DE29-7608-42FA-A055-7B6A46A2FD90}" type="presParOf" srcId="{393EB77B-EBE4-40B8-A10F-38B43E245574}" destId="{0E4801D8-40C9-4733-9A3C-5C6947887514}" srcOrd="2" destOrd="0" presId="urn:microsoft.com/office/officeart/2005/8/layout/vList3"/>
    <dgm:cxn modelId="{95A12A99-CAA8-42FE-824F-2A3F9C45F9C1}" type="presParOf" srcId="{0E4801D8-40C9-4733-9A3C-5C6947887514}" destId="{E25C558B-EB1F-49AA-A9AA-91EAF278BE9B}" srcOrd="0" destOrd="0" presId="urn:microsoft.com/office/officeart/2005/8/layout/vList3"/>
    <dgm:cxn modelId="{C30DBBAD-F651-4F46-9E83-51F1B5CA3598}" type="presParOf" srcId="{0E4801D8-40C9-4733-9A3C-5C6947887514}" destId="{C60F0424-70A3-48B1-B46A-406564D17016}" srcOrd="1" destOrd="0" presId="urn:microsoft.com/office/officeart/2005/8/layout/vList3"/>
    <dgm:cxn modelId="{F98EA796-49CD-4AA0-B90B-354490A31B50}" type="presParOf" srcId="{393EB77B-EBE4-40B8-A10F-38B43E245574}" destId="{5E26A378-374B-4EAC-A9C0-8238D25F89D8}" srcOrd="3" destOrd="0" presId="urn:microsoft.com/office/officeart/2005/8/layout/vList3"/>
    <dgm:cxn modelId="{7CA0CED3-F3A3-4AEF-A622-941559AAB742}" type="presParOf" srcId="{393EB77B-EBE4-40B8-A10F-38B43E245574}" destId="{89947827-C50E-4794-A8DF-0F42C1FF2002}" srcOrd="4" destOrd="0" presId="urn:microsoft.com/office/officeart/2005/8/layout/vList3"/>
    <dgm:cxn modelId="{453FB9ED-2662-41F4-B175-1BE2D7359629}" type="presParOf" srcId="{89947827-C50E-4794-A8DF-0F42C1FF2002}" destId="{06770D24-BDCF-4B5A-AA50-A9D089F6D6BA}" srcOrd="0" destOrd="0" presId="urn:microsoft.com/office/officeart/2005/8/layout/vList3"/>
    <dgm:cxn modelId="{998C4B26-2000-4994-A818-9E510CF52B68}" type="presParOf" srcId="{89947827-C50E-4794-A8DF-0F42C1FF2002}" destId="{D970AE07-8496-4E26-9D59-4B1B019F15BA}" srcOrd="1" destOrd="0" presId="urn:microsoft.com/office/officeart/2005/8/layout/vList3"/>
    <dgm:cxn modelId="{F70BF18A-788E-409E-A45E-245443C6CF3E}" type="presParOf" srcId="{393EB77B-EBE4-40B8-A10F-38B43E245574}" destId="{40452DD2-50C9-4656-8889-8B60B9A94CC6}" srcOrd="5" destOrd="0" presId="urn:microsoft.com/office/officeart/2005/8/layout/vList3"/>
    <dgm:cxn modelId="{F678681F-C1E3-4C86-A850-FD21EEEB8E2D}" type="presParOf" srcId="{393EB77B-EBE4-40B8-A10F-38B43E245574}" destId="{D1ED87D8-C6B9-4A9B-8E36-230641313315}" srcOrd="6" destOrd="0" presId="urn:microsoft.com/office/officeart/2005/8/layout/vList3"/>
    <dgm:cxn modelId="{0650348E-8DCA-438F-A881-5F6779C4937C}" type="presParOf" srcId="{D1ED87D8-C6B9-4A9B-8E36-230641313315}" destId="{4BA01FBB-A289-4943-9CFF-E9DB7E6E8C1F}" srcOrd="0" destOrd="0" presId="urn:microsoft.com/office/officeart/2005/8/layout/vList3"/>
    <dgm:cxn modelId="{3D2C435E-02B9-4DC6-9323-08D05F3D6C68}" type="presParOf" srcId="{D1ED87D8-C6B9-4A9B-8E36-230641313315}" destId="{B001161F-12E5-478F-8795-C44F836175FB}" srcOrd="1" destOrd="0" presId="urn:microsoft.com/office/officeart/2005/8/layout/vList3"/>
    <dgm:cxn modelId="{7BB337CB-F3D2-4C07-A488-5AEAA988FE9A}" type="presParOf" srcId="{393EB77B-EBE4-40B8-A10F-38B43E245574}" destId="{D502CC2A-B76C-426E-8261-D786981D7322}" srcOrd="7" destOrd="0" presId="urn:microsoft.com/office/officeart/2005/8/layout/vList3"/>
    <dgm:cxn modelId="{0F9D8B41-B372-4753-A7F1-D16D6D7A2F81}" type="presParOf" srcId="{393EB77B-EBE4-40B8-A10F-38B43E245574}" destId="{838548EC-BA3B-408D-81EA-B046001C682A}" srcOrd="8" destOrd="0" presId="urn:microsoft.com/office/officeart/2005/8/layout/vList3"/>
    <dgm:cxn modelId="{D23AB3D7-3AFD-4B82-932A-F9A9782B770A}" type="presParOf" srcId="{838548EC-BA3B-408D-81EA-B046001C682A}" destId="{24B05331-A0A5-47F4-9715-39124637FDF5}" srcOrd="0" destOrd="0" presId="urn:microsoft.com/office/officeart/2005/8/layout/vList3"/>
    <dgm:cxn modelId="{BB25CBDE-929F-4A1A-B1D2-31B432907FD8}" type="presParOf" srcId="{838548EC-BA3B-408D-81EA-B046001C682A}" destId="{2882E3F8-F7FE-4987-B03F-8E53FC953B1B}" srcOrd="1" destOrd="0" presId="urn:microsoft.com/office/officeart/2005/8/layout/vList3"/>
    <dgm:cxn modelId="{B3587E6F-4120-45E3-9F0A-617525DDA44E}" type="presParOf" srcId="{393EB77B-EBE4-40B8-A10F-38B43E245574}" destId="{CA5BFEE5-787A-4B91-B6C9-504295851DB4}" srcOrd="9" destOrd="0" presId="urn:microsoft.com/office/officeart/2005/8/layout/vList3"/>
    <dgm:cxn modelId="{D414B431-798B-492F-AB68-E947F72DC406}" type="presParOf" srcId="{393EB77B-EBE4-40B8-A10F-38B43E245574}" destId="{FAC4975D-7CC4-4BA4-90F4-E7FA6DCF317B}" srcOrd="10" destOrd="0" presId="urn:microsoft.com/office/officeart/2005/8/layout/vList3"/>
    <dgm:cxn modelId="{EFE2D64A-75B9-4ACE-A7E3-0D366AD44339}" type="presParOf" srcId="{FAC4975D-7CC4-4BA4-90F4-E7FA6DCF317B}" destId="{A2963DBE-EA64-470A-9215-38357917F6CE}" srcOrd="0" destOrd="0" presId="urn:microsoft.com/office/officeart/2005/8/layout/vList3"/>
    <dgm:cxn modelId="{A20F08B2-2558-46C9-920B-A527B24E2BF5}" type="presParOf" srcId="{FAC4975D-7CC4-4BA4-90F4-E7FA6DCF317B}" destId="{BA9CEB73-6C97-4F37-BCA9-344C83C00D0D}" srcOrd="1" destOrd="0" presId="urn:microsoft.com/office/officeart/2005/8/layout/vList3"/>
    <dgm:cxn modelId="{37C22084-79AB-44CD-87E3-B0C546C8B7D0}" type="presParOf" srcId="{393EB77B-EBE4-40B8-A10F-38B43E245574}" destId="{23AB5262-85A3-46F5-BE0B-B76BBD374019}" srcOrd="11" destOrd="0" presId="urn:microsoft.com/office/officeart/2005/8/layout/vList3"/>
    <dgm:cxn modelId="{A3A3E3A5-CFB7-473D-8929-39DD681C1480}" type="presParOf" srcId="{393EB77B-EBE4-40B8-A10F-38B43E245574}" destId="{AE8DB4ED-7B46-49B9-AF26-9427EEC52D7C}" srcOrd="12" destOrd="0" presId="urn:microsoft.com/office/officeart/2005/8/layout/vList3"/>
    <dgm:cxn modelId="{D5E29857-5537-4665-BEFA-D1BEBD3C0F13}" type="presParOf" srcId="{AE8DB4ED-7B46-49B9-AF26-9427EEC52D7C}" destId="{CB0B4044-79EF-4368-A8AD-9079C17B68F2}" srcOrd="0" destOrd="0" presId="urn:microsoft.com/office/officeart/2005/8/layout/vList3"/>
    <dgm:cxn modelId="{3C2268EC-519C-483B-9BA9-370D3CC7BB73}" type="presParOf" srcId="{AE8DB4ED-7B46-49B9-AF26-9427EEC52D7C}" destId="{B34DFAA4-4F4A-415C-844C-038ACC11B71D}" srcOrd="1" destOrd="0" presId="urn:microsoft.com/office/officeart/2005/8/layout/vList3"/>
    <dgm:cxn modelId="{3D2B9C7B-9C60-48F3-8A56-06D4FD2B93E5}" type="presParOf" srcId="{393EB77B-EBE4-40B8-A10F-38B43E245574}" destId="{127145D8-F5D0-47C5-A629-F97BE8F820E2}" srcOrd="13" destOrd="0" presId="urn:microsoft.com/office/officeart/2005/8/layout/vList3"/>
    <dgm:cxn modelId="{B4A2B117-3EEA-45DA-B7F0-623280376064}" type="presParOf" srcId="{393EB77B-EBE4-40B8-A10F-38B43E245574}" destId="{7C386C8E-4A6D-4D60-8182-A3AB9D1C3DAA}" srcOrd="14" destOrd="0" presId="urn:microsoft.com/office/officeart/2005/8/layout/vList3"/>
    <dgm:cxn modelId="{14D74633-B1F1-4B31-8DA9-2F21C8349CB1}" type="presParOf" srcId="{7C386C8E-4A6D-4D60-8182-A3AB9D1C3DAA}" destId="{604EF7FF-0413-4909-AF2E-AC253C330E58}" srcOrd="0" destOrd="0" presId="urn:microsoft.com/office/officeart/2005/8/layout/vList3"/>
    <dgm:cxn modelId="{3D84BD7B-D224-41D9-9FCA-D913CD66B5B5}" type="presParOf" srcId="{7C386C8E-4A6D-4D60-8182-A3AB9D1C3DAA}" destId="{8A07C4D1-A400-4998-A354-1436ACBA36C9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DF715FF-7367-472D-87D4-9EBD879DF8B9}" type="doc">
      <dgm:prSet loTypeId="urn:microsoft.com/office/officeart/2008/layout/VerticalCurvedList" loCatId="list" qsTypeId="urn:microsoft.com/office/officeart/2005/8/quickstyle/3d2" qsCatId="3D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A37D96E9-BD0C-43D9-95F9-74D2D1907C42}">
      <dgm:prSet phldrT="[Текст]" custT="1"/>
      <dgm:spPr/>
      <dgm:t>
        <a:bodyPr/>
        <a:lstStyle/>
        <a:p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обслуживание юридических лиц </a:t>
          </a:r>
          <a:r>
            <a:rPr lang="ru-RU" sz="12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(их обособленных подразделений), </a:t>
          </a:r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не являющихся участниками бюджетного процесса</a:t>
          </a:r>
          <a:r>
            <a:rPr lang="ru-RU" sz="12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– получателей субсидий, бюджетных инвестиций, взносов в уставные капиталы и сумм авансовых платежей – исполнителей (соисполнителей) государственного контракта (договора) о поставке товаров, выполнении работ и оказании услуг, сумма которого превышает 1 млрд. рублей;</a:t>
          </a:r>
          <a:endParaRPr lang="ru-RU" sz="1200" b="0" dirty="0"/>
        </a:p>
      </dgm:t>
    </dgm:pt>
    <dgm:pt modelId="{1560073B-467C-4C3C-9DB0-6D55D2485009}" type="parTrans" cxnId="{CAF91A74-F8EA-4134-BCD0-FBD42259F7B0}">
      <dgm:prSet/>
      <dgm:spPr/>
      <dgm:t>
        <a:bodyPr/>
        <a:lstStyle/>
        <a:p>
          <a:endParaRPr lang="ru-RU" sz="1200" b="0"/>
        </a:p>
      </dgm:t>
    </dgm:pt>
    <dgm:pt modelId="{821C1C03-7630-4335-A559-73EC6256A3BF}" type="sibTrans" cxnId="{CAF91A74-F8EA-4134-BCD0-FBD42259F7B0}">
      <dgm:prSet/>
      <dgm:spPr/>
      <dgm:t>
        <a:bodyPr/>
        <a:lstStyle/>
        <a:p>
          <a:endParaRPr lang="ru-RU" sz="1200" b="0"/>
        </a:p>
      </dgm:t>
    </dgm:pt>
    <dgm:pt modelId="{899B8296-10E9-47B5-A205-B0895EFEE23C}">
      <dgm:prSet phldrT="[Текст]" custT="1"/>
      <dgm:spPr/>
      <dgm:t>
        <a:bodyPr/>
        <a:lstStyle/>
        <a:p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обеспечение предоставления межбюджетных трансфертов «под потребность»</a:t>
          </a:r>
          <a:r>
            <a:rPr lang="ru-RU" sz="12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в соответствии с Перечнем, утвержденным Правительством Российской Федерации на 2015 год;</a:t>
          </a:r>
          <a:endParaRPr lang="ru-RU" sz="1200" b="0" dirty="0"/>
        </a:p>
      </dgm:t>
    </dgm:pt>
    <dgm:pt modelId="{EA25C493-306F-4EF2-AC8D-17E43161B688}" type="parTrans" cxnId="{CFF18FAA-E187-466A-A7D3-D95EC87E047C}">
      <dgm:prSet/>
      <dgm:spPr/>
      <dgm:t>
        <a:bodyPr/>
        <a:lstStyle/>
        <a:p>
          <a:endParaRPr lang="ru-RU" sz="1200" b="0"/>
        </a:p>
      </dgm:t>
    </dgm:pt>
    <dgm:pt modelId="{49968937-9354-439A-A826-9F81A67AEDC5}" type="sibTrans" cxnId="{CFF18FAA-E187-466A-A7D3-D95EC87E047C}">
      <dgm:prSet/>
      <dgm:spPr/>
      <dgm:t>
        <a:bodyPr/>
        <a:lstStyle/>
        <a:p>
          <a:endParaRPr lang="ru-RU" sz="1200" b="0"/>
        </a:p>
      </dgm:t>
    </dgm:pt>
    <dgm:pt modelId="{AC22F199-3A13-4174-AAEC-AF82BBE93D75}">
      <dgm:prSet phldrT="[Текст]" custT="1"/>
      <dgm:spPr/>
      <dgm:t>
        <a:bodyPr/>
        <a:lstStyle/>
        <a:p>
          <a:r>
            <a:rPr lang="ru-RU" sz="12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реализация механизма доведения </a:t>
          </a:r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ПОФР</a:t>
          </a:r>
          <a:endParaRPr lang="ru-RU" sz="1200" b="1" dirty="0"/>
        </a:p>
      </dgm:t>
    </dgm:pt>
    <dgm:pt modelId="{3AF8EAA8-2C6C-4843-99A4-D36ED7FE2362}" type="parTrans" cxnId="{8B659B5D-0CA3-4A4F-80D5-86C07F0F3F4E}">
      <dgm:prSet/>
      <dgm:spPr/>
      <dgm:t>
        <a:bodyPr/>
        <a:lstStyle/>
        <a:p>
          <a:endParaRPr lang="ru-RU" sz="1200" b="0"/>
        </a:p>
      </dgm:t>
    </dgm:pt>
    <dgm:pt modelId="{149DFA0E-3B02-4319-A1F0-541CAF12820D}" type="sibTrans" cxnId="{8B659B5D-0CA3-4A4F-80D5-86C07F0F3F4E}">
      <dgm:prSet/>
      <dgm:spPr/>
      <dgm:t>
        <a:bodyPr/>
        <a:lstStyle/>
        <a:p>
          <a:endParaRPr lang="ru-RU" sz="1200" b="0"/>
        </a:p>
      </dgm:t>
    </dgm:pt>
    <dgm:pt modelId="{D1E9C19A-E522-48A5-9E73-52331FFA0574}">
      <dgm:prSet phldrT="[Текст]" custT="1"/>
      <dgm:spPr/>
      <dgm:t>
        <a:bodyPr/>
        <a:lstStyle/>
        <a:p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обеспечение ведения реестра участников бюджетного процесса</a:t>
          </a:r>
          <a:r>
            <a:rPr lang="ru-RU" sz="12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а также юридических лиц, не являющихся участниками бюджетного процесса (новый </a:t>
          </a:r>
          <a:r>
            <a:rPr lang="ru-RU" sz="1200" b="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Реестр</a:t>
          </a:r>
          <a:r>
            <a:rPr lang="ru-RU" sz="12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);</a:t>
          </a:r>
          <a:endParaRPr lang="ru-RU" sz="1200" b="0" dirty="0"/>
        </a:p>
      </dgm:t>
    </dgm:pt>
    <dgm:pt modelId="{0C63F2CD-6FF1-436F-8EBD-E506F6496465}" type="parTrans" cxnId="{913B577B-AE9E-4852-83FE-366B9A5220DE}">
      <dgm:prSet/>
      <dgm:spPr/>
      <dgm:t>
        <a:bodyPr/>
        <a:lstStyle/>
        <a:p>
          <a:endParaRPr lang="ru-RU" sz="1200" b="0"/>
        </a:p>
      </dgm:t>
    </dgm:pt>
    <dgm:pt modelId="{771F1C29-11C0-4F0A-9033-67F85C66A117}" type="sibTrans" cxnId="{913B577B-AE9E-4852-83FE-366B9A5220DE}">
      <dgm:prSet/>
      <dgm:spPr/>
      <dgm:t>
        <a:bodyPr/>
        <a:lstStyle/>
        <a:p>
          <a:endParaRPr lang="ru-RU" sz="1200" b="0"/>
        </a:p>
      </dgm:t>
    </dgm:pt>
    <dgm:pt modelId="{114E4B38-05DE-4981-9F8D-FAEF51703280}">
      <dgm:prSet phldrT="[Текст]" custT="1"/>
      <dgm:spPr/>
      <dgm:t>
        <a:bodyPr/>
        <a:lstStyle/>
        <a:p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создание</a:t>
          </a:r>
          <a:r>
            <a:rPr lang="ru-RU" sz="12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в Федеральном казначействе </a:t>
          </a:r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внутренней системы методической поддержки </a:t>
          </a:r>
          <a:r>
            <a:rPr lang="ru-RU" sz="12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сотрудников ТОФК.</a:t>
          </a:r>
          <a:endParaRPr lang="ru-RU" sz="1200" b="0" dirty="0"/>
        </a:p>
      </dgm:t>
    </dgm:pt>
    <dgm:pt modelId="{FEB42AEA-6E9A-4092-8EF5-76361139B6EE}" type="parTrans" cxnId="{9F688184-F16E-48CC-B4F4-7C7F6DE580C6}">
      <dgm:prSet/>
      <dgm:spPr/>
      <dgm:t>
        <a:bodyPr/>
        <a:lstStyle/>
        <a:p>
          <a:endParaRPr lang="ru-RU" sz="1200" b="0"/>
        </a:p>
      </dgm:t>
    </dgm:pt>
    <dgm:pt modelId="{70EB289B-0111-4F8C-A783-EE8AAB43F073}" type="sibTrans" cxnId="{9F688184-F16E-48CC-B4F4-7C7F6DE580C6}">
      <dgm:prSet/>
      <dgm:spPr/>
      <dgm:t>
        <a:bodyPr/>
        <a:lstStyle/>
        <a:p>
          <a:endParaRPr lang="ru-RU" sz="1200" b="0"/>
        </a:p>
      </dgm:t>
    </dgm:pt>
    <dgm:pt modelId="{C9ED983A-C4D5-4AC5-8955-996FBADFA9C6}" type="pres">
      <dgm:prSet presAssocID="{0DF715FF-7367-472D-87D4-9EBD879DF8B9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A9C7781B-84EB-4ACA-A826-6AC14DE648E4}" type="pres">
      <dgm:prSet presAssocID="{0DF715FF-7367-472D-87D4-9EBD879DF8B9}" presName="Name1" presStyleCnt="0"/>
      <dgm:spPr/>
    </dgm:pt>
    <dgm:pt modelId="{A80FC6F6-BAC6-44A2-99D8-C2FA500B8621}" type="pres">
      <dgm:prSet presAssocID="{0DF715FF-7367-472D-87D4-9EBD879DF8B9}" presName="cycle" presStyleCnt="0"/>
      <dgm:spPr/>
    </dgm:pt>
    <dgm:pt modelId="{8644B010-EA78-4239-8689-4ECD814B2511}" type="pres">
      <dgm:prSet presAssocID="{0DF715FF-7367-472D-87D4-9EBD879DF8B9}" presName="srcNode" presStyleLbl="node1" presStyleIdx="0" presStyleCnt="5"/>
      <dgm:spPr/>
    </dgm:pt>
    <dgm:pt modelId="{3EC9533F-71DD-4552-A327-FF9ABA0A82F7}" type="pres">
      <dgm:prSet presAssocID="{0DF715FF-7367-472D-87D4-9EBD879DF8B9}" presName="conn" presStyleLbl="parChTrans1D2" presStyleIdx="0" presStyleCnt="1"/>
      <dgm:spPr/>
      <dgm:t>
        <a:bodyPr/>
        <a:lstStyle/>
        <a:p>
          <a:endParaRPr lang="ru-RU"/>
        </a:p>
      </dgm:t>
    </dgm:pt>
    <dgm:pt modelId="{D4DEE0E9-0EBB-4728-9CDC-8528843D9FF5}" type="pres">
      <dgm:prSet presAssocID="{0DF715FF-7367-472D-87D4-9EBD879DF8B9}" presName="extraNode" presStyleLbl="node1" presStyleIdx="0" presStyleCnt="5"/>
      <dgm:spPr/>
    </dgm:pt>
    <dgm:pt modelId="{02088757-59D5-45C2-B2CD-CD9CB1442A91}" type="pres">
      <dgm:prSet presAssocID="{0DF715FF-7367-472D-87D4-9EBD879DF8B9}" presName="dstNode" presStyleLbl="node1" presStyleIdx="0" presStyleCnt="5"/>
      <dgm:spPr/>
    </dgm:pt>
    <dgm:pt modelId="{29A7AC65-B5E2-4C84-822B-F9458AEBEDA4}" type="pres">
      <dgm:prSet presAssocID="{A37D96E9-BD0C-43D9-95F9-74D2D1907C42}" presName="text_1" presStyleLbl="node1" presStyleIdx="0" presStyleCnt="5" custScaleY="1287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5C6B4F-E5F6-49DF-922B-9F95B84B9DC6}" type="pres">
      <dgm:prSet presAssocID="{A37D96E9-BD0C-43D9-95F9-74D2D1907C42}" presName="accent_1" presStyleCnt="0"/>
      <dgm:spPr/>
    </dgm:pt>
    <dgm:pt modelId="{E4ECE30D-8999-49FB-9CA5-FACE3480AB64}" type="pres">
      <dgm:prSet presAssocID="{A37D96E9-BD0C-43D9-95F9-74D2D1907C42}" presName="accentRepeatNode" presStyleLbl="solidFgAcc1" presStyleIdx="0" presStyleCnt="5"/>
      <dgm:spPr/>
    </dgm:pt>
    <dgm:pt modelId="{793F3F6B-8837-4746-9DA9-D79178E0F1FA}" type="pres">
      <dgm:prSet presAssocID="{899B8296-10E9-47B5-A205-B0895EFEE23C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CB7E59-423C-4385-AAB1-F8C01D5A1704}" type="pres">
      <dgm:prSet presAssocID="{899B8296-10E9-47B5-A205-B0895EFEE23C}" presName="accent_2" presStyleCnt="0"/>
      <dgm:spPr/>
    </dgm:pt>
    <dgm:pt modelId="{9C3A0236-F0B6-4860-A2FE-E48E8A8ABB96}" type="pres">
      <dgm:prSet presAssocID="{899B8296-10E9-47B5-A205-B0895EFEE23C}" presName="accentRepeatNode" presStyleLbl="solidFgAcc1" presStyleIdx="1" presStyleCnt="5"/>
      <dgm:spPr/>
    </dgm:pt>
    <dgm:pt modelId="{F64C16CA-4B15-4023-8276-6F5BBF5C3260}" type="pres">
      <dgm:prSet presAssocID="{AC22F199-3A13-4174-AAEC-AF82BBE93D75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73407C-7F7D-42C2-AF27-EC33CE4DD2EC}" type="pres">
      <dgm:prSet presAssocID="{AC22F199-3A13-4174-AAEC-AF82BBE93D75}" presName="accent_3" presStyleCnt="0"/>
      <dgm:spPr/>
    </dgm:pt>
    <dgm:pt modelId="{5C0B21A1-7F8D-475F-BDAC-DE2265AF89A6}" type="pres">
      <dgm:prSet presAssocID="{AC22F199-3A13-4174-AAEC-AF82BBE93D75}" presName="accentRepeatNode" presStyleLbl="solidFgAcc1" presStyleIdx="2" presStyleCnt="5"/>
      <dgm:spPr/>
    </dgm:pt>
    <dgm:pt modelId="{1B3907A6-927E-46BB-8B68-3A844C78BCB9}" type="pres">
      <dgm:prSet presAssocID="{D1E9C19A-E522-48A5-9E73-52331FFA0574}" presName="text_4" presStyleLbl="node1" presStyleIdx="3" presStyleCnt="5" custLinFactNeighborX="-383" custLinFactNeighborY="41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52D4A2-DEEA-4A3F-849E-C08E645DAFA3}" type="pres">
      <dgm:prSet presAssocID="{D1E9C19A-E522-48A5-9E73-52331FFA0574}" presName="accent_4" presStyleCnt="0"/>
      <dgm:spPr/>
    </dgm:pt>
    <dgm:pt modelId="{28195CF5-FF74-4D00-AC02-72560BE5EB27}" type="pres">
      <dgm:prSet presAssocID="{D1E9C19A-E522-48A5-9E73-52331FFA0574}" presName="accentRepeatNode" presStyleLbl="solidFgAcc1" presStyleIdx="3" presStyleCnt="5"/>
      <dgm:spPr/>
    </dgm:pt>
    <dgm:pt modelId="{9D108296-6815-4A12-A2CE-D48E6062CBEF}" type="pres">
      <dgm:prSet presAssocID="{114E4B38-05DE-4981-9F8D-FAEF51703280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1E3649-CBCF-43D2-97B0-0231F34968CC}" type="pres">
      <dgm:prSet presAssocID="{114E4B38-05DE-4981-9F8D-FAEF51703280}" presName="accent_5" presStyleCnt="0"/>
      <dgm:spPr/>
    </dgm:pt>
    <dgm:pt modelId="{2BC60497-58C6-43B0-9617-90B3AAE65F3F}" type="pres">
      <dgm:prSet presAssocID="{114E4B38-05DE-4981-9F8D-FAEF51703280}" presName="accentRepeatNode" presStyleLbl="solidFgAcc1" presStyleIdx="4" presStyleCnt="5"/>
      <dgm:spPr/>
    </dgm:pt>
  </dgm:ptLst>
  <dgm:cxnLst>
    <dgm:cxn modelId="{BAEEA7B8-31D0-42B5-88BA-4ABC8974FD73}" type="presOf" srcId="{899B8296-10E9-47B5-A205-B0895EFEE23C}" destId="{793F3F6B-8837-4746-9DA9-D79178E0F1FA}" srcOrd="0" destOrd="0" presId="urn:microsoft.com/office/officeart/2008/layout/VerticalCurvedList"/>
    <dgm:cxn modelId="{CAF91A74-F8EA-4134-BCD0-FBD42259F7B0}" srcId="{0DF715FF-7367-472D-87D4-9EBD879DF8B9}" destId="{A37D96E9-BD0C-43D9-95F9-74D2D1907C42}" srcOrd="0" destOrd="0" parTransId="{1560073B-467C-4C3C-9DB0-6D55D2485009}" sibTransId="{821C1C03-7630-4335-A559-73EC6256A3BF}"/>
    <dgm:cxn modelId="{9F688184-F16E-48CC-B4F4-7C7F6DE580C6}" srcId="{0DF715FF-7367-472D-87D4-9EBD879DF8B9}" destId="{114E4B38-05DE-4981-9F8D-FAEF51703280}" srcOrd="4" destOrd="0" parTransId="{FEB42AEA-6E9A-4092-8EF5-76361139B6EE}" sibTransId="{70EB289B-0111-4F8C-A783-EE8AAB43F073}"/>
    <dgm:cxn modelId="{CFF18FAA-E187-466A-A7D3-D95EC87E047C}" srcId="{0DF715FF-7367-472D-87D4-9EBD879DF8B9}" destId="{899B8296-10E9-47B5-A205-B0895EFEE23C}" srcOrd="1" destOrd="0" parTransId="{EA25C493-306F-4EF2-AC8D-17E43161B688}" sibTransId="{49968937-9354-439A-A826-9F81A67AEDC5}"/>
    <dgm:cxn modelId="{913B577B-AE9E-4852-83FE-366B9A5220DE}" srcId="{0DF715FF-7367-472D-87D4-9EBD879DF8B9}" destId="{D1E9C19A-E522-48A5-9E73-52331FFA0574}" srcOrd="3" destOrd="0" parTransId="{0C63F2CD-6FF1-436F-8EBD-E506F6496465}" sibTransId="{771F1C29-11C0-4F0A-9033-67F85C66A117}"/>
    <dgm:cxn modelId="{4DFF0F1B-8DFF-444F-B2BA-EB53B13120A9}" type="presOf" srcId="{A37D96E9-BD0C-43D9-95F9-74D2D1907C42}" destId="{29A7AC65-B5E2-4C84-822B-F9458AEBEDA4}" srcOrd="0" destOrd="0" presId="urn:microsoft.com/office/officeart/2008/layout/VerticalCurvedList"/>
    <dgm:cxn modelId="{FED9344F-25AD-4969-BCC0-2C2FDD35E3A5}" type="presOf" srcId="{821C1C03-7630-4335-A559-73EC6256A3BF}" destId="{3EC9533F-71DD-4552-A327-FF9ABA0A82F7}" srcOrd="0" destOrd="0" presId="urn:microsoft.com/office/officeart/2008/layout/VerticalCurvedList"/>
    <dgm:cxn modelId="{8B659B5D-0CA3-4A4F-80D5-86C07F0F3F4E}" srcId="{0DF715FF-7367-472D-87D4-9EBD879DF8B9}" destId="{AC22F199-3A13-4174-AAEC-AF82BBE93D75}" srcOrd="2" destOrd="0" parTransId="{3AF8EAA8-2C6C-4843-99A4-D36ED7FE2362}" sibTransId="{149DFA0E-3B02-4319-A1F0-541CAF12820D}"/>
    <dgm:cxn modelId="{04BFBA87-7ED3-4E97-9C17-E4F960B63771}" type="presOf" srcId="{AC22F199-3A13-4174-AAEC-AF82BBE93D75}" destId="{F64C16CA-4B15-4023-8276-6F5BBF5C3260}" srcOrd="0" destOrd="0" presId="urn:microsoft.com/office/officeart/2008/layout/VerticalCurvedList"/>
    <dgm:cxn modelId="{66520990-0A69-4F88-8433-AC27702DAC3D}" type="presOf" srcId="{114E4B38-05DE-4981-9F8D-FAEF51703280}" destId="{9D108296-6815-4A12-A2CE-D48E6062CBEF}" srcOrd="0" destOrd="0" presId="urn:microsoft.com/office/officeart/2008/layout/VerticalCurvedList"/>
    <dgm:cxn modelId="{02C098EE-BE4F-4159-AD30-66670F92D09C}" type="presOf" srcId="{D1E9C19A-E522-48A5-9E73-52331FFA0574}" destId="{1B3907A6-927E-46BB-8B68-3A844C78BCB9}" srcOrd="0" destOrd="0" presId="urn:microsoft.com/office/officeart/2008/layout/VerticalCurvedList"/>
    <dgm:cxn modelId="{4F329D63-42AA-4B73-9A2C-189F3F876E70}" type="presOf" srcId="{0DF715FF-7367-472D-87D4-9EBD879DF8B9}" destId="{C9ED983A-C4D5-4AC5-8955-996FBADFA9C6}" srcOrd="0" destOrd="0" presId="urn:microsoft.com/office/officeart/2008/layout/VerticalCurvedList"/>
    <dgm:cxn modelId="{9B2A5D75-534D-4546-9B3D-E79F949ADE9F}" type="presParOf" srcId="{C9ED983A-C4D5-4AC5-8955-996FBADFA9C6}" destId="{A9C7781B-84EB-4ACA-A826-6AC14DE648E4}" srcOrd="0" destOrd="0" presId="urn:microsoft.com/office/officeart/2008/layout/VerticalCurvedList"/>
    <dgm:cxn modelId="{2C862D99-962B-477A-A3D4-9DB37C3D742C}" type="presParOf" srcId="{A9C7781B-84EB-4ACA-A826-6AC14DE648E4}" destId="{A80FC6F6-BAC6-44A2-99D8-C2FA500B8621}" srcOrd="0" destOrd="0" presId="urn:microsoft.com/office/officeart/2008/layout/VerticalCurvedList"/>
    <dgm:cxn modelId="{783ACD75-B9EE-43C6-804C-55FBAEE737AC}" type="presParOf" srcId="{A80FC6F6-BAC6-44A2-99D8-C2FA500B8621}" destId="{8644B010-EA78-4239-8689-4ECD814B2511}" srcOrd="0" destOrd="0" presId="urn:microsoft.com/office/officeart/2008/layout/VerticalCurvedList"/>
    <dgm:cxn modelId="{097E0223-9BB0-4CE8-A5E1-A162827E32A9}" type="presParOf" srcId="{A80FC6F6-BAC6-44A2-99D8-C2FA500B8621}" destId="{3EC9533F-71DD-4552-A327-FF9ABA0A82F7}" srcOrd="1" destOrd="0" presId="urn:microsoft.com/office/officeart/2008/layout/VerticalCurvedList"/>
    <dgm:cxn modelId="{2D3B9C0A-5E6A-43CF-9E13-34DAAEAFA8D8}" type="presParOf" srcId="{A80FC6F6-BAC6-44A2-99D8-C2FA500B8621}" destId="{D4DEE0E9-0EBB-4728-9CDC-8528843D9FF5}" srcOrd="2" destOrd="0" presId="urn:microsoft.com/office/officeart/2008/layout/VerticalCurvedList"/>
    <dgm:cxn modelId="{1B55C210-3739-4DB4-A208-CF57CA595255}" type="presParOf" srcId="{A80FC6F6-BAC6-44A2-99D8-C2FA500B8621}" destId="{02088757-59D5-45C2-B2CD-CD9CB1442A91}" srcOrd="3" destOrd="0" presId="urn:microsoft.com/office/officeart/2008/layout/VerticalCurvedList"/>
    <dgm:cxn modelId="{F4B17D14-297A-44D1-B7C9-6FF551CE0026}" type="presParOf" srcId="{A9C7781B-84EB-4ACA-A826-6AC14DE648E4}" destId="{29A7AC65-B5E2-4C84-822B-F9458AEBEDA4}" srcOrd="1" destOrd="0" presId="urn:microsoft.com/office/officeart/2008/layout/VerticalCurvedList"/>
    <dgm:cxn modelId="{2165D162-6889-4F61-84BE-199FB9E459C4}" type="presParOf" srcId="{A9C7781B-84EB-4ACA-A826-6AC14DE648E4}" destId="{EA5C6B4F-E5F6-49DF-922B-9F95B84B9DC6}" srcOrd="2" destOrd="0" presId="urn:microsoft.com/office/officeart/2008/layout/VerticalCurvedList"/>
    <dgm:cxn modelId="{9FD4F8AC-F3CC-4B21-BCB7-E850153B9E96}" type="presParOf" srcId="{EA5C6B4F-E5F6-49DF-922B-9F95B84B9DC6}" destId="{E4ECE30D-8999-49FB-9CA5-FACE3480AB64}" srcOrd="0" destOrd="0" presId="urn:microsoft.com/office/officeart/2008/layout/VerticalCurvedList"/>
    <dgm:cxn modelId="{FD1514FA-5391-4E35-9F9F-FDE6D94FD33A}" type="presParOf" srcId="{A9C7781B-84EB-4ACA-A826-6AC14DE648E4}" destId="{793F3F6B-8837-4746-9DA9-D79178E0F1FA}" srcOrd="3" destOrd="0" presId="urn:microsoft.com/office/officeart/2008/layout/VerticalCurvedList"/>
    <dgm:cxn modelId="{2C33FD87-3660-4D7D-8058-5AB603D5A8BF}" type="presParOf" srcId="{A9C7781B-84EB-4ACA-A826-6AC14DE648E4}" destId="{65CB7E59-423C-4385-AAB1-F8C01D5A1704}" srcOrd="4" destOrd="0" presId="urn:microsoft.com/office/officeart/2008/layout/VerticalCurvedList"/>
    <dgm:cxn modelId="{1F0C706F-7E07-48B4-AF67-350A97138AE4}" type="presParOf" srcId="{65CB7E59-423C-4385-AAB1-F8C01D5A1704}" destId="{9C3A0236-F0B6-4860-A2FE-E48E8A8ABB96}" srcOrd="0" destOrd="0" presId="urn:microsoft.com/office/officeart/2008/layout/VerticalCurvedList"/>
    <dgm:cxn modelId="{CCB2EE43-5746-4157-ACC3-99F8C2EAD725}" type="presParOf" srcId="{A9C7781B-84EB-4ACA-A826-6AC14DE648E4}" destId="{F64C16CA-4B15-4023-8276-6F5BBF5C3260}" srcOrd="5" destOrd="0" presId="urn:microsoft.com/office/officeart/2008/layout/VerticalCurvedList"/>
    <dgm:cxn modelId="{20931CBA-7C37-4794-A1B0-ED44862AABFE}" type="presParOf" srcId="{A9C7781B-84EB-4ACA-A826-6AC14DE648E4}" destId="{9A73407C-7F7D-42C2-AF27-EC33CE4DD2EC}" srcOrd="6" destOrd="0" presId="urn:microsoft.com/office/officeart/2008/layout/VerticalCurvedList"/>
    <dgm:cxn modelId="{9D96E438-EDF6-4930-9DCB-33F87331042C}" type="presParOf" srcId="{9A73407C-7F7D-42C2-AF27-EC33CE4DD2EC}" destId="{5C0B21A1-7F8D-475F-BDAC-DE2265AF89A6}" srcOrd="0" destOrd="0" presId="urn:microsoft.com/office/officeart/2008/layout/VerticalCurvedList"/>
    <dgm:cxn modelId="{2F0B8C53-D047-4D11-983D-3FAFF05D13E7}" type="presParOf" srcId="{A9C7781B-84EB-4ACA-A826-6AC14DE648E4}" destId="{1B3907A6-927E-46BB-8B68-3A844C78BCB9}" srcOrd="7" destOrd="0" presId="urn:microsoft.com/office/officeart/2008/layout/VerticalCurvedList"/>
    <dgm:cxn modelId="{2D864AAA-DFA1-4743-B8FC-EB0EC9D2A16B}" type="presParOf" srcId="{A9C7781B-84EB-4ACA-A826-6AC14DE648E4}" destId="{3E52D4A2-DEEA-4A3F-849E-C08E645DAFA3}" srcOrd="8" destOrd="0" presId="urn:microsoft.com/office/officeart/2008/layout/VerticalCurvedList"/>
    <dgm:cxn modelId="{FB6E7805-7258-43E6-B7C4-221AE0D18D46}" type="presParOf" srcId="{3E52D4A2-DEEA-4A3F-849E-C08E645DAFA3}" destId="{28195CF5-FF74-4D00-AC02-72560BE5EB27}" srcOrd="0" destOrd="0" presId="urn:microsoft.com/office/officeart/2008/layout/VerticalCurvedList"/>
    <dgm:cxn modelId="{0FB06881-7AE9-4954-99D9-87F11B78BA7B}" type="presParOf" srcId="{A9C7781B-84EB-4ACA-A826-6AC14DE648E4}" destId="{9D108296-6815-4A12-A2CE-D48E6062CBEF}" srcOrd="9" destOrd="0" presId="urn:microsoft.com/office/officeart/2008/layout/VerticalCurvedList"/>
    <dgm:cxn modelId="{C3E79749-85BD-435C-A703-E35E824B313C}" type="presParOf" srcId="{A9C7781B-84EB-4ACA-A826-6AC14DE648E4}" destId="{4D1E3649-CBCF-43D2-97B0-0231F34968CC}" srcOrd="10" destOrd="0" presId="urn:microsoft.com/office/officeart/2008/layout/VerticalCurvedList"/>
    <dgm:cxn modelId="{8115DBBC-1AF3-4F00-A5B4-B168CE74896A}" type="presParOf" srcId="{4D1E3649-CBCF-43D2-97B0-0231F34968CC}" destId="{2BC60497-58C6-43B0-9617-90B3AAE65F3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44835C5-C357-4CFC-8C5D-2545A372D6BF}" type="doc">
      <dgm:prSet loTypeId="urn:microsoft.com/office/officeart/2008/layout/VerticalCurvedList" loCatId="list" qsTypeId="urn:microsoft.com/office/officeart/2005/8/quickstyle/3d2" qsCatId="3D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6AD3BBA0-9F5A-41BB-8BBB-5363E41E1268}">
      <dgm:prSet phldrT="[Текст]" custT="1"/>
      <dgm:spPr/>
      <dgm:t>
        <a:bodyPr/>
        <a:lstStyle/>
        <a:p>
          <a:r>
            <a:rPr lang="ru-RU" sz="1400" b="1" dirty="0" smtClean="0">
              <a:latin typeface="Times New Roman" pitchFamily="18" charset="0"/>
              <a:cs typeface="AngsanaUPC" panose="02020603050405020304" pitchFamily="18" charset="-34"/>
            </a:rPr>
            <a:t>расширение</a:t>
          </a:r>
          <a:r>
            <a:rPr lang="ru-RU" sz="1400" b="0" dirty="0" smtClean="0">
              <a:latin typeface="Times New Roman" pitchFamily="18" charset="0"/>
              <a:cs typeface="AngsanaUPC" panose="02020603050405020304" pitchFamily="18" charset="-34"/>
            </a:rPr>
            <a:t> (тиражирование) </a:t>
          </a:r>
          <a:r>
            <a:rPr lang="ru-RU" sz="1400" b="1" dirty="0" smtClean="0">
              <a:latin typeface="Times New Roman" pitchFamily="18" charset="0"/>
              <a:cs typeface="AngsanaUPC" panose="02020603050405020304" pitchFamily="18" charset="-34"/>
            </a:rPr>
            <a:t>работы с субъектам</a:t>
          </a:r>
          <a:r>
            <a:rPr lang="ru-RU" sz="1400" b="0" dirty="0" smtClean="0">
              <a:latin typeface="Times New Roman" pitchFamily="18" charset="0"/>
              <a:cs typeface="AngsanaUPC" panose="02020603050405020304" pitchFamily="18" charset="-34"/>
            </a:rPr>
            <a:t>и Российской Федерации </a:t>
          </a:r>
          <a:r>
            <a:rPr lang="ru-RU" sz="1400" b="1" dirty="0" smtClean="0">
              <a:latin typeface="Times New Roman" pitchFamily="18" charset="0"/>
              <a:cs typeface="AngsanaUPC" panose="02020603050405020304" pitchFamily="18" charset="-34"/>
            </a:rPr>
            <a:t>в части формирования прогнозов движения средств</a:t>
          </a:r>
          <a:r>
            <a:rPr lang="ru-RU" sz="1400" b="0" dirty="0" smtClean="0">
              <a:latin typeface="Times New Roman" pitchFamily="18" charset="0"/>
              <a:cs typeface="AngsanaUPC" panose="02020603050405020304" pitchFamily="18" charset="-34"/>
            </a:rPr>
            <a:t> на счетах бюджетов субъектов Российской Федерации;</a:t>
          </a:r>
          <a:endParaRPr lang="ru-RU" sz="1400" b="0" dirty="0"/>
        </a:p>
      </dgm:t>
    </dgm:pt>
    <dgm:pt modelId="{A97186AC-C444-4BE8-9993-F8197F131421}" type="parTrans" cxnId="{EBDCE421-3F21-4119-8043-6282864772B1}">
      <dgm:prSet/>
      <dgm:spPr/>
      <dgm:t>
        <a:bodyPr/>
        <a:lstStyle/>
        <a:p>
          <a:endParaRPr lang="ru-RU" sz="1400" b="0"/>
        </a:p>
      </dgm:t>
    </dgm:pt>
    <dgm:pt modelId="{A941AA81-4772-4CCA-BFBF-4868549310C0}" type="sibTrans" cxnId="{EBDCE421-3F21-4119-8043-6282864772B1}">
      <dgm:prSet/>
      <dgm:spPr/>
      <dgm:t>
        <a:bodyPr/>
        <a:lstStyle/>
        <a:p>
          <a:endParaRPr lang="ru-RU" sz="1400" b="0"/>
        </a:p>
      </dgm:t>
    </dgm:pt>
    <dgm:pt modelId="{C5238811-77B8-48AF-A3B0-2A14FB464055}">
      <dgm:prSet phldrT="[Текст]" custT="1"/>
      <dgm:spPr/>
      <dgm:t>
        <a:bodyPr/>
        <a:lstStyle/>
        <a:p>
          <a:r>
            <a:rPr lang="ru-RU" sz="1400" b="1" dirty="0" smtClean="0">
              <a:latin typeface="Times New Roman" pitchFamily="18" charset="0"/>
              <a:cs typeface="AngsanaUPC" panose="02020603050405020304" pitchFamily="18" charset="-34"/>
            </a:rPr>
            <a:t>пилотное формирование прогнозов движения средств </a:t>
          </a:r>
          <a:r>
            <a:rPr lang="ru-RU" sz="1400" b="0" dirty="0" smtClean="0">
              <a:latin typeface="Times New Roman" pitchFamily="18" charset="0"/>
              <a:cs typeface="AngsanaUPC" panose="02020603050405020304" pitchFamily="18" charset="-34"/>
            </a:rPr>
            <a:t>на счетах бюджетов субъектов Российской Федерации с учетом средств местных бюджетов; </a:t>
          </a:r>
          <a:endParaRPr lang="ru-RU" sz="1400" b="0" dirty="0"/>
        </a:p>
      </dgm:t>
    </dgm:pt>
    <dgm:pt modelId="{01BDCCF8-DDAE-45CC-BB2D-1960D616E2D4}" type="parTrans" cxnId="{6B93CB9B-B04F-4D79-81F0-1E51C1429488}">
      <dgm:prSet/>
      <dgm:spPr/>
      <dgm:t>
        <a:bodyPr/>
        <a:lstStyle/>
        <a:p>
          <a:endParaRPr lang="ru-RU" sz="1400" b="0"/>
        </a:p>
      </dgm:t>
    </dgm:pt>
    <dgm:pt modelId="{4C1B39DC-8CC6-4160-B48C-1DEDCBF4563D}" type="sibTrans" cxnId="{6B93CB9B-B04F-4D79-81F0-1E51C1429488}">
      <dgm:prSet/>
      <dgm:spPr/>
      <dgm:t>
        <a:bodyPr/>
        <a:lstStyle/>
        <a:p>
          <a:endParaRPr lang="ru-RU" sz="1400" b="0"/>
        </a:p>
      </dgm:t>
    </dgm:pt>
    <dgm:pt modelId="{5E427FD1-2951-4C5D-A354-E0E2E2C487DB}">
      <dgm:prSet phldrT="[Текст]" custT="1"/>
      <dgm:spPr/>
      <dgm:t>
        <a:bodyPr/>
        <a:lstStyle/>
        <a:p>
          <a:r>
            <a:rPr lang="ru-RU" sz="1400" b="1" dirty="0" smtClean="0">
              <a:latin typeface="Times New Roman" pitchFamily="18" charset="0"/>
              <a:cs typeface="AngsanaUPC" panose="02020603050405020304" pitchFamily="18" charset="-34"/>
            </a:rPr>
            <a:t>организация работы с государственными внебюджетными фондами </a:t>
          </a:r>
          <a:r>
            <a:rPr lang="ru-RU" sz="1400" b="0" dirty="0" smtClean="0">
              <a:latin typeface="Times New Roman" pitchFamily="18" charset="0"/>
              <a:cs typeface="AngsanaUPC" panose="02020603050405020304" pitchFamily="18" charset="-34"/>
            </a:rPr>
            <a:t>в части прогнозирования  движения средств на их счетах;</a:t>
          </a:r>
          <a:endParaRPr lang="ru-RU" sz="1400" b="0" dirty="0"/>
        </a:p>
      </dgm:t>
    </dgm:pt>
    <dgm:pt modelId="{E308C8AE-CC1A-4CCA-B40C-3333ECB0E170}" type="parTrans" cxnId="{70B6FE82-626A-46CB-8552-A82CAB2E6580}">
      <dgm:prSet/>
      <dgm:spPr/>
      <dgm:t>
        <a:bodyPr/>
        <a:lstStyle/>
        <a:p>
          <a:endParaRPr lang="ru-RU" sz="1400" b="0"/>
        </a:p>
      </dgm:t>
    </dgm:pt>
    <dgm:pt modelId="{8AAFC7F2-C168-4887-855C-029F107317BB}" type="sibTrans" cxnId="{70B6FE82-626A-46CB-8552-A82CAB2E6580}">
      <dgm:prSet/>
      <dgm:spPr/>
      <dgm:t>
        <a:bodyPr/>
        <a:lstStyle/>
        <a:p>
          <a:endParaRPr lang="ru-RU" sz="1400" b="0"/>
        </a:p>
      </dgm:t>
    </dgm:pt>
    <dgm:pt modelId="{15194C61-5035-4F3A-A793-D8846B57E816}">
      <dgm:prSet phldrT="[Текст]" custT="1"/>
      <dgm:spPr/>
      <dgm:t>
        <a:bodyPr/>
        <a:lstStyle/>
        <a:p>
          <a:r>
            <a:rPr lang="ru-RU" sz="1400" b="1" dirty="0" smtClean="0">
              <a:latin typeface="Times New Roman" pitchFamily="18" charset="0"/>
              <a:cs typeface="AngsanaUPC" panose="02020603050405020304" pitchFamily="18" charset="-34"/>
            </a:rPr>
            <a:t>разработка нормативных правовых актов</a:t>
          </a:r>
          <a:r>
            <a:rPr lang="ru-RU" sz="1400" b="0" dirty="0" smtClean="0">
              <a:latin typeface="Times New Roman" pitchFamily="18" charset="0"/>
              <a:cs typeface="AngsanaUPC" panose="02020603050405020304" pitchFamily="18" charset="-34"/>
            </a:rPr>
            <a:t> организация работы в части создания Информационной системы для целей прогнозирования движения средств на ЕКС, в том числе создание прототипа портального решения(системы личных кабинетов) и его апробация.   </a:t>
          </a:r>
          <a:endParaRPr lang="ru-RU" sz="1400" b="0" dirty="0"/>
        </a:p>
      </dgm:t>
    </dgm:pt>
    <dgm:pt modelId="{21814CDD-2A11-48AE-92CF-6AFD6800BE9E}" type="parTrans" cxnId="{F28840BA-9E97-4F0E-8164-45D788255C1F}">
      <dgm:prSet/>
      <dgm:spPr/>
      <dgm:t>
        <a:bodyPr/>
        <a:lstStyle/>
        <a:p>
          <a:endParaRPr lang="ru-RU" sz="1400" b="0"/>
        </a:p>
      </dgm:t>
    </dgm:pt>
    <dgm:pt modelId="{D2EA212F-CD31-4A99-85F5-1FA966E94091}" type="sibTrans" cxnId="{F28840BA-9E97-4F0E-8164-45D788255C1F}">
      <dgm:prSet/>
      <dgm:spPr/>
      <dgm:t>
        <a:bodyPr/>
        <a:lstStyle/>
        <a:p>
          <a:endParaRPr lang="ru-RU" sz="1400" b="0"/>
        </a:p>
      </dgm:t>
    </dgm:pt>
    <dgm:pt modelId="{9C6BF2D9-1E89-479B-9993-13606285FF64}" type="pres">
      <dgm:prSet presAssocID="{E44835C5-C357-4CFC-8C5D-2545A372D6BF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B8223286-6B3C-4D1F-8675-0FC35C533189}" type="pres">
      <dgm:prSet presAssocID="{E44835C5-C357-4CFC-8C5D-2545A372D6BF}" presName="Name1" presStyleCnt="0"/>
      <dgm:spPr/>
    </dgm:pt>
    <dgm:pt modelId="{EB14D728-D266-4CE0-8344-9A2F82DA742F}" type="pres">
      <dgm:prSet presAssocID="{E44835C5-C357-4CFC-8C5D-2545A372D6BF}" presName="cycle" presStyleCnt="0"/>
      <dgm:spPr/>
    </dgm:pt>
    <dgm:pt modelId="{168BBCC8-95F8-4445-88A2-BE1D24818E46}" type="pres">
      <dgm:prSet presAssocID="{E44835C5-C357-4CFC-8C5D-2545A372D6BF}" presName="srcNode" presStyleLbl="node1" presStyleIdx="0" presStyleCnt="4"/>
      <dgm:spPr/>
    </dgm:pt>
    <dgm:pt modelId="{F9A6F865-3606-41FF-AD88-AA5E01C69AAC}" type="pres">
      <dgm:prSet presAssocID="{E44835C5-C357-4CFC-8C5D-2545A372D6BF}" presName="conn" presStyleLbl="parChTrans1D2" presStyleIdx="0" presStyleCnt="1"/>
      <dgm:spPr/>
      <dgm:t>
        <a:bodyPr/>
        <a:lstStyle/>
        <a:p>
          <a:endParaRPr lang="ru-RU"/>
        </a:p>
      </dgm:t>
    </dgm:pt>
    <dgm:pt modelId="{009DA896-063A-4961-BCD4-1161FB104331}" type="pres">
      <dgm:prSet presAssocID="{E44835C5-C357-4CFC-8C5D-2545A372D6BF}" presName="extraNode" presStyleLbl="node1" presStyleIdx="0" presStyleCnt="4"/>
      <dgm:spPr/>
    </dgm:pt>
    <dgm:pt modelId="{A0357AF5-DC6E-4EC5-9C58-7F7A57A4CA03}" type="pres">
      <dgm:prSet presAssocID="{E44835C5-C357-4CFC-8C5D-2545A372D6BF}" presName="dstNode" presStyleLbl="node1" presStyleIdx="0" presStyleCnt="4"/>
      <dgm:spPr/>
    </dgm:pt>
    <dgm:pt modelId="{75609812-F7DD-41FF-A2D1-44431F3FA342}" type="pres">
      <dgm:prSet presAssocID="{6AD3BBA0-9F5A-41BB-8BBB-5363E41E1268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17F041-ACBF-49C9-A52A-25F554846A13}" type="pres">
      <dgm:prSet presAssocID="{6AD3BBA0-9F5A-41BB-8BBB-5363E41E1268}" presName="accent_1" presStyleCnt="0"/>
      <dgm:spPr/>
    </dgm:pt>
    <dgm:pt modelId="{C01125CB-6F9F-4F7E-8712-6B7C3363580A}" type="pres">
      <dgm:prSet presAssocID="{6AD3BBA0-9F5A-41BB-8BBB-5363E41E1268}" presName="accentRepeatNode" presStyleLbl="solidFgAcc1" presStyleIdx="0" presStyleCnt="4"/>
      <dgm:spPr/>
    </dgm:pt>
    <dgm:pt modelId="{CCC0D05A-3AB2-4197-9576-7DE36C1FEBA3}" type="pres">
      <dgm:prSet presAssocID="{C5238811-77B8-48AF-A3B0-2A14FB464055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B16EA9-9895-45B8-BDDA-E13621E80F87}" type="pres">
      <dgm:prSet presAssocID="{C5238811-77B8-48AF-A3B0-2A14FB464055}" presName="accent_2" presStyleCnt="0"/>
      <dgm:spPr/>
    </dgm:pt>
    <dgm:pt modelId="{89E5A0E4-115C-4AE5-8407-075ACED79B19}" type="pres">
      <dgm:prSet presAssocID="{C5238811-77B8-48AF-A3B0-2A14FB464055}" presName="accentRepeatNode" presStyleLbl="solidFgAcc1" presStyleIdx="1" presStyleCnt="4"/>
      <dgm:spPr/>
    </dgm:pt>
    <dgm:pt modelId="{61C21F80-2DEC-468C-A027-08C520F56255}" type="pres">
      <dgm:prSet presAssocID="{5E427FD1-2951-4C5D-A354-E0E2E2C487DB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C1633B-3419-4440-BBA4-3DF4C1E02F87}" type="pres">
      <dgm:prSet presAssocID="{5E427FD1-2951-4C5D-A354-E0E2E2C487DB}" presName="accent_3" presStyleCnt="0"/>
      <dgm:spPr/>
    </dgm:pt>
    <dgm:pt modelId="{46466EFA-EF6F-47E4-A62F-D32C3AC8E75F}" type="pres">
      <dgm:prSet presAssocID="{5E427FD1-2951-4C5D-A354-E0E2E2C487DB}" presName="accentRepeatNode" presStyleLbl="solidFgAcc1" presStyleIdx="2" presStyleCnt="4"/>
      <dgm:spPr/>
    </dgm:pt>
    <dgm:pt modelId="{30EB45D5-8BC2-4358-AA6E-1C70A12ECA3B}" type="pres">
      <dgm:prSet presAssocID="{15194C61-5035-4F3A-A793-D8846B57E816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0BD8F2-C25D-4828-87DF-517B08C0369A}" type="pres">
      <dgm:prSet presAssocID="{15194C61-5035-4F3A-A793-D8846B57E816}" presName="accent_4" presStyleCnt="0"/>
      <dgm:spPr/>
    </dgm:pt>
    <dgm:pt modelId="{FF1B8F3A-B9C9-43DA-93A6-9A2C6CA02A0D}" type="pres">
      <dgm:prSet presAssocID="{15194C61-5035-4F3A-A793-D8846B57E816}" presName="accentRepeatNode" presStyleLbl="solidFgAcc1" presStyleIdx="3" presStyleCnt="4"/>
      <dgm:spPr/>
    </dgm:pt>
  </dgm:ptLst>
  <dgm:cxnLst>
    <dgm:cxn modelId="{6167CD06-8747-4B40-A954-4FFFFEA6BD30}" type="presOf" srcId="{5E427FD1-2951-4C5D-A354-E0E2E2C487DB}" destId="{61C21F80-2DEC-468C-A027-08C520F56255}" srcOrd="0" destOrd="0" presId="urn:microsoft.com/office/officeart/2008/layout/VerticalCurvedList"/>
    <dgm:cxn modelId="{5B86DBFC-5A12-487C-9593-F030C216BDC4}" type="presOf" srcId="{E44835C5-C357-4CFC-8C5D-2545A372D6BF}" destId="{9C6BF2D9-1E89-479B-9993-13606285FF64}" srcOrd="0" destOrd="0" presId="urn:microsoft.com/office/officeart/2008/layout/VerticalCurvedList"/>
    <dgm:cxn modelId="{70B6FE82-626A-46CB-8552-A82CAB2E6580}" srcId="{E44835C5-C357-4CFC-8C5D-2545A372D6BF}" destId="{5E427FD1-2951-4C5D-A354-E0E2E2C487DB}" srcOrd="2" destOrd="0" parTransId="{E308C8AE-CC1A-4CCA-B40C-3333ECB0E170}" sibTransId="{8AAFC7F2-C168-4887-855C-029F107317BB}"/>
    <dgm:cxn modelId="{1CA82F39-D344-4E1E-95A7-3E5821207033}" type="presOf" srcId="{A941AA81-4772-4CCA-BFBF-4868549310C0}" destId="{F9A6F865-3606-41FF-AD88-AA5E01C69AAC}" srcOrd="0" destOrd="0" presId="urn:microsoft.com/office/officeart/2008/layout/VerticalCurvedList"/>
    <dgm:cxn modelId="{5CAB9C08-8E14-4537-A91C-E5A16CD7EFB0}" type="presOf" srcId="{15194C61-5035-4F3A-A793-D8846B57E816}" destId="{30EB45D5-8BC2-4358-AA6E-1C70A12ECA3B}" srcOrd="0" destOrd="0" presId="urn:microsoft.com/office/officeart/2008/layout/VerticalCurvedList"/>
    <dgm:cxn modelId="{482D0EF1-73BE-4085-B9A9-36D895DC020F}" type="presOf" srcId="{6AD3BBA0-9F5A-41BB-8BBB-5363E41E1268}" destId="{75609812-F7DD-41FF-A2D1-44431F3FA342}" srcOrd="0" destOrd="0" presId="urn:microsoft.com/office/officeart/2008/layout/VerticalCurvedList"/>
    <dgm:cxn modelId="{0508582D-12D3-41E2-9F57-D36F47998CC6}" type="presOf" srcId="{C5238811-77B8-48AF-A3B0-2A14FB464055}" destId="{CCC0D05A-3AB2-4197-9576-7DE36C1FEBA3}" srcOrd="0" destOrd="0" presId="urn:microsoft.com/office/officeart/2008/layout/VerticalCurvedList"/>
    <dgm:cxn modelId="{EBDCE421-3F21-4119-8043-6282864772B1}" srcId="{E44835C5-C357-4CFC-8C5D-2545A372D6BF}" destId="{6AD3BBA0-9F5A-41BB-8BBB-5363E41E1268}" srcOrd="0" destOrd="0" parTransId="{A97186AC-C444-4BE8-9993-F8197F131421}" sibTransId="{A941AA81-4772-4CCA-BFBF-4868549310C0}"/>
    <dgm:cxn modelId="{6B93CB9B-B04F-4D79-81F0-1E51C1429488}" srcId="{E44835C5-C357-4CFC-8C5D-2545A372D6BF}" destId="{C5238811-77B8-48AF-A3B0-2A14FB464055}" srcOrd="1" destOrd="0" parTransId="{01BDCCF8-DDAE-45CC-BB2D-1960D616E2D4}" sibTransId="{4C1B39DC-8CC6-4160-B48C-1DEDCBF4563D}"/>
    <dgm:cxn modelId="{F28840BA-9E97-4F0E-8164-45D788255C1F}" srcId="{E44835C5-C357-4CFC-8C5D-2545A372D6BF}" destId="{15194C61-5035-4F3A-A793-D8846B57E816}" srcOrd="3" destOrd="0" parTransId="{21814CDD-2A11-48AE-92CF-6AFD6800BE9E}" sibTransId="{D2EA212F-CD31-4A99-85F5-1FA966E94091}"/>
    <dgm:cxn modelId="{17128E6A-6FC6-4479-B95F-F7E5ACEE9A87}" type="presParOf" srcId="{9C6BF2D9-1E89-479B-9993-13606285FF64}" destId="{B8223286-6B3C-4D1F-8675-0FC35C533189}" srcOrd="0" destOrd="0" presId="urn:microsoft.com/office/officeart/2008/layout/VerticalCurvedList"/>
    <dgm:cxn modelId="{0C00C519-E7FC-492E-A329-5DDCFEAFF9AC}" type="presParOf" srcId="{B8223286-6B3C-4D1F-8675-0FC35C533189}" destId="{EB14D728-D266-4CE0-8344-9A2F82DA742F}" srcOrd="0" destOrd="0" presId="urn:microsoft.com/office/officeart/2008/layout/VerticalCurvedList"/>
    <dgm:cxn modelId="{64625A2A-4007-4B6E-AB1F-BD37DBD40E54}" type="presParOf" srcId="{EB14D728-D266-4CE0-8344-9A2F82DA742F}" destId="{168BBCC8-95F8-4445-88A2-BE1D24818E46}" srcOrd="0" destOrd="0" presId="urn:microsoft.com/office/officeart/2008/layout/VerticalCurvedList"/>
    <dgm:cxn modelId="{253AE430-325E-464F-9C2C-C2D9CD125690}" type="presParOf" srcId="{EB14D728-D266-4CE0-8344-9A2F82DA742F}" destId="{F9A6F865-3606-41FF-AD88-AA5E01C69AAC}" srcOrd="1" destOrd="0" presId="urn:microsoft.com/office/officeart/2008/layout/VerticalCurvedList"/>
    <dgm:cxn modelId="{43DCF89E-E171-49BC-8FA7-DAD746A9C8E3}" type="presParOf" srcId="{EB14D728-D266-4CE0-8344-9A2F82DA742F}" destId="{009DA896-063A-4961-BCD4-1161FB104331}" srcOrd="2" destOrd="0" presId="urn:microsoft.com/office/officeart/2008/layout/VerticalCurvedList"/>
    <dgm:cxn modelId="{6A810464-4118-4B86-BB29-9984C823985F}" type="presParOf" srcId="{EB14D728-D266-4CE0-8344-9A2F82DA742F}" destId="{A0357AF5-DC6E-4EC5-9C58-7F7A57A4CA03}" srcOrd="3" destOrd="0" presId="urn:microsoft.com/office/officeart/2008/layout/VerticalCurvedList"/>
    <dgm:cxn modelId="{B53D587E-3ECE-486D-84D3-78D7842F25D6}" type="presParOf" srcId="{B8223286-6B3C-4D1F-8675-0FC35C533189}" destId="{75609812-F7DD-41FF-A2D1-44431F3FA342}" srcOrd="1" destOrd="0" presId="urn:microsoft.com/office/officeart/2008/layout/VerticalCurvedList"/>
    <dgm:cxn modelId="{AA96A440-88FA-4887-929D-453BD61A9830}" type="presParOf" srcId="{B8223286-6B3C-4D1F-8675-0FC35C533189}" destId="{5C17F041-ACBF-49C9-A52A-25F554846A13}" srcOrd="2" destOrd="0" presId="urn:microsoft.com/office/officeart/2008/layout/VerticalCurvedList"/>
    <dgm:cxn modelId="{1D281BAB-A044-4DC4-942B-1F61FD7A38A8}" type="presParOf" srcId="{5C17F041-ACBF-49C9-A52A-25F554846A13}" destId="{C01125CB-6F9F-4F7E-8712-6B7C3363580A}" srcOrd="0" destOrd="0" presId="urn:microsoft.com/office/officeart/2008/layout/VerticalCurvedList"/>
    <dgm:cxn modelId="{28ACE1DA-8350-4C3F-8ADF-D8F2A604AF82}" type="presParOf" srcId="{B8223286-6B3C-4D1F-8675-0FC35C533189}" destId="{CCC0D05A-3AB2-4197-9576-7DE36C1FEBA3}" srcOrd="3" destOrd="0" presId="urn:microsoft.com/office/officeart/2008/layout/VerticalCurvedList"/>
    <dgm:cxn modelId="{F3D1EBA3-0D5B-4B41-9A07-A04B77B0B402}" type="presParOf" srcId="{B8223286-6B3C-4D1F-8675-0FC35C533189}" destId="{46B16EA9-9895-45B8-BDDA-E13621E80F87}" srcOrd="4" destOrd="0" presId="urn:microsoft.com/office/officeart/2008/layout/VerticalCurvedList"/>
    <dgm:cxn modelId="{B8838403-2F3B-4D72-AD1D-03E0BEF9AE1F}" type="presParOf" srcId="{46B16EA9-9895-45B8-BDDA-E13621E80F87}" destId="{89E5A0E4-115C-4AE5-8407-075ACED79B19}" srcOrd="0" destOrd="0" presId="urn:microsoft.com/office/officeart/2008/layout/VerticalCurvedList"/>
    <dgm:cxn modelId="{5486A65E-2B9B-406E-A64E-0CA43ACE3032}" type="presParOf" srcId="{B8223286-6B3C-4D1F-8675-0FC35C533189}" destId="{61C21F80-2DEC-468C-A027-08C520F56255}" srcOrd="5" destOrd="0" presId="urn:microsoft.com/office/officeart/2008/layout/VerticalCurvedList"/>
    <dgm:cxn modelId="{D7E3CD8E-55D1-42CD-B196-0CE2FA9B2E76}" type="presParOf" srcId="{B8223286-6B3C-4D1F-8675-0FC35C533189}" destId="{EFC1633B-3419-4440-BBA4-3DF4C1E02F87}" srcOrd="6" destOrd="0" presId="urn:microsoft.com/office/officeart/2008/layout/VerticalCurvedList"/>
    <dgm:cxn modelId="{FE97FAB2-7735-4F35-83C0-21D28617E0F6}" type="presParOf" srcId="{EFC1633B-3419-4440-BBA4-3DF4C1E02F87}" destId="{46466EFA-EF6F-47E4-A62F-D32C3AC8E75F}" srcOrd="0" destOrd="0" presId="urn:microsoft.com/office/officeart/2008/layout/VerticalCurvedList"/>
    <dgm:cxn modelId="{E8008E47-5497-44DE-BEAE-981B7107FB12}" type="presParOf" srcId="{B8223286-6B3C-4D1F-8675-0FC35C533189}" destId="{30EB45D5-8BC2-4358-AA6E-1C70A12ECA3B}" srcOrd="7" destOrd="0" presId="urn:microsoft.com/office/officeart/2008/layout/VerticalCurvedList"/>
    <dgm:cxn modelId="{DC251D72-A4CA-4424-859D-34FA23A3C6F9}" type="presParOf" srcId="{B8223286-6B3C-4D1F-8675-0FC35C533189}" destId="{640BD8F2-C25D-4828-87DF-517B08C0369A}" srcOrd="8" destOrd="0" presId="urn:microsoft.com/office/officeart/2008/layout/VerticalCurvedList"/>
    <dgm:cxn modelId="{38094495-9FED-46C7-8259-5D10E1DEEA11}" type="presParOf" srcId="{640BD8F2-C25D-4828-87DF-517B08C0369A}" destId="{FF1B8F3A-B9C9-43DA-93A6-9A2C6CA02A0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2D76388-3E07-4F11-9902-89BCEAEC9B4E}" type="doc">
      <dgm:prSet loTypeId="urn:microsoft.com/office/officeart/2005/8/layout/orgChart1" loCatId="hierarchy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17B179A2-B77A-4323-9906-4151C114C8C5}">
      <dgm:prSet phldrT="[Текст]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банковский счет</a:t>
          </a:r>
        </a:p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№30101 (УФК 1)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F92FF7F-7F00-45AE-BAB2-110A41145AF5}" type="parTrans" cxnId="{490089DE-DE5E-416E-9B4C-1A6517DCADFA}">
      <dgm:prSet/>
      <dgm:spPr/>
      <dgm:t>
        <a:bodyPr/>
        <a:lstStyle/>
        <a:p>
          <a:endParaRPr lang="ru-RU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8364F26-FFC4-4E90-BC87-116F8FA0FC9D}" type="sibTrans" cxnId="{490089DE-DE5E-416E-9B4C-1A6517DCADFA}">
      <dgm:prSet/>
      <dgm:spPr/>
      <dgm:t>
        <a:bodyPr/>
        <a:lstStyle/>
        <a:p>
          <a:endParaRPr lang="ru-RU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202CD80-8757-4B04-A1B8-46E113597393}">
      <dgm:prSet phldrT="[Текст]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b="1" smtClean="0">
              <a:latin typeface="Times New Roman" panose="02020603050405020304" pitchFamily="18" charset="0"/>
              <a:cs typeface="Times New Roman" panose="02020603050405020304" pitchFamily="18" charset="0"/>
            </a:rPr>
            <a:t>казначейский счет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FD0C3D8-70ED-4645-B396-C13ACD9C4081}" type="parTrans" cxnId="{592EA40E-1F9B-4569-9652-106D9EAE06A3}">
      <dgm:prSet/>
      <dgm:spPr/>
      <dgm:t>
        <a:bodyPr/>
        <a:lstStyle/>
        <a:p>
          <a:endParaRPr lang="ru-RU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9F3859D-7638-45BF-8986-42D0D7B4E7E6}" type="sibTrans" cxnId="{592EA40E-1F9B-4569-9652-106D9EAE06A3}">
      <dgm:prSet/>
      <dgm:spPr/>
      <dgm:t>
        <a:bodyPr/>
        <a:lstStyle/>
        <a:p>
          <a:endParaRPr lang="ru-RU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A14EF18-A40D-437E-9D53-722907BF52AC}">
      <dgm:prSet phldrT="[Текст]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b="1" smtClean="0">
              <a:latin typeface="Times New Roman" panose="02020603050405020304" pitchFamily="18" charset="0"/>
              <a:cs typeface="Times New Roman" panose="02020603050405020304" pitchFamily="18" charset="0"/>
            </a:rPr>
            <a:t>казначейский счет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E25AC23-D9CF-474C-88C6-5FC4533B0F2E}" type="parTrans" cxnId="{0DAF80D0-B06E-4473-8FB2-8A72DA6ECA6F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9ED31B3-C7C5-417B-BB63-209600AEA184}" type="sibTrans" cxnId="{0DAF80D0-B06E-4473-8FB2-8A72DA6ECA6F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A62E11A-32AD-483C-9275-82B5FB2536D3}" type="pres">
      <dgm:prSet presAssocID="{C2D76388-3E07-4F11-9902-89BCEAEC9B4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374AB01-A370-4A2B-9FD0-2BD60A82189B}" type="pres">
      <dgm:prSet presAssocID="{17B179A2-B77A-4323-9906-4151C114C8C5}" presName="hierRoot1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CE5A2062-0ED4-4ECF-9E99-327DC2D06135}" type="pres">
      <dgm:prSet presAssocID="{17B179A2-B77A-4323-9906-4151C114C8C5}" presName="rootComposite1" presStyleCnt="0"/>
      <dgm:spPr/>
      <dgm:t>
        <a:bodyPr/>
        <a:lstStyle/>
        <a:p>
          <a:endParaRPr lang="ru-RU"/>
        </a:p>
      </dgm:t>
    </dgm:pt>
    <dgm:pt modelId="{D8D88ABC-EBB5-4B9D-B596-C1DDD86A05A8}" type="pres">
      <dgm:prSet presAssocID="{17B179A2-B77A-4323-9906-4151C114C8C5}" presName="rootText1" presStyleLbl="node0" presStyleIdx="0" presStyleCnt="1" custLinFactNeighborY="-9463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AAB42F8-C106-4079-A72B-25760DC39ECF}" type="pres">
      <dgm:prSet presAssocID="{17B179A2-B77A-4323-9906-4151C114C8C5}" presName="rootConnector1" presStyleLbl="node1" presStyleIdx="0" presStyleCnt="0"/>
      <dgm:spPr/>
      <dgm:t>
        <a:bodyPr/>
        <a:lstStyle/>
        <a:p>
          <a:endParaRPr lang="ru-RU"/>
        </a:p>
      </dgm:t>
    </dgm:pt>
    <dgm:pt modelId="{65D141C1-1DB3-4BDB-8E57-F44DBC4A1470}" type="pres">
      <dgm:prSet presAssocID="{17B179A2-B77A-4323-9906-4151C114C8C5}" presName="hierChild2" presStyleCnt="0"/>
      <dgm:spPr/>
      <dgm:t>
        <a:bodyPr/>
        <a:lstStyle/>
        <a:p>
          <a:endParaRPr lang="ru-RU"/>
        </a:p>
      </dgm:t>
    </dgm:pt>
    <dgm:pt modelId="{1C2C8E54-EDDB-4AE3-84CD-7F88EFC6A16C}" type="pres">
      <dgm:prSet presAssocID="{EFD0C3D8-70ED-4645-B396-C13ACD9C4081}" presName="Name37" presStyleLbl="parChTrans1D2" presStyleIdx="0" presStyleCnt="2"/>
      <dgm:spPr/>
      <dgm:t>
        <a:bodyPr/>
        <a:lstStyle/>
        <a:p>
          <a:endParaRPr lang="ru-RU"/>
        </a:p>
      </dgm:t>
    </dgm:pt>
    <dgm:pt modelId="{3487503D-B65F-4586-83AC-B0BE08137247}" type="pres">
      <dgm:prSet presAssocID="{A202CD80-8757-4B04-A1B8-46E113597393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38C06F05-5605-4019-8CC8-7277B2A7B300}" type="pres">
      <dgm:prSet presAssocID="{A202CD80-8757-4B04-A1B8-46E113597393}" presName="rootComposite" presStyleCnt="0"/>
      <dgm:spPr/>
      <dgm:t>
        <a:bodyPr/>
        <a:lstStyle/>
        <a:p>
          <a:endParaRPr lang="ru-RU"/>
        </a:p>
      </dgm:t>
    </dgm:pt>
    <dgm:pt modelId="{92EA33E6-EE57-4ECD-B1CD-A52B45547767}" type="pres">
      <dgm:prSet presAssocID="{A202CD80-8757-4B04-A1B8-46E113597393}" presName="rootText" presStyleLbl="node2" presStyleIdx="0" presStyleCnt="2" custLinFactNeighborX="-53" custLinFactNeighborY="8031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11AEB32-A890-4576-B58B-EC615FE85473}" type="pres">
      <dgm:prSet presAssocID="{A202CD80-8757-4B04-A1B8-46E113597393}" presName="rootConnector" presStyleLbl="node2" presStyleIdx="0" presStyleCnt="2"/>
      <dgm:spPr/>
      <dgm:t>
        <a:bodyPr/>
        <a:lstStyle/>
        <a:p>
          <a:endParaRPr lang="ru-RU"/>
        </a:p>
      </dgm:t>
    </dgm:pt>
    <dgm:pt modelId="{91071ABC-1281-400B-8E1D-D77AB7037702}" type="pres">
      <dgm:prSet presAssocID="{A202CD80-8757-4B04-A1B8-46E113597393}" presName="hierChild4" presStyleCnt="0"/>
      <dgm:spPr/>
      <dgm:t>
        <a:bodyPr/>
        <a:lstStyle/>
        <a:p>
          <a:endParaRPr lang="ru-RU"/>
        </a:p>
      </dgm:t>
    </dgm:pt>
    <dgm:pt modelId="{3447533C-32A2-400A-A04F-D87C2DDAB2B2}" type="pres">
      <dgm:prSet presAssocID="{A202CD80-8757-4B04-A1B8-46E113597393}" presName="hierChild5" presStyleCnt="0"/>
      <dgm:spPr/>
      <dgm:t>
        <a:bodyPr/>
        <a:lstStyle/>
        <a:p>
          <a:endParaRPr lang="ru-RU"/>
        </a:p>
      </dgm:t>
    </dgm:pt>
    <dgm:pt modelId="{6B77E566-9315-4E30-A0F2-611E43D2C7CC}" type="pres">
      <dgm:prSet presAssocID="{DE25AC23-D9CF-474C-88C6-5FC4533B0F2E}" presName="Name37" presStyleLbl="parChTrans1D2" presStyleIdx="1" presStyleCnt="2"/>
      <dgm:spPr/>
      <dgm:t>
        <a:bodyPr/>
        <a:lstStyle/>
        <a:p>
          <a:endParaRPr lang="ru-RU"/>
        </a:p>
      </dgm:t>
    </dgm:pt>
    <dgm:pt modelId="{0DDC376D-CFEE-4277-9B00-F2C5EFB9ED30}" type="pres">
      <dgm:prSet presAssocID="{EA14EF18-A40D-437E-9D53-722907BF52AC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0C93A634-FCAE-4589-9DA8-99AF20BE4C65}" type="pres">
      <dgm:prSet presAssocID="{EA14EF18-A40D-437E-9D53-722907BF52AC}" presName="rootComposite" presStyleCnt="0"/>
      <dgm:spPr/>
      <dgm:t>
        <a:bodyPr/>
        <a:lstStyle/>
        <a:p>
          <a:endParaRPr lang="ru-RU"/>
        </a:p>
      </dgm:t>
    </dgm:pt>
    <dgm:pt modelId="{27860D21-85B8-411E-8E41-7E70C3EBD2CC}" type="pres">
      <dgm:prSet presAssocID="{EA14EF18-A40D-437E-9D53-722907BF52AC}" presName="rootText" presStyleLbl="node2" presStyleIdx="1" presStyleCnt="2" custLinFactNeighborX="-53" custLinFactNeighborY="8031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2AC8F99-983A-45B7-BA7F-242C326CF110}" type="pres">
      <dgm:prSet presAssocID="{EA14EF18-A40D-437E-9D53-722907BF52AC}" presName="rootConnector" presStyleLbl="node2" presStyleIdx="1" presStyleCnt="2"/>
      <dgm:spPr/>
      <dgm:t>
        <a:bodyPr/>
        <a:lstStyle/>
        <a:p>
          <a:endParaRPr lang="ru-RU"/>
        </a:p>
      </dgm:t>
    </dgm:pt>
    <dgm:pt modelId="{C4BF6988-DDD2-4E37-B20F-6F067629EA3F}" type="pres">
      <dgm:prSet presAssocID="{EA14EF18-A40D-437E-9D53-722907BF52AC}" presName="hierChild4" presStyleCnt="0"/>
      <dgm:spPr/>
      <dgm:t>
        <a:bodyPr/>
        <a:lstStyle/>
        <a:p>
          <a:endParaRPr lang="ru-RU"/>
        </a:p>
      </dgm:t>
    </dgm:pt>
    <dgm:pt modelId="{0F04C65D-EA4C-4B4C-802F-735A5CB4BD52}" type="pres">
      <dgm:prSet presAssocID="{EA14EF18-A40D-437E-9D53-722907BF52AC}" presName="hierChild5" presStyleCnt="0"/>
      <dgm:spPr/>
      <dgm:t>
        <a:bodyPr/>
        <a:lstStyle/>
        <a:p>
          <a:endParaRPr lang="ru-RU"/>
        </a:p>
      </dgm:t>
    </dgm:pt>
    <dgm:pt modelId="{743407D6-C5B7-4B6E-BD4F-69D3BF48957E}" type="pres">
      <dgm:prSet presAssocID="{17B179A2-B77A-4323-9906-4151C114C8C5}" presName="hierChild3" presStyleCnt="0"/>
      <dgm:spPr/>
      <dgm:t>
        <a:bodyPr/>
        <a:lstStyle/>
        <a:p>
          <a:endParaRPr lang="ru-RU"/>
        </a:p>
      </dgm:t>
    </dgm:pt>
  </dgm:ptLst>
  <dgm:cxnLst>
    <dgm:cxn modelId="{6F449C1D-43B1-412A-831B-4EA65878F842}" type="presOf" srcId="{17B179A2-B77A-4323-9906-4151C114C8C5}" destId="{D8D88ABC-EBB5-4B9D-B596-C1DDD86A05A8}" srcOrd="0" destOrd="0" presId="urn:microsoft.com/office/officeart/2005/8/layout/orgChart1"/>
    <dgm:cxn modelId="{490089DE-DE5E-416E-9B4C-1A6517DCADFA}" srcId="{C2D76388-3E07-4F11-9902-89BCEAEC9B4E}" destId="{17B179A2-B77A-4323-9906-4151C114C8C5}" srcOrd="0" destOrd="0" parTransId="{8F92FF7F-7F00-45AE-BAB2-110A41145AF5}" sibTransId="{38364F26-FFC4-4E90-BC87-116F8FA0FC9D}"/>
    <dgm:cxn modelId="{2E8DFA38-F958-4178-AB5D-250A77319E6D}" type="presOf" srcId="{EA14EF18-A40D-437E-9D53-722907BF52AC}" destId="{32AC8F99-983A-45B7-BA7F-242C326CF110}" srcOrd="1" destOrd="0" presId="urn:microsoft.com/office/officeart/2005/8/layout/orgChart1"/>
    <dgm:cxn modelId="{5204BC56-C526-4B81-9180-F1B4B33280D0}" type="presOf" srcId="{17B179A2-B77A-4323-9906-4151C114C8C5}" destId="{DAAB42F8-C106-4079-A72B-25760DC39ECF}" srcOrd="1" destOrd="0" presId="urn:microsoft.com/office/officeart/2005/8/layout/orgChart1"/>
    <dgm:cxn modelId="{592EA40E-1F9B-4569-9652-106D9EAE06A3}" srcId="{17B179A2-B77A-4323-9906-4151C114C8C5}" destId="{A202CD80-8757-4B04-A1B8-46E113597393}" srcOrd="0" destOrd="0" parTransId="{EFD0C3D8-70ED-4645-B396-C13ACD9C4081}" sibTransId="{D9F3859D-7638-45BF-8986-42D0D7B4E7E6}"/>
    <dgm:cxn modelId="{F3752D28-A438-4EA4-80FF-54964B8E6C7B}" type="presOf" srcId="{EFD0C3D8-70ED-4645-B396-C13ACD9C4081}" destId="{1C2C8E54-EDDB-4AE3-84CD-7F88EFC6A16C}" srcOrd="0" destOrd="0" presId="urn:microsoft.com/office/officeart/2005/8/layout/orgChart1"/>
    <dgm:cxn modelId="{CC2827C6-454A-4DED-B2DD-B960B5BAB507}" type="presOf" srcId="{EA14EF18-A40D-437E-9D53-722907BF52AC}" destId="{27860D21-85B8-411E-8E41-7E70C3EBD2CC}" srcOrd="0" destOrd="0" presId="urn:microsoft.com/office/officeart/2005/8/layout/orgChart1"/>
    <dgm:cxn modelId="{50039483-C788-49D7-B177-040EED656745}" type="presOf" srcId="{C2D76388-3E07-4F11-9902-89BCEAEC9B4E}" destId="{CA62E11A-32AD-483C-9275-82B5FB2536D3}" srcOrd="0" destOrd="0" presId="urn:microsoft.com/office/officeart/2005/8/layout/orgChart1"/>
    <dgm:cxn modelId="{71F8B6B1-16AB-4E12-9D68-EFAFD509BCCC}" type="presOf" srcId="{A202CD80-8757-4B04-A1B8-46E113597393}" destId="{411AEB32-A890-4576-B58B-EC615FE85473}" srcOrd="1" destOrd="0" presId="urn:microsoft.com/office/officeart/2005/8/layout/orgChart1"/>
    <dgm:cxn modelId="{0DAF80D0-B06E-4473-8FB2-8A72DA6ECA6F}" srcId="{17B179A2-B77A-4323-9906-4151C114C8C5}" destId="{EA14EF18-A40D-437E-9D53-722907BF52AC}" srcOrd="1" destOrd="0" parTransId="{DE25AC23-D9CF-474C-88C6-5FC4533B0F2E}" sibTransId="{69ED31B3-C7C5-417B-BB63-209600AEA184}"/>
    <dgm:cxn modelId="{32EC3E2B-09ED-47F0-9C08-372A9B9889D2}" type="presOf" srcId="{DE25AC23-D9CF-474C-88C6-5FC4533B0F2E}" destId="{6B77E566-9315-4E30-A0F2-611E43D2C7CC}" srcOrd="0" destOrd="0" presId="urn:microsoft.com/office/officeart/2005/8/layout/orgChart1"/>
    <dgm:cxn modelId="{8BAA29F6-29C2-4573-95F3-48A083D19F5E}" type="presOf" srcId="{A202CD80-8757-4B04-A1B8-46E113597393}" destId="{92EA33E6-EE57-4ECD-B1CD-A52B45547767}" srcOrd="0" destOrd="0" presId="urn:microsoft.com/office/officeart/2005/8/layout/orgChart1"/>
    <dgm:cxn modelId="{F619C29C-7DB8-447E-AE52-9C223B45CD2C}" type="presParOf" srcId="{CA62E11A-32AD-483C-9275-82B5FB2536D3}" destId="{0374AB01-A370-4A2B-9FD0-2BD60A82189B}" srcOrd="0" destOrd="0" presId="urn:microsoft.com/office/officeart/2005/8/layout/orgChart1"/>
    <dgm:cxn modelId="{FCB80A4E-BB6C-4251-8D74-3C22ABE4D631}" type="presParOf" srcId="{0374AB01-A370-4A2B-9FD0-2BD60A82189B}" destId="{CE5A2062-0ED4-4ECF-9E99-327DC2D06135}" srcOrd="0" destOrd="0" presId="urn:microsoft.com/office/officeart/2005/8/layout/orgChart1"/>
    <dgm:cxn modelId="{7374FCBD-0B58-4900-9F4F-EB28293EAC0F}" type="presParOf" srcId="{CE5A2062-0ED4-4ECF-9E99-327DC2D06135}" destId="{D8D88ABC-EBB5-4B9D-B596-C1DDD86A05A8}" srcOrd="0" destOrd="0" presId="urn:microsoft.com/office/officeart/2005/8/layout/orgChart1"/>
    <dgm:cxn modelId="{9652CEB8-68CB-46DA-B868-A1ACB32B039B}" type="presParOf" srcId="{CE5A2062-0ED4-4ECF-9E99-327DC2D06135}" destId="{DAAB42F8-C106-4079-A72B-25760DC39ECF}" srcOrd="1" destOrd="0" presId="urn:microsoft.com/office/officeart/2005/8/layout/orgChart1"/>
    <dgm:cxn modelId="{4E13DDF0-D2C1-49C4-8E77-DD2529BF4FF1}" type="presParOf" srcId="{0374AB01-A370-4A2B-9FD0-2BD60A82189B}" destId="{65D141C1-1DB3-4BDB-8E57-F44DBC4A1470}" srcOrd="1" destOrd="0" presId="urn:microsoft.com/office/officeart/2005/8/layout/orgChart1"/>
    <dgm:cxn modelId="{F0273555-97CE-4EF3-A460-B5345A704586}" type="presParOf" srcId="{65D141C1-1DB3-4BDB-8E57-F44DBC4A1470}" destId="{1C2C8E54-EDDB-4AE3-84CD-7F88EFC6A16C}" srcOrd="0" destOrd="0" presId="urn:microsoft.com/office/officeart/2005/8/layout/orgChart1"/>
    <dgm:cxn modelId="{A9C405C1-FB3B-4B7C-ADD5-22122A4E7521}" type="presParOf" srcId="{65D141C1-1DB3-4BDB-8E57-F44DBC4A1470}" destId="{3487503D-B65F-4586-83AC-B0BE08137247}" srcOrd="1" destOrd="0" presId="urn:microsoft.com/office/officeart/2005/8/layout/orgChart1"/>
    <dgm:cxn modelId="{CED7F6D1-384D-4F46-BAB4-2E050E655048}" type="presParOf" srcId="{3487503D-B65F-4586-83AC-B0BE08137247}" destId="{38C06F05-5605-4019-8CC8-7277B2A7B300}" srcOrd="0" destOrd="0" presId="urn:microsoft.com/office/officeart/2005/8/layout/orgChart1"/>
    <dgm:cxn modelId="{344CBD37-18D7-4B36-A3A2-5D7698AF9378}" type="presParOf" srcId="{38C06F05-5605-4019-8CC8-7277B2A7B300}" destId="{92EA33E6-EE57-4ECD-B1CD-A52B45547767}" srcOrd="0" destOrd="0" presId="urn:microsoft.com/office/officeart/2005/8/layout/orgChart1"/>
    <dgm:cxn modelId="{1B77896C-57EF-4185-80D4-3437B8030F8F}" type="presParOf" srcId="{38C06F05-5605-4019-8CC8-7277B2A7B300}" destId="{411AEB32-A890-4576-B58B-EC615FE85473}" srcOrd="1" destOrd="0" presId="urn:microsoft.com/office/officeart/2005/8/layout/orgChart1"/>
    <dgm:cxn modelId="{350E5922-C47F-452D-8B40-A7F10A831E64}" type="presParOf" srcId="{3487503D-B65F-4586-83AC-B0BE08137247}" destId="{91071ABC-1281-400B-8E1D-D77AB7037702}" srcOrd="1" destOrd="0" presId="urn:microsoft.com/office/officeart/2005/8/layout/orgChart1"/>
    <dgm:cxn modelId="{4E47B128-51CC-48CD-BDB4-346E8EA3D7A8}" type="presParOf" srcId="{3487503D-B65F-4586-83AC-B0BE08137247}" destId="{3447533C-32A2-400A-A04F-D87C2DDAB2B2}" srcOrd="2" destOrd="0" presId="urn:microsoft.com/office/officeart/2005/8/layout/orgChart1"/>
    <dgm:cxn modelId="{E84D73E9-515B-4D22-AA7C-F2F7BD59DB45}" type="presParOf" srcId="{65D141C1-1DB3-4BDB-8E57-F44DBC4A1470}" destId="{6B77E566-9315-4E30-A0F2-611E43D2C7CC}" srcOrd="2" destOrd="0" presId="urn:microsoft.com/office/officeart/2005/8/layout/orgChart1"/>
    <dgm:cxn modelId="{A0DC46F6-FE5A-4D50-A939-7F4611D734FF}" type="presParOf" srcId="{65D141C1-1DB3-4BDB-8E57-F44DBC4A1470}" destId="{0DDC376D-CFEE-4277-9B00-F2C5EFB9ED30}" srcOrd="3" destOrd="0" presId="urn:microsoft.com/office/officeart/2005/8/layout/orgChart1"/>
    <dgm:cxn modelId="{BED9ECD6-CEE9-4F64-B615-EB0122FE53D0}" type="presParOf" srcId="{0DDC376D-CFEE-4277-9B00-F2C5EFB9ED30}" destId="{0C93A634-FCAE-4589-9DA8-99AF20BE4C65}" srcOrd="0" destOrd="0" presId="urn:microsoft.com/office/officeart/2005/8/layout/orgChart1"/>
    <dgm:cxn modelId="{3E894FB1-F35B-4DF7-AB44-3AE97AB54E8C}" type="presParOf" srcId="{0C93A634-FCAE-4589-9DA8-99AF20BE4C65}" destId="{27860D21-85B8-411E-8E41-7E70C3EBD2CC}" srcOrd="0" destOrd="0" presId="urn:microsoft.com/office/officeart/2005/8/layout/orgChart1"/>
    <dgm:cxn modelId="{ACFCE0F8-A215-4283-BF5B-74983B8A518A}" type="presParOf" srcId="{0C93A634-FCAE-4589-9DA8-99AF20BE4C65}" destId="{32AC8F99-983A-45B7-BA7F-242C326CF110}" srcOrd="1" destOrd="0" presId="urn:microsoft.com/office/officeart/2005/8/layout/orgChart1"/>
    <dgm:cxn modelId="{5FA8665D-C7C8-437D-8942-E0CB2F1EBF2C}" type="presParOf" srcId="{0DDC376D-CFEE-4277-9B00-F2C5EFB9ED30}" destId="{C4BF6988-DDD2-4E37-B20F-6F067629EA3F}" srcOrd="1" destOrd="0" presId="urn:microsoft.com/office/officeart/2005/8/layout/orgChart1"/>
    <dgm:cxn modelId="{2002FD6E-B466-46D7-8C8E-5667913384BE}" type="presParOf" srcId="{0DDC376D-CFEE-4277-9B00-F2C5EFB9ED30}" destId="{0F04C65D-EA4C-4B4C-802F-735A5CB4BD52}" srcOrd="2" destOrd="0" presId="urn:microsoft.com/office/officeart/2005/8/layout/orgChart1"/>
    <dgm:cxn modelId="{34417741-4212-4AC0-9541-3962B39316D1}" type="presParOf" srcId="{0374AB01-A370-4A2B-9FD0-2BD60A82189B}" destId="{743407D6-C5B7-4B6E-BD4F-69D3BF48957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2D76388-3E07-4F11-9902-89BCEAEC9B4E}" type="doc">
      <dgm:prSet loTypeId="urn:microsoft.com/office/officeart/2005/8/layout/orgChart1" loCatId="hierarchy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17B179A2-B77A-4323-9906-4151C114C8C5}">
      <dgm:prSet phldrT="[Текст]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b="1" smtClean="0">
              <a:latin typeface="Times New Roman" panose="02020603050405020304" pitchFamily="18" charset="0"/>
              <a:cs typeface="Times New Roman" panose="02020603050405020304" pitchFamily="18" charset="0"/>
            </a:rPr>
            <a:t>банковский счет</a:t>
          </a:r>
        </a:p>
        <a:p>
          <a:r>
            <a:rPr lang="ru-RU" b="1" smtClean="0">
              <a:latin typeface="Times New Roman" panose="02020603050405020304" pitchFamily="18" charset="0"/>
              <a:cs typeface="Times New Roman" panose="02020603050405020304" pitchFamily="18" charset="0"/>
            </a:rPr>
            <a:t>№30101 (УФК 2)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F92FF7F-7F00-45AE-BAB2-110A41145AF5}" type="parTrans" cxnId="{490089DE-DE5E-416E-9B4C-1A6517DCADFA}">
      <dgm:prSet/>
      <dgm:spPr/>
      <dgm:t>
        <a:bodyPr/>
        <a:lstStyle/>
        <a:p>
          <a:endParaRPr lang="ru-RU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8364F26-FFC4-4E90-BC87-116F8FA0FC9D}" type="sibTrans" cxnId="{490089DE-DE5E-416E-9B4C-1A6517DCADFA}">
      <dgm:prSet/>
      <dgm:spPr/>
      <dgm:t>
        <a:bodyPr/>
        <a:lstStyle/>
        <a:p>
          <a:endParaRPr lang="ru-RU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202CD80-8757-4B04-A1B8-46E113597393}">
      <dgm:prSet phldrT="[Текст]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b="1" smtClean="0">
              <a:latin typeface="Times New Roman" panose="02020603050405020304" pitchFamily="18" charset="0"/>
              <a:cs typeface="Times New Roman" panose="02020603050405020304" pitchFamily="18" charset="0"/>
            </a:rPr>
            <a:t>казначейский счет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FD0C3D8-70ED-4645-B396-C13ACD9C4081}" type="parTrans" cxnId="{592EA40E-1F9B-4569-9652-106D9EAE06A3}">
      <dgm:prSet/>
      <dgm:spPr/>
      <dgm:t>
        <a:bodyPr/>
        <a:lstStyle/>
        <a:p>
          <a:endParaRPr lang="ru-RU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9F3859D-7638-45BF-8986-42D0D7B4E7E6}" type="sibTrans" cxnId="{592EA40E-1F9B-4569-9652-106D9EAE06A3}">
      <dgm:prSet/>
      <dgm:spPr/>
      <dgm:t>
        <a:bodyPr/>
        <a:lstStyle/>
        <a:p>
          <a:endParaRPr lang="ru-RU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A14EF18-A40D-437E-9D53-722907BF52AC}">
      <dgm:prSet phldrT="[Текст]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b="1" smtClean="0">
              <a:latin typeface="Times New Roman" panose="02020603050405020304" pitchFamily="18" charset="0"/>
              <a:cs typeface="Times New Roman" panose="02020603050405020304" pitchFamily="18" charset="0"/>
            </a:rPr>
            <a:t>казначейский счет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E25AC23-D9CF-474C-88C6-5FC4533B0F2E}" type="parTrans" cxnId="{0DAF80D0-B06E-4473-8FB2-8A72DA6ECA6F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9ED31B3-C7C5-417B-BB63-209600AEA184}" type="sibTrans" cxnId="{0DAF80D0-B06E-4473-8FB2-8A72DA6ECA6F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A62E11A-32AD-483C-9275-82B5FB2536D3}" type="pres">
      <dgm:prSet presAssocID="{C2D76388-3E07-4F11-9902-89BCEAEC9B4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374AB01-A370-4A2B-9FD0-2BD60A82189B}" type="pres">
      <dgm:prSet presAssocID="{17B179A2-B77A-4323-9906-4151C114C8C5}" presName="hierRoot1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CE5A2062-0ED4-4ECF-9E99-327DC2D06135}" type="pres">
      <dgm:prSet presAssocID="{17B179A2-B77A-4323-9906-4151C114C8C5}" presName="rootComposite1" presStyleCnt="0"/>
      <dgm:spPr/>
      <dgm:t>
        <a:bodyPr/>
        <a:lstStyle/>
        <a:p>
          <a:endParaRPr lang="ru-RU"/>
        </a:p>
      </dgm:t>
    </dgm:pt>
    <dgm:pt modelId="{D8D88ABC-EBB5-4B9D-B596-C1DDD86A05A8}" type="pres">
      <dgm:prSet presAssocID="{17B179A2-B77A-4323-9906-4151C114C8C5}" presName="rootText1" presStyleLbl="node0" presStyleIdx="0" presStyleCnt="1" custLinFactNeighborY="-9463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AAB42F8-C106-4079-A72B-25760DC39ECF}" type="pres">
      <dgm:prSet presAssocID="{17B179A2-B77A-4323-9906-4151C114C8C5}" presName="rootConnector1" presStyleLbl="node1" presStyleIdx="0" presStyleCnt="0"/>
      <dgm:spPr/>
      <dgm:t>
        <a:bodyPr/>
        <a:lstStyle/>
        <a:p>
          <a:endParaRPr lang="ru-RU"/>
        </a:p>
      </dgm:t>
    </dgm:pt>
    <dgm:pt modelId="{65D141C1-1DB3-4BDB-8E57-F44DBC4A1470}" type="pres">
      <dgm:prSet presAssocID="{17B179A2-B77A-4323-9906-4151C114C8C5}" presName="hierChild2" presStyleCnt="0"/>
      <dgm:spPr/>
      <dgm:t>
        <a:bodyPr/>
        <a:lstStyle/>
        <a:p>
          <a:endParaRPr lang="ru-RU"/>
        </a:p>
      </dgm:t>
    </dgm:pt>
    <dgm:pt modelId="{1C2C8E54-EDDB-4AE3-84CD-7F88EFC6A16C}" type="pres">
      <dgm:prSet presAssocID="{EFD0C3D8-70ED-4645-B396-C13ACD9C4081}" presName="Name37" presStyleLbl="parChTrans1D2" presStyleIdx="0" presStyleCnt="2"/>
      <dgm:spPr/>
      <dgm:t>
        <a:bodyPr/>
        <a:lstStyle/>
        <a:p>
          <a:endParaRPr lang="ru-RU"/>
        </a:p>
      </dgm:t>
    </dgm:pt>
    <dgm:pt modelId="{3487503D-B65F-4586-83AC-B0BE08137247}" type="pres">
      <dgm:prSet presAssocID="{A202CD80-8757-4B04-A1B8-46E113597393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38C06F05-5605-4019-8CC8-7277B2A7B300}" type="pres">
      <dgm:prSet presAssocID="{A202CD80-8757-4B04-A1B8-46E113597393}" presName="rootComposite" presStyleCnt="0"/>
      <dgm:spPr/>
      <dgm:t>
        <a:bodyPr/>
        <a:lstStyle/>
        <a:p>
          <a:endParaRPr lang="ru-RU"/>
        </a:p>
      </dgm:t>
    </dgm:pt>
    <dgm:pt modelId="{92EA33E6-EE57-4ECD-B1CD-A52B45547767}" type="pres">
      <dgm:prSet presAssocID="{A202CD80-8757-4B04-A1B8-46E113597393}" presName="rootText" presStyleLbl="node2" presStyleIdx="0" presStyleCnt="2" custLinFactNeighborX="-53" custLinFactNeighborY="8031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11AEB32-A890-4576-B58B-EC615FE85473}" type="pres">
      <dgm:prSet presAssocID="{A202CD80-8757-4B04-A1B8-46E113597393}" presName="rootConnector" presStyleLbl="node2" presStyleIdx="0" presStyleCnt="2"/>
      <dgm:spPr/>
      <dgm:t>
        <a:bodyPr/>
        <a:lstStyle/>
        <a:p>
          <a:endParaRPr lang="ru-RU"/>
        </a:p>
      </dgm:t>
    </dgm:pt>
    <dgm:pt modelId="{91071ABC-1281-400B-8E1D-D77AB7037702}" type="pres">
      <dgm:prSet presAssocID="{A202CD80-8757-4B04-A1B8-46E113597393}" presName="hierChild4" presStyleCnt="0"/>
      <dgm:spPr/>
      <dgm:t>
        <a:bodyPr/>
        <a:lstStyle/>
        <a:p>
          <a:endParaRPr lang="ru-RU"/>
        </a:p>
      </dgm:t>
    </dgm:pt>
    <dgm:pt modelId="{3447533C-32A2-400A-A04F-D87C2DDAB2B2}" type="pres">
      <dgm:prSet presAssocID="{A202CD80-8757-4B04-A1B8-46E113597393}" presName="hierChild5" presStyleCnt="0"/>
      <dgm:spPr/>
      <dgm:t>
        <a:bodyPr/>
        <a:lstStyle/>
        <a:p>
          <a:endParaRPr lang="ru-RU"/>
        </a:p>
      </dgm:t>
    </dgm:pt>
    <dgm:pt modelId="{6B77E566-9315-4E30-A0F2-611E43D2C7CC}" type="pres">
      <dgm:prSet presAssocID="{DE25AC23-D9CF-474C-88C6-5FC4533B0F2E}" presName="Name37" presStyleLbl="parChTrans1D2" presStyleIdx="1" presStyleCnt="2"/>
      <dgm:spPr/>
      <dgm:t>
        <a:bodyPr/>
        <a:lstStyle/>
        <a:p>
          <a:endParaRPr lang="ru-RU"/>
        </a:p>
      </dgm:t>
    </dgm:pt>
    <dgm:pt modelId="{0DDC376D-CFEE-4277-9B00-F2C5EFB9ED30}" type="pres">
      <dgm:prSet presAssocID="{EA14EF18-A40D-437E-9D53-722907BF52AC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0C93A634-FCAE-4589-9DA8-99AF20BE4C65}" type="pres">
      <dgm:prSet presAssocID="{EA14EF18-A40D-437E-9D53-722907BF52AC}" presName="rootComposite" presStyleCnt="0"/>
      <dgm:spPr/>
      <dgm:t>
        <a:bodyPr/>
        <a:lstStyle/>
        <a:p>
          <a:endParaRPr lang="ru-RU"/>
        </a:p>
      </dgm:t>
    </dgm:pt>
    <dgm:pt modelId="{27860D21-85B8-411E-8E41-7E70C3EBD2CC}" type="pres">
      <dgm:prSet presAssocID="{EA14EF18-A40D-437E-9D53-722907BF52AC}" presName="rootText" presStyleLbl="node2" presStyleIdx="1" presStyleCnt="2" custLinFactNeighborX="-53" custLinFactNeighborY="8031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2AC8F99-983A-45B7-BA7F-242C326CF110}" type="pres">
      <dgm:prSet presAssocID="{EA14EF18-A40D-437E-9D53-722907BF52AC}" presName="rootConnector" presStyleLbl="node2" presStyleIdx="1" presStyleCnt="2"/>
      <dgm:spPr/>
      <dgm:t>
        <a:bodyPr/>
        <a:lstStyle/>
        <a:p>
          <a:endParaRPr lang="ru-RU"/>
        </a:p>
      </dgm:t>
    </dgm:pt>
    <dgm:pt modelId="{C4BF6988-DDD2-4E37-B20F-6F067629EA3F}" type="pres">
      <dgm:prSet presAssocID="{EA14EF18-A40D-437E-9D53-722907BF52AC}" presName="hierChild4" presStyleCnt="0"/>
      <dgm:spPr/>
      <dgm:t>
        <a:bodyPr/>
        <a:lstStyle/>
        <a:p>
          <a:endParaRPr lang="ru-RU"/>
        </a:p>
      </dgm:t>
    </dgm:pt>
    <dgm:pt modelId="{0F04C65D-EA4C-4B4C-802F-735A5CB4BD52}" type="pres">
      <dgm:prSet presAssocID="{EA14EF18-A40D-437E-9D53-722907BF52AC}" presName="hierChild5" presStyleCnt="0"/>
      <dgm:spPr/>
      <dgm:t>
        <a:bodyPr/>
        <a:lstStyle/>
        <a:p>
          <a:endParaRPr lang="ru-RU"/>
        </a:p>
      </dgm:t>
    </dgm:pt>
    <dgm:pt modelId="{743407D6-C5B7-4B6E-BD4F-69D3BF48957E}" type="pres">
      <dgm:prSet presAssocID="{17B179A2-B77A-4323-9906-4151C114C8C5}" presName="hierChild3" presStyleCnt="0"/>
      <dgm:spPr/>
      <dgm:t>
        <a:bodyPr/>
        <a:lstStyle/>
        <a:p>
          <a:endParaRPr lang="ru-RU"/>
        </a:p>
      </dgm:t>
    </dgm:pt>
  </dgm:ptLst>
  <dgm:cxnLst>
    <dgm:cxn modelId="{ECC406D5-E252-48CB-84BB-B98C5831E93C}" type="presOf" srcId="{C2D76388-3E07-4F11-9902-89BCEAEC9B4E}" destId="{CA62E11A-32AD-483C-9275-82B5FB2536D3}" srcOrd="0" destOrd="0" presId="urn:microsoft.com/office/officeart/2005/8/layout/orgChart1"/>
    <dgm:cxn modelId="{F0099954-1DF0-467A-9613-C14653E66397}" type="presOf" srcId="{A202CD80-8757-4B04-A1B8-46E113597393}" destId="{92EA33E6-EE57-4ECD-B1CD-A52B45547767}" srcOrd="0" destOrd="0" presId="urn:microsoft.com/office/officeart/2005/8/layout/orgChart1"/>
    <dgm:cxn modelId="{B9464DC4-8617-4AC1-B398-11F94E9F3F53}" type="presOf" srcId="{A202CD80-8757-4B04-A1B8-46E113597393}" destId="{411AEB32-A890-4576-B58B-EC615FE85473}" srcOrd="1" destOrd="0" presId="urn:microsoft.com/office/officeart/2005/8/layout/orgChart1"/>
    <dgm:cxn modelId="{448F0473-5439-4617-B024-0E3074C6ABC2}" type="presOf" srcId="{EA14EF18-A40D-437E-9D53-722907BF52AC}" destId="{32AC8F99-983A-45B7-BA7F-242C326CF110}" srcOrd="1" destOrd="0" presId="urn:microsoft.com/office/officeart/2005/8/layout/orgChart1"/>
    <dgm:cxn modelId="{F2DA3465-4011-4B4E-B3E0-748FC0597AD1}" type="presOf" srcId="{DE25AC23-D9CF-474C-88C6-5FC4533B0F2E}" destId="{6B77E566-9315-4E30-A0F2-611E43D2C7CC}" srcOrd="0" destOrd="0" presId="urn:microsoft.com/office/officeart/2005/8/layout/orgChart1"/>
    <dgm:cxn modelId="{490089DE-DE5E-416E-9B4C-1A6517DCADFA}" srcId="{C2D76388-3E07-4F11-9902-89BCEAEC9B4E}" destId="{17B179A2-B77A-4323-9906-4151C114C8C5}" srcOrd="0" destOrd="0" parTransId="{8F92FF7F-7F00-45AE-BAB2-110A41145AF5}" sibTransId="{38364F26-FFC4-4E90-BC87-116F8FA0FC9D}"/>
    <dgm:cxn modelId="{A87CF40E-51E2-4DD5-B603-125C542DDEB3}" type="presOf" srcId="{EA14EF18-A40D-437E-9D53-722907BF52AC}" destId="{27860D21-85B8-411E-8E41-7E70C3EBD2CC}" srcOrd="0" destOrd="0" presId="urn:microsoft.com/office/officeart/2005/8/layout/orgChart1"/>
    <dgm:cxn modelId="{C68196B2-6040-48E6-9267-21E718AAF1CA}" type="presOf" srcId="{17B179A2-B77A-4323-9906-4151C114C8C5}" destId="{D8D88ABC-EBB5-4B9D-B596-C1DDD86A05A8}" srcOrd="0" destOrd="0" presId="urn:microsoft.com/office/officeart/2005/8/layout/orgChart1"/>
    <dgm:cxn modelId="{D2FE15A2-6ECA-4580-A0D6-89EA7E12031C}" type="presOf" srcId="{17B179A2-B77A-4323-9906-4151C114C8C5}" destId="{DAAB42F8-C106-4079-A72B-25760DC39ECF}" srcOrd="1" destOrd="0" presId="urn:microsoft.com/office/officeart/2005/8/layout/orgChart1"/>
    <dgm:cxn modelId="{592EA40E-1F9B-4569-9652-106D9EAE06A3}" srcId="{17B179A2-B77A-4323-9906-4151C114C8C5}" destId="{A202CD80-8757-4B04-A1B8-46E113597393}" srcOrd="0" destOrd="0" parTransId="{EFD0C3D8-70ED-4645-B396-C13ACD9C4081}" sibTransId="{D9F3859D-7638-45BF-8986-42D0D7B4E7E6}"/>
    <dgm:cxn modelId="{0DAF80D0-B06E-4473-8FB2-8A72DA6ECA6F}" srcId="{17B179A2-B77A-4323-9906-4151C114C8C5}" destId="{EA14EF18-A40D-437E-9D53-722907BF52AC}" srcOrd="1" destOrd="0" parTransId="{DE25AC23-D9CF-474C-88C6-5FC4533B0F2E}" sibTransId="{69ED31B3-C7C5-417B-BB63-209600AEA184}"/>
    <dgm:cxn modelId="{C86111FC-19B7-4FD1-9755-883402538344}" type="presOf" srcId="{EFD0C3D8-70ED-4645-B396-C13ACD9C4081}" destId="{1C2C8E54-EDDB-4AE3-84CD-7F88EFC6A16C}" srcOrd="0" destOrd="0" presId="urn:microsoft.com/office/officeart/2005/8/layout/orgChart1"/>
    <dgm:cxn modelId="{FC4D2BAD-8609-4A2B-9A88-A13C5B27E509}" type="presParOf" srcId="{CA62E11A-32AD-483C-9275-82B5FB2536D3}" destId="{0374AB01-A370-4A2B-9FD0-2BD60A82189B}" srcOrd="0" destOrd="0" presId="urn:microsoft.com/office/officeart/2005/8/layout/orgChart1"/>
    <dgm:cxn modelId="{A467EBB6-62A9-486D-A702-9751104D597B}" type="presParOf" srcId="{0374AB01-A370-4A2B-9FD0-2BD60A82189B}" destId="{CE5A2062-0ED4-4ECF-9E99-327DC2D06135}" srcOrd="0" destOrd="0" presId="urn:microsoft.com/office/officeart/2005/8/layout/orgChart1"/>
    <dgm:cxn modelId="{32EEA49E-E4F4-43DC-A04E-151BF946DC95}" type="presParOf" srcId="{CE5A2062-0ED4-4ECF-9E99-327DC2D06135}" destId="{D8D88ABC-EBB5-4B9D-B596-C1DDD86A05A8}" srcOrd="0" destOrd="0" presId="urn:microsoft.com/office/officeart/2005/8/layout/orgChart1"/>
    <dgm:cxn modelId="{FD1C3A93-70E4-4BBF-B7B2-4D566F0DF23D}" type="presParOf" srcId="{CE5A2062-0ED4-4ECF-9E99-327DC2D06135}" destId="{DAAB42F8-C106-4079-A72B-25760DC39ECF}" srcOrd="1" destOrd="0" presId="urn:microsoft.com/office/officeart/2005/8/layout/orgChart1"/>
    <dgm:cxn modelId="{DE09F22C-6918-48B1-BC35-AC8B9A9B319C}" type="presParOf" srcId="{0374AB01-A370-4A2B-9FD0-2BD60A82189B}" destId="{65D141C1-1DB3-4BDB-8E57-F44DBC4A1470}" srcOrd="1" destOrd="0" presId="urn:microsoft.com/office/officeart/2005/8/layout/orgChart1"/>
    <dgm:cxn modelId="{9D33EB04-7749-40DB-82C6-0A659DE27D27}" type="presParOf" srcId="{65D141C1-1DB3-4BDB-8E57-F44DBC4A1470}" destId="{1C2C8E54-EDDB-4AE3-84CD-7F88EFC6A16C}" srcOrd="0" destOrd="0" presId="urn:microsoft.com/office/officeart/2005/8/layout/orgChart1"/>
    <dgm:cxn modelId="{3D5595A3-8723-4C34-8D06-B6995506E133}" type="presParOf" srcId="{65D141C1-1DB3-4BDB-8E57-F44DBC4A1470}" destId="{3487503D-B65F-4586-83AC-B0BE08137247}" srcOrd="1" destOrd="0" presId="urn:microsoft.com/office/officeart/2005/8/layout/orgChart1"/>
    <dgm:cxn modelId="{66593FC9-11E0-45C5-8565-242BF512FB74}" type="presParOf" srcId="{3487503D-B65F-4586-83AC-B0BE08137247}" destId="{38C06F05-5605-4019-8CC8-7277B2A7B300}" srcOrd="0" destOrd="0" presId="urn:microsoft.com/office/officeart/2005/8/layout/orgChart1"/>
    <dgm:cxn modelId="{F39BDE88-F581-4C95-ABDC-09CB26D487C5}" type="presParOf" srcId="{38C06F05-5605-4019-8CC8-7277B2A7B300}" destId="{92EA33E6-EE57-4ECD-B1CD-A52B45547767}" srcOrd="0" destOrd="0" presId="urn:microsoft.com/office/officeart/2005/8/layout/orgChart1"/>
    <dgm:cxn modelId="{E3A0466C-8E6F-4B47-88AD-15A3AB0724A6}" type="presParOf" srcId="{38C06F05-5605-4019-8CC8-7277B2A7B300}" destId="{411AEB32-A890-4576-B58B-EC615FE85473}" srcOrd="1" destOrd="0" presId="urn:microsoft.com/office/officeart/2005/8/layout/orgChart1"/>
    <dgm:cxn modelId="{B6D92566-AB9D-47B1-B95E-81459EF44CC5}" type="presParOf" srcId="{3487503D-B65F-4586-83AC-B0BE08137247}" destId="{91071ABC-1281-400B-8E1D-D77AB7037702}" srcOrd="1" destOrd="0" presId="urn:microsoft.com/office/officeart/2005/8/layout/orgChart1"/>
    <dgm:cxn modelId="{2E5626A6-C43D-4A2A-A9EC-7FE9C1763F24}" type="presParOf" srcId="{3487503D-B65F-4586-83AC-B0BE08137247}" destId="{3447533C-32A2-400A-A04F-D87C2DDAB2B2}" srcOrd="2" destOrd="0" presId="urn:microsoft.com/office/officeart/2005/8/layout/orgChart1"/>
    <dgm:cxn modelId="{D3D215F8-7E08-4DB1-AE60-17323B2C1CED}" type="presParOf" srcId="{65D141C1-1DB3-4BDB-8E57-F44DBC4A1470}" destId="{6B77E566-9315-4E30-A0F2-611E43D2C7CC}" srcOrd="2" destOrd="0" presId="urn:microsoft.com/office/officeart/2005/8/layout/orgChart1"/>
    <dgm:cxn modelId="{5FD17BE0-FB1A-449C-B116-98A2226BAC46}" type="presParOf" srcId="{65D141C1-1DB3-4BDB-8E57-F44DBC4A1470}" destId="{0DDC376D-CFEE-4277-9B00-F2C5EFB9ED30}" srcOrd="3" destOrd="0" presId="urn:microsoft.com/office/officeart/2005/8/layout/orgChart1"/>
    <dgm:cxn modelId="{B2A4BA85-D1FA-4B75-84AB-1D8DDAF16F87}" type="presParOf" srcId="{0DDC376D-CFEE-4277-9B00-F2C5EFB9ED30}" destId="{0C93A634-FCAE-4589-9DA8-99AF20BE4C65}" srcOrd="0" destOrd="0" presId="urn:microsoft.com/office/officeart/2005/8/layout/orgChart1"/>
    <dgm:cxn modelId="{F87A29BD-156C-4317-9476-208F1233E7B0}" type="presParOf" srcId="{0C93A634-FCAE-4589-9DA8-99AF20BE4C65}" destId="{27860D21-85B8-411E-8E41-7E70C3EBD2CC}" srcOrd="0" destOrd="0" presId="urn:microsoft.com/office/officeart/2005/8/layout/orgChart1"/>
    <dgm:cxn modelId="{40B6DFBB-5FAA-4946-90B8-1F5E8BB627C9}" type="presParOf" srcId="{0C93A634-FCAE-4589-9DA8-99AF20BE4C65}" destId="{32AC8F99-983A-45B7-BA7F-242C326CF110}" srcOrd="1" destOrd="0" presId="urn:microsoft.com/office/officeart/2005/8/layout/orgChart1"/>
    <dgm:cxn modelId="{7CCE74C9-7C5F-4158-BDA0-A70D13FD6C68}" type="presParOf" srcId="{0DDC376D-CFEE-4277-9B00-F2C5EFB9ED30}" destId="{C4BF6988-DDD2-4E37-B20F-6F067629EA3F}" srcOrd="1" destOrd="0" presId="urn:microsoft.com/office/officeart/2005/8/layout/orgChart1"/>
    <dgm:cxn modelId="{C0FE5E57-4B7F-456D-8D7D-D98FE1B19291}" type="presParOf" srcId="{0DDC376D-CFEE-4277-9B00-F2C5EFB9ED30}" destId="{0F04C65D-EA4C-4B4C-802F-735A5CB4BD52}" srcOrd="2" destOrd="0" presId="urn:microsoft.com/office/officeart/2005/8/layout/orgChart1"/>
    <dgm:cxn modelId="{905F327F-8D24-4941-856E-6303C4A0E425}" type="presParOf" srcId="{0374AB01-A370-4A2B-9FD0-2BD60A82189B}" destId="{743407D6-C5B7-4B6E-BD4F-69D3BF48957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2D76388-3E07-4F11-9902-89BCEAEC9B4E}" type="doc">
      <dgm:prSet loTypeId="urn:microsoft.com/office/officeart/2005/8/layout/orgChart1" loCatId="hierarchy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17B179A2-B77A-4323-9906-4151C114C8C5}">
      <dgm:prSet phldrT="[Текст]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банковский счет</a:t>
          </a:r>
        </a:p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30101 (УФК 86)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F92FF7F-7F00-45AE-BAB2-110A41145AF5}" type="parTrans" cxnId="{490089DE-DE5E-416E-9B4C-1A6517DCADFA}">
      <dgm:prSet/>
      <dgm:spPr/>
      <dgm:t>
        <a:bodyPr/>
        <a:lstStyle/>
        <a:p>
          <a:endParaRPr lang="ru-RU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8364F26-FFC4-4E90-BC87-116F8FA0FC9D}" type="sibTrans" cxnId="{490089DE-DE5E-416E-9B4C-1A6517DCADFA}">
      <dgm:prSet/>
      <dgm:spPr/>
      <dgm:t>
        <a:bodyPr/>
        <a:lstStyle/>
        <a:p>
          <a:endParaRPr lang="ru-RU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202CD80-8757-4B04-A1B8-46E113597393}">
      <dgm:prSet phldrT="[Текст]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b="1" smtClean="0">
              <a:latin typeface="Times New Roman" panose="02020603050405020304" pitchFamily="18" charset="0"/>
              <a:cs typeface="Times New Roman" panose="02020603050405020304" pitchFamily="18" charset="0"/>
            </a:rPr>
            <a:t>казначейский счет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FD0C3D8-70ED-4645-B396-C13ACD9C4081}" type="parTrans" cxnId="{592EA40E-1F9B-4569-9652-106D9EAE06A3}">
      <dgm:prSet/>
      <dgm:spPr/>
      <dgm:t>
        <a:bodyPr/>
        <a:lstStyle/>
        <a:p>
          <a:endParaRPr lang="ru-RU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9F3859D-7638-45BF-8986-42D0D7B4E7E6}" type="sibTrans" cxnId="{592EA40E-1F9B-4569-9652-106D9EAE06A3}">
      <dgm:prSet/>
      <dgm:spPr/>
      <dgm:t>
        <a:bodyPr/>
        <a:lstStyle/>
        <a:p>
          <a:endParaRPr lang="ru-RU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A14EF18-A40D-437E-9D53-722907BF52AC}">
      <dgm:prSet phldrT="[Текст]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b="1" smtClean="0">
              <a:latin typeface="Times New Roman" panose="02020603050405020304" pitchFamily="18" charset="0"/>
              <a:cs typeface="Times New Roman" panose="02020603050405020304" pitchFamily="18" charset="0"/>
            </a:rPr>
            <a:t>казначейский счет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E25AC23-D9CF-474C-88C6-5FC4533B0F2E}" type="parTrans" cxnId="{0DAF80D0-B06E-4473-8FB2-8A72DA6ECA6F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9ED31B3-C7C5-417B-BB63-209600AEA184}" type="sibTrans" cxnId="{0DAF80D0-B06E-4473-8FB2-8A72DA6ECA6F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A62E11A-32AD-483C-9275-82B5FB2536D3}" type="pres">
      <dgm:prSet presAssocID="{C2D76388-3E07-4F11-9902-89BCEAEC9B4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374AB01-A370-4A2B-9FD0-2BD60A82189B}" type="pres">
      <dgm:prSet presAssocID="{17B179A2-B77A-4323-9906-4151C114C8C5}" presName="hierRoot1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CE5A2062-0ED4-4ECF-9E99-327DC2D06135}" type="pres">
      <dgm:prSet presAssocID="{17B179A2-B77A-4323-9906-4151C114C8C5}" presName="rootComposite1" presStyleCnt="0"/>
      <dgm:spPr/>
      <dgm:t>
        <a:bodyPr/>
        <a:lstStyle/>
        <a:p>
          <a:endParaRPr lang="ru-RU"/>
        </a:p>
      </dgm:t>
    </dgm:pt>
    <dgm:pt modelId="{D8D88ABC-EBB5-4B9D-B596-C1DDD86A05A8}" type="pres">
      <dgm:prSet presAssocID="{17B179A2-B77A-4323-9906-4151C114C8C5}" presName="rootText1" presStyleLbl="node0" presStyleIdx="0" presStyleCnt="1" custLinFactNeighborY="-9294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AAB42F8-C106-4079-A72B-25760DC39ECF}" type="pres">
      <dgm:prSet presAssocID="{17B179A2-B77A-4323-9906-4151C114C8C5}" presName="rootConnector1" presStyleLbl="node1" presStyleIdx="0" presStyleCnt="0"/>
      <dgm:spPr/>
      <dgm:t>
        <a:bodyPr/>
        <a:lstStyle/>
        <a:p>
          <a:endParaRPr lang="ru-RU"/>
        </a:p>
      </dgm:t>
    </dgm:pt>
    <dgm:pt modelId="{65D141C1-1DB3-4BDB-8E57-F44DBC4A1470}" type="pres">
      <dgm:prSet presAssocID="{17B179A2-B77A-4323-9906-4151C114C8C5}" presName="hierChild2" presStyleCnt="0"/>
      <dgm:spPr/>
      <dgm:t>
        <a:bodyPr/>
        <a:lstStyle/>
        <a:p>
          <a:endParaRPr lang="ru-RU"/>
        </a:p>
      </dgm:t>
    </dgm:pt>
    <dgm:pt modelId="{1C2C8E54-EDDB-4AE3-84CD-7F88EFC6A16C}" type="pres">
      <dgm:prSet presAssocID="{EFD0C3D8-70ED-4645-B396-C13ACD9C4081}" presName="Name37" presStyleLbl="parChTrans1D2" presStyleIdx="0" presStyleCnt="2"/>
      <dgm:spPr/>
      <dgm:t>
        <a:bodyPr/>
        <a:lstStyle/>
        <a:p>
          <a:endParaRPr lang="ru-RU"/>
        </a:p>
      </dgm:t>
    </dgm:pt>
    <dgm:pt modelId="{3487503D-B65F-4586-83AC-B0BE08137247}" type="pres">
      <dgm:prSet presAssocID="{A202CD80-8757-4B04-A1B8-46E113597393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38C06F05-5605-4019-8CC8-7277B2A7B300}" type="pres">
      <dgm:prSet presAssocID="{A202CD80-8757-4B04-A1B8-46E113597393}" presName="rootComposite" presStyleCnt="0"/>
      <dgm:spPr/>
      <dgm:t>
        <a:bodyPr/>
        <a:lstStyle/>
        <a:p>
          <a:endParaRPr lang="ru-RU"/>
        </a:p>
      </dgm:t>
    </dgm:pt>
    <dgm:pt modelId="{92EA33E6-EE57-4ECD-B1CD-A52B45547767}" type="pres">
      <dgm:prSet presAssocID="{A202CD80-8757-4B04-A1B8-46E113597393}" presName="rootText" presStyleLbl="node2" presStyleIdx="0" presStyleCnt="2" custLinFactNeighborX="-53" custLinFactNeighborY="8031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11AEB32-A890-4576-B58B-EC615FE85473}" type="pres">
      <dgm:prSet presAssocID="{A202CD80-8757-4B04-A1B8-46E113597393}" presName="rootConnector" presStyleLbl="node2" presStyleIdx="0" presStyleCnt="2"/>
      <dgm:spPr/>
      <dgm:t>
        <a:bodyPr/>
        <a:lstStyle/>
        <a:p>
          <a:endParaRPr lang="ru-RU"/>
        </a:p>
      </dgm:t>
    </dgm:pt>
    <dgm:pt modelId="{91071ABC-1281-400B-8E1D-D77AB7037702}" type="pres">
      <dgm:prSet presAssocID="{A202CD80-8757-4B04-A1B8-46E113597393}" presName="hierChild4" presStyleCnt="0"/>
      <dgm:spPr/>
      <dgm:t>
        <a:bodyPr/>
        <a:lstStyle/>
        <a:p>
          <a:endParaRPr lang="ru-RU"/>
        </a:p>
      </dgm:t>
    </dgm:pt>
    <dgm:pt modelId="{3447533C-32A2-400A-A04F-D87C2DDAB2B2}" type="pres">
      <dgm:prSet presAssocID="{A202CD80-8757-4B04-A1B8-46E113597393}" presName="hierChild5" presStyleCnt="0"/>
      <dgm:spPr/>
      <dgm:t>
        <a:bodyPr/>
        <a:lstStyle/>
        <a:p>
          <a:endParaRPr lang="ru-RU"/>
        </a:p>
      </dgm:t>
    </dgm:pt>
    <dgm:pt modelId="{6B77E566-9315-4E30-A0F2-611E43D2C7CC}" type="pres">
      <dgm:prSet presAssocID="{DE25AC23-D9CF-474C-88C6-5FC4533B0F2E}" presName="Name37" presStyleLbl="parChTrans1D2" presStyleIdx="1" presStyleCnt="2"/>
      <dgm:spPr/>
      <dgm:t>
        <a:bodyPr/>
        <a:lstStyle/>
        <a:p>
          <a:endParaRPr lang="ru-RU"/>
        </a:p>
      </dgm:t>
    </dgm:pt>
    <dgm:pt modelId="{0DDC376D-CFEE-4277-9B00-F2C5EFB9ED30}" type="pres">
      <dgm:prSet presAssocID="{EA14EF18-A40D-437E-9D53-722907BF52AC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0C93A634-FCAE-4589-9DA8-99AF20BE4C65}" type="pres">
      <dgm:prSet presAssocID="{EA14EF18-A40D-437E-9D53-722907BF52AC}" presName="rootComposite" presStyleCnt="0"/>
      <dgm:spPr/>
      <dgm:t>
        <a:bodyPr/>
        <a:lstStyle/>
        <a:p>
          <a:endParaRPr lang="ru-RU"/>
        </a:p>
      </dgm:t>
    </dgm:pt>
    <dgm:pt modelId="{27860D21-85B8-411E-8E41-7E70C3EBD2CC}" type="pres">
      <dgm:prSet presAssocID="{EA14EF18-A40D-437E-9D53-722907BF52AC}" presName="rootText" presStyleLbl="node2" presStyleIdx="1" presStyleCnt="2" custLinFactNeighborX="-53" custLinFactNeighborY="8031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2AC8F99-983A-45B7-BA7F-242C326CF110}" type="pres">
      <dgm:prSet presAssocID="{EA14EF18-A40D-437E-9D53-722907BF52AC}" presName="rootConnector" presStyleLbl="node2" presStyleIdx="1" presStyleCnt="2"/>
      <dgm:spPr/>
      <dgm:t>
        <a:bodyPr/>
        <a:lstStyle/>
        <a:p>
          <a:endParaRPr lang="ru-RU"/>
        </a:p>
      </dgm:t>
    </dgm:pt>
    <dgm:pt modelId="{C4BF6988-DDD2-4E37-B20F-6F067629EA3F}" type="pres">
      <dgm:prSet presAssocID="{EA14EF18-A40D-437E-9D53-722907BF52AC}" presName="hierChild4" presStyleCnt="0"/>
      <dgm:spPr/>
      <dgm:t>
        <a:bodyPr/>
        <a:lstStyle/>
        <a:p>
          <a:endParaRPr lang="ru-RU"/>
        </a:p>
      </dgm:t>
    </dgm:pt>
    <dgm:pt modelId="{0F04C65D-EA4C-4B4C-802F-735A5CB4BD52}" type="pres">
      <dgm:prSet presAssocID="{EA14EF18-A40D-437E-9D53-722907BF52AC}" presName="hierChild5" presStyleCnt="0"/>
      <dgm:spPr/>
      <dgm:t>
        <a:bodyPr/>
        <a:lstStyle/>
        <a:p>
          <a:endParaRPr lang="ru-RU"/>
        </a:p>
      </dgm:t>
    </dgm:pt>
    <dgm:pt modelId="{743407D6-C5B7-4B6E-BD4F-69D3BF48957E}" type="pres">
      <dgm:prSet presAssocID="{17B179A2-B77A-4323-9906-4151C114C8C5}" presName="hierChild3" presStyleCnt="0"/>
      <dgm:spPr/>
      <dgm:t>
        <a:bodyPr/>
        <a:lstStyle/>
        <a:p>
          <a:endParaRPr lang="ru-RU"/>
        </a:p>
      </dgm:t>
    </dgm:pt>
  </dgm:ptLst>
  <dgm:cxnLst>
    <dgm:cxn modelId="{25120949-C470-4D99-9587-6155459F75D6}" type="presOf" srcId="{DE25AC23-D9CF-474C-88C6-5FC4533B0F2E}" destId="{6B77E566-9315-4E30-A0F2-611E43D2C7CC}" srcOrd="0" destOrd="0" presId="urn:microsoft.com/office/officeart/2005/8/layout/orgChart1"/>
    <dgm:cxn modelId="{490089DE-DE5E-416E-9B4C-1A6517DCADFA}" srcId="{C2D76388-3E07-4F11-9902-89BCEAEC9B4E}" destId="{17B179A2-B77A-4323-9906-4151C114C8C5}" srcOrd="0" destOrd="0" parTransId="{8F92FF7F-7F00-45AE-BAB2-110A41145AF5}" sibTransId="{38364F26-FFC4-4E90-BC87-116F8FA0FC9D}"/>
    <dgm:cxn modelId="{0FFE9F7B-FE04-4170-A633-FC422C627E01}" type="presOf" srcId="{EFD0C3D8-70ED-4645-B396-C13ACD9C4081}" destId="{1C2C8E54-EDDB-4AE3-84CD-7F88EFC6A16C}" srcOrd="0" destOrd="0" presId="urn:microsoft.com/office/officeart/2005/8/layout/orgChart1"/>
    <dgm:cxn modelId="{387F172B-ACD8-41A9-92AC-EEFFCA4F7876}" type="presOf" srcId="{A202CD80-8757-4B04-A1B8-46E113597393}" destId="{92EA33E6-EE57-4ECD-B1CD-A52B45547767}" srcOrd="0" destOrd="0" presId="urn:microsoft.com/office/officeart/2005/8/layout/orgChart1"/>
    <dgm:cxn modelId="{FF3C1B41-1BB3-40FF-A065-2D1436974064}" type="presOf" srcId="{EA14EF18-A40D-437E-9D53-722907BF52AC}" destId="{27860D21-85B8-411E-8E41-7E70C3EBD2CC}" srcOrd="0" destOrd="0" presId="urn:microsoft.com/office/officeart/2005/8/layout/orgChart1"/>
    <dgm:cxn modelId="{592EA40E-1F9B-4569-9652-106D9EAE06A3}" srcId="{17B179A2-B77A-4323-9906-4151C114C8C5}" destId="{A202CD80-8757-4B04-A1B8-46E113597393}" srcOrd="0" destOrd="0" parTransId="{EFD0C3D8-70ED-4645-B396-C13ACD9C4081}" sibTransId="{D9F3859D-7638-45BF-8986-42D0D7B4E7E6}"/>
    <dgm:cxn modelId="{229A05A1-7DDF-47CD-914C-FD5230D2AFF4}" type="presOf" srcId="{17B179A2-B77A-4323-9906-4151C114C8C5}" destId="{D8D88ABC-EBB5-4B9D-B596-C1DDD86A05A8}" srcOrd="0" destOrd="0" presId="urn:microsoft.com/office/officeart/2005/8/layout/orgChart1"/>
    <dgm:cxn modelId="{2B6FB779-12CE-427A-938C-FDF8B36E3658}" type="presOf" srcId="{17B179A2-B77A-4323-9906-4151C114C8C5}" destId="{DAAB42F8-C106-4079-A72B-25760DC39ECF}" srcOrd="1" destOrd="0" presId="urn:microsoft.com/office/officeart/2005/8/layout/orgChart1"/>
    <dgm:cxn modelId="{D49EA300-261E-4BB2-A03A-A729C1EF77E8}" type="presOf" srcId="{A202CD80-8757-4B04-A1B8-46E113597393}" destId="{411AEB32-A890-4576-B58B-EC615FE85473}" srcOrd="1" destOrd="0" presId="urn:microsoft.com/office/officeart/2005/8/layout/orgChart1"/>
    <dgm:cxn modelId="{0DAF80D0-B06E-4473-8FB2-8A72DA6ECA6F}" srcId="{17B179A2-B77A-4323-9906-4151C114C8C5}" destId="{EA14EF18-A40D-437E-9D53-722907BF52AC}" srcOrd="1" destOrd="0" parTransId="{DE25AC23-D9CF-474C-88C6-5FC4533B0F2E}" sibTransId="{69ED31B3-C7C5-417B-BB63-209600AEA184}"/>
    <dgm:cxn modelId="{E8DE094B-81FA-4BFC-AFAE-38C66B2F8C6D}" type="presOf" srcId="{EA14EF18-A40D-437E-9D53-722907BF52AC}" destId="{32AC8F99-983A-45B7-BA7F-242C326CF110}" srcOrd="1" destOrd="0" presId="urn:microsoft.com/office/officeart/2005/8/layout/orgChart1"/>
    <dgm:cxn modelId="{5DEA2689-2008-46CF-B692-55FF0AA7D4D4}" type="presOf" srcId="{C2D76388-3E07-4F11-9902-89BCEAEC9B4E}" destId="{CA62E11A-32AD-483C-9275-82B5FB2536D3}" srcOrd="0" destOrd="0" presId="urn:microsoft.com/office/officeart/2005/8/layout/orgChart1"/>
    <dgm:cxn modelId="{406EF2F4-5B7C-4F46-B701-6A6C91AFFA3A}" type="presParOf" srcId="{CA62E11A-32AD-483C-9275-82B5FB2536D3}" destId="{0374AB01-A370-4A2B-9FD0-2BD60A82189B}" srcOrd="0" destOrd="0" presId="urn:microsoft.com/office/officeart/2005/8/layout/orgChart1"/>
    <dgm:cxn modelId="{96E77E07-9A9E-4674-8AB3-F2ECF8A8887B}" type="presParOf" srcId="{0374AB01-A370-4A2B-9FD0-2BD60A82189B}" destId="{CE5A2062-0ED4-4ECF-9E99-327DC2D06135}" srcOrd="0" destOrd="0" presId="urn:microsoft.com/office/officeart/2005/8/layout/orgChart1"/>
    <dgm:cxn modelId="{71FB9099-86B5-47B7-A507-3BF25EEF0DC3}" type="presParOf" srcId="{CE5A2062-0ED4-4ECF-9E99-327DC2D06135}" destId="{D8D88ABC-EBB5-4B9D-B596-C1DDD86A05A8}" srcOrd="0" destOrd="0" presId="urn:microsoft.com/office/officeart/2005/8/layout/orgChart1"/>
    <dgm:cxn modelId="{21CE2833-2B1C-4FB1-A273-B424957B978B}" type="presParOf" srcId="{CE5A2062-0ED4-4ECF-9E99-327DC2D06135}" destId="{DAAB42F8-C106-4079-A72B-25760DC39ECF}" srcOrd="1" destOrd="0" presId="urn:microsoft.com/office/officeart/2005/8/layout/orgChart1"/>
    <dgm:cxn modelId="{83485E9D-33A9-4FBA-964C-5B6B26A5D911}" type="presParOf" srcId="{0374AB01-A370-4A2B-9FD0-2BD60A82189B}" destId="{65D141C1-1DB3-4BDB-8E57-F44DBC4A1470}" srcOrd="1" destOrd="0" presId="urn:microsoft.com/office/officeart/2005/8/layout/orgChart1"/>
    <dgm:cxn modelId="{508BF5EF-17BD-47DF-BA0B-A6F3971F5E90}" type="presParOf" srcId="{65D141C1-1DB3-4BDB-8E57-F44DBC4A1470}" destId="{1C2C8E54-EDDB-4AE3-84CD-7F88EFC6A16C}" srcOrd="0" destOrd="0" presId="urn:microsoft.com/office/officeart/2005/8/layout/orgChart1"/>
    <dgm:cxn modelId="{0A23F8A2-4A42-4B2E-808A-69DC9406E8A7}" type="presParOf" srcId="{65D141C1-1DB3-4BDB-8E57-F44DBC4A1470}" destId="{3487503D-B65F-4586-83AC-B0BE08137247}" srcOrd="1" destOrd="0" presId="urn:microsoft.com/office/officeart/2005/8/layout/orgChart1"/>
    <dgm:cxn modelId="{308894BA-0543-4584-A4C1-1F54C93FF1BE}" type="presParOf" srcId="{3487503D-B65F-4586-83AC-B0BE08137247}" destId="{38C06F05-5605-4019-8CC8-7277B2A7B300}" srcOrd="0" destOrd="0" presId="urn:microsoft.com/office/officeart/2005/8/layout/orgChart1"/>
    <dgm:cxn modelId="{4625CA26-C73A-4680-9DD9-4C1344560A59}" type="presParOf" srcId="{38C06F05-5605-4019-8CC8-7277B2A7B300}" destId="{92EA33E6-EE57-4ECD-B1CD-A52B45547767}" srcOrd="0" destOrd="0" presId="urn:microsoft.com/office/officeart/2005/8/layout/orgChart1"/>
    <dgm:cxn modelId="{02E75543-2A71-4C0C-B6CA-78A1DF01A135}" type="presParOf" srcId="{38C06F05-5605-4019-8CC8-7277B2A7B300}" destId="{411AEB32-A890-4576-B58B-EC615FE85473}" srcOrd="1" destOrd="0" presId="urn:microsoft.com/office/officeart/2005/8/layout/orgChart1"/>
    <dgm:cxn modelId="{5233569A-4214-4135-A253-0D15E39F74D9}" type="presParOf" srcId="{3487503D-B65F-4586-83AC-B0BE08137247}" destId="{91071ABC-1281-400B-8E1D-D77AB7037702}" srcOrd="1" destOrd="0" presId="urn:microsoft.com/office/officeart/2005/8/layout/orgChart1"/>
    <dgm:cxn modelId="{2D746630-377C-423D-A26D-3E29725746F3}" type="presParOf" srcId="{3487503D-B65F-4586-83AC-B0BE08137247}" destId="{3447533C-32A2-400A-A04F-D87C2DDAB2B2}" srcOrd="2" destOrd="0" presId="urn:microsoft.com/office/officeart/2005/8/layout/orgChart1"/>
    <dgm:cxn modelId="{D087F031-62B5-4D21-8A98-6DAE49284F46}" type="presParOf" srcId="{65D141C1-1DB3-4BDB-8E57-F44DBC4A1470}" destId="{6B77E566-9315-4E30-A0F2-611E43D2C7CC}" srcOrd="2" destOrd="0" presId="urn:microsoft.com/office/officeart/2005/8/layout/orgChart1"/>
    <dgm:cxn modelId="{B377D48C-828B-445C-A286-2BF0DEE985A3}" type="presParOf" srcId="{65D141C1-1DB3-4BDB-8E57-F44DBC4A1470}" destId="{0DDC376D-CFEE-4277-9B00-F2C5EFB9ED30}" srcOrd="3" destOrd="0" presId="urn:microsoft.com/office/officeart/2005/8/layout/orgChart1"/>
    <dgm:cxn modelId="{3A986A60-5AC5-40BD-9CC6-3BC4A4560F8C}" type="presParOf" srcId="{0DDC376D-CFEE-4277-9B00-F2C5EFB9ED30}" destId="{0C93A634-FCAE-4589-9DA8-99AF20BE4C65}" srcOrd="0" destOrd="0" presId="urn:microsoft.com/office/officeart/2005/8/layout/orgChart1"/>
    <dgm:cxn modelId="{8249F7EA-EBEE-40F7-9DEA-8E60D78D318B}" type="presParOf" srcId="{0C93A634-FCAE-4589-9DA8-99AF20BE4C65}" destId="{27860D21-85B8-411E-8E41-7E70C3EBD2CC}" srcOrd="0" destOrd="0" presId="urn:microsoft.com/office/officeart/2005/8/layout/orgChart1"/>
    <dgm:cxn modelId="{5B2E3B9C-FE47-4843-86E1-1AF1732EB235}" type="presParOf" srcId="{0C93A634-FCAE-4589-9DA8-99AF20BE4C65}" destId="{32AC8F99-983A-45B7-BA7F-242C326CF110}" srcOrd="1" destOrd="0" presId="urn:microsoft.com/office/officeart/2005/8/layout/orgChart1"/>
    <dgm:cxn modelId="{7C1159AF-AF5A-4467-8D86-A511B7B4372C}" type="presParOf" srcId="{0DDC376D-CFEE-4277-9B00-F2C5EFB9ED30}" destId="{C4BF6988-DDD2-4E37-B20F-6F067629EA3F}" srcOrd="1" destOrd="0" presId="urn:microsoft.com/office/officeart/2005/8/layout/orgChart1"/>
    <dgm:cxn modelId="{471E996C-98C3-4B63-B537-37390488C098}" type="presParOf" srcId="{0DDC376D-CFEE-4277-9B00-F2C5EFB9ED30}" destId="{0F04C65D-EA4C-4B4C-802F-735A5CB4BD52}" srcOrd="2" destOrd="0" presId="urn:microsoft.com/office/officeart/2005/8/layout/orgChart1"/>
    <dgm:cxn modelId="{129215D6-6843-41E2-8E0D-F74874FB1C40}" type="presParOf" srcId="{0374AB01-A370-4A2B-9FD0-2BD60A82189B}" destId="{743407D6-C5B7-4B6E-BD4F-69D3BF48957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2D76388-3E07-4F11-9902-89BCEAEC9B4E}" type="doc">
      <dgm:prSet loTypeId="urn:microsoft.com/office/officeart/2005/8/layout/orgChart1" loCatId="hierarchy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17B179A2-B77A-4323-9906-4151C114C8C5}">
      <dgm:prSet phldrT="[Текст]" custT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>
            <a:spcAft>
              <a:spcPts val="0"/>
            </a:spcAft>
          </a:pPr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Единый казначейский счет</a:t>
          </a:r>
        </a:p>
        <a:p>
          <a:pPr>
            <a:spcAft>
              <a:spcPct val="35000"/>
            </a:spcAft>
          </a:pPr>
          <a:r>
            <a:rPr lang="ru-RU" sz="18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консолидация остатков  (записей) без «физического» агрегирования</a:t>
          </a:r>
          <a:endParaRPr lang="ru-RU" sz="1800" b="1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F92FF7F-7F00-45AE-BAB2-110A41145AF5}" type="parTrans" cxnId="{490089DE-DE5E-416E-9B4C-1A6517DCADFA}">
      <dgm:prSet/>
      <dgm:spPr/>
      <dgm:t>
        <a:bodyPr/>
        <a:lstStyle/>
        <a:p>
          <a:endParaRPr lang="ru-RU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8364F26-FFC4-4E90-BC87-116F8FA0FC9D}" type="sibTrans" cxnId="{490089DE-DE5E-416E-9B4C-1A6517DCADFA}">
      <dgm:prSet/>
      <dgm:spPr/>
      <dgm:t>
        <a:bodyPr/>
        <a:lstStyle/>
        <a:p>
          <a:endParaRPr lang="ru-RU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A62E11A-32AD-483C-9275-82B5FB2536D3}" type="pres">
      <dgm:prSet presAssocID="{C2D76388-3E07-4F11-9902-89BCEAEC9B4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374AB01-A370-4A2B-9FD0-2BD60A82189B}" type="pres">
      <dgm:prSet presAssocID="{17B179A2-B77A-4323-9906-4151C114C8C5}" presName="hierRoot1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CE5A2062-0ED4-4ECF-9E99-327DC2D06135}" type="pres">
      <dgm:prSet presAssocID="{17B179A2-B77A-4323-9906-4151C114C8C5}" presName="rootComposite1" presStyleCnt="0"/>
      <dgm:spPr/>
      <dgm:t>
        <a:bodyPr/>
        <a:lstStyle/>
        <a:p>
          <a:endParaRPr lang="ru-RU"/>
        </a:p>
      </dgm:t>
    </dgm:pt>
    <dgm:pt modelId="{D8D88ABC-EBB5-4B9D-B596-C1DDD86A05A8}" type="pres">
      <dgm:prSet presAssocID="{17B179A2-B77A-4323-9906-4151C114C8C5}" presName="rootText1" presStyleLbl="node0" presStyleIdx="0" presStyleCnt="1" custScaleX="641252" custScaleY="199344" custLinFactNeighborX="-3702" custLinFactNeighborY="1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AAB42F8-C106-4079-A72B-25760DC39ECF}" type="pres">
      <dgm:prSet presAssocID="{17B179A2-B77A-4323-9906-4151C114C8C5}" presName="rootConnector1" presStyleLbl="node1" presStyleIdx="0" presStyleCnt="0"/>
      <dgm:spPr/>
      <dgm:t>
        <a:bodyPr/>
        <a:lstStyle/>
        <a:p>
          <a:endParaRPr lang="ru-RU"/>
        </a:p>
      </dgm:t>
    </dgm:pt>
    <dgm:pt modelId="{65D141C1-1DB3-4BDB-8E57-F44DBC4A1470}" type="pres">
      <dgm:prSet presAssocID="{17B179A2-B77A-4323-9906-4151C114C8C5}" presName="hierChild2" presStyleCnt="0"/>
      <dgm:spPr/>
      <dgm:t>
        <a:bodyPr/>
        <a:lstStyle/>
        <a:p>
          <a:endParaRPr lang="ru-RU"/>
        </a:p>
      </dgm:t>
    </dgm:pt>
    <dgm:pt modelId="{743407D6-C5B7-4B6E-BD4F-69D3BF48957E}" type="pres">
      <dgm:prSet presAssocID="{17B179A2-B77A-4323-9906-4151C114C8C5}" presName="hierChild3" presStyleCnt="0"/>
      <dgm:spPr/>
      <dgm:t>
        <a:bodyPr/>
        <a:lstStyle/>
        <a:p>
          <a:endParaRPr lang="ru-RU"/>
        </a:p>
      </dgm:t>
    </dgm:pt>
  </dgm:ptLst>
  <dgm:cxnLst>
    <dgm:cxn modelId="{490089DE-DE5E-416E-9B4C-1A6517DCADFA}" srcId="{C2D76388-3E07-4F11-9902-89BCEAEC9B4E}" destId="{17B179A2-B77A-4323-9906-4151C114C8C5}" srcOrd="0" destOrd="0" parTransId="{8F92FF7F-7F00-45AE-BAB2-110A41145AF5}" sibTransId="{38364F26-FFC4-4E90-BC87-116F8FA0FC9D}"/>
    <dgm:cxn modelId="{93BCBE73-1435-446F-9F1E-797EE6F2CFB6}" type="presOf" srcId="{17B179A2-B77A-4323-9906-4151C114C8C5}" destId="{DAAB42F8-C106-4079-A72B-25760DC39ECF}" srcOrd="1" destOrd="0" presId="urn:microsoft.com/office/officeart/2005/8/layout/orgChart1"/>
    <dgm:cxn modelId="{E355F076-D406-4AAC-8266-29694FFE4360}" type="presOf" srcId="{C2D76388-3E07-4F11-9902-89BCEAEC9B4E}" destId="{CA62E11A-32AD-483C-9275-82B5FB2536D3}" srcOrd="0" destOrd="0" presId="urn:microsoft.com/office/officeart/2005/8/layout/orgChart1"/>
    <dgm:cxn modelId="{6428D534-632B-476D-AA4B-A168E0BD14B9}" type="presOf" srcId="{17B179A2-B77A-4323-9906-4151C114C8C5}" destId="{D8D88ABC-EBB5-4B9D-B596-C1DDD86A05A8}" srcOrd="0" destOrd="0" presId="urn:microsoft.com/office/officeart/2005/8/layout/orgChart1"/>
    <dgm:cxn modelId="{BA8CF019-46DE-41EA-A3D8-8B7B3C59CBA8}" type="presParOf" srcId="{CA62E11A-32AD-483C-9275-82B5FB2536D3}" destId="{0374AB01-A370-4A2B-9FD0-2BD60A82189B}" srcOrd="0" destOrd="0" presId="urn:microsoft.com/office/officeart/2005/8/layout/orgChart1"/>
    <dgm:cxn modelId="{0BF7DE66-1797-47D2-B104-7062467F3498}" type="presParOf" srcId="{0374AB01-A370-4A2B-9FD0-2BD60A82189B}" destId="{CE5A2062-0ED4-4ECF-9E99-327DC2D06135}" srcOrd="0" destOrd="0" presId="urn:microsoft.com/office/officeart/2005/8/layout/orgChart1"/>
    <dgm:cxn modelId="{742FCCA5-9C56-4430-BF62-45ACD182D3AB}" type="presParOf" srcId="{CE5A2062-0ED4-4ECF-9E99-327DC2D06135}" destId="{D8D88ABC-EBB5-4B9D-B596-C1DDD86A05A8}" srcOrd="0" destOrd="0" presId="urn:microsoft.com/office/officeart/2005/8/layout/orgChart1"/>
    <dgm:cxn modelId="{F7F6D1DF-4160-4959-B97A-8B0B466FE9D8}" type="presParOf" srcId="{CE5A2062-0ED4-4ECF-9E99-327DC2D06135}" destId="{DAAB42F8-C106-4079-A72B-25760DC39ECF}" srcOrd="1" destOrd="0" presId="urn:microsoft.com/office/officeart/2005/8/layout/orgChart1"/>
    <dgm:cxn modelId="{A17ACDC3-1622-461E-B596-9760CA533264}" type="presParOf" srcId="{0374AB01-A370-4A2B-9FD0-2BD60A82189B}" destId="{65D141C1-1DB3-4BDB-8E57-F44DBC4A1470}" srcOrd="1" destOrd="0" presId="urn:microsoft.com/office/officeart/2005/8/layout/orgChart1"/>
    <dgm:cxn modelId="{21224B5C-F79A-4394-934B-F8330EAEC049}" type="presParOf" srcId="{0374AB01-A370-4A2B-9FD0-2BD60A82189B}" destId="{743407D6-C5B7-4B6E-BD4F-69D3BF48957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2D76388-3E07-4F11-9902-89BCEAEC9B4E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7B179A2-B77A-4323-9906-4151C114C8C5}">
      <dgm:prSet phldrT="[Текст]" custT="1"/>
      <dgm:spPr>
        <a:solidFill>
          <a:schemeClr val="bg1">
            <a:lumMod val="75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суверенные фонды</a:t>
          </a:r>
          <a:endParaRPr lang="ru-RU" sz="1400" b="1" i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F92FF7F-7F00-45AE-BAB2-110A41145AF5}" type="parTrans" cxnId="{490089DE-DE5E-416E-9B4C-1A6517DCADFA}">
      <dgm:prSet/>
      <dgm:spPr/>
      <dgm:t>
        <a:bodyPr/>
        <a:lstStyle/>
        <a:p>
          <a:endParaRPr lang="ru-RU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8364F26-FFC4-4E90-BC87-116F8FA0FC9D}" type="sibTrans" cxnId="{490089DE-DE5E-416E-9B4C-1A6517DCADFA}">
      <dgm:prSet/>
      <dgm:spPr/>
      <dgm:t>
        <a:bodyPr/>
        <a:lstStyle/>
        <a:p>
          <a:endParaRPr lang="ru-RU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A62E11A-32AD-483C-9275-82B5FB2536D3}" type="pres">
      <dgm:prSet presAssocID="{C2D76388-3E07-4F11-9902-89BCEAEC9B4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374AB01-A370-4A2B-9FD0-2BD60A82189B}" type="pres">
      <dgm:prSet presAssocID="{17B179A2-B77A-4323-9906-4151C114C8C5}" presName="hierRoot1" presStyleCnt="0">
        <dgm:presLayoutVars>
          <dgm:hierBranch val="init"/>
        </dgm:presLayoutVars>
      </dgm:prSet>
      <dgm:spPr/>
    </dgm:pt>
    <dgm:pt modelId="{CE5A2062-0ED4-4ECF-9E99-327DC2D06135}" type="pres">
      <dgm:prSet presAssocID="{17B179A2-B77A-4323-9906-4151C114C8C5}" presName="rootComposite1" presStyleCnt="0"/>
      <dgm:spPr/>
    </dgm:pt>
    <dgm:pt modelId="{D8D88ABC-EBB5-4B9D-B596-C1DDD86A05A8}" type="pres">
      <dgm:prSet presAssocID="{17B179A2-B77A-4323-9906-4151C114C8C5}" presName="rootText1" presStyleLbl="node0" presStyleIdx="0" presStyleCnt="1" custScaleX="641252" custScaleY="1026027" custLinFactY="142013" custLinFactNeighborX="0" custLinFactNeighborY="2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AAB42F8-C106-4079-A72B-25760DC39ECF}" type="pres">
      <dgm:prSet presAssocID="{17B179A2-B77A-4323-9906-4151C114C8C5}" presName="rootConnector1" presStyleLbl="node1" presStyleIdx="0" presStyleCnt="0"/>
      <dgm:spPr/>
      <dgm:t>
        <a:bodyPr/>
        <a:lstStyle/>
        <a:p>
          <a:endParaRPr lang="ru-RU"/>
        </a:p>
      </dgm:t>
    </dgm:pt>
    <dgm:pt modelId="{65D141C1-1DB3-4BDB-8E57-F44DBC4A1470}" type="pres">
      <dgm:prSet presAssocID="{17B179A2-B77A-4323-9906-4151C114C8C5}" presName="hierChild2" presStyleCnt="0"/>
      <dgm:spPr/>
    </dgm:pt>
    <dgm:pt modelId="{743407D6-C5B7-4B6E-BD4F-69D3BF48957E}" type="pres">
      <dgm:prSet presAssocID="{17B179A2-B77A-4323-9906-4151C114C8C5}" presName="hierChild3" presStyleCnt="0"/>
      <dgm:spPr/>
    </dgm:pt>
  </dgm:ptLst>
  <dgm:cxnLst>
    <dgm:cxn modelId="{F9FF8C60-F75A-444E-B945-B5119D318C56}" type="presOf" srcId="{17B179A2-B77A-4323-9906-4151C114C8C5}" destId="{D8D88ABC-EBB5-4B9D-B596-C1DDD86A05A8}" srcOrd="0" destOrd="0" presId="urn:microsoft.com/office/officeart/2005/8/layout/orgChart1"/>
    <dgm:cxn modelId="{C71559D8-4C6D-41BC-92D9-87C09A591CE7}" type="presOf" srcId="{17B179A2-B77A-4323-9906-4151C114C8C5}" destId="{DAAB42F8-C106-4079-A72B-25760DC39ECF}" srcOrd="1" destOrd="0" presId="urn:microsoft.com/office/officeart/2005/8/layout/orgChart1"/>
    <dgm:cxn modelId="{1957CA34-128C-4AE1-894C-BB3D89D0D339}" type="presOf" srcId="{C2D76388-3E07-4F11-9902-89BCEAEC9B4E}" destId="{CA62E11A-32AD-483C-9275-82B5FB2536D3}" srcOrd="0" destOrd="0" presId="urn:microsoft.com/office/officeart/2005/8/layout/orgChart1"/>
    <dgm:cxn modelId="{490089DE-DE5E-416E-9B4C-1A6517DCADFA}" srcId="{C2D76388-3E07-4F11-9902-89BCEAEC9B4E}" destId="{17B179A2-B77A-4323-9906-4151C114C8C5}" srcOrd="0" destOrd="0" parTransId="{8F92FF7F-7F00-45AE-BAB2-110A41145AF5}" sibTransId="{38364F26-FFC4-4E90-BC87-116F8FA0FC9D}"/>
    <dgm:cxn modelId="{D796201D-B66F-484C-908B-B2F848C9329A}" type="presParOf" srcId="{CA62E11A-32AD-483C-9275-82B5FB2536D3}" destId="{0374AB01-A370-4A2B-9FD0-2BD60A82189B}" srcOrd="0" destOrd="0" presId="urn:microsoft.com/office/officeart/2005/8/layout/orgChart1"/>
    <dgm:cxn modelId="{36F63C33-D57A-4F2D-B2F0-414638BFC6FB}" type="presParOf" srcId="{0374AB01-A370-4A2B-9FD0-2BD60A82189B}" destId="{CE5A2062-0ED4-4ECF-9E99-327DC2D06135}" srcOrd="0" destOrd="0" presId="urn:microsoft.com/office/officeart/2005/8/layout/orgChart1"/>
    <dgm:cxn modelId="{5E895D8C-68B6-4750-831D-15CB39503872}" type="presParOf" srcId="{CE5A2062-0ED4-4ECF-9E99-327DC2D06135}" destId="{D8D88ABC-EBB5-4B9D-B596-C1DDD86A05A8}" srcOrd="0" destOrd="0" presId="urn:microsoft.com/office/officeart/2005/8/layout/orgChart1"/>
    <dgm:cxn modelId="{25F522BA-E91B-4491-8052-B933FF830FD2}" type="presParOf" srcId="{CE5A2062-0ED4-4ECF-9E99-327DC2D06135}" destId="{DAAB42F8-C106-4079-A72B-25760DC39ECF}" srcOrd="1" destOrd="0" presId="urn:microsoft.com/office/officeart/2005/8/layout/orgChart1"/>
    <dgm:cxn modelId="{C2FAAD42-2D88-4F5C-B3B2-72CF59A09DD9}" type="presParOf" srcId="{0374AB01-A370-4A2B-9FD0-2BD60A82189B}" destId="{65D141C1-1DB3-4BDB-8E57-F44DBC4A1470}" srcOrd="1" destOrd="0" presId="urn:microsoft.com/office/officeart/2005/8/layout/orgChart1"/>
    <dgm:cxn modelId="{E9FB9D27-4413-45AA-8AEE-0DE80B8F49C1}" type="presParOf" srcId="{0374AB01-A370-4A2B-9FD0-2BD60A82189B}" destId="{743407D6-C5B7-4B6E-BD4F-69D3BF48957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2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600B78-76D5-45B0-B291-25FE27703CA7}">
      <dsp:nvSpPr>
        <dsp:cNvPr id="0" name=""/>
        <dsp:cNvSpPr/>
      </dsp:nvSpPr>
      <dsp:spPr>
        <a:xfrm>
          <a:off x="1751910" y="12486"/>
          <a:ext cx="3900209" cy="642551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>
              <a:latin typeface="Constantia" pitchFamily="18" charset="0"/>
              <a:cs typeface="Times New Roman" pitchFamily="18" charset="0"/>
            </a:rPr>
            <a:t>Доход от размещения депозитов в рублях</a:t>
          </a:r>
          <a:endParaRPr lang="ru-RU" sz="1600" kern="1200" dirty="0"/>
        </a:p>
      </dsp:txBody>
      <dsp:txXfrm>
        <a:off x="1783277" y="43853"/>
        <a:ext cx="3837475" cy="579817"/>
      </dsp:txXfrm>
    </dsp:sp>
    <dsp:sp modelId="{EFA95F1F-52E6-4D4A-9E99-82ADA325C2D0}">
      <dsp:nvSpPr>
        <dsp:cNvPr id="0" name=""/>
        <dsp:cNvSpPr/>
      </dsp:nvSpPr>
      <dsp:spPr>
        <a:xfrm>
          <a:off x="6486348" y="67097"/>
          <a:ext cx="1783348" cy="533318"/>
        </a:xfrm>
        <a:prstGeom prst="round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>
              <a:latin typeface="Times New Roman" pitchFamily="18" charset="0"/>
              <a:cs typeface="Times New Roman" pitchFamily="18" charset="0"/>
            </a:rPr>
            <a:t>48,5 млрд руб.</a:t>
          </a:r>
          <a:endParaRPr lang="ru-RU" sz="1600" kern="1200" dirty="0"/>
        </a:p>
      </dsp:txBody>
      <dsp:txXfrm>
        <a:off x="6512382" y="93131"/>
        <a:ext cx="1731280" cy="481250"/>
      </dsp:txXfrm>
    </dsp:sp>
    <dsp:sp modelId="{DB300FB2-5898-4A51-B314-F0A851CA1DBA}">
      <dsp:nvSpPr>
        <dsp:cNvPr id="0" name=""/>
        <dsp:cNvSpPr/>
      </dsp:nvSpPr>
      <dsp:spPr>
        <a:xfrm>
          <a:off x="1751910" y="744995"/>
          <a:ext cx="3900209" cy="642551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10000"/>
                <a:shade val="51000"/>
                <a:satMod val="130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-10000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1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>
              <a:latin typeface="Constantia" pitchFamily="18" charset="0"/>
              <a:cs typeface="Times New Roman" pitchFamily="18" charset="0"/>
            </a:rPr>
            <a:t>Доход от размещения депозитов в иностранной валюте</a:t>
          </a:r>
          <a:endParaRPr lang="ru-RU" sz="1600" kern="1200" dirty="0"/>
        </a:p>
      </dsp:txBody>
      <dsp:txXfrm>
        <a:off x="1783277" y="776362"/>
        <a:ext cx="3837475" cy="579817"/>
      </dsp:txXfrm>
    </dsp:sp>
    <dsp:sp modelId="{41E21652-2F36-4A1E-9C5B-20851DCD0710}">
      <dsp:nvSpPr>
        <dsp:cNvPr id="0" name=""/>
        <dsp:cNvSpPr/>
      </dsp:nvSpPr>
      <dsp:spPr>
        <a:xfrm>
          <a:off x="6486348" y="799606"/>
          <a:ext cx="1783348" cy="533318"/>
        </a:xfrm>
        <a:prstGeom prst="round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smtClean="0">
              <a:latin typeface="Times New Roman" pitchFamily="18" charset="0"/>
              <a:cs typeface="Times New Roman" pitchFamily="18" charset="0"/>
            </a:rPr>
            <a:t>0,57 </a:t>
          </a:r>
          <a:r>
            <a:rPr lang="ru-RU" sz="1600" b="1" kern="1200" smtClean="0">
              <a:latin typeface="Times New Roman" pitchFamily="18" charset="0"/>
              <a:cs typeface="Times New Roman" pitchFamily="18" charset="0"/>
            </a:rPr>
            <a:t>млрд руб.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>
              <a:latin typeface="Times New Roman" pitchFamily="18" charset="0"/>
              <a:cs typeface="Times New Roman" pitchFamily="18" charset="0"/>
            </a:rPr>
            <a:t>(10,2 млн. дол)</a:t>
          </a:r>
          <a:endParaRPr lang="ru-RU" sz="1600" kern="1200" dirty="0"/>
        </a:p>
      </dsp:txBody>
      <dsp:txXfrm>
        <a:off x="6512382" y="825640"/>
        <a:ext cx="1731280" cy="481250"/>
      </dsp:txXfrm>
    </dsp:sp>
    <dsp:sp modelId="{FA705BF3-0A7C-402B-99E1-15DE7029568A}">
      <dsp:nvSpPr>
        <dsp:cNvPr id="0" name=""/>
        <dsp:cNvSpPr/>
      </dsp:nvSpPr>
      <dsp:spPr>
        <a:xfrm>
          <a:off x="1751910" y="1477504"/>
          <a:ext cx="3900209" cy="642551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0000"/>
                <a:shade val="51000"/>
                <a:satMod val="130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-20000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>
              <a:latin typeface="Constantia" pitchFamily="18" charset="0"/>
              <a:cs typeface="Times New Roman" pitchFamily="18" charset="0"/>
            </a:rPr>
            <a:t>Положительный валютный спрэд</a:t>
          </a:r>
          <a:endParaRPr lang="ru-RU" sz="1600" kern="1200" dirty="0"/>
        </a:p>
      </dsp:txBody>
      <dsp:txXfrm>
        <a:off x="1783277" y="1508871"/>
        <a:ext cx="3837475" cy="579817"/>
      </dsp:txXfrm>
    </dsp:sp>
    <dsp:sp modelId="{F99472B9-5B01-47D7-A58B-3D956D4CB896}">
      <dsp:nvSpPr>
        <dsp:cNvPr id="0" name=""/>
        <dsp:cNvSpPr/>
      </dsp:nvSpPr>
      <dsp:spPr>
        <a:xfrm>
          <a:off x="6486348" y="1532116"/>
          <a:ext cx="1783348" cy="533318"/>
        </a:xfrm>
        <a:prstGeom prst="round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>
              <a:latin typeface="Times New Roman" pitchFamily="18" charset="0"/>
              <a:cs typeface="Times New Roman" pitchFamily="18" charset="0"/>
            </a:rPr>
            <a:t>45 млрд руб.</a:t>
          </a:r>
          <a:endParaRPr lang="ru-RU" sz="1600" kern="1200" dirty="0"/>
        </a:p>
      </dsp:txBody>
      <dsp:txXfrm>
        <a:off x="6512382" y="1558150"/>
        <a:ext cx="1731280" cy="481250"/>
      </dsp:txXfrm>
    </dsp:sp>
    <dsp:sp modelId="{4DE938DA-E203-4F14-A046-476610A6BF4B}">
      <dsp:nvSpPr>
        <dsp:cNvPr id="0" name=""/>
        <dsp:cNvSpPr/>
      </dsp:nvSpPr>
      <dsp:spPr>
        <a:xfrm>
          <a:off x="1811030" y="2207372"/>
          <a:ext cx="3900209" cy="642551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30000"/>
                <a:shade val="51000"/>
                <a:satMod val="130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-30000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3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smtClean="0"/>
            <a:t> </a:t>
          </a:r>
          <a:r>
            <a:rPr lang="ru-RU" sz="1600" b="1" kern="1200" smtClean="0">
              <a:latin typeface="Constantia" pitchFamily="18" charset="0"/>
              <a:cs typeface="Times New Roman" pitchFamily="18" charset="0"/>
            </a:rPr>
            <a:t>Доход от предоставления кредитов в рублях</a:t>
          </a:r>
          <a:endParaRPr lang="ru-RU" sz="1600" kern="1200" dirty="0"/>
        </a:p>
      </dsp:txBody>
      <dsp:txXfrm>
        <a:off x="1842397" y="2238739"/>
        <a:ext cx="3837475" cy="579817"/>
      </dsp:txXfrm>
    </dsp:sp>
    <dsp:sp modelId="{C69F3EE0-6D29-4568-9786-B69AC05B2A34}">
      <dsp:nvSpPr>
        <dsp:cNvPr id="0" name=""/>
        <dsp:cNvSpPr/>
      </dsp:nvSpPr>
      <dsp:spPr>
        <a:xfrm>
          <a:off x="6545466" y="2261985"/>
          <a:ext cx="1783348" cy="533318"/>
        </a:xfrm>
        <a:prstGeom prst="round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smtClean="0"/>
            <a:t> </a:t>
          </a:r>
          <a:r>
            <a:rPr lang="ru-RU" sz="1600" b="1" kern="1200" smtClean="0">
              <a:latin typeface="Times New Roman" pitchFamily="18" charset="0"/>
              <a:cs typeface="Times New Roman" pitchFamily="18" charset="0"/>
            </a:rPr>
            <a:t>0,27 млрд руб.</a:t>
          </a:r>
          <a:endParaRPr lang="ru-RU" sz="1600" kern="1200" dirty="0"/>
        </a:p>
      </dsp:txBody>
      <dsp:txXfrm>
        <a:off x="6571500" y="2288019"/>
        <a:ext cx="1731280" cy="481250"/>
      </dsp:txXfrm>
    </dsp:sp>
    <dsp:sp modelId="{4F320F15-813B-4039-BEA9-B278E0FD00AA}">
      <dsp:nvSpPr>
        <dsp:cNvPr id="0" name=""/>
        <dsp:cNvSpPr/>
      </dsp:nvSpPr>
      <dsp:spPr>
        <a:xfrm>
          <a:off x="1811030" y="2933019"/>
          <a:ext cx="3900209" cy="642551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0"/>
                <a:shade val="51000"/>
                <a:satMod val="130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-40000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smtClean="0"/>
            <a:t> </a:t>
          </a:r>
          <a:r>
            <a:rPr lang="ru-RU" sz="1600" b="1" kern="1200" smtClean="0">
              <a:latin typeface="Constantia" pitchFamily="18" charset="0"/>
              <a:cs typeface="Times New Roman" pitchFamily="18" charset="0"/>
            </a:rPr>
            <a:t>Итого дополнительных доходов</a:t>
          </a:r>
          <a:endParaRPr lang="ru-RU" sz="1600" kern="1200" dirty="0"/>
        </a:p>
      </dsp:txBody>
      <dsp:txXfrm>
        <a:off x="1842397" y="2964386"/>
        <a:ext cx="3837475" cy="579817"/>
      </dsp:txXfrm>
    </dsp:sp>
    <dsp:sp modelId="{F979BB93-58BC-46E0-B00A-F401FE40DCC0}">
      <dsp:nvSpPr>
        <dsp:cNvPr id="0" name=""/>
        <dsp:cNvSpPr/>
      </dsp:nvSpPr>
      <dsp:spPr>
        <a:xfrm>
          <a:off x="6497574" y="2986473"/>
          <a:ext cx="1783348" cy="533318"/>
        </a:xfrm>
        <a:prstGeom prst="round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smtClean="0"/>
            <a:t> </a:t>
          </a:r>
          <a:r>
            <a:rPr lang="ru-RU" sz="1600" b="1" kern="1200" smtClean="0">
              <a:latin typeface="Times New Roman" pitchFamily="18" charset="0"/>
              <a:cs typeface="Times New Roman" pitchFamily="18" charset="0"/>
            </a:rPr>
            <a:t>94,34 млрд руб. </a:t>
          </a:r>
          <a:endParaRPr lang="ru-RU" sz="1600" kern="1200" dirty="0"/>
        </a:p>
      </dsp:txBody>
      <dsp:txXfrm>
        <a:off x="6523608" y="3012507"/>
        <a:ext cx="1731280" cy="48125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14D8A5-B989-4581-80CE-63C668968CDD}">
      <dsp:nvSpPr>
        <dsp:cNvPr id="0" name=""/>
        <dsp:cNvSpPr/>
      </dsp:nvSpPr>
      <dsp:spPr>
        <a:xfrm>
          <a:off x="-4240285" y="-650583"/>
          <a:ext cx="5052230" cy="5052230"/>
        </a:xfrm>
        <a:prstGeom prst="blockArc">
          <a:avLst>
            <a:gd name="adj1" fmla="val 18900000"/>
            <a:gd name="adj2" fmla="val 2700000"/>
            <a:gd name="adj3" fmla="val 428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394BC8-D799-46DF-B87A-B82E3E06EBF5}">
      <dsp:nvSpPr>
        <dsp:cNvPr id="0" name=""/>
        <dsp:cNvSpPr/>
      </dsp:nvSpPr>
      <dsp:spPr>
        <a:xfrm>
          <a:off x="425390" y="288381"/>
          <a:ext cx="7753965" cy="5770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8044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предоставление бюджетных кредитов муниципальным образованиям </a:t>
          </a:r>
          <a:r>
            <a:rPr lang="ru-RU" sz="1600" b="0" kern="1200" dirty="0" smtClean="0">
              <a:latin typeface="Times New Roman" pitchFamily="18" charset="0"/>
              <a:cs typeface="Times New Roman" pitchFamily="18" charset="0"/>
            </a:rPr>
            <a:t>и отладка данного механизма;</a:t>
          </a:r>
          <a:endParaRPr lang="ru-RU" sz="1600" b="0" kern="1200" dirty="0"/>
        </a:p>
      </dsp:txBody>
      <dsp:txXfrm>
        <a:off x="425390" y="288381"/>
        <a:ext cx="7753965" cy="577063"/>
      </dsp:txXfrm>
    </dsp:sp>
    <dsp:sp modelId="{19AD1FB5-920C-40B4-8EE2-C0CA3469496E}">
      <dsp:nvSpPr>
        <dsp:cNvPr id="0" name=""/>
        <dsp:cNvSpPr/>
      </dsp:nvSpPr>
      <dsp:spPr>
        <a:xfrm>
          <a:off x="64726" y="216248"/>
          <a:ext cx="721329" cy="72132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E15AFB1-0483-4D25-A139-020CF8C5E140}">
      <dsp:nvSpPr>
        <dsp:cNvPr id="0" name=""/>
        <dsp:cNvSpPr/>
      </dsp:nvSpPr>
      <dsp:spPr>
        <a:xfrm>
          <a:off x="756234" y="1154127"/>
          <a:ext cx="7423121" cy="5770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8044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проведение операций </a:t>
          </a:r>
          <a:r>
            <a:rPr lang="ru-RU" sz="1600" b="0" kern="1200" dirty="0" smtClean="0">
              <a:latin typeface="Times New Roman" pitchFamily="18" charset="0"/>
              <a:cs typeface="Times New Roman" pitchFamily="18" charset="0"/>
            </a:rPr>
            <a:t>покупки (продажи) ценных бумаг </a:t>
          </a: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по договорам </a:t>
          </a:r>
          <a:r>
            <a:rPr lang="ru-RU" sz="1600" b="1" kern="1200" dirty="0" err="1" smtClean="0">
              <a:latin typeface="Times New Roman" pitchFamily="18" charset="0"/>
              <a:cs typeface="Times New Roman" pitchFamily="18" charset="0"/>
            </a:rPr>
            <a:t>репо</a:t>
          </a:r>
          <a:r>
            <a:rPr lang="ru-RU" sz="1600" b="0" kern="1200" dirty="0" smtClean="0">
              <a:latin typeface="Times New Roman" pitchFamily="18" charset="0"/>
              <a:cs typeface="Times New Roman" pitchFamily="18" charset="0"/>
            </a:rPr>
            <a:t> за счет средств федерального бюджета;</a:t>
          </a:r>
          <a:endParaRPr lang="ru-RU" sz="1600" b="0" kern="1200" dirty="0"/>
        </a:p>
      </dsp:txBody>
      <dsp:txXfrm>
        <a:off x="756234" y="1154127"/>
        <a:ext cx="7423121" cy="577063"/>
      </dsp:txXfrm>
    </dsp:sp>
    <dsp:sp modelId="{FAC670AC-979B-4056-B1AA-6459892D9DE0}">
      <dsp:nvSpPr>
        <dsp:cNvPr id="0" name=""/>
        <dsp:cNvSpPr/>
      </dsp:nvSpPr>
      <dsp:spPr>
        <a:xfrm>
          <a:off x="395569" y="1081994"/>
          <a:ext cx="721329" cy="72132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A0D068B-5FBC-4550-BB41-8ECBCBD9BE6F}">
      <dsp:nvSpPr>
        <dsp:cNvPr id="0" name=""/>
        <dsp:cNvSpPr/>
      </dsp:nvSpPr>
      <dsp:spPr>
        <a:xfrm>
          <a:off x="756234" y="2019872"/>
          <a:ext cx="7423121" cy="5770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8044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>
              <a:latin typeface="Times New Roman" pitchFamily="18" charset="0"/>
              <a:cs typeface="Times New Roman" pitchFamily="18" charset="0"/>
            </a:rPr>
            <a:t>запуск механизмов ежедневного </a:t>
          </a:r>
          <a:r>
            <a:rPr lang="ru-RU" sz="1600" b="0" kern="1200" dirty="0" err="1" smtClean="0">
              <a:latin typeface="Times New Roman" pitchFamily="18" charset="0"/>
              <a:cs typeface="Times New Roman" pitchFamily="18" charset="0"/>
            </a:rPr>
            <a:t>таргетирования</a:t>
          </a:r>
          <a:r>
            <a:rPr lang="ru-RU" sz="1600" b="0" kern="1200" dirty="0" smtClean="0">
              <a:latin typeface="Times New Roman" pitchFamily="18" charset="0"/>
              <a:cs typeface="Times New Roman" pitchFamily="18" charset="0"/>
            </a:rPr>
            <a:t> ЕКС (</a:t>
          </a: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РЕПО  «</a:t>
          </a:r>
          <a:r>
            <a:rPr lang="ru-RU" sz="1600" b="1" kern="1200" dirty="0" err="1" smtClean="0">
              <a:latin typeface="Times New Roman" pitchFamily="18" charset="0"/>
              <a:cs typeface="Times New Roman" pitchFamily="18" charset="0"/>
            </a:rPr>
            <a:t>overnight</a:t>
          </a: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»</a:t>
          </a:r>
          <a:r>
            <a:rPr lang="ru-RU" sz="1600" b="0" kern="1200" dirty="0" smtClean="0">
              <a:latin typeface="Times New Roman" pitchFamily="18" charset="0"/>
              <a:cs typeface="Times New Roman" pitchFamily="18" charset="0"/>
            </a:rPr>
            <a:t>);</a:t>
          </a:r>
          <a:endParaRPr lang="ru-RU" sz="1600" b="0" kern="1200" dirty="0"/>
        </a:p>
      </dsp:txBody>
      <dsp:txXfrm>
        <a:off x="756234" y="2019872"/>
        <a:ext cx="7423121" cy="577063"/>
      </dsp:txXfrm>
    </dsp:sp>
    <dsp:sp modelId="{7FF704D0-19AE-4FED-9B59-CE45FDFBEECD}">
      <dsp:nvSpPr>
        <dsp:cNvPr id="0" name=""/>
        <dsp:cNvSpPr/>
      </dsp:nvSpPr>
      <dsp:spPr>
        <a:xfrm>
          <a:off x="395569" y="1947739"/>
          <a:ext cx="721329" cy="72132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7697744-87E6-4A2B-9307-32D74C68D4CC}">
      <dsp:nvSpPr>
        <dsp:cNvPr id="0" name=""/>
        <dsp:cNvSpPr/>
      </dsp:nvSpPr>
      <dsp:spPr>
        <a:xfrm>
          <a:off x="425390" y="2885618"/>
          <a:ext cx="7753965" cy="5770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8044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/>
            <a:t> </a:t>
          </a: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Выработка предложений </a:t>
          </a:r>
          <a:r>
            <a:rPr lang="ru-RU" sz="1600" b="0" kern="1200" dirty="0" smtClean="0">
              <a:latin typeface="Times New Roman" pitchFamily="18" charset="0"/>
              <a:cs typeface="Times New Roman" pitchFamily="18" charset="0"/>
            </a:rPr>
            <a:t>по совершенствованию механизмов «кэш-менеджмента» в государственном секторе.</a:t>
          </a:r>
          <a:endParaRPr lang="ru-RU" sz="1600" b="0" kern="1200" dirty="0"/>
        </a:p>
      </dsp:txBody>
      <dsp:txXfrm>
        <a:off x="425390" y="2885618"/>
        <a:ext cx="7753965" cy="577063"/>
      </dsp:txXfrm>
    </dsp:sp>
    <dsp:sp modelId="{EEAE21CE-0A4E-4152-97B3-C04BAF198EFB}">
      <dsp:nvSpPr>
        <dsp:cNvPr id="0" name=""/>
        <dsp:cNvSpPr/>
      </dsp:nvSpPr>
      <dsp:spPr>
        <a:xfrm>
          <a:off x="64726" y="2813485"/>
          <a:ext cx="721329" cy="72132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208B11-E5F7-4BB1-B372-13788D976E96}">
      <dsp:nvSpPr>
        <dsp:cNvPr id="0" name=""/>
        <dsp:cNvSpPr/>
      </dsp:nvSpPr>
      <dsp:spPr>
        <a:xfrm rot="10800000">
          <a:off x="1068733" y="2664"/>
          <a:ext cx="7716242" cy="400921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6795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>
              <a:latin typeface="Constantia" pitchFamily="18" charset="0"/>
              <a:cs typeface="Times New Roman" pitchFamily="18" charset="0"/>
            </a:rPr>
            <a:t>Предоставлены </a:t>
          </a:r>
          <a:r>
            <a:rPr lang="ru-RU" sz="1400" b="1" kern="1200" dirty="0" smtClean="0">
              <a:latin typeface="Constantia" pitchFamily="18" charset="0"/>
              <a:cs typeface="Times New Roman" pitchFamily="18" charset="0"/>
            </a:rPr>
            <a:t>бюджетные кредиты </a:t>
          </a:r>
          <a:r>
            <a:rPr lang="ru-RU" sz="1400" b="0" kern="1200" dirty="0" smtClean="0">
              <a:latin typeface="Constantia" pitchFamily="18" charset="0"/>
              <a:cs typeface="Times New Roman" pitchFamily="18" charset="0"/>
            </a:rPr>
            <a:t>на сумму 521,6 млрд рублей;</a:t>
          </a:r>
          <a:endParaRPr lang="ru-RU" sz="1400" b="0" kern="1200" dirty="0"/>
        </a:p>
      </dsp:txBody>
      <dsp:txXfrm rot="10800000">
        <a:off x="1168963" y="2664"/>
        <a:ext cx="7616012" cy="400921"/>
      </dsp:txXfrm>
    </dsp:sp>
    <dsp:sp modelId="{6CD79B93-4008-4D5C-9857-C225FB4488FB}">
      <dsp:nvSpPr>
        <dsp:cNvPr id="0" name=""/>
        <dsp:cNvSpPr/>
      </dsp:nvSpPr>
      <dsp:spPr>
        <a:xfrm>
          <a:off x="745915" y="2664"/>
          <a:ext cx="400921" cy="400921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0F0424-70A3-48B1-B46A-406564D17016}">
      <dsp:nvSpPr>
        <dsp:cNvPr id="0" name=""/>
        <dsp:cNvSpPr/>
      </dsp:nvSpPr>
      <dsp:spPr>
        <a:xfrm rot="10800000">
          <a:off x="1068733" y="523264"/>
          <a:ext cx="7716242" cy="400921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6795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>
              <a:latin typeface="Constantia" pitchFamily="18" charset="0"/>
              <a:cs typeface="Times New Roman" pitchFamily="18" charset="0"/>
            </a:rPr>
            <a:t>Размещены </a:t>
          </a:r>
          <a:r>
            <a:rPr lang="ru-RU" sz="1400" b="1" kern="1200" dirty="0" smtClean="0">
              <a:latin typeface="Constantia" pitchFamily="18" charset="0"/>
              <a:cs typeface="Times New Roman" pitchFamily="18" charset="0"/>
            </a:rPr>
            <a:t>рублевые депозиты </a:t>
          </a:r>
          <a:r>
            <a:rPr lang="ru-RU" sz="1400" b="0" kern="1200" dirty="0" smtClean="0">
              <a:latin typeface="Constantia" pitchFamily="18" charset="0"/>
              <a:cs typeface="Times New Roman" pitchFamily="18" charset="0"/>
            </a:rPr>
            <a:t>на сумму  8 822,4 млрд  рублей;</a:t>
          </a:r>
          <a:endParaRPr lang="ru-RU" sz="1400" b="0" kern="1200" dirty="0"/>
        </a:p>
      </dsp:txBody>
      <dsp:txXfrm rot="10800000">
        <a:off x="1168963" y="523264"/>
        <a:ext cx="7616012" cy="400921"/>
      </dsp:txXfrm>
    </dsp:sp>
    <dsp:sp modelId="{E25C558B-EB1F-49AA-A9AA-91EAF278BE9B}">
      <dsp:nvSpPr>
        <dsp:cNvPr id="0" name=""/>
        <dsp:cNvSpPr/>
      </dsp:nvSpPr>
      <dsp:spPr>
        <a:xfrm>
          <a:off x="745915" y="523264"/>
          <a:ext cx="400921" cy="400921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70AE07-8496-4E26-9D59-4B1B019F15BA}">
      <dsp:nvSpPr>
        <dsp:cNvPr id="0" name=""/>
        <dsp:cNvSpPr/>
      </dsp:nvSpPr>
      <dsp:spPr>
        <a:xfrm rot="10800000">
          <a:off x="1068733" y="1043864"/>
          <a:ext cx="7716242" cy="400921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6795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>
              <a:latin typeface="Constantia" pitchFamily="18" charset="0"/>
              <a:cs typeface="Times New Roman" pitchFamily="18" charset="0"/>
            </a:rPr>
            <a:t>Размещены </a:t>
          </a:r>
          <a:r>
            <a:rPr lang="ru-RU" sz="1400" b="1" kern="1200" dirty="0" smtClean="0">
              <a:latin typeface="Constantia" pitchFamily="18" charset="0"/>
              <a:cs typeface="Times New Roman" pitchFamily="18" charset="0"/>
            </a:rPr>
            <a:t>валютные депозиты </a:t>
          </a:r>
          <a:r>
            <a:rPr lang="ru-RU" sz="1400" b="0" kern="1200" dirty="0" smtClean="0">
              <a:latin typeface="Constantia" pitchFamily="18" charset="0"/>
              <a:cs typeface="Times New Roman" pitchFamily="18" charset="0"/>
            </a:rPr>
            <a:t>на сумму 8,1 млрд. долларов;</a:t>
          </a:r>
          <a:endParaRPr lang="ru-RU" sz="1400" b="0" kern="1200" dirty="0"/>
        </a:p>
      </dsp:txBody>
      <dsp:txXfrm rot="10800000">
        <a:off x="1168963" y="1043864"/>
        <a:ext cx="7616012" cy="400921"/>
      </dsp:txXfrm>
    </dsp:sp>
    <dsp:sp modelId="{06770D24-BDCF-4B5A-AA50-A9D089F6D6BA}">
      <dsp:nvSpPr>
        <dsp:cNvPr id="0" name=""/>
        <dsp:cNvSpPr/>
      </dsp:nvSpPr>
      <dsp:spPr>
        <a:xfrm>
          <a:off x="745915" y="1043864"/>
          <a:ext cx="400921" cy="400921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01161F-12E5-478F-8795-C44F836175FB}">
      <dsp:nvSpPr>
        <dsp:cNvPr id="0" name=""/>
        <dsp:cNvSpPr/>
      </dsp:nvSpPr>
      <dsp:spPr>
        <a:xfrm rot="10800000">
          <a:off x="1068733" y="1564464"/>
          <a:ext cx="7716242" cy="400921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6795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/>
            <a:t> </a:t>
          </a:r>
          <a:r>
            <a:rPr lang="ru-RU" sz="1400" b="0" kern="1200" dirty="0" smtClean="0">
              <a:latin typeface="Constantia" pitchFamily="18" charset="0"/>
              <a:cs typeface="Times New Roman" pitchFamily="18" charset="0"/>
            </a:rPr>
            <a:t>Реализован </a:t>
          </a:r>
          <a:r>
            <a:rPr lang="ru-RU" sz="1400" b="1" kern="1200" dirty="0" smtClean="0">
              <a:latin typeface="Constantia" pitchFamily="18" charset="0"/>
              <a:cs typeface="Times New Roman" pitchFamily="18" charset="0"/>
            </a:rPr>
            <a:t>механизм кассового планирования </a:t>
          </a:r>
          <a:r>
            <a:rPr lang="ru-RU" sz="1400" b="0" kern="1200" dirty="0" smtClean="0">
              <a:latin typeface="Constantia" pitchFamily="18" charset="0"/>
              <a:cs typeface="Times New Roman" pitchFamily="18" charset="0"/>
            </a:rPr>
            <a:t>для всех ГРБС;</a:t>
          </a:r>
          <a:endParaRPr lang="ru-RU" sz="1400" b="0" kern="1200" dirty="0"/>
        </a:p>
      </dsp:txBody>
      <dsp:txXfrm rot="10800000">
        <a:off x="1168963" y="1564464"/>
        <a:ext cx="7616012" cy="400921"/>
      </dsp:txXfrm>
    </dsp:sp>
    <dsp:sp modelId="{4BA01FBB-A289-4943-9CFF-E9DB7E6E8C1F}">
      <dsp:nvSpPr>
        <dsp:cNvPr id="0" name=""/>
        <dsp:cNvSpPr/>
      </dsp:nvSpPr>
      <dsp:spPr>
        <a:xfrm>
          <a:off x="745915" y="1564464"/>
          <a:ext cx="400921" cy="400921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82E3F8-F7FE-4987-B03F-8E53FC953B1B}">
      <dsp:nvSpPr>
        <dsp:cNvPr id="0" name=""/>
        <dsp:cNvSpPr/>
      </dsp:nvSpPr>
      <dsp:spPr>
        <a:xfrm rot="10800000">
          <a:off x="1068733" y="2085064"/>
          <a:ext cx="7716242" cy="400921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6795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/>
            <a:t> </a:t>
          </a:r>
          <a:r>
            <a:rPr lang="ru-RU" sz="1400" b="0" kern="1200" dirty="0" smtClean="0">
              <a:latin typeface="Constantia" pitchFamily="18" charset="0"/>
              <a:cs typeface="Times New Roman" pitchFamily="18" charset="0"/>
            </a:rPr>
            <a:t>Запущен и ведется </a:t>
          </a:r>
          <a:r>
            <a:rPr lang="ru-RU" sz="1400" b="1" kern="1200" dirty="0" smtClean="0">
              <a:latin typeface="Constantia" pitchFamily="18" charset="0"/>
              <a:cs typeface="Times New Roman" pitchFamily="18" charset="0"/>
            </a:rPr>
            <a:t>реестр банковских гарантий</a:t>
          </a:r>
          <a:r>
            <a:rPr lang="ru-RU" sz="1400" b="0" kern="1200" dirty="0" smtClean="0">
              <a:latin typeface="Constantia" pitchFamily="18" charset="0"/>
              <a:cs typeface="Times New Roman" pitchFamily="18" charset="0"/>
            </a:rPr>
            <a:t>;</a:t>
          </a:r>
          <a:endParaRPr lang="ru-RU" sz="1400" b="0" kern="1200" dirty="0"/>
        </a:p>
      </dsp:txBody>
      <dsp:txXfrm rot="10800000">
        <a:off x="1168963" y="2085064"/>
        <a:ext cx="7616012" cy="400921"/>
      </dsp:txXfrm>
    </dsp:sp>
    <dsp:sp modelId="{24B05331-A0A5-47F4-9715-39124637FDF5}">
      <dsp:nvSpPr>
        <dsp:cNvPr id="0" name=""/>
        <dsp:cNvSpPr/>
      </dsp:nvSpPr>
      <dsp:spPr>
        <a:xfrm>
          <a:off x="745915" y="2085064"/>
          <a:ext cx="400921" cy="400921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9CEB73-6C97-4F37-BCA9-344C83C00D0D}">
      <dsp:nvSpPr>
        <dsp:cNvPr id="0" name=""/>
        <dsp:cNvSpPr/>
      </dsp:nvSpPr>
      <dsp:spPr>
        <a:xfrm rot="10800000">
          <a:off x="1068733" y="2605663"/>
          <a:ext cx="7716242" cy="400921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6795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/>
            <a:t> </a:t>
          </a:r>
          <a:r>
            <a:rPr lang="ru-RU" sz="1400" b="0" kern="1200" dirty="0" smtClean="0">
              <a:latin typeface="Constantia" pitchFamily="18" charset="0"/>
              <a:cs typeface="Times New Roman" pitchFamily="18" charset="0"/>
            </a:rPr>
            <a:t>Реализован </a:t>
          </a:r>
          <a:r>
            <a:rPr lang="ru-RU" sz="1400" b="1" kern="1200" dirty="0" smtClean="0">
              <a:latin typeface="Constantia" pitchFamily="18" charset="0"/>
              <a:cs typeface="Times New Roman" pitchFamily="18" charset="0"/>
            </a:rPr>
            <a:t>механизм «</a:t>
          </a:r>
          <a:r>
            <a:rPr lang="ru-RU" sz="1400" b="1" kern="1200" dirty="0" err="1" smtClean="0">
              <a:latin typeface="Constantia" pitchFamily="18" charset="0"/>
              <a:cs typeface="Times New Roman" pitchFamily="18" charset="0"/>
            </a:rPr>
            <a:t>Автосанкционирование</a:t>
          </a:r>
          <a:r>
            <a:rPr lang="ru-RU" sz="1400" b="1" kern="1200" dirty="0" smtClean="0">
              <a:latin typeface="Constantia" pitchFamily="18" charset="0"/>
              <a:cs typeface="Times New Roman" pitchFamily="18" charset="0"/>
            </a:rPr>
            <a:t>» </a:t>
          </a:r>
          <a:r>
            <a:rPr lang="ru-RU" sz="1400" b="0" kern="1200" dirty="0" smtClean="0">
              <a:latin typeface="Constantia" pitchFamily="18" charset="0"/>
              <a:cs typeface="Times New Roman" pitchFamily="18" charset="0"/>
            </a:rPr>
            <a:t>при санкционировании расходов федерального бюджета;</a:t>
          </a:r>
          <a:endParaRPr lang="ru-RU" sz="1400" b="0" kern="1200" dirty="0"/>
        </a:p>
      </dsp:txBody>
      <dsp:txXfrm rot="10800000">
        <a:off x="1168963" y="2605663"/>
        <a:ext cx="7616012" cy="400921"/>
      </dsp:txXfrm>
    </dsp:sp>
    <dsp:sp modelId="{A2963DBE-EA64-470A-9215-38357917F6CE}">
      <dsp:nvSpPr>
        <dsp:cNvPr id="0" name=""/>
        <dsp:cNvSpPr/>
      </dsp:nvSpPr>
      <dsp:spPr>
        <a:xfrm>
          <a:off x="745915" y="2605663"/>
          <a:ext cx="400921" cy="400921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4DFAA4-4F4A-415C-844C-038ACC11B71D}">
      <dsp:nvSpPr>
        <dsp:cNvPr id="0" name=""/>
        <dsp:cNvSpPr/>
      </dsp:nvSpPr>
      <dsp:spPr>
        <a:xfrm rot="10800000">
          <a:off x="1068733" y="3126263"/>
          <a:ext cx="7716242" cy="400921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6795" tIns="53340" rIns="99568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/>
            <a:t> </a:t>
          </a:r>
          <a:r>
            <a:rPr lang="ru-RU" sz="1400" b="0" kern="1200" dirty="0" smtClean="0">
              <a:latin typeface="Constantia" pitchFamily="18" charset="0"/>
              <a:cs typeface="Times New Roman" pitchFamily="18" charset="0"/>
            </a:rPr>
            <a:t>Реализован </a:t>
          </a:r>
          <a:r>
            <a:rPr lang="ru-RU" sz="1400" b="1" kern="1200" dirty="0" smtClean="0">
              <a:latin typeface="Constantia" pitchFamily="18" charset="0"/>
              <a:cs typeface="Times New Roman" pitchFamily="18" charset="0"/>
            </a:rPr>
            <a:t>механизм предоставления</a:t>
          </a:r>
          <a:r>
            <a:rPr lang="ru-RU" sz="1400" b="0" kern="1200" dirty="0" smtClean="0">
              <a:latin typeface="Constantia" pitchFamily="18" charset="0"/>
              <a:cs typeface="Times New Roman" pitchFamily="18" charset="0"/>
            </a:rPr>
            <a:t> межбюджетных трансфертов </a:t>
          </a:r>
          <a:r>
            <a:rPr lang="ru-RU" sz="1400" b="1" kern="1200" dirty="0" smtClean="0">
              <a:latin typeface="Constantia" pitchFamily="18" charset="0"/>
              <a:cs typeface="Times New Roman" pitchFamily="18" charset="0"/>
            </a:rPr>
            <a:t>«под потребность»</a:t>
          </a:r>
          <a:r>
            <a:rPr lang="ru-RU" sz="1400" b="0" kern="1200" dirty="0" smtClean="0">
              <a:latin typeface="Constantia" pitchFamily="18" charset="0"/>
              <a:cs typeface="Times New Roman" pitchFamily="18" charset="0"/>
            </a:rPr>
            <a:t>;</a:t>
          </a:r>
          <a:endParaRPr lang="ru-RU" sz="1400" b="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/>
        </a:p>
      </dsp:txBody>
      <dsp:txXfrm rot="10800000">
        <a:off x="1168963" y="3126263"/>
        <a:ext cx="7616012" cy="400921"/>
      </dsp:txXfrm>
    </dsp:sp>
    <dsp:sp modelId="{CB0B4044-79EF-4368-A8AD-9079C17B68F2}">
      <dsp:nvSpPr>
        <dsp:cNvPr id="0" name=""/>
        <dsp:cNvSpPr/>
      </dsp:nvSpPr>
      <dsp:spPr>
        <a:xfrm>
          <a:off x="745915" y="3126263"/>
          <a:ext cx="400921" cy="400921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07C4D1-A400-4998-A354-1436ACBA36C9}">
      <dsp:nvSpPr>
        <dsp:cNvPr id="0" name=""/>
        <dsp:cNvSpPr/>
      </dsp:nvSpPr>
      <dsp:spPr>
        <a:xfrm rot="10800000">
          <a:off x="1068733" y="3646863"/>
          <a:ext cx="7716242" cy="400921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6795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/>
            <a:t> </a:t>
          </a:r>
          <a:r>
            <a:rPr lang="ru-RU" sz="1400" b="0" kern="1200" dirty="0" smtClean="0">
              <a:latin typeface="Constantia" pitchFamily="18" charset="0"/>
              <a:cs typeface="Times New Roman" pitchFamily="18" charset="0"/>
            </a:rPr>
            <a:t>Ведется </a:t>
          </a:r>
          <a:r>
            <a:rPr lang="ru-RU" sz="1400" b="1" kern="1200" dirty="0" smtClean="0">
              <a:latin typeface="Constantia" pitchFamily="18" charset="0"/>
              <a:cs typeface="Times New Roman" pitchFamily="18" charset="0"/>
            </a:rPr>
            <a:t>Реестр соглашений </a:t>
          </a:r>
          <a:r>
            <a:rPr lang="ru-RU" sz="1400" b="0" kern="1200" dirty="0" smtClean="0">
              <a:latin typeface="Constantia" pitchFamily="18" charset="0"/>
              <a:cs typeface="Times New Roman" pitchFamily="18" charset="0"/>
            </a:rPr>
            <a:t>о предоставлении бюджетных субсидий.</a:t>
          </a:r>
          <a:endParaRPr lang="ru-RU" sz="1400" b="0" kern="1200" dirty="0"/>
        </a:p>
      </dsp:txBody>
      <dsp:txXfrm rot="10800000">
        <a:off x="1168963" y="3646863"/>
        <a:ext cx="7616012" cy="400921"/>
      </dsp:txXfrm>
    </dsp:sp>
    <dsp:sp modelId="{604EF7FF-0413-4909-AF2E-AC253C330E58}">
      <dsp:nvSpPr>
        <dsp:cNvPr id="0" name=""/>
        <dsp:cNvSpPr/>
      </dsp:nvSpPr>
      <dsp:spPr>
        <a:xfrm>
          <a:off x="745915" y="3646863"/>
          <a:ext cx="400921" cy="400921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C9533F-71DD-4552-A327-FF9ABA0A82F7}">
      <dsp:nvSpPr>
        <dsp:cNvPr id="0" name=""/>
        <dsp:cNvSpPr/>
      </dsp:nvSpPr>
      <dsp:spPr>
        <a:xfrm>
          <a:off x="-4456802" y="-683499"/>
          <a:ext cx="5309436" cy="5309436"/>
        </a:xfrm>
        <a:prstGeom prst="blockArc">
          <a:avLst>
            <a:gd name="adj1" fmla="val 18900000"/>
            <a:gd name="adj2" fmla="val 2700000"/>
            <a:gd name="adj3" fmla="val 407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A7AC65-B5E2-4C84-822B-F9458AEBEDA4}">
      <dsp:nvSpPr>
        <dsp:cNvPr id="0" name=""/>
        <dsp:cNvSpPr/>
      </dsp:nvSpPr>
      <dsp:spPr>
        <a:xfrm>
          <a:off x="373305" y="175519"/>
          <a:ext cx="8358404" cy="6345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1289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обслуживание юридических лиц </a:t>
          </a:r>
          <a:r>
            <a:rPr lang="ru-RU" sz="12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(их обособленных подразделений), </a:t>
          </a:r>
          <a:r>
            <a:rPr lang="ru-RU" sz="1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не являющихся участниками бюджетного процесса</a:t>
          </a:r>
          <a:r>
            <a:rPr lang="ru-RU" sz="12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– получателей субсидий, бюджетных инвестиций, взносов в уставные капиталы и сумм авансовых платежей – исполнителей (соисполнителей) государственного контракта (договора) о поставке товаров, выполнении работ и оказании услуг, сумма которого превышает 1 млрд. рублей;</a:t>
          </a:r>
          <a:endParaRPr lang="ru-RU" sz="1200" b="0" kern="1200" dirty="0"/>
        </a:p>
      </dsp:txBody>
      <dsp:txXfrm>
        <a:off x="373305" y="175519"/>
        <a:ext cx="8358404" cy="634570"/>
      </dsp:txXfrm>
    </dsp:sp>
    <dsp:sp modelId="{E4ECE30D-8999-49FB-9CA5-FACE3480AB64}">
      <dsp:nvSpPr>
        <dsp:cNvPr id="0" name=""/>
        <dsp:cNvSpPr/>
      </dsp:nvSpPr>
      <dsp:spPr>
        <a:xfrm>
          <a:off x="65203" y="184703"/>
          <a:ext cx="616203" cy="6162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93F3F6B-8837-4746-9DA9-D79178E0F1FA}">
      <dsp:nvSpPr>
        <dsp:cNvPr id="0" name=""/>
        <dsp:cNvSpPr/>
      </dsp:nvSpPr>
      <dsp:spPr>
        <a:xfrm>
          <a:off x="726547" y="985530"/>
          <a:ext cx="8005161" cy="49296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1289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обеспечение предоставления межбюджетных трансфертов «под потребность»</a:t>
          </a:r>
          <a:r>
            <a:rPr lang="ru-RU" sz="12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в соответствии с Перечнем, утвержденным Правительством Российской Федерации на 2015 год;</a:t>
          </a:r>
          <a:endParaRPr lang="ru-RU" sz="1200" b="0" kern="1200" dirty="0"/>
        </a:p>
      </dsp:txBody>
      <dsp:txXfrm>
        <a:off x="726547" y="985530"/>
        <a:ext cx="8005161" cy="492962"/>
      </dsp:txXfrm>
    </dsp:sp>
    <dsp:sp modelId="{9C3A0236-F0B6-4860-A2FE-E48E8A8ABB96}">
      <dsp:nvSpPr>
        <dsp:cNvPr id="0" name=""/>
        <dsp:cNvSpPr/>
      </dsp:nvSpPr>
      <dsp:spPr>
        <a:xfrm>
          <a:off x="418446" y="923910"/>
          <a:ext cx="616203" cy="6162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64C16CA-4B15-4023-8276-6F5BBF5C3260}">
      <dsp:nvSpPr>
        <dsp:cNvPr id="0" name=""/>
        <dsp:cNvSpPr/>
      </dsp:nvSpPr>
      <dsp:spPr>
        <a:xfrm>
          <a:off x="834964" y="1724737"/>
          <a:ext cx="7896744" cy="49296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1289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реализация механизма доведения </a:t>
          </a:r>
          <a:r>
            <a:rPr lang="ru-RU" sz="1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ПОФР</a:t>
          </a:r>
          <a:endParaRPr lang="ru-RU" sz="1200" b="1" kern="1200" dirty="0"/>
        </a:p>
      </dsp:txBody>
      <dsp:txXfrm>
        <a:off x="834964" y="1724737"/>
        <a:ext cx="7896744" cy="492962"/>
      </dsp:txXfrm>
    </dsp:sp>
    <dsp:sp modelId="{5C0B21A1-7F8D-475F-BDAC-DE2265AF89A6}">
      <dsp:nvSpPr>
        <dsp:cNvPr id="0" name=""/>
        <dsp:cNvSpPr/>
      </dsp:nvSpPr>
      <dsp:spPr>
        <a:xfrm>
          <a:off x="526863" y="1663117"/>
          <a:ext cx="616203" cy="6162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B3907A6-927E-46BB-8B68-3A844C78BCB9}">
      <dsp:nvSpPr>
        <dsp:cNvPr id="0" name=""/>
        <dsp:cNvSpPr/>
      </dsp:nvSpPr>
      <dsp:spPr>
        <a:xfrm>
          <a:off x="695887" y="2484274"/>
          <a:ext cx="8005161" cy="49296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1289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обеспечение ведения реестра участников бюджетного процесса</a:t>
          </a:r>
          <a:r>
            <a:rPr lang="ru-RU" sz="12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а также юридических лиц, не являющихся участниками бюджетного процесса (новый </a:t>
          </a:r>
          <a:r>
            <a:rPr lang="ru-RU" sz="1200" b="0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Реестр</a:t>
          </a:r>
          <a:r>
            <a:rPr lang="ru-RU" sz="12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);</a:t>
          </a:r>
          <a:endParaRPr lang="ru-RU" sz="1200" b="0" kern="1200" dirty="0"/>
        </a:p>
      </dsp:txBody>
      <dsp:txXfrm>
        <a:off x="695887" y="2484274"/>
        <a:ext cx="8005161" cy="492962"/>
      </dsp:txXfrm>
    </dsp:sp>
    <dsp:sp modelId="{28195CF5-FF74-4D00-AC02-72560BE5EB27}">
      <dsp:nvSpPr>
        <dsp:cNvPr id="0" name=""/>
        <dsp:cNvSpPr/>
      </dsp:nvSpPr>
      <dsp:spPr>
        <a:xfrm>
          <a:off x="418446" y="2402324"/>
          <a:ext cx="616203" cy="6162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D108296-6815-4A12-A2CE-D48E6062CBEF}">
      <dsp:nvSpPr>
        <dsp:cNvPr id="0" name=""/>
        <dsp:cNvSpPr/>
      </dsp:nvSpPr>
      <dsp:spPr>
        <a:xfrm>
          <a:off x="373305" y="3203152"/>
          <a:ext cx="8358404" cy="49296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1289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создание</a:t>
          </a:r>
          <a:r>
            <a:rPr lang="ru-RU" sz="12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в Федеральном казначействе </a:t>
          </a:r>
          <a:r>
            <a:rPr lang="ru-RU" sz="1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внутренней системы методической поддержки </a:t>
          </a:r>
          <a:r>
            <a:rPr lang="ru-RU" sz="12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сотрудников ТОФК.</a:t>
          </a:r>
          <a:endParaRPr lang="ru-RU" sz="1200" b="0" kern="1200" dirty="0"/>
        </a:p>
      </dsp:txBody>
      <dsp:txXfrm>
        <a:off x="373305" y="3203152"/>
        <a:ext cx="8358404" cy="492962"/>
      </dsp:txXfrm>
    </dsp:sp>
    <dsp:sp modelId="{2BC60497-58C6-43B0-9617-90B3AAE65F3F}">
      <dsp:nvSpPr>
        <dsp:cNvPr id="0" name=""/>
        <dsp:cNvSpPr/>
      </dsp:nvSpPr>
      <dsp:spPr>
        <a:xfrm>
          <a:off x="65203" y="3141531"/>
          <a:ext cx="616203" cy="6162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A6F865-3606-41FF-AD88-AA5E01C69AAC}">
      <dsp:nvSpPr>
        <dsp:cNvPr id="0" name=""/>
        <dsp:cNvSpPr/>
      </dsp:nvSpPr>
      <dsp:spPr>
        <a:xfrm>
          <a:off x="-4456802" y="-683499"/>
          <a:ext cx="5309436" cy="5309436"/>
        </a:xfrm>
        <a:prstGeom prst="blockArc">
          <a:avLst>
            <a:gd name="adj1" fmla="val 18900000"/>
            <a:gd name="adj2" fmla="val 2700000"/>
            <a:gd name="adj3" fmla="val 407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609812-F7DD-41FF-A2D1-44431F3FA342}">
      <dsp:nvSpPr>
        <dsp:cNvPr id="0" name=""/>
        <dsp:cNvSpPr/>
      </dsp:nvSpPr>
      <dsp:spPr>
        <a:xfrm>
          <a:off x="446634" y="303094"/>
          <a:ext cx="7729698" cy="6065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1413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itchFamily="18" charset="0"/>
              <a:cs typeface="AngsanaUPC" panose="02020603050405020304" pitchFamily="18" charset="-34"/>
            </a:rPr>
            <a:t>расширение</a:t>
          </a:r>
          <a:r>
            <a:rPr lang="ru-RU" sz="1400" b="0" kern="1200" dirty="0" smtClean="0">
              <a:latin typeface="Times New Roman" pitchFamily="18" charset="0"/>
              <a:cs typeface="AngsanaUPC" panose="02020603050405020304" pitchFamily="18" charset="-34"/>
            </a:rPr>
            <a:t> (тиражирование) </a:t>
          </a:r>
          <a:r>
            <a:rPr lang="ru-RU" sz="1400" b="1" kern="1200" dirty="0" smtClean="0">
              <a:latin typeface="Times New Roman" pitchFamily="18" charset="0"/>
              <a:cs typeface="AngsanaUPC" panose="02020603050405020304" pitchFamily="18" charset="-34"/>
            </a:rPr>
            <a:t>работы с субъектам</a:t>
          </a:r>
          <a:r>
            <a:rPr lang="ru-RU" sz="1400" b="0" kern="1200" dirty="0" smtClean="0">
              <a:latin typeface="Times New Roman" pitchFamily="18" charset="0"/>
              <a:cs typeface="AngsanaUPC" panose="02020603050405020304" pitchFamily="18" charset="-34"/>
            </a:rPr>
            <a:t>и Российской Федерации </a:t>
          </a:r>
          <a:r>
            <a:rPr lang="ru-RU" sz="1400" b="1" kern="1200" dirty="0" smtClean="0">
              <a:latin typeface="Times New Roman" pitchFamily="18" charset="0"/>
              <a:cs typeface="AngsanaUPC" panose="02020603050405020304" pitchFamily="18" charset="-34"/>
            </a:rPr>
            <a:t>в части формирования прогнозов движения средств</a:t>
          </a:r>
          <a:r>
            <a:rPr lang="ru-RU" sz="1400" b="0" kern="1200" dirty="0" smtClean="0">
              <a:latin typeface="Times New Roman" pitchFamily="18" charset="0"/>
              <a:cs typeface="AngsanaUPC" panose="02020603050405020304" pitchFamily="18" charset="-34"/>
            </a:rPr>
            <a:t> на счетах бюджетов субъектов Российской Федерации;</a:t>
          </a:r>
          <a:endParaRPr lang="ru-RU" sz="1400" b="0" kern="1200" dirty="0"/>
        </a:p>
      </dsp:txBody>
      <dsp:txXfrm>
        <a:off x="446634" y="303094"/>
        <a:ext cx="7729698" cy="606504"/>
      </dsp:txXfrm>
    </dsp:sp>
    <dsp:sp modelId="{C01125CB-6F9F-4F7E-8712-6B7C3363580A}">
      <dsp:nvSpPr>
        <dsp:cNvPr id="0" name=""/>
        <dsp:cNvSpPr/>
      </dsp:nvSpPr>
      <dsp:spPr>
        <a:xfrm>
          <a:off x="67569" y="227281"/>
          <a:ext cx="758130" cy="75813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CC0D05A-3AB2-4197-9576-7DE36C1FEBA3}">
      <dsp:nvSpPr>
        <dsp:cNvPr id="0" name=""/>
        <dsp:cNvSpPr/>
      </dsp:nvSpPr>
      <dsp:spPr>
        <a:xfrm>
          <a:off x="794357" y="1213009"/>
          <a:ext cx="7381975" cy="6065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1413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itchFamily="18" charset="0"/>
              <a:cs typeface="AngsanaUPC" panose="02020603050405020304" pitchFamily="18" charset="-34"/>
            </a:rPr>
            <a:t>пилотное формирование прогнозов движения средств </a:t>
          </a:r>
          <a:r>
            <a:rPr lang="ru-RU" sz="1400" b="0" kern="1200" dirty="0" smtClean="0">
              <a:latin typeface="Times New Roman" pitchFamily="18" charset="0"/>
              <a:cs typeface="AngsanaUPC" panose="02020603050405020304" pitchFamily="18" charset="-34"/>
            </a:rPr>
            <a:t>на счетах бюджетов субъектов Российской Федерации с учетом средств местных бюджетов; </a:t>
          </a:r>
          <a:endParaRPr lang="ru-RU" sz="1400" b="0" kern="1200" dirty="0"/>
        </a:p>
      </dsp:txBody>
      <dsp:txXfrm>
        <a:off x="794357" y="1213009"/>
        <a:ext cx="7381975" cy="606504"/>
      </dsp:txXfrm>
    </dsp:sp>
    <dsp:sp modelId="{89E5A0E4-115C-4AE5-8407-075ACED79B19}">
      <dsp:nvSpPr>
        <dsp:cNvPr id="0" name=""/>
        <dsp:cNvSpPr/>
      </dsp:nvSpPr>
      <dsp:spPr>
        <a:xfrm>
          <a:off x="415292" y="1137196"/>
          <a:ext cx="758130" cy="75813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1C21F80-2DEC-468C-A027-08C520F56255}">
      <dsp:nvSpPr>
        <dsp:cNvPr id="0" name=""/>
        <dsp:cNvSpPr/>
      </dsp:nvSpPr>
      <dsp:spPr>
        <a:xfrm>
          <a:off x="794357" y="2122924"/>
          <a:ext cx="7381975" cy="6065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1413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itchFamily="18" charset="0"/>
              <a:cs typeface="AngsanaUPC" panose="02020603050405020304" pitchFamily="18" charset="-34"/>
            </a:rPr>
            <a:t>организация работы с государственными внебюджетными фондами </a:t>
          </a:r>
          <a:r>
            <a:rPr lang="ru-RU" sz="1400" b="0" kern="1200" dirty="0" smtClean="0">
              <a:latin typeface="Times New Roman" pitchFamily="18" charset="0"/>
              <a:cs typeface="AngsanaUPC" panose="02020603050405020304" pitchFamily="18" charset="-34"/>
            </a:rPr>
            <a:t>в части прогнозирования  движения средств на их счетах;</a:t>
          </a:r>
          <a:endParaRPr lang="ru-RU" sz="1400" b="0" kern="1200" dirty="0"/>
        </a:p>
      </dsp:txBody>
      <dsp:txXfrm>
        <a:off x="794357" y="2122924"/>
        <a:ext cx="7381975" cy="606504"/>
      </dsp:txXfrm>
    </dsp:sp>
    <dsp:sp modelId="{46466EFA-EF6F-47E4-A62F-D32C3AC8E75F}">
      <dsp:nvSpPr>
        <dsp:cNvPr id="0" name=""/>
        <dsp:cNvSpPr/>
      </dsp:nvSpPr>
      <dsp:spPr>
        <a:xfrm>
          <a:off x="415292" y="2047110"/>
          <a:ext cx="758130" cy="75813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0EB45D5-8BC2-4358-AA6E-1C70A12ECA3B}">
      <dsp:nvSpPr>
        <dsp:cNvPr id="0" name=""/>
        <dsp:cNvSpPr/>
      </dsp:nvSpPr>
      <dsp:spPr>
        <a:xfrm>
          <a:off x="446634" y="3032838"/>
          <a:ext cx="7729698" cy="6065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1413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itchFamily="18" charset="0"/>
              <a:cs typeface="AngsanaUPC" panose="02020603050405020304" pitchFamily="18" charset="-34"/>
            </a:rPr>
            <a:t>разработка нормативных правовых актов</a:t>
          </a:r>
          <a:r>
            <a:rPr lang="ru-RU" sz="1400" b="0" kern="1200" dirty="0" smtClean="0">
              <a:latin typeface="Times New Roman" pitchFamily="18" charset="0"/>
              <a:cs typeface="AngsanaUPC" panose="02020603050405020304" pitchFamily="18" charset="-34"/>
            </a:rPr>
            <a:t> организация работы в части создания Информационной системы для целей прогнозирования движения средств на ЕКС, в том числе создание прототипа портального решения(системы личных кабинетов) и его апробация.   </a:t>
          </a:r>
          <a:endParaRPr lang="ru-RU" sz="1400" b="0" kern="1200" dirty="0"/>
        </a:p>
      </dsp:txBody>
      <dsp:txXfrm>
        <a:off x="446634" y="3032838"/>
        <a:ext cx="7729698" cy="606504"/>
      </dsp:txXfrm>
    </dsp:sp>
    <dsp:sp modelId="{FF1B8F3A-B9C9-43DA-93A6-9A2C6CA02A0D}">
      <dsp:nvSpPr>
        <dsp:cNvPr id="0" name=""/>
        <dsp:cNvSpPr/>
      </dsp:nvSpPr>
      <dsp:spPr>
        <a:xfrm>
          <a:off x="67569" y="2957025"/>
          <a:ext cx="758130" cy="75813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77E566-9315-4E30-A0F2-611E43D2C7CC}">
      <dsp:nvSpPr>
        <dsp:cNvPr id="0" name=""/>
        <dsp:cNvSpPr/>
      </dsp:nvSpPr>
      <dsp:spPr>
        <a:xfrm>
          <a:off x="1250165" y="565412"/>
          <a:ext cx="683550" cy="10194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00720"/>
              </a:lnTo>
              <a:lnTo>
                <a:pt x="683550" y="900720"/>
              </a:lnTo>
              <a:lnTo>
                <a:pt x="683550" y="1019457"/>
              </a:lnTo>
            </a:path>
          </a:pathLst>
        </a:custGeom>
        <a:noFill/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2C8E54-EDDB-4AE3-84CD-7F88EFC6A16C}">
      <dsp:nvSpPr>
        <dsp:cNvPr id="0" name=""/>
        <dsp:cNvSpPr/>
      </dsp:nvSpPr>
      <dsp:spPr>
        <a:xfrm>
          <a:off x="565416" y="565412"/>
          <a:ext cx="684748" cy="1019457"/>
        </a:xfrm>
        <a:custGeom>
          <a:avLst/>
          <a:gdLst/>
          <a:ahLst/>
          <a:cxnLst/>
          <a:rect l="0" t="0" r="0" b="0"/>
          <a:pathLst>
            <a:path>
              <a:moveTo>
                <a:pt x="684748" y="0"/>
              </a:moveTo>
              <a:lnTo>
                <a:pt x="684748" y="900720"/>
              </a:lnTo>
              <a:lnTo>
                <a:pt x="0" y="900720"/>
              </a:lnTo>
              <a:lnTo>
                <a:pt x="0" y="1019457"/>
              </a:lnTo>
            </a:path>
          </a:pathLst>
        </a:custGeom>
        <a:noFill/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D88ABC-EBB5-4B9D-B596-C1DDD86A05A8}">
      <dsp:nvSpPr>
        <dsp:cNvPr id="0" name=""/>
        <dsp:cNvSpPr/>
      </dsp:nvSpPr>
      <dsp:spPr>
        <a:xfrm>
          <a:off x="684752" y="0"/>
          <a:ext cx="1130825" cy="565412"/>
        </a:xfrm>
        <a:prstGeom prst="rect">
          <a:avLst/>
        </a:prstGeom>
        <a:solidFill>
          <a:schemeClr val="accent1">
            <a:alpha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банковский счет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№30101 (УФК 1)</a:t>
          </a:r>
          <a:endParaRPr lang="ru-RU" sz="11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84752" y="0"/>
        <a:ext cx="1130825" cy="565412"/>
      </dsp:txXfrm>
    </dsp:sp>
    <dsp:sp modelId="{92EA33E6-EE57-4ECD-B1CD-A52B45547767}">
      <dsp:nvSpPr>
        <dsp:cNvPr id="0" name=""/>
        <dsp:cNvSpPr/>
      </dsp:nvSpPr>
      <dsp:spPr>
        <a:xfrm>
          <a:off x="3" y="1584870"/>
          <a:ext cx="1130825" cy="565412"/>
        </a:xfrm>
        <a:prstGeom prst="rect">
          <a:avLst/>
        </a:prstGeom>
        <a:solidFill>
          <a:schemeClr val="accent1">
            <a:alpha val="7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казначейский счет</a:t>
          </a:r>
          <a:endParaRPr lang="ru-RU" sz="11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" y="1584870"/>
        <a:ext cx="1130825" cy="565412"/>
      </dsp:txXfrm>
    </dsp:sp>
    <dsp:sp modelId="{27860D21-85B8-411E-8E41-7E70C3EBD2CC}">
      <dsp:nvSpPr>
        <dsp:cNvPr id="0" name=""/>
        <dsp:cNvSpPr/>
      </dsp:nvSpPr>
      <dsp:spPr>
        <a:xfrm>
          <a:off x="1368302" y="1584870"/>
          <a:ext cx="1130825" cy="565412"/>
        </a:xfrm>
        <a:prstGeom prst="rect">
          <a:avLst/>
        </a:prstGeom>
        <a:solidFill>
          <a:schemeClr val="accent1">
            <a:alpha val="7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казначейский счет</a:t>
          </a:r>
          <a:endParaRPr lang="ru-RU" sz="11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368302" y="1584870"/>
        <a:ext cx="1130825" cy="56541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77E566-9315-4E30-A0F2-611E43D2C7CC}">
      <dsp:nvSpPr>
        <dsp:cNvPr id="0" name=""/>
        <dsp:cNvSpPr/>
      </dsp:nvSpPr>
      <dsp:spPr>
        <a:xfrm>
          <a:off x="1250165" y="565412"/>
          <a:ext cx="683550" cy="10194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00720"/>
              </a:lnTo>
              <a:lnTo>
                <a:pt x="683550" y="900720"/>
              </a:lnTo>
              <a:lnTo>
                <a:pt x="683550" y="1019457"/>
              </a:lnTo>
            </a:path>
          </a:pathLst>
        </a:custGeom>
        <a:noFill/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2C8E54-EDDB-4AE3-84CD-7F88EFC6A16C}">
      <dsp:nvSpPr>
        <dsp:cNvPr id="0" name=""/>
        <dsp:cNvSpPr/>
      </dsp:nvSpPr>
      <dsp:spPr>
        <a:xfrm>
          <a:off x="565416" y="565412"/>
          <a:ext cx="684748" cy="1019457"/>
        </a:xfrm>
        <a:custGeom>
          <a:avLst/>
          <a:gdLst/>
          <a:ahLst/>
          <a:cxnLst/>
          <a:rect l="0" t="0" r="0" b="0"/>
          <a:pathLst>
            <a:path>
              <a:moveTo>
                <a:pt x="684748" y="0"/>
              </a:moveTo>
              <a:lnTo>
                <a:pt x="684748" y="900720"/>
              </a:lnTo>
              <a:lnTo>
                <a:pt x="0" y="900720"/>
              </a:lnTo>
              <a:lnTo>
                <a:pt x="0" y="1019457"/>
              </a:lnTo>
            </a:path>
          </a:pathLst>
        </a:custGeom>
        <a:noFill/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D88ABC-EBB5-4B9D-B596-C1DDD86A05A8}">
      <dsp:nvSpPr>
        <dsp:cNvPr id="0" name=""/>
        <dsp:cNvSpPr/>
      </dsp:nvSpPr>
      <dsp:spPr>
        <a:xfrm>
          <a:off x="684752" y="0"/>
          <a:ext cx="1130825" cy="565412"/>
        </a:xfrm>
        <a:prstGeom prst="rect">
          <a:avLst/>
        </a:prstGeom>
        <a:solidFill>
          <a:schemeClr val="accent1">
            <a:alpha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банковский счет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№30101 (УФК 2)</a:t>
          </a:r>
          <a:endParaRPr lang="ru-RU" sz="11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84752" y="0"/>
        <a:ext cx="1130825" cy="565412"/>
      </dsp:txXfrm>
    </dsp:sp>
    <dsp:sp modelId="{92EA33E6-EE57-4ECD-B1CD-A52B45547767}">
      <dsp:nvSpPr>
        <dsp:cNvPr id="0" name=""/>
        <dsp:cNvSpPr/>
      </dsp:nvSpPr>
      <dsp:spPr>
        <a:xfrm>
          <a:off x="3" y="1584870"/>
          <a:ext cx="1130825" cy="565412"/>
        </a:xfrm>
        <a:prstGeom prst="rect">
          <a:avLst/>
        </a:prstGeom>
        <a:solidFill>
          <a:schemeClr val="accent1">
            <a:alpha val="7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казначейский счет</a:t>
          </a:r>
          <a:endParaRPr lang="ru-RU" sz="11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" y="1584870"/>
        <a:ext cx="1130825" cy="565412"/>
      </dsp:txXfrm>
    </dsp:sp>
    <dsp:sp modelId="{27860D21-85B8-411E-8E41-7E70C3EBD2CC}">
      <dsp:nvSpPr>
        <dsp:cNvPr id="0" name=""/>
        <dsp:cNvSpPr/>
      </dsp:nvSpPr>
      <dsp:spPr>
        <a:xfrm>
          <a:off x="1368302" y="1584870"/>
          <a:ext cx="1130825" cy="565412"/>
        </a:xfrm>
        <a:prstGeom prst="rect">
          <a:avLst/>
        </a:prstGeom>
        <a:solidFill>
          <a:schemeClr val="accent1">
            <a:alpha val="7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казначейский счет</a:t>
          </a:r>
          <a:endParaRPr lang="ru-RU" sz="11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368302" y="1584870"/>
        <a:ext cx="1130825" cy="56541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77E566-9315-4E30-A0F2-611E43D2C7CC}">
      <dsp:nvSpPr>
        <dsp:cNvPr id="0" name=""/>
        <dsp:cNvSpPr/>
      </dsp:nvSpPr>
      <dsp:spPr>
        <a:xfrm>
          <a:off x="1250165" y="565412"/>
          <a:ext cx="683550" cy="10194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00720"/>
              </a:lnTo>
              <a:lnTo>
                <a:pt x="683550" y="900720"/>
              </a:lnTo>
              <a:lnTo>
                <a:pt x="683550" y="1019457"/>
              </a:lnTo>
            </a:path>
          </a:pathLst>
        </a:custGeom>
        <a:noFill/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2C8E54-EDDB-4AE3-84CD-7F88EFC6A16C}">
      <dsp:nvSpPr>
        <dsp:cNvPr id="0" name=""/>
        <dsp:cNvSpPr/>
      </dsp:nvSpPr>
      <dsp:spPr>
        <a:xfrm>
          <a:off x="565416" y="565412"/>
          <a:ext cx="684748" cy="1019457"/>
        </a:xfrm>
        <a:custGeom>
          <a:avLst/>
          <a:gdLst/>
          <a:ahLst/>
          <a:cxnLst/>
          <a:rect l="0" t="0" r="0" b="0"/>
          <a:pathLst>
            <a:path>
              <a:moveTo>
                <a:pt x="684748" y="0"/>
              </a:moveTo>
              <a:lnTo>
                <a:pt x="684748" y="900720"/>
              </a:lnTo>
              <a:lnTo>
                <a:pt x="0" y="900720"/>
              </a:lnTo>
              <a:lnTo>
                <a:pt x="0" y="1019457"/>
              </a:lnTo>
            </a:path>
          </a:pathLst>
        </a:custGeom>
        <a:noFill/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D88ABC-EBB5-4B9D-B596-C1DDD86A05A8}">
      <dsp:nvSpPr>
        <dsp:cNvPr id="0" name=""/>
        <dsp:cNvSpPr/>
      </dsp:nvSpPr>
      <dsp:spPr>
        <a:xfrm>
          <a:off x="684752" y="0"/>
          <a:ext cx="1130825" cy="565412"/>
        </a:xfrm>
        <a:prstGeom prst="rect">
          <a:avLst/>
        </a:prstGeom>
        <a:solidFill>
          <a:schemeClr val="accent1">
            <a:alpha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банковский счет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30101 (УФК 86)</a:t>
          </a:r>
          <a:endParaRPr lang="ru-RU" sz="12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84752" y="0"/>
        <a:ext cx="1130825" cy="565412"/>
      </dsp:txXfrm>
    </dsp:sp>
    <dsp:sp modelId="{92EA33E6-EE57-4ECD-B1CD-A52B45547767}">
      <dsp:nvSpPr>
        <dsp:cNvPr id="0" name=""/>
        <dsp:cNvSpPr/>
      </dsp:nvSpPr>
      <dsp:spPr>
        <a:xfrm>
          <a:off x="3" y="1584870"/>
          <a:ext cx="1130825" cy="565412"/>
        </a:xfrm>
        <a:prstGeom prst="rect">
          <a:avLst/>
        </a:prstGeom>
        <a:solidFill>
          <a:schemeClr val="accent1">
            <a:alpha val="7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казначейский счет</a:t>
          </a:r>
          <a:endParaRPr lang="ru-RU" sz="12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" y="1584870"/>
        <a:ext cx="1130825" cy="565412"/>
      </dsp:txXfrm>
    </dsp:sp>
    <dsp:sp modelId="{27860D21-85B8-411E-8E41-7E70C3EBD2CC}">
      <dsp:nvSpPr>
        <dsp:cNvPr id="0" name=""/>
        <dsp:cNvSpPr/>
      </dsp:nvSpPr>
      <dsp:spPr>
        <a:xfrm>
          <a:off x="1368302" y="1584870"/>
          <a:ext cx="1130825" cy="565412"/>
        </a:xfrm>
        <a:prstGeom prst="rect">
          <a:avLst/>
        </a:prstGeom>
        <a:solidFill>
          <a:schemeClr val="accent1">
            <a:alpha val="7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казначейский счет</a:t>
          </a:r>
          <a:endParaRPr lang="ru-RU" sz="12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368302" y="1584870"/>
        <a:ext cx="1130825" cy="56541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D88ABC-EBB5-4B9D-B596-C1DDD86A05A8}">
      <dsp:nvSpPr>
        <dsp:cNvPr id="0" name=""/>
        <dsp:cNvSpPr/>
      </dsp:nvSpPr>
      <dsp:spPr>
        <a:xfrm>
          <a:off x="211844" y="192"/>
          <a:ext cx="5513443" cy="856973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Единый казначейский счет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консолидация остатков  (записей) без «физического» агрегирования</a:t>
          </a:r>
          <a:endParaRPr lang="ru-RU" sz="1800" b="1" i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11844" y="192"/>
        <a:ext cx="5513443" cy="85697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D88ABC-EBB5-4B9D-B596-C1DDD86A05A8}">
      <dsp:nvSpPr>
        <dsp:cNvPr id="0" name=""/>
        <dsp:cNvSpPr/>
      </dsp:nvSpPr>
      <dsp:spPr>
        <a:xfrm>
          <a:off x="524" y="819"/>
          <a:ext cx="1070520" cy="856436"/>
        </a:xfrm>
        <a:prstGeom prst="rect">
          <a:avLst/>
        </a:prstGeom>
        <a:solidFill>
          <a:schemeClr val="bg1">
            <a:lumMod val="7500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суверенные фонды</a:t>
          </a:r>
          <a:endParaRPr lang="ru-RU" sz="1400" b="1" i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24" y="819"/>
        <a:ext cx="1070520" cy="8564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37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37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C79D79-8571-438D-B195-C16F89B4C30E}" type="datetimeFigureOut">
              <a:rPr lang="ru-RU" smtClean="0"/>
              <a:t>02.03.2015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9538" y="741363"/>
            <a:ext cx="6580187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927" y="4691023"/>
            <a:ext cx="5439410" cy="444412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80332"/>
            <a:ext cx="2946347" cy="4937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1342" y="9380332"/>
            <a:ext cx="2946347" cy="4937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1B49BE-CC82-46E0-B1DF-9C18D099CE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0489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39681" indent="-28449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37971" indent="-227594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593159" indent="-227594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48347" indent="-227594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03536" indent="-2275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58724" indent="-2275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13912" indent="-2275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69101" indent="-2275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068BAC67-92D6-4DB1-8F55-27461B6872A2}" type="slidenum">
              <a:rPr lang="ru-RU" altLang="ru-RU" smtClean="0"/>
              <a:pPr eaLnBrk="1" hangingPunct="1"/>
              <a:t>11</a:t>
            </a:fld>
            <a:endParaRPr lang="ru-RU" altLang="ru-RU" smtClean="0"/>
          </a:p>
        </p:txBody>
      </p:sp>
      <p:sp>
        <p:nvSpPr>
          <p:cNvPr id="31747" name="Rectangle 7"/>
          <p:cNvSpPr txBox="1">
            <a:spLocks noGrp="1" noChangeArrowheads="1"/>
          </p:cNvSpPr>
          <p:nvPr/>
        </p:nvSpPr>
        <p:spPr bwMode="auto">
          <a:xfrm>
            <a:off x="3853815" y="9380548"/>
            <a:ext cx="2943863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242" tIns="46122" rIns="92242" bIns="46122" anchor="b"/>
          <a:lstStyle>
            <a:lvl1pPr defTabSz="9255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55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55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55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55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E9E74305-1D24-4F0A-8623-E5DEFD3DAF74}" type="slidenum">
              <a:rPr lang="ru-RU" altLang="ru-RU" sz="1200"/>
              <a:pPr algn="r" eaLnBrk="1" hangingPunct="1"/>
              <a:t>11</a:t>
            </a:fld>
            <a:endParaRPr lang="ru-RU" altLang="ru-RU" sz="1200"/>
          </a:p>
        </p:txBody>
      </p:sp>
      <p:sp>
        <p:nvSpPr>
          <p:cNvPr id="31748" name="Rectangle 7"/>
          <p:cNvSpPr txBox="1">
            <a:spLocks noGrp="1" noChangeArrowheads="1"/>
          </p:cNvSpPr>
          <p:nvPr/>
        </p:nvSpPr>
        <p:spPr bwMode="auto">
          <a:xfrm>
            <a:off x="3853815" y="9380548"/>
            <a:ext cx="2943863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242" tIns="46122" rIns="92242" bIns="46122" anchor="b"/>
          <a:lstStyle>
            <a:lvl1pPr defTabSz="9255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55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55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55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55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41BCA992-99F2-4DE2-80A7-E13BBAF9C0AA}" type="slidenum">
              <a:rPr lang="ru-RU" altLang="ru-RU" sz="1200"/>
              <a:pPr algn="r" eaLnBrk="1" hangingPunct="1"/>
              <a:t>11</a:t>
            </a:fld>
            <a:endParaRPr lang="ru-RU" altLang="ru-RU" sz="1200"/>
          </a:p>
        </p:txBody>
      </p:sp>
      <p:sp>
        <p:nvSpPr>
          <p:cNvPr id="317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538" y="741363"/>
            <a:ext cx="6580187" cy="3702050"/>
          </a:xfrm>
          <a:ln/>
        </p:spPr>
      </p:sp>
      <p:sp>
        <p:nvSpPr>
          <p:cNvPr id="3175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242" tIns="46122" rIns="92242" bIns="46122"/>
          <a:lstStyle/>
          <a:p>
            <a:pPr eaLnBrk="1" hangingPunct="1"/>
            <a:endParaRPr lang="ru-RU" alt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A3DEE-F733-42FA-8A2D-F1DCB862686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2A202-BB59-45C0-9B0B-EE74592D5C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149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A3DEE-F733-42FA-8A2D-F1DCB862686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2A202-BB59-45C0-9B0B-EE74592D5C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710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A3DEE-F733-42FA-8A2D-F1DCB862686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2A202-BB59-45C0-9B0B-EE74592D5C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8271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67744" y="87474"/>
            <a:ext cx="5760640" cy="378042"/>
          </a:xfrm>
        </p:spPr>
        <p:txBody>
          <a:bodyPr>
            <a:noAutofit/>
          </a:bodyPr>
          <a:lstStyle>
            <a:lvl1pPr algn="l">
              <a:defRPr sz="2400" b="1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78A3DEE-F733-42FA-8A2D-F1DCB862686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92A202-BB59-45C0-9B0B-EE74592D5C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5974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67744" y="87474"/>
            <a:ext cx="5760640" cy="378042"/>
          </a:xfrm>
        </p:spPr>
        <p:txBody>
          <a:bodyPr>
            <a:noAutofit/>
          </a:bodyPr>
          <a:lstStyle>
            <a:lvl1pPr algn="l">
              <a:defRPr sz="2400" b="1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78A3DEE-F733-42FA-8A2D-F1DCB862686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92A202-BB59-45C0-9B0B-EE74592D5C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6106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A3DEE-F733-42FA-8A2D-F1DCB862686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2A202-BB59-45C0-9B0B-EE74592D5C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9787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A3DEE-F733-42FA-8A2D-F1DCB862686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2A202-BB59-45C0-9B0B-EE74592D5C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32034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A3DEE-F733-42FA-8A2D-F1DCB862686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2A202-BB59-45C0-9B0B-EE74592D5C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5633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A3DEE-F733-42FA-8A2D-F1DCB862686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2A202-BB59-45C0-9B0B-EE74592D5C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8470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A3DEE-F733-42FA-8A2D-F1DCB862686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2A202-BB59-45C0-9B0B-EE74592D5C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56342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A3DEE-F733-42FA-8A2D-F1DCB862686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2A202-BB59-45C0-9B0B-EE74592D5C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753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A3DEE-F733-42FA-8A2D-F1DCB862686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2A202-BB59-45C0-9B0B-EE74592D5C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4809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A3DEE-F733-42FA-8A2D-F1DCB862686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2A202-BB59-45C0-9B0B-EE74592D5C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6761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A3DEE-F733-42FA-8A2D-F1DCB862686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2A202-BB59-45C0-9B0B-EE74592D5C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6244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A3DEE-F733-42FA-8A2D-F1DCB862686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2A202-BB59-45C0-9B0B-EE74592D5C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2612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A3DEE-F733-42FA-8A2D-F1DCB862686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2A202-BB59-45C0-9B0B-EE74592D5C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3275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A3DEE-F733-42FA-8A2D-F1DCB862686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2A202-BB59-45C0-9B0B-EE74592D5C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0197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67744" y="87474"/>
            <a:ext cx="5760640" cy="378042"/>
          </a:xfrm>
        </p:spPr>
        <p:txBody>
          <a:bodyPr>
            <a:noAutofit/>
          </a:bodyPr>
          <a:lstStyle>
            <a:lvl1pPr algn="l">
              <a:defRPr sz="2400" b="1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78A3DEE-F733-42FA-8A2D-F1DCB862686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92A202-BB59-45C0-9B0B-EE74592D5C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5589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67744" y="87474"/>
            <a:ext cx="5760640" cy="378042"/>
          </a:xfrm>
        </p:spPr>
        <p:txBody>
          <a:bodyPr>
            <a:noAutofit/>
          </a:bodyPr>
          <a:lstStyle>
            <a:lvl1pPr algn="l">
              <a:defRPr sz="2400" b="1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78A3DEE-F733-42FA-8A2D-F1DCB862686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92A202-BB59-45C0-9B0B-EE74592D5C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5810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A3DEE-F733-42FA-8A2D-F1DCB862686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2A202-BB59-45C0-9B0B-EE74592D5C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2360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A3DEE-F733-42FA-8A2D-F1DCB862686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2A202-BB59-45C0-9B0B-EE74592D5C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43587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A3DEE-F733-42FA-8A2D-F1DCB862686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2A202-BB59-45C0-9B0B-EE74592D5C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654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A3DEE-F733-42FA-8A2D-F1DCB862686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2A202-BB59-45C0-9B0B-EE74592D5C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69066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A3DEE-F733-42FA-8A2D-F1DCB862686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2A202-BB59-45C0-9B0B-EE74592D5C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1927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A3DEE-F733-42FA-8A2D-F1DCB862686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2A202-BB59-45C0-9B0B-EE74592D5C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3627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A3DEE-F733-42FA-8A2D-F1DCB862686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2A202-BB59-45C0-9B0B-EE74592D5C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51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A3DEE-F733-42FA-8A2D-F1DCB862686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2A202-BB59-45C0-9B0B-EE74592D5C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25734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A3DEE-F733-42FA-8A2D-F1DCB862686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2A202-BB59-45C0-9B0B-EE74592D5C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11913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A3DEE-F733-42FA-8A2D-F1DCB862686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2A202-BB59-45C0-9B0B-EE74592D5C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27567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A3DEE-F733-42FA-8A2D-F1DCB862686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2A202-BB59-45C0-9B0B-EE74592D5C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64740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A3DEE-F733-42FA-8A2D-F1DCB862686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2A202-BB59-45C0-9B0B-EE74592D5C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365360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67744" y="87474"/>
            <a:ext cx="5760640" cy="378042"/>
          </a:xfrm>
        </p:spPr>
        <p:txBody>
          <a:bodyPr>
            <a:noAutofit/>
          </a:bodyPr>
          <a:lstStyle>
            <a:lvl1pPr algn="l">
              <a:defRPr sz="2400" b="1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78A3DEE-F733-42FA-8A2D-F1DCB862686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92A202-BB59-45C0-9B0B-EE74592D5C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49061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67744" y="87474"/>
            <a:ext cx="5760640" cy="378042"/>
          </a:xfrm>
        </p:spPr>
        <p:txBody>
          <a:bodyPr>
            <a:noAutofit/>
          </a:bodyPr>
          <a:lstStyle>
            <a:lvl1pPr algn="l">
              <a:defRPr sz="2400" b="1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78A3DEE-F733-42FA-8A2D-F1DCB862686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92A202-BB59-45C0-9B0B-EE74592D5C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40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A3DEE-F733-42FA-8A2D-F1DCB862686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2A202-BB59-45C0-9B0B-EE74592D5C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062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A3DEE-F733-42FA-8A2D-F1DCB862686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2A202-BB59-45C0-9B0B-EE74592D5C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2063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A3DEE-F733-42FA-8A2D-F1DCB862686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2A202-BB59-45C0-9B0B-EE74592D5C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250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A3DEE-F733-42FA-8A2D-F1DCB862686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2A202-BB59-45C0-9B0B-EE74592D5C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97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A3DEE-F733-42FA-8A2D-F1DCB862686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2A202-BB59-45C0-9B0B-EE74592D5C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721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A3DEE-F733-42FA-8A2D-F1DCB862686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2A202-BB59-45C0-9B0B-EE74592D5C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813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8A3DEE-F733-42FA-8A2D-F1DCB862686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92A202-BB59-45C0-9B0B-EE74592D5C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Рисунок 6" descr="Shablon.jpg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5616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8A3DEE-F733-42FA-8A2D-F1DCB862686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92A202-BB59-45C0-9B0B-EE74592D5C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Рисунок 6" descr="Shablon.jpg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76521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8A3DEE-F733-42FA-8A2D-F1DCB862686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92A202-BB59-45C0-9B0B-EE74592D5C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Рисунок 6" descr="Shablon.jpg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81026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  <p:sldLayoutId id="2147483770" r:id="rId12"/>
    <p:sldLayoutId id="214748377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8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13" Type="http://schemas.openxmlformats.org/officeDocument/2006/relationships/diagramLayout" Target="../diagrams/layout7.xml"/><Relationship Id="rId18" Type="http://schemas.openxmlformats.org/officeDocument/2006/relationships/diagramLayout" Target="../diagrams/layout8.xml"/><Relationship Id="rId26" Type="http://schemas.microsoft.com/office/2007/relationships/diagramDrawing" Target="../diagrams/drawing9.xml"/><Relationship Id="rId3" Type="http://schemas.openxmlformats.org/officeDocument/2006/relationships/diagramLayout" Target="../diagrams/layout5.xml"/><Relationship Id="rId21" Type="http://schemas.microsoft.com/office/2007/relationships/diagramDrawing" Target="../diagrams/drawing8.xml"/><Relationship Id="rId7" Type="http://schemas.openxmlformats.org/officeDocument/2006/relationships/diagramData" Target="../diagrams/data6.xml"/><Relationship Id="rId12" Type="http://schemas.openxmlformats.org/officeDocument/2006/relationships/diagramData" Target="../diagrams/data7.xml"/><Relationship Id="rId17" Type="http://schemas.openxmlformats.org/officeDocument/2006/relationships/diagramData" Target="../diagrams/data8.xml"/><Relationship Id="rId25" Type="http://schemas.openxmlformats.org/officeDocument/2006/relationships/diagramColors" Target="../diagrams/colors9.xml"/><Relationship Id="rId2" Type="http://schemas.openxmlformats.org/officeDocument/2006/relationships/diagramData" Target="../diagrams/data5.xml"/><Relationship Id="rId16" Type="http://schemas.microsoft.com/office/2007/relationships/diagramDrawing" Target="../diagrams/drawing7.xml"/><Relationship Id="rId20" Type="http://schemas.openxmlformats.org/officeDocument/2006/relationships/diagramColors" Target="../diagrams/colors8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24" Type="http://schemas.openxmlformats.org/officeDocument/2006/relationships/diagramQuickStyle" Target="../diagrams/quickStyle9.xml"/><Relationship Id="rId5" Type="http://schemas.openxmlformats.org/officeDocument/2006/relationships/diagramColors" Target="../diagrams/colors5.xml"/><Relationship Id="rId15" Type="http://schemas.openxmlformats.org/officeDocument/2006/relationships/diagramColors" Target="../diagrams/colors7.xml"/><Relationship Id="rId23" Type="http://schemas.openxmlformats.org/officeDocument/2006/relationships/diagramLayout" Target="../diagrams/layout9.xml"/><Relationship Id="rId10" Type="http://schemas.openxmlformats.org/officeDocument/2006/relationships/diagramColors" Target="../diagrams/colors6.xml"/><Relationship Id="rId19" Type="http://schemas.openxmlformats.org/officeDocument/2006/relationships/diagramQuickStyle" Target="../diagrams/quickStyle8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Relationship Id="rId14" Type="http://schemas.openxmlformats.org/officeDocument/2006/relationships/diagramQuickStyle" Target="../diagrams/quickStyle7.xml"/><Relationship Id="rId22" Type="http://schemas.openxmlformats.org/officeDocument/2006/relationships/diagramData" Target="../diagrams/data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8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6"/>
          <p:cNvSpPr txBox="1">
            <a:spLocks noChangeArrowheads="1"/>
          </p:cNvSpPr>
          <p:nvPr/>
        </p:nvSpPr>
        <p:spPr bwMode="auto">
          <a:xfrm>
            <a:off x="5508625" y="3975498"/>
            <a:ext cx="35274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 altLang="ru-RU">
              <a:latin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11413" y="10716"/>
            <a:ext cx="4032250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kern="1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Казначейство России </a:t>
            </a:r>
          </a:p>
          <a:p>
            <a:pPr algn="ctr">
              <a:defRPr/>
            </a:pPr>
            <a:r>
              <a:rPr lang="ru-RU" sz="2400" b="1" kern="1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2015 </a:t>
            </a:r>
            <a:r>
              <a:rPr lang="ru-RU" sz="2400" b="1" kern="1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8703" y="1545636"/>
            <a:ext cx="856895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 kern="1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задачи расходно-операционного блока </a:t>
            </a:r>
          </a:p>
          <a:p>
            <a:pPr algn="ctr">
              <a:defRPr/>
            </a:pPr>
            <a:r>
              <a:rPr lang="ru-RU" sz="3600" b="1" kern="1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Федерального казначейства </a:t>
            </a:r>
          </a:p>
          <a:p>
            <a:pPr algn="ctr">
              <a:defRPr/>
            </a:pPr>
            <a:r>
              <a:rPr lang="ru-RU" sz="3600" b="1" kern="1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2015 год</a:t>
            </a:r>
            <a:endParaRPr lang="ru-RU" sz="3600" b="1" kern="1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76825" y="3698499"/>
            <a:ext cx="4067175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ru-RU" b="1" kern="10" dirty="0">
                <a:ln w="9525">
                  <a:noFill/>
                  <a:round/>
                  <a:headEnd/>
                  <a:tailEnd/>
                </a:ln>
                <a:solidFill>
                  <a:srgbClr val="254061"/>
                </a:solidFill>
                <a:latin typeface="Times New Roman"/>
                <a:cs typeface="Times New Roman"/>
              </a:rPr>
              <a:t>Заместитель руководителя Федерального </a:t>
            </a:r>
            <a:r>
              <a:rPr lang="ru-RU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254061"/>
                </a:solidFill>
                <a:latin typeface="Times New Roman"/>
                <a:cs typeface="Times New Roman"/>
              </a:rPr>
              <a:t>казначейства</a:t>
            </a:r>
            <a:endParaRPr lang="ru-RU" b="1" kern="10" dirty="0">
              <a:ln w="9525">
                <a:noFill/>
                <a:round/>
                <a:headEnd/>
                <a:tailEnd/>
              </a:ln>
              <a:solidFill>
                <a:srgbClr val="254061"/>
              </a:solidFill>
              <a:latin typeface="Times New Roman"/>
              <a:cs typeface="Times New Roman"/>
            </a:endParaRPr>
          </a:p>
          <a:p>
            <a:pPr algn="r">
              <a:defRPr/>
            </a:pPr>
            <a:r>
              <a:rPr lang="ru-RU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254061"/>
                </a:solidFill>
                <a:latin typeface="Times New Roman"/>
                <a:cs typeface="Times New Roman"/>
              </a:rPr>
              <a:t>С.Е</a:t>
            </a:r>
            <a:r>
              <a:rPr lang="ru-RU" b="1" kern="10" dirty="0">
                <a:ln w="9525">
                  <a:noFill/>
                  <a:round/>
                  <a:headEnd/>
                  <a:tailEnd/>
                </a:ln>
                <a:solidFill>
                  <a:srgbClr val="254061"/>
                </a:solidFill>
                <a:latin typeface="Times New Roman"/>
                <a:cs typeface="Times New Roman"/>
              </a:rPr>
              <a:t>. Прокофьев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22043" y="4298663"/>
            <a:ext cx="241099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254061"/>
                </a:solidFill>
                <a:latin typeface="Times New Roman"/>
                <a:cs typeface="Times New Roman"/>
              </a:rPr>
              <a:t>Москва, </a:t>
            </a:r>
          </a:p>
          <a:p>
            <a:pPr algn="ctr">
              <a:defRPr/>
            </a:pPr>
            <a:r>
              <a:rPr lang="ru-RU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254061"/>
                </a:solidFill>
                <a:latin typeface="Times New Roman"/>
                <a:cs typeface="Times New Roman"/>
              </a:rPr>
              <a:t>Февраль 2015</a:t>
            </a:r>
            <a:endParaRPr lang="ru-RU" b="1" kern="10" dirty="0">
              <a:ln w="9525">
                <a:noFill/>
                <a:round/>
                <a:headEnd/>
                <a:tailEnd/>
              </a:ln>
              <a:solidFill>
                <a:srgbClr val="254061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72966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0"/>
            <a:ext cx="9153525" cy="72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2" name="Rectangle 3"/>
          <p:cNvSpPr>
            <a:spLocks noChangeArrowheads="1"/>
          </p:cNvSpPr>
          <p:nvPr/>
        </p:nvSpPr>
        <p:spPr bwMode="auto">
          <a:xfrm>
            <a:off x="3214689" y="1875235"/>
            <a:ext cx="1406525" cy="273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175" indent="-317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ru-RU" altLang="ru-RU" sz="1200" b="1" i="1">
                <a:latin typeface="Times New Roman Cyr"/>
              </a:rPr>
              <a:t>Предложения</a:t>
            </a:r>
            <a:r>
              <a:rPr lang="ru-RU" altLang="ru-RU" sz="1600" b="1" i="1">
                <a:latin typeface="Times New Roman Cyr"/>
              </a:rPr>
              <a:t> </a:t>
            </a:r>
            <a:r>
              <a:rPr lang="ru-RU" altLang="ru-RU" sz="1200" b="1" i="1">
                <a:latin typeface="Times New Roman Cyr"/>
              </a:rPr>
              <a:t>о</a:t>
            </a:r>
            <a:r>
              <a:rPr lang="ru-RU" altLang="ru-RU" sz="1600" b="1" i="1">
                <a:latin typeface="Times New Roman Cyr"/>
              </a:rPr>
              <a:t> </a:t>
            </a:r>
            <a:r>
              <a:rPr lang="ru-RU" altLang="ru-RU" sz="1200" b="1" i="1">
                <a:latin typeface="Times New Roman Cyr"/>
              </a:rPr>
              <a:t>покупке</a:t>
            </a:r>
          </a:p>
        </p:txBody>
      </p:sp>
      <p:sp>
        <p:nvSpPr>
          <p:cNvPr id="25603" name="Rectangle 4"/>
          <p:cNvSpPr>
            <a:spLocks noChangeArrowheads="1"/>
          </p:cNvSpPr>
          <p:nvPr/>
        </p:nvSpPr>
        <p:spPr bwMode="auto">
          <a:xfrm>
            <a:off x="5929314" y="3536156"/>
            <a:ext cx="11525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175" indent="-317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ru-RU" altLang="ru-RU" sz="1200" b="1" i="1">
                <a:latin typeface="Times New Roman" pitchFamily="18" charset="0"/>
              </a:rPr>
              <a:t>Заявки на продажу (лимит</a:t>
            </a:r>
            <a:r>
              <a:rPr lang="ru-RU" altLang="ru-RU" sz="1600" b="1" i="1">
                <a:latin typeface="Times New Roman" pitchFamily="18" charset="0"/>
              </a:rPr>
              <a:t>)</a:t>
            </a:r>
          </a:p>
        </p:txBody>
      </p:sp>
      <p:sp>
        <p:nvSpPr>
          <p:cNvPr id="25604" name="Rectangle 6"/>
          <p:cNvSpPr>
            <a:spLocks noChangeArrowheads="1"/>
          </p:cNvSpPr>
          <p:nvPr/>
        </p:nvSpPr>
        <p:spPr bwMode="auto">
          <a:xfrm>
            <a:off x="1276350" y="2518172"/>
            <a:ext cx="1079500" cy="432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175" indent="-317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ru-RU" altLang="ru-RU" sz="1200" b="1" i="1">
                <a:latin typeface="Times New Roman Cyr"/>
              </a:rPr>
              <a:t>Ставка отсечения</a:t>
            </a:r>
          </a:p>
        </p:txBody>
      </p:sp>
      <p:sp>
        <p:nvSpPr>
          <p:cNvPr id="25605" name="AutoShape 7"/>
          <p:cNvSpPr>
            <a:spLocks noChangeArrowheads="1"/>
          </p:cNvSpPr>
          <p:nvPr/>
        </p:nvSpPr>
        <p:spPr bwMode="auto">
          <a:xfrm rot="-2186294">
            <a:off x="1546614" y="2322720"/>
            <a:ext cx="5684837" cy="1402556"/>
          </a:xfrm>
          <a:prstGeom prst="flowChartPreparation">
            <a:avLst/>
          </a:prstGeom>
          <a:noFill/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5606" name="Rectangle 8"/>
          <p:cNvSpPr>
            <a:spLocks noChangeArrowheads="1"/>
          </p:cNvSpPr>
          <p:nvPr/>
        </p:nvSpPr>
        <p:spPr bwMode="auto">
          <a:xfrm>
            <a:off x="2571751" y="2625329"/>
            <a:ext cx="936625" cy="378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175" indent="-317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ru-RU" altLang="ru-RU" sz="1200" b="1" i="1">
                <a:latin typeface="Times New Roman" pitchFamily="18" charset="0"/>
              </a:rPr>
              <a:t>Свод заявок</a:t>
            </a:r>
          </a:p>
        </p:txBody>
      </p:sp>
      <p:sp>
        <p:nvSpPr>
          <p:cNvPr id="25607" name="Rectangle 9"/>
          <p:cNvSpPr>
            <a:spLocks noChangeArrowheads="1"/>
          </p:cNvSpPr>
          <p:nvPr/>
        </p:nvSpPr>
        <p:spPr bwMode="auto">
          <a:xfrm>
            <a:off x="4527550" y="4075510"/>
            <a:ext cx="1327150" cy="378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175" indent="-317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ru-RU" altLang="ru-RU" sz="1200" b="1" i="1">
                <a:latin typeface="Times New Roman Cyr"/>
              </a:rPr>
              <a:t>Исполнение сделок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0"/>
            <a:ext cx="9144000" cy="72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accent2"/>
                </a:solidFill>
                <a:latin typeface="Times New Roman Cyr" pitchFamily="18" charset="0"/>
              </a:rPr>
              <a:t/>
            </a:r>
            <a:br>
              <a:rPr lang="ru-RU" b="1" dirty="0">
                <a:solidFill>
                  <a:schemeClr val="accent2"/>
                </a:solidFill>
                <a:latin typeface="Times New Roman Cyr" pitchFamily="18" charset="0"/>
              </a:rPr>
            </a:br>
            <a:r>
              <a:rPr lang="ru-RU" sz="2400" b="1" kern="1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Схема проведения операций по сделкам </a:t>
            </a:r>
            <a:r>
              <a:rPr lang="ru-RU" sz="2400" b="1" kern="1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репо</a:t>
            </a:r>
            <a:r>
              <a:rPr lang="ru-RU" sz="2400" b="1" kern="1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defRPr/>
            </a:pPr>
            <a:r>
              <a:rPr lang="ru-RU" sz="2400" b="1" kern="1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 участии</a:t>
            </a:r>
            <a:r>
              <a:rPr lang="en-US" sz="2400" b="1" kern="1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kern="1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Банка России </a:t>
            </a:r>
          </a:p>
          <a:p>
            <a:pPr algn="ctr">
              <a:defRPr/>
            </a:pPr>
            <a:endParaRPr lang="ru-RU" sz="2400" b="1" dirty="0">
              <a:latin typeface="Lucida Sans Unicode" pitchFamily="34" charset="0"/>
              <a:cs typeface="Lucida Sans Unicode" pitchFamily="34" charset="0"/>
            </a:endParaRPr>
          </a:p>
        </p:txBody>
      </p:sp>
      <p:sp>
        <p:nvSpPr>
          <p:cNvPr id="26634" name="Rectangle 15"/>
          <p:cNvSpPr>
            <a:spLocks noChangeArrowheads="1"/>
          </p:cNvSpPr>
          <p:nvPr/>
        </p:nvSpPr>
        <p:spPr bwMode="auto">
          <a:xfrm>
            <a:off x="142875" y="1982391"/>
            <a:ext cx="1428750" cy="577453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Ctr="1"/>
          <a:lstStyle/>
          <a:p>
            <a:pPr algn="ctr">
              <a:defRPr/>
            </a:pPr>
            <a:endParaRPr lang="ru-RU" sz="14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Банк России</a:t>
            </a:r>
          </a:p>
        </p:txBody>
      </p:sp>
      <p:sp>
        <p:nvSpPr>
          <p:cNvPr id="26635" name="Rectangle 4"/>
          <p:cNvSpPr>
            <a:spLocks noChangeArrowheads="1"/>
          </p:cNvSpPr>
          <p:nvPr/>
        </p:nvSpPr>
        <p:spPr bwMode="auto">
          <a:xfrm>
            <a:off x="6929438" y="3964782"/>
            <a:ext cx="1911350" cy="650081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1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Кредитные</a:t>
            </a:r>
          </a:p>
          <a:p>
            <a:pPr algn="ctr">
              <a:defRPr/>
            </a:pPr>
            <a:r>
              <a:rPr lang="ru-RU" sz="1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организации</a:t>
            </a:r>
          </a:p>
        </p:txBody>
      </p:sp>
      <p:sp>
        <p:nvSpPr>
          <p:cNvPr id="64" name="Овал 63"/>
          <p:cNvSpPr/>
          <p:nvPr/>
        </p:nvSpPr>
        <p:spPr>
          <a:xfrm>
            <a:off x="3500438" y="2196703"/>
            <a:ext cx="285750" cy="214313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>
                <a:lumMod val="95000"/>
                <a:lumOff val="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" name="Овал 63"/>
          <p:cNvSpPr/>
          <p:nvPr/>
        </p:nvSpPr>
        <p:spPr>
          <a:xfrm>
            <a:off x="5568950" y="4400550"/>
            <a:ext cx="285750" cy="214313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>
                <a:lumMod val="95000"/>
                <a:lumOff val="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3" name="Овал 63"/>
          <p:cNvSpPr/>
          <p:nvPr/>
        </p:nvSpPr>
        <p:spPr>
          <a:xfrm>
            <a:off x="1409700" y="3218260"/>
            <a:ext cx="285750" cy="214313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>
                <a:lumMod val="95000"/>
                <a:lumOff val="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4" name="Овал 63"/>
          <p:cNvSpPr/>
          <p:nvPr/>
        </p:nvSpPr>
        <p:spPr>
          <a:xfrm>
            <a:off x="2139950" y="2895600"/>
            <a:ext cx="285750" cy="214313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>
                <a:lumMod val="95000"/>
                <a:lumOff val="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5" name="Овал 63"/>
          <p:cNvSpPr/>
          <p:nvPr/>
        </p:nvSpPr>
        <p:spPr>
          <a:xfrm>
            <a:off x="5713413" y="3536156"/>
            <a:ext cx="285750" cy="214313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>
                <a:lumMod val="95000"/>
                <a:lumOff val="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dirty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6" name="Овал 63"/>
          <p:cNvSpPr/>
          <p:nvPr/>
        </p:nvSpPr>
        <p:spPr>
          <a:xfrm>
            <a:off x="2644775" y="2463403"/>
            <a:ext cx="285750" cy="214313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>
                <a:lumMod val="95000"/>
                <a:lumOff val="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25617" name="AutoShape 19"/>
          <p:cNvSpPr>
            <a:spLocks noChangeArrowheads="1"/>
          </p:cNvSpPr>
          <p:nvPr/>
        </p:nvSpPr>
        <p:spPr bwMode="auto">
          <a:xfrm rot="2923065">
            <a:off x="2122290" y="2893021"/>
            <a:ext cx="917972" cy="92075"/>
          </a:xfrm>
          <a:prstGeom prst="rightArrow">
            <a:avLst>
              <a:gd name="adj1" fmla="val 50000"/>
              <a:gd name="adj2" fmla="val 33232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5618" name="AutoShape 20"/>
          <p:cNvSpPr>
            <a:spLocks noChangeArrowheads="1"/>
          </p:cNvSpPr>
          <p:nvPr/>
        </p:nvSpPr>
        <p:spPr bwMode="auto">
          <a:xfrm rot="2923065">
            <a:off x="3023990" y="2390577"/>
            <a:ext cx="917972" cy="92075"/>
          </a:xfrm>
          <a:prstGeom prst="rightArrow">
            <a:avLst>
              <a:gd name="adj1" fmla="val 50000"/>
              <a:gd name="adj2" fmla="val 33232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5619" name="AutoShape 21"/>
          <p:cNvSpPr>
            <a:spLocks noChangeArrowheads="1"/>
          </p:cNvSpPr>
          <p:nvPr/>
        </p:nvSpPr>
        <p:spPr bwMode="auto">
          <a:xfrm rot="-7876935">
            <a:off x="2711848" y="2548335"/>
            <a:ext cx="916781" cy="101600"/>
          </a:xfrm>
          <a:prstGeom prst="rightArrow">
            <a:avLst>
              <a:gd name="adj1" fmla="val 50000"/>
              <a:gd name="adj2" fmla="val 30078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5620" name="AutoShape 22"/>
          <p:cNvSpPr>
            <a:spLocks noChangeArrowheads="1"/>
          </p:cNvSpPr>
          <p:nvPr/>
        </p:nvSpPr>
        <p:spPr bwMode="auto">
          <a:xfrm rot="-9369524">
            <a:off x="5295901" y="4010025"/>
            <a:ext cx="1222375" cy="76200"/>
          </a:xfrm>
          <a:prstGeom prst="rightArrow">
            <a:avLst>
              <a:gd name="adj1" fmla="val 50000"/>
              <a:gd name="adj2" fmla="val 30078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5621" name="Rectangle 23"/>
          <p:cNvSpPr>
            <a:spLocks noChangeArrowheads="1"/>
          </p:cNvSpPr>
          <p:nvPr/>
        </p:nvSpPr>
        <p:spPr bwMode="auto">
          <a:xfrm>
            <a:off x="342901" y="2895601"/>
            <a:ext cx="1293813" cy="432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175" indent="-317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ru-RU" altLang="ru-RU" sz="1200" b="1" i="1">
                <a:latin typeface="Times New Roman Cyr"/>
              </a:rPr>
              <a:t>Исполнение сделок</a:t>
            </a:r>
          </a:p>
        </p:txBody>
      </p:sp>
      <p:sp>
        <p:nvSpPr>
          <p:cNvPr id="25622" name="AutoShape 25"/>
          <p:cNvSpPr>
            <a:spLocks noChangeArrowheads="1"/>
          </p:cNvSpPr>
          <p:nvPr/>
        </p:nvSpPr>
        <p:spPr bwMode="auto">
          <a:xfrm rot="2923065">
            <a:off x="1419027" y="3254971"/>
            <a:ext cx="917972" cy="92075"/>
          </a:xfrm>
          <a:prstGeom prst="rightArrow">
            <a:avLst>
              <a:gd name="adj1" fmla="val 50000"/>
              <a:gd name="adj2" fmla="val 33232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grpSp>
        <p:nvGrpSpPr>
          <p:cNvPr id="25623" name="Group 29"/>
          <p:cNvGrpSpPr>
            <a:grpSpLocks/>
          </p:cNvGrpSpPr>
          <p:nvPr/>
        </p:nvGrpSpPr>
        <p:grpSpPr bwMode="auto">
          <a:xfrm>
            <a:off x="4643438" y="2283516"/>
            <a:ext cx="1439862" cy="647700"/>
            <a:chOff x="4150" y="646"/>
            <a:chExt cx="1224" cy="635"/>
          </a:xfrm>
        </p:grpSpPr>
        <p:sp>
          <p:nvSpPr>
            <p:cNvPr id="25644" name="AutoShape 30"/>
            <p:cNvSpPr>
              <a:spLocks noChangeArrowheads="1"/>
            </p:cNvSpPr>
            <p:nvPr/>
          </p:nvSpPr>
          <p:spPr bwMode="auto">
            <a:xfrm>
              <a:off x="4150" y="646"/>
              <a:ext cx="1224" cy="635"/>
            </a:xfrm>
            <a:prstGeom prst="flowChartMultidocumen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5645" name="Rectangle 31"/>
            <p:cNvSpPr>
              <a:spLocks noChangeArrowheads="1"/>
            </p:cNvSpPr>
            <p:nvPr/>
          </p:nvSpPr>
          <p:spPr bwMode="auto">
            <a:xfrm>
              <a:off x="4150" y="858"/>
              <a:ext cx="1134" cy="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marL="3175" indent="-3175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ru-RU" altLang="ru-RU" sz="1600" dirty="0">
                  <a:latin typeface="Times New Roman" pitchFamily="18" charset="0"/>
                </a:rPr>
                <a:t>Гос. ценные бумаги</a:t>
              </a:r>
            </a:p>
          </p:txBody>
        </p:sp>
      </p:grpSp>
      <p:sp>
        <p:nvSpPr>
          <p:cNvPr id="25624" name="AutoShape 32"/>
          <p:cNvSpPr>
            <a:spLocks noChangeArrowheads="1"/>
          </p:cNvSpPr>
          <p:nvPr/>
        </p:nvSpPr>
        <p:spPr bwMode="auto">
          <a:xfrm rot="1469870">
            <a:off x="5186363" y="4132660"/>
            <a:ext cx="1223962" cy="60722"/>
          </a:xfrm>
          <a:prstGeom prst="leftRightArrow">
            <a:avLst>
              <a:gd name="adj1" fmla="val 50000"/>
              <a:gd name="adj2" fmla="val 30235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5626" name="Text Box 34"/>
          <p:cNvSpPr txBox="1">
            <a:spLocks noChangeArrowheads="1"/>
          </p:cNvSpPr>
          <p:nvPr/>
        </p:nvSpPr>
        <p:spPr bwMode="auto">
          <a:xfrm>
            <a:off x="7286625" y="1173037"/>
            <a:ext cx="1603376" cy="784830"/>
          </a:xfrm>
          <a:prstGeom prst="rect">
            <a:avLst/>
          </a:prstGeom>
          <a:ln/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ru-RU" altLang="ru-RU" sz="105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ru-RU" alt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Минфин России</a:t>
            </a:r>
          </a:p>
          <a:p>
            <a:pPr algn="ctr" eaLnBrk="1" hangingPunct="1">
              <a:spcBef>
                <a:spcPct val="50000"/>
              </a:spcBef>
            </a:pPr>
            <a:endParaRPr lang="ru-RU" altLang="ru-RU" sz="9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27" name="Rectangle 36"/>
          <p:cNvSpPr>
            <a:spLocks noChangeArrowheads="1"/>
          </p:cNvSpPr>
          <p:nvPr/>
        </p:nvSpPr>
        <p:spPr bwMode="auto">
          <a:xfrm>
            <a:off x="6000751" y="1660922"/>
            <a:ext cx="1000125" cy="215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175" indent="-317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ru-RU" altLang="ru-RU" sz="1200" b="1" i="1">
                <a:latin typeface="Times New Roman Cyr"/>
              </a:rPr>
              <a:t>Отчет</a:t>
            </a:r>
          </a:p>
        </p:txBody>
      </p:sp>
      <p:sp>
        <p:nvSpPr>
          <p:cNvPr id="7" name="Овал 63"/>
          <p:cNvSpPr/>
          <p:nvPr/>
        </p:nvSpPr>
        <p:spPr>
          <a:xfrm>
            <a:off x="6858000" y="1660922"/>
            <a:ext cx="285750" cy="214313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>
                <a:lumMod val="95000"/>
                <a:lumOff val="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26654" name="Rectangle 38"/>
          <p:cNvSpPr>
            <a:spLocks noChangeArrowheads="1"/>
          </p:cNvSpPr>
          <p:nvPr/>
        </p:nvSpPr>
        <p:spPr bwMode="auto">
          <a:xfrm>
            <a:off x="7286626" y="1714500"/>
            <a:ext cx="1603375" cy="482204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25630" name="Text Box 39"/>
          <p:cNvSpPr txBox="1">
            <a:spLocks noChangeArrowheads="1"/>
          </p:cNvSpPr>
          <p:nvPr/>
        </p:nvSpPr>
        <p:spPr bwMode="auto">
          <a:xfrm>
            <a:off x="7286626" y="1821657"/>
            <a:ext cx="164306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Банк России</a:t>
            </a:r>
          </a:p>
        </p:txBody>
      </p:sp>
      <p:sp>
        <p:nvSpPr>
          <p:cNvPr id="26656" name="Rectangle 15"/>
          <p:cNvSpPr>
            <a:spLocks noChangeArrowheads="1"/>
          </p:cNvSpPr>
          <p:nvPr/>
        </p:nvSpPr>
        <p:spPr bwMode="auto">
          <a:xfrm>
            <a:off x="4572000" y="1446610"/>
            <a:ext cx="1428750" cy="42862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1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Казначейство </a:t>
            </a:r>
          </a:p>
          <a:p>
            <a:pPr algn="ctr">
              <a:defRPr/>
            </a:pPr>
            <a:r>
              <a:rPr lang="ru-RU" sz="1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России </a:t>
            </a:r>
          </a:p>
        </p:txBody>
      </p:sp>
      <p:cxnSp>
        <p:nvCxnSpPr>
          <p:cNvPr id="47" name="Прямая соединительная линия 46"/>
          <p:cNvCxnSpPr/>
          <p:nvPr/>
        </p:nvCxnSpPr>
        <p:spPr>
          <a:xfrm rot="10800000">
            <a:off x="857251" y="1607344"/>
            <a:ext cx="3643313" cy="11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>
            <a:endCxn id="26634" idx="0"/>
          </p:cNvCxnSpPr>
          <p:nvPr/>
        </p:nvCxnSpPr>
        <p:spPr>
          <a:xfrm rot="5400000">
            <a:off x="668934" y="1794074"/>
            <a:ext cx="375047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 rot="5400000" flipH="1" flipV="1">
            <a:off x="213520" y="1767285"/>
            <a:ext cx="428625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 стрелкой 59"/>
          <p:cNvCxnSpPr/>
          <p:nvPr/>
        </p:nvCxnSpPr>
        <p:spPr>
          <a:xfrm>
            <a:off x="428625" y="1553767"/>
            <a:ext cx="4071938" cy="1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36" name="Rectangle 36"/>
          <p:cNvSpPr>
            <a:spLocks noChangeArrowheads="1"/>
          </p:cNvSpPr>
          <p:nvPr/>
        </p:nvSpPr>
        <p:spPr bwMode="auto">
          <a:xfrm>
            <a:off x="857250" y="1607344"/>
            <a:ext cx="3214688" cy="160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175" indent="-317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ru-RU" altLang="ru-RU" sz="1200" b="1" i="1">
                <a:latin typeface="Times New Roman Cyr"/>
              </a:rPr>
              <a:t>Параметры отбора, ставка отсечения</a:t>
            </a:r>
          </a:p>
        </p:txBody>
      </p:sp>
      <p:sp>
        <p:nvSpPr>
          <p:cNvPr id="25637" name="Rectangle 36"/>
          <p:cNvSpPr>
            <a:spLocks noChangeArrowheads="1"/>
          </p:cNvSpPr>
          <p:nvPr/>
        </p:nvSpPr>
        <p:spPr bwMode="auto">
          <a:xfrm>
            <a:off x="785814" y="1339454"/>
            <a:ext cx="2928937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175" indent="-317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ru-RU" altLang="ru-RU" sz="1200" b="1" i="1">
                <a:latin typeface="Times New Roman Cyr"/>
              </a:rPr>
              <a:t>Реестр заявок, реестр договоров</a:t>
            </a:r>
          </a:p>
        </p:txBody>
      </p:sp>
      <p:sp>
        <p:nvSpPr>
          <p:cNvPr id="25638" name="AutoShape 22"/>
          <p:cNvSpPr>
            <a:spLocks noChangeArrowheads="1"/>
          </p:cNvSpPr>
          <p:nvPr/>
        </p:nvSpPr>
        <p:spPr bwMode="auto">
          <a:xfrm>
            <a:off x="6215064" y="1607344"/>
            <a:ext cx="928687" cy="53579"/>
          </a:xfrm>
          <a:prstGeom prst="rightArrow">
            <a:avLst>
              <a:gd name="adj1" fmla="val 50000"/>
              <a:gd name="adj2" fmla="val 30080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5639" name="AutoShape 33"/>
          <p:cNvSpPr>
            <a:spLocks noChangeArrowheads="1"/>
          </p:cNvSpPr>
          <p:nvPr/>
        </p:nvSpPr>
        <p:spPr bwMode="auto">
          <a:xfrm>
            <a:off x="2214563" y="3804047"/>
            <a:ext cx="1439862" cy="647700"/>
          </a:xfrm>
          <a:prstGeom prst="flowChartMultidocumen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5640" name="Rectangle 34"/>
          <p:cNvSpPr>
            <a:spLocks noChangeArrowheads="1"/>
          </p:cNvSpPr>
          <p:nvPr/>
        </p:nvSpPr>
        <p:spPr bwMode="auto">
          <a:xfrm>
            <a:off x="2143125" y="3964781"/>
            <a:ext cx="13335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175" indent="-317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ru-RU" altLang="ru-RU" sz="1600">
                <a:latin typeface="Times New Roman" pitchFamily="18" charset="0"/>
              </a:rPr>
              <a:t>Средства бюджета</a:t>
            </a:r>
          </a:p>
        </p:txBody>
      </p:sp>
      <p:sp>
        <p:nvSpPr>
          <p:cNvPr id="25641" name="Прямоугольник 68"/>
          <p:cNvSpPr>
            <a:spLocks noChangeArrowheads="1"/>
          </p:cNvSpPr>
          <p:nvPr/>
        </p:nvSpPr>
        <p:spPr bwMode="auto">
          <a:xfrm rot="-2150598">
            <a:off x="2807217" y="3446045"/>
            <a:ext cx="4572000" cy="498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175" indent="-317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ru-RU" altLang="ru-RU" sz="1200" i="1" dirty="0">
                <a:latin typeface="Times New Roman" pitchFamily="18" charset="0"/>
                <a:cs typeface="Times New Roman" pitchFamily="18" charset="0"/>
              </a:rPr>
              <a:t>Торговый механизм  Биржи/ИПТС</a:t>
            </a:r>
          </a:p>
          <a:p>
            <a:pPr algn="ctr" eaLnBrk="1" hangingPunct="1">
              <a:spcBef>
                <a:spcPct val="20000"/>
              </a:spcBef>
            </a:pPr>
            <a:r>
              <a:rPr lang="ru-RU" altLang="ru-RU" sz="1200" i="1" dirty="0">
                <a:latin typeface="Times New Roman" pitchFamily="18" charset="0"/>
                <a:cs typeface="Times New Roman" pitchFamily="18" charset="0"/>
              </a:rPr>
              <a:t>(Биржа, Депозитарий, НКО, Клиринговая организация)</a:t>
            </a:r>
          </a:p>
        </p:txBody>
      </p:sp>
      <p:sp>
        <p:nvSpPr>
          <p:cNvPr id="25642" name="Прямоугольник 70"/>
          <p:cNvSpPr>
            <a:spLocks noChangeArrowheads="1"/>
          </p:cNvSpPr>
          <p:nvPr/>
        </p:nvSpPr>
        <p:spPr bwMode="auto">
          <a:xfrm rot="-2185182">
            <a:off x="1914433" y="2812674"/>
            <a:ext cx="361156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175" indent="-317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ru-RU" altLang="ru-RU" sz="2000" i="1" dirty="0">
                <a:latin typeface="Times New Roman" pitchFamily="18" charset="0"/>
                <a:cs typeface="Times New Roman" pitchFamily="18" charset="0"/>
              </a:rPr>
              <a:t>Проведение торгов</a:t>
            </a:r>
          </a:p>
        </p:txBody>
      </p:sp>
      <p:pic>
        <p:nvPicPr>
          <p:cNvPr id="4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75610"/>
            <a:ext cx="9144000" cy="267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5651500" y="4869657"/>
            <a:ext cx="2133600" cy="273844"/>
          </a:xfrm>
        </p:spPr>
        <p:txBody>
          <a:bodyPr/>
          <a:lstStyle/>
          <a:p>
            <a:pPr>
              <a:defRPr/>
            </a:pPr>
            <a:r>
              <a:rPr lang="ru-RU" sz="1400" dirty="0" smtClean="0">
                <a:latin typeface="Monotype Corsiva" pitchFamily="66" charset="0"/>
              </a:rPr>
              <a:t>Слайд </a:t>
            </a:r>
            <a:fld id="{4DAADEB9-ECB3-49F6-8166-A02351F6E21B}" type="slidenum">
              <a:rPr lang="ru-RU" sz="1400" smtClean="0">
                <a:latin typeface="Monotype Corsiva" pitchFamily="66" charset="0"/>
              </a:rPr>
              <a:pPr>
                <a:defRPr/>
              </a:pPr>
              <a:t>10</a:t>
            </a:fld>
            <a:endParaRPr lang="ru-RU" sz="1400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1976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9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57158" y="1285866"/>
            <a:ext cx="8572560" cy="1232306"/>
          </a:xfrm>
          <a:ln>
            <a:miter lim="800000"/>
            <a:headEnd/>
            <a:tailEnd/>
          </a:ln>
        </p:spPr>
        <p:txBody>
          <a:bodyPr lIns="91429" tIns="45715" rIns="91429" bIns="45715">
            <a:noAutofit/>
          </a:bodyPr>
          <a:lstStyle/>
          <a:p>
            <a:pPr algn="ctr" eaLnBrk="1" hangingPunct="1">
              <a:buFontTx/>
              <a:buNone/>
              <a:defRPr/>
            </a:pPr>
            <a:r>
              <a:rPr lang="ru-RU" sz="4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</p:txBody>
      </p:sp>
      <p:sp>
        <p:nvSpPr>
          <p:cNvPr id="25603" name="Номер слайда 4"/>
          <p:cNvSpPr txBox="1">
            <a:spLocks noGrp="1"/>
          </p:cNvSpPr>
          <p:nvPr/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endParaRPr lang="ru-RU" altLang="ru-RU" sz="1400"/>
          </a:p>
        </p:txBody>
      </p:sp>
      <p:pic>
        <p:nvPicPr>
          <p:cNvPr id="2560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53525" cy="72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14900"/>
            <a:ext cx="9144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8" descr="C:\Documents and Settings\2315\Рабочий стол\Презентации Р.Е\Человечки\emailmarketing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313" y="1928812"/>
            <a:ext cx="3714750" cy="209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7" name="TextBox 49"/>
          <p:cNvSpPr txBox="1">
            <a:spLocks noChangeArrowheads="1"/>
          </p:cNvSpPr>
          <p:nvPr/>
        </p:nvSpPr>
        <p:spPr bwMode="auto">
          <a:xfrm>
            <a:off x="5854700" y="4173141"/>
            <a:ext cx="3530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altLang="ru-RU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С.Е. Прокофьев</a:t>
            </a:r>
          </a:p>
          <a:p>
            <a:pPr eaLnBrk="1" hangingPunct="1"/>
            <a:r>
              <a:rPr lang="en-US" altLang="ru-RU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E-mail</a:t>
            </a:r>
            <a:r>
              <a:rPr lang="ru-RU" altLang="ru-RU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ru-RU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sprokofiev@roskazna.ru</a:t>
            </a:r>
            <a:endParaRPr lang="ru-RU" altLang="ru-RU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5651500" y="4869657"/>
            <a:ext cx="2133600" cy="273844"/>
          </a:xfrm>
        </p:spPr>
        <p:txBody>
          <a:bodyPr/>
          <a:lstStyle/>
          <a:p>
            <a:pPr>
              <a:defRPr/>
            </a:pPr>
            <a:r>
              <a:rPr lang="ru-RU" sz="1400" dirty="0" smtClean="0">
                <a:latin typeface="Monotype Corsiva" pitchFamily="66" charset="0"/>
              </a:rPr>
              <a:t>Слайд </a:t>
            </a:r>
            <a:fld id="{4DAADEB9-ECB3-49F6-8166-A02351F6E21B}" type="slidenum">
              <a:rPr lang="ru-RU" sz="1400" smtClean="0">
                <a:latin typeface="Monotype Corsiva" pitchFamily="66" charset="0"/>
              </a:rPr>
              <a:pPr>
                <a:defRPr/>
              </a:pPr>
              <a:t>11</a:t>
            </a:fld>
            <a:endParaRPr lang="ru-RU" sz="1400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3485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406" y="111"/>
            <a:ext cx="8528034" cy="681430"/>
          </a:xfrm>
        </p:spPr>
        <p:txBody>
          <a:bodyPr>
            <a:normAutofit fontScale="90000"/>
          </a:bodyPr>
          <a:lstStyle/>
          <a:p>
            <a:r>
              <a:rPr lang="ru-RU" sz="2400" b="1" kern="1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Итоги управления остатками средств на едином казначейском счете за 2014 год</a:t>
            </a:r>
          </a:p>
        </p:txBody>
      </p:sp>
      <p:sp>
        <p:nvSpPr>
          <p:cNvPr id="20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5651500" y="4869657"/>
            <a:ext cx="2133600" cy="273844"/>
          </a:xfrm>
        </p:spPr>
        <p:txBody>
          <a:bodyPr/>
          <a:lstStyle/>
          <a:p>
            <a:pPr>
              <a:defRPr/>
            </a:pPr>
            <a:r>
              <a:rPr lang="ru-RU" sz="1400" dirty="0" smtClean="0">
                <a:latin typeface="Monotype Corsiva" pitchFamily="66" charset="0"/>
              </a:rPr>
              <a:t>Слайд </a:t>
            </a:r>
            <a:fld id="{4DAADEB9-ECB3-49F6-8166-A02351F6E21B}" type="slidenum">
              <a:rPr lang="ru-RU" sz="1400" smtClean="0">
                <a:latin typeface="Monotype Corsiva" pitchFamily="66" charset="0"/>
              </a:rPr>
              <a:pPr>
                <a:defRPr/>
              </a:pPr>
              <a:t>2</a:t>
            </a:fld>
            <a:endParaRPr lang="ru-RU" sz="1400" dirty="0">
              <a:latin typeface="Monotype Corsiva" pitchFamily="66" charset="0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993951720"/>
              </p:ext>
            </p:extLst>
          </p:nvPr>
        </p:nvGraphicFramePr>
        <p:xfrm>
          <a:off x="-252536" y="987574"/>
          <a:ext cx="9001000" cy="35762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55856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8449"/>
            <a:ext cx="8229600" cy="565079"/>
          </a:xfrm>
        </p:spPr>
        <p:txBody>
          <a:bodyPr>
            <a:normAutofit/>
          </a:bodyPr>
          <a:lstStyle/>
          <a:p>
            <a:r>
              <a:rPr lang="ru-RU" sz="2400" b="1" kern="1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Результаты работы в 2014 году</a:t>
            </a: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5651500" y="4869657"/>
            <a:ext cx="2133600" cy="273844"/>
          </a:xfrm>
        </p:spPr>
        <p:txBody>
          <a:bodyPr/>
          <a:lstStyle/>
          <a:p>
            <a:pPr>
              <a:defRPr/>
            </a:pPr>
            <a:r>
              <a:rPr lang="ru-RU" sz="1400" dirty="0" smtClean="0">
                <a:latin typeface="Monotype Corsiva" pitchFamily="66" charset="0"/>
              </a:rPr>
              <a:t>Слайд </a:t>
            </a:r>
            <a:fld id="{4DAADEB9-ECB3-49F6-8166-A02351F6E21B}" type="slidenum">
              <a:rPr lang="ru-RU" sz="1400" smtClean="0">
                <a:latin typeface="Monotype Corsiva" pitchFamily="66" charset="0"/>
              </a:rPr>
              <a:pPr>
                <a:defRPr/>
              </a:pPr>
              <a:t>3</a:t>
            </a:fld>
            <a:endParaRPr lang="ru-RU" sz="1400" dirty="0">
              <a:latin typeface="Monotype Corsiva" pitchFamily="66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5396836"/>
              </p:ext>
            </p:extLst>
          </p:nvPr>
        </p:nvGraphicFramePr>
        <p:xfrm>
          <a:off x="179512" y="789552"/>
          <a:ext cx="8784976" cy="4050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71615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47600" y="-20538"/>
            <a:ext cx="9104921" cy="558719"/>
          </a:xfrm>
        </p:spPr>
        <p:txBody>
          <a:bodyPr>
            <a:noAutofit/>
          </a:bodyPr>
          <a:lstStyle/>
          <a:p>
            <a:r>
              <a:rPr lang="ru-RU" sz="2400" b="1" kern="1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Действующая процедура кассового планирования и прогнозирования исполнения </a:t>
            </a:r>
            <a:r>
              <a:rPr lang="ru-RU" sz="2400" b="1" kern="1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федерального </a:t>
            </a:r>
            <a:r>
              <a:rPr lang="ru-RU" sz="2400" b="1" kern="1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бюджета</a:t>
            </a:r>
          </a:p>
        </p:txBody>
      </p:sp>
      <p:graphicFrame>
        <p:nvGraphicFramePr>
          <p:cNvPr id="37" name="Таблица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225273"/>
              </p:ext>
            </p:extLst>
          </p:nvPr>
        </p:nvGraphicFramePr>
        <p:xfrm>
          <a:off x="342176" y="849014"/>
          <a:ext cx="8572560" cy="4036564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2342634"/>
                <a:gridCol w="3888432"/>
                <a:gridCol w="2341494"/>
              </a:tblGrid>
              <a:tr h="7036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endParaRPr lang="ru-RU" sz="1000" b="0" i="1" baseline="0" dirty="0">
                        <a:solidFill>
                          <a:schemeClr val="tx1"/>
                        </a:solidFill>
                      </a:endParaRPr>
                    </a:p>
                  </a:txBody>
                  <a:tcPr marT="34290" marB="34290">
                    <a:lnL>
                      <a:noFill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100" b="1" i="1" baseline="0" dirty="0">
                        <a:solidFill>
                          <a:srgbClr val="C00000"/>
                        </a:solidFill>
                      </a:endParaRPr>
                    </a:p>
                  </a:txBody>
                  <a:tcPr marT="34290" marB="34290"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Clr>
                          <a:srgbClr val="C00000"/>
                        </a:buClr>
                        <a:buFont typeface="Wingdings" pitchFamily="2" charset="2"/>
                        <a:buChar char="ü"/>
                      </a:pPr>
                      <a:endParaRPr lang="ru-RU" sz="1000" b="0" i="1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4290" marB="34290"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2115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ru-RU" sz="1100" b="0" i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Формирование  МОУ ФК </a:t>
                      </a:r>
                      <a:r>
                        <a:rPr lang="ru-RU" sz="1500" b="1" i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Информации об исполнении федерального бюджета</a:t>
                      </a:r>
                      <a:endParaRPr lang="ru-RU" sz="1500" b="0" i="1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>
                    <a:lnL>
                      <a:noFill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b="1" i="1" baseline="0" dirty="0">
                        <a:solidFill>
                          <a:srgbClr val="C00000"/>
                        </a:solidFill>
                      </a:endParaRPr>
                    </a:p>
                  </a:txBody>
                  <a:tcPr marT="34290" marB="34290"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975" indent="0">
                        <a:buClr>
                          <a:srgbClr val="C00000"/>
                        </a:buClr>
                        <a:buFont typeface="Wingdings" pitchFamily="2" charset="2"/>
                        <a:buChar char="ü"/>
                      </a:pPr>
                      <a:r>
                        <a:rPr lang="ru-RU" sz="1500" b="1" i="1" kern="1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Получение Информации об исполнении федерального бюджета</a:t>
                      </a:r>
                      <a:endParaRPr lang="ru-RU" sz="1500" b="0" i="1" kern="120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T="34290" marB="34290"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15036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endParaRPr lang="ru-RU" sz="1500" b="0" i="1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ru-RU" sz="1500" b="1" i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Загрузка данных для анализа</a:t>
                      </a:r>
                      <a:endParaRPr lang="ru-RU" sz="1500" b="1" i="1" baseline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>
                    <a:lnL>
                      <a:noFill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b="1" i="1" baseline="0" dirty="0">
                        <a:solidFill>
                          <a:srgbClr val="C00000"/>
                        </a:solidFill>
                      </a:endParaRPr>
                    </a:p>
                  </a:txBody>
                  <a:tcPr marT="34290" marB="34290"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Clr>
                          <a:srgbClr val="C00000"/>
                        </a:buClr>
                        <a:buFont typeface="Wingdings" pitchFamily="2" charset="2"/>
                        <a:buChar char="ü"/>
                      </a:pPr>
                      <a:endParaRPr lang="ru-RU" sz="1000" b="0" i="1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buClr>
                          <a:srgbClr val="C00000"/>
                        </a:buClr>
                        <a:buFont typeface="Wingdings" pitchFamily="2" charset="2"/>
                        <a:buChar char="ü"/>
                      </a:pPr>
                      <a:r>
                        <a:rPr lang="ru-RU" sz="1500" b="1" i="1" kern="1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Формирование прогнозных данных</a:t>
                      </a:r>
                      <a:endParaRPr lang="ru-RU" sz="1500" b="0" i="1" kern="120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T="34290" marB="34290"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</a:tr>
              <a:tr h="97099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ru-RU" sz="1500" b="1" i="1" baseline="0" dirty="0" smtClean="0">
                          <a:solidFill>
                            <a:srgbClr val="002060"/>
                          </a:solidFill>
                          <a:latin typeface="Constantia" pitchFamily="18" charset="0"/>
                        </a:rPr>
                        <a:t>Формирование </a:t>
                      </a:r>
                      <a:r>
                        <a:rPr lang="ru-RU" sz="1500" b="0" i="1" baseline="0" dirty="0" smtClean="0">
                          <a:solidFill>
                            <a:schemeClr val="tx1"/>
                          </a:solidFill>
                          <a:latin typeface="Constantia" pitchFamily="18" charset="0"/>
                        </a:rPr>
                        <a:t> ЦАФК </a:t>
                      </a:r>
                      <a:r>
                        <a:rPr lang="ru-RU" sz="1500" b="1" i="1" baseline="0" dirty="0" smtClean="0">
                          <a:solidFill>
                            <a:srgbClr val="002060"/>
                          </a:solidFill>
                          <a:latin typeface="Constantia" pitchFamily="18" charset="0"/>
                        </a:rPr>
                        <a:t>кассового плана</a:t>
                      </a:r>
                      <a:endParaRPr lang="ru-RU" sz="1500" b="0" i="1" baseline="0" dirty="0">
                        <a:solidFill>
                          <a:schemeClr val="tx1"/>
                        </a:solidFill>
                        <a:latin typeface="Constantia" pitchFamily="18" charset="0"/>
                      </a:endParaRPr>
                    </a:p>
                  </a:txBody>
                  <a:tcPr marT="34290" marB="34290">
                    <a:lnL>
                      <a:noFill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b="1" i="1" baseline="0" dirty="0">
                        <a:solidFill>
                          <a:srgbClr val="C00000"/>
                        </a:solidFill>
                      </a:endParaRPr>
                    </a:p>
                  </a:txBody>
                  <a:tcPr marT="34290" marB="34290"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Clr>
                          <a:srgbClr val="C00000"/>
                        </a:buClr>
                        <a:buFont typeface="Wingdings" pitchFamily="2" charset="2"/>
                        <a:buChar char="ü"/>
                      </a:pPr>
                      <a:endParaRPr lang="ru-RU" sz="1000" b="0" i="1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4290" marB="34290"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8" name="Прямоугольник 37"/>
          <p:cNvSpPr/>
          <p:nvPr/>
        </p:nvSpPr>
        <p:spPr>
          <a:xfrm rot="16200000">
            <a:off x="-250706" y="2101631"/>
            <a:ext cx="1001416" cy="357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этап</a:t>
            </a:r>
          </a:p>
        </p:txBody>
      </p:sp>
      <p:sp>
        <p:nvSpPr>
          <p:cNvPr id="39" name="Прямоугольник 38"/>
          <p:cNvSpPr/>
          <p:nvPr/>
        </p:nvSpPr>
        <p:spPr>
          <a:xfrm rot="16200000">
            <a:off x="-327929" y="3101109"/>
            <a:ext cx="1155861" cy="357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solidFill>
                  <a:srgbClr val="9BBB59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этап</a:t>
            </a:r>
          </a:p>
        </p:txBody>
      </p:sp>
      <p:sp>
        <p:nvSpPr>
          <p:cNvPr id="40" name="Прямоугольник 39"/>
          <p:cNvSpPr/>
          <p:nvPr/>
        </p:nvSpPr>
        <p:spPr>
          <a:xfrm rot="16200000">
            <a:off x="-385126" y="4061903"/>
            <a:ext cx="1270256" cy="357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solidFill>
                  <a:srgbClr val="C0504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этап</a:t>
            </a:r>
          </a:p>
        </p:txBody>
      </p:sp>
      <p:grpSp>
        <p:nvGrpSpPr>
          <p:cNvPr id="19" name="Группа 101"/>
          <p:cNvGrpSpPr>
            <a:grpSpLocks/>
          </p:cNvGrpSpPr>
          <p:nvPr/>
        </p:nvGrpSpPr>
        <p:grpSpPr bwMode="auto">
          <a:xfrm rot="5400000">
            <a:off x="7851499" y="2610889"/>
            <a:ext cx="428628" cy="357190"/>
            <a:chOff x="3193638" y="2928934"/>
            <a:chExt cx="1613716" cy="1813147"/>
          </a:xfrm>
        </p:grpSpPr>
        <p:sp>
          <p:nvSpPr>
            <p:cNvPr id="52" name="Нашивка 51"/>
            <p:cNvSpPr/>
            <p:nvPr/>
          </p:nvSpPr>
          <p:spPr>
            <a:xfrm>
              <a:off x="3193638" y="2928934"/>
              <a:ext cx="949734" cy="1813147"/>
            </a:xfrm>
            <a:prstGeom prst="chevron">
              <a:avLst>
                <a:gd name="adj" fmla="val 62310"/>
              </a:avLst>
            </a:prstGeom>
            <a:solidFill>
              <a:schemeClr val="accent2">
                <a:lumMod val="75000"/>
                <a:alpha val="50000"/>
              </a:schemeClr>
            </a:solidFill>
          </p:spPr>
          <p:style>
            <a:lnRef idx="0">
              <a:schemeClr val="accent1">
                <a:shade val="9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shade val="9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shade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3" name="Нашивка 52"/>
            <p:cNvSpPr/>
            <p:nvPr/>
          </p:nvSpPr>
          <p:spPr>
            <a:xfrm>
              <a:off x="3857620" y="2928934"/>
              <a:ext cx="949734" cy="1813147"/>
            </a:xfrm>
            <a:prstGeom prst="chevron">
              <a:avLst>
                <a:gd name="adj" fmla="val 62310"/>
              </a:avLst>
            </a:prstGeom>
            <a:solidFill>
              <a:schemeClr val="accent2">
                <a:lumMod val="60000"/>
                <a:lumOff val="40000"/>
                <a:alpha val="50000"/>
              </a:schemeClr>
            </a:solidFill>
          </p:spPr>
          <p:style>
            <a:lnRef idx="0">
              <a:schemeClr val="accent1">
                <a:shade val="90000"/>
                <a:hueOff val="375112"/>
                <a:satOff val="-6927"/>
                <a:lumOff val="32127"/>
                <a:alphaOff val="0"/>
              </a:schemeClr>
            </a:lnRef>
            <a:fillRef idx="3">
              <a:schemeClr val="accent1">
                <a:shade val="90000"/>
                <a:hueOff val="375112"/>
                <a:satOff val="-6927"/>
                <a:lumOff val="32127"/>
                <a:alphaOff val="0"/>
              </a:schemeClr>
            </a:fillRef>
            <a:effectRef idx="3">
              <a:schemeClr val="accent1">
                <a:shade val="90000"/>
                <a:hueOff val="375112"/>
                <a:satOff val="-6927"/>
                <a:lumOff val="32127"/>
                <a:alphaOff val="0"/>
              </a:schemeClr>
            </a:effectRef>
            <a:fontRef idx="minor">
              <a:schemeClr val="lt1"/>
            </a:fontRef>
          </p:style>
        </p:sp>
      </p:grpSp>
      <p:grpSp>
        <p:nvGrpSpPr>
          <p:cNvPr id="20" name="Группа 101"/>
          <p:cNvGrpSpPr>
            <a:grpSpLocks/>
          </p:cNvGrpSpPr>
          <p:nvPr/>
        </p:nvGrpSpPr>
        <p:grpSpPr bwMode="auto">
          <a:xfrm rot="5400000">
            <a:off x="1285852" y="3641089"/>
            <a:ext cx="428628" cy="357190"/>
            <a:chOff x="3193638" y="2928934"/>
            <a:chExt cx="1613716" cy="1813147"/>
          </a:xfrm>
        </p:grpSpPr>
        <p:sp>
          <p:nvSpPr>
            <p:cNvPr id="55" name="Нашивка 54"/>
            <p:cNvSpPr/>
            <p:nvPr/>
          </p:nvSpPr>
          <p:spPr>
            <a:xfrm>
              <a:off x="3193638" y="2928934"/>
              <a:ext cx="949734" cy="1813147"/>
            </a:xfrm>
            <a:prstGeom prst="chevron">
              <a:avLst>
                <a:gd name="adj" fmla="val 62310"/>
              </a:avLst>
            </a:prstGeom>
            <a:solidFill>
              <a:schemeClr val="accent2">
                <a:lumMod val="75000"/>
                <a:alpha val="50000"/>
              </a:schemeClr>
            </a:solidFill>
          </p:spPr>
          <p:style>
            <a:lnRef idx="0">
              <a:schemeClr val="accent1">
                <a:shade val="9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shade val="9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shade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6" name="Нашивка 55"/>
            <p:cNvSpPr/>
            <p:nvPr/>
          </p:nvSpPr>
          <p:spPr>
            <a:xfrm>
              <a:off x="3857620" y="2928934"/>
              <a:ext cx="949734" cy="1813147"/>
            </a:xfrm>
            <a:prstGeom prst="chevron">
              <a:avLst>
                <a:gd name="adj" fmla="val 62310"/>
              </a:avLst>
            </a:prstGeom>
            <a:solidFill>
              <a:schemeClr val="accent2">
                <a:lumMod val="60000"/>
                <a:lumOff val="40000"/>
                <a:alpha val="50000"/>
              </a:schemeClr>
            </a:solidFill>
          </p:spPr>
          <p:style>
            <a:lnRef idx="0">
              <a:schemeClr val="accent1">
                <a:shade val="90000"/>
                <a:hueOff val="375112"/>
                <a:satOff val="-6927"/>
                <a:lumOff val="32127"/>
                <a:alphaOff val="0"/>
              </a:schemeClr>
            </a:lnRef>
            <a:fillRef idx="3">
              <a:schemeClr val="accent1">
                <a:shade val="90000"/>
                <a:hueOff val="375112"/>
                <a:satOff val="-6927"/>
                <a:lumOff val="32127"/>
                <a:alphaOff val="0"/>
              </a:schemeClr>
            </a:fillRef>
            <a:effectRef idx="3">
              <a:schemeClr val="accent1">
                <a:shade val="90000"/>
                <a:hueOff val="375112"/>
                <a:satOff val="-6927"/>
                <a:lumOff val="32127"/>
                <a:alphaOff val="0"/>
              </a:schemeClr>
            </a:effectRef>
            <a:fontRef idx="minor">
              <a:schemeClr val="lt1"/>
            </a:fontRef>
          </p:style>
        </p:sp>
      </p:grpSp>
      <p:sp>
        <p:nvSpPr>
          <p:cNvPr id="4" name="TextBox 3"/>
          <p:cNvSpPr txBox="1"/>
          <p:nvPr/>
        </p:nvSpPr>
        <p:spPr>
          <a:xfrm>
            <a:off x="250003" y="951571"/>
            <a:ext cx="14287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ФК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8001025" y="720737"/>
            <a:ext cx="10824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ГРБС, ГАД, ГАИФ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2" name="Прямая со стрелкой 21"/>
          <p:cNvCxnSpPr/>
          <p:nvPr/>
        </p:nvCxnSpPr>
        <p:spPr>
          <a:xfrm>
            <a:off x="1740300" y="1394260"/>
            <a:ext cx="6058741" cy="0"/>
          </a:xfrm>
          <a:prstGeom prst="straightConnector1">
            <a:avLst/>
          </a:prstGeom>
          <a:ln w="539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524451" y="763855"/>
            <a:ext cx="63222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обмен сведениями, составляющими </a:t>
            </a:r>
            <a:r>
              <a:rPr lang="ru-RU" sz="20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гос.тайну</a:t>
            </a:r>
            <a:r>
              <a:rPr lang="ru-RU" sz="20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осуществляется  вне  </a:t>
            </a:r>
            <a:r>
              <a:rPr lang="ru-RU" sz="20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инф.системы</a:t>
            </a:r>
            <a:endParaRPr lang="ru-RU" sz="2000" b="1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/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2483768" y="1563638"/>
            <a:ext cx="4194003" cy="3223389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Единая информационная система Минфина России</a:t>
            </a:r>
          </a:p>
          <a:p>
            <a:pPr algn="ctr"/>
            <a:r>
              <a:rPr lang="ru-RU" sz="1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506 </a:t>
            </a:r>
            <a:r>
              <a:rPr lang="ru-RU" sz="1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различных форм:</a:t>
            </a:r>
          </a:p>
          <a:p>
            <a:pPr algn="ctr">
              <a:buFont typeface="Wingdings" pitchFamily="2" charset="2"/>
              <a:buChar char="ü"/>
            </a:pPr>
            <a:r>
              <a:rPr lang="ru-RU" sz="1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91</a:t>
            </a:r>
            <a:r>
              <a:rPr lang="ru-RU" sz="1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форма в части доходов;</a:t>
            </a:r>
          </a:p>
          <a:p>
            <a:pPr algn="ctr">
              <a:buFont typeface="Wingdings" pitchFamily="2" charset="2"/>
              <a:buChar char="ü"/>
            </a:pPr>
            <a:r>
              <a:rPr lang="ru-RU" sz="1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210</a:t>
            </a:r>
            <a:r>
              <a:rPr lang="ru-RU" sz="1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форм в части расходов;</a:t>
            </a:r>
          </a:p>
          <a:p>
            <a:pPr algn="ctr">
              <a:buFont typeface="Wingdings" pitchFamily="2" charset="2"/>
              <a:buChar char="ü"/>
            </a:pPr>
            <a:r>
              <a:rPr lang="ru-RU" sz="1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1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форм в части источников финансирования дефицита ФБ;</a:t>
            </a:r>
          </a:p>
          <a:p>
            <a:pPr algn="ctr">
              <a:buFont typeface="Wingdings" pitchFamily="2" charset="2"/>
              <a:buChar char="ü"/>
            </a:pPr>
            <a:r>
              <a:rPr lang="ru-RU" sz="1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91</a:t>
            </a:r>
            <a:r>
              <a:rPr lang="ru-RU" sz="1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пояснительная записка  в части доходов;</a:t>
            </a:r>
          </a:p>
          <a:p>
            <a:pPr algn="ctr">
              <a:buFont typeface="Wingdings" pitchFamily="2" charset="2"/>
              <a:buChar char="ü"/>
            </a:pPr>
            <a:r>
              <a:rPr lang="ru-RU" sz="1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105</a:t>
            </a:r>
            <a:r>
              <a:rPr lang="ru-RU" sz="1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пояснительных записок  в части расходов;</a:t>
            </a:r>
          </a:p>
          <a:p>
            <a:pPr algn="ctr">
              <a:buFont typeface="Wingdings" pitchFamily="2" charset="2"/>
              <a:buChar char="ü"/>
            </a:pPr>
            <a:r>
              <a:rPr lang="ru-RU" sz="1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1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пояснительные записки  в части источников финансирования дефицита </a:t>
            </a:r>
            <a:r>
              <a:rPr lang="ru-RU" sz="14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ФБ</a:t>
            </a:r>
            <a:r>
              <a:rPr lang="ru-RU" sz="1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ctr"/>
            <a:endParaRPr lang="ru-RU" dirty="0"/>
          </a:p>
        </p:txBody>
      </p:sp>
      <p:grpSp>
        <p:nvGrpSpPr>
          <p:cNvPr id="6" name="Группа 101"/>
          <p:cNvGrpSpPr>
            <a:grpSpLocks/>
          </p:cNvGrpSpPr>
          <p:nvPr/>
        </p:nvGrpSpPr>
        <p:grpSpPr bwMode="auto">
          <a:xfrm>
            <a:off x="2428860" y="2250279"/>
            <a:ext cx="571504" cy="267893"/>
            <a:chOff x="3193638" y="2928934"/>
            <a:chExt cx="1613716" cy="1813147"/>
          </a:xfrm>
        </p:grpSpPr>
        <p:sp>
          <p:nvSpPr>
            <p:cNvPr id="17" name="Нашивка 16"/>
            <p:cNvSpPr/>
            <p:nvPr/>
          </p:nvSpPr>
          <p:spPr>
            <a:xfrm>
              <a:off x="3193638" y="2928934"/>
              <a:ext cx="949734" cy="1813147"/>
            </a:xfrm>
            <a:prstGeom prst="chevron">
              <a:avLst>
                <a:gd name="adj" fmla="val 62310"/>
              </a:avLst>
            </a:prstGeom>
            <a:solidFill>
              <a:schemeClr val="accent2">
                <a:lumMod val="75000"/>
                <a:alpha val="50000"/>
              </a:schemeClr>
            </a:solidFill>
          </p:spPr>
          <p:style>
            <a:lnRef idx="0">
              <a:schemeClr val="accent1">
                <a:shade val="9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shade val="9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shade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Нашивка 17"/>
            <p:cNvSpPr/>
            <p:nvPr/>
          </p:nvSpPr>
          <p:spPr>
            <a:xfrm>
              <a:off x="3857620" y="2928934"/>
              <a:ext cx="949734" cy="1813147"/>
            </a:xfrm>
            <a:prstGeom prst="chevron">
              <a:avLst>
                <a:gd name="adj" fmla="val 62310"/>
              </a:avLst>
            </a:prstGeom>
            <a:solidFill>
              <a:schemeClr val="accent2">
                <a:lumMod val="60000"/>
                <a:lumOff val="40000"/>
                <a:alpha val="50000"/>
              </a:schemeClr>
            </a:solidFill>
          </p:spPr>
          <p:style>
            <a:lnRef idx="0">
              <a:schemeClr val="accent1">
                <a:shade val="90000"/>
                <a:hueOff val="375112"/>
                <a:satOff val="-6927"/>
                <a:lumOff val="32127"/>
                <a:alphaOff val="0"/>
              </a:schemeClr>
            </a:lnRef>
            <a:fillRef idx="3">
              <a:schemeClr val="accent1">
                <a:shade val="90000"/>
                <a:hueOff val="375112"/>
                <a:satOff val="-6927"/>
                <a:lumOff val="32127"/>
                <a:alphaOff val="0"/>
              </a:schemeClr>
            </a:fillRef>
            <a:effectRef idx="3">
              <a:schemeClr val="accent1">
                <a:shade val="90000"/>
                <a:hueOff val="375112"/>
                <a:satOff val="-6927"/>
                <a:lumOff val="32127"/>
                <a:alphaOff val="0"/>
              </a:schemeClr>
            </a:effectRef>
            <a:fontRef idx="minor">
              <a:schemeClr val="lt1"/>
            </a:fontRef>
          </p:style>
        </p:sp>
      </p:grpSp>
      <p:grpSp>
        <p:nvGrpSpPr>
          <p:cNvPr id="9" name="Группа 101"/>
          <p:cNvGrpSpPr>
            <a:grpSpLocks/>
          </p:cNvGrpSpPr>
          <p:nvPr/>
        </p:nvGrpSpPr>
        <p:grpSpPr bwMode="auto">
          <a:xfrm rot="10800000">
            <a:off x="2428860" y="3161113"/>
            <a:ext cx="571504" cy="267893"/>
            <a:chOff x="3193638" y="2928934"/>
            <a:chExt cx="1613716" cy="1813147"/>
          </a:xfrm>
        </p:grpSpPr>
        <p:sp>
          <p:nvSpPr>
            <p:cNvPr id="30" name="Нашивка 29"/>
            <p:cNvSpPr/>
            <p:nvPr/>
          </p:nvSpPr>
          <p:spPr>
            <a:xfrm>
              <a:off x="3193638" y="2928934"/>
              <a:ext cx="949734" cy="1813147"/>
            </a:xfrm>
            <a:prstGeom prst="chevron">
              <a:avLst>
                <a:gd name="adj" fmla="val 62310"/>
              </a:avLst>
            </a:prstGeom>
            <a:solidFill>
              <a:schemeClr val="accent2">
                <a:lumMod val="75000"/>
                <a:alpha val="50000"/>
              </a:schemeClr>
            </a:solidFill>
          </p:spPr>
          <p:style>
            <a:lnRef idx="0">
              <a:schemeClr val="accent1">
                <a:shade val="9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shade val="9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shade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Нашивка 30"/>
            <p:cNvSpPr/>
            <p:nvPr/>
          </p:nvSpPr>
          <p:spPr>
            <a:xfrm>
              <a:off x="3857620" y="2928934"/>
              <a:ext cx="949734" cy="1813147"/>
            </a:xfrm>
            <a:prstGeom prst="chevron">
              <a:avLst>
                <a:gd name="adj" fmla="val 62310"/>
              </a:avLst>
            </a:prstGeom>
            <a:solidFill>
              <a:schemeClr val="accent2">
                <a:lumMod val="60000"/>
                <a:lumOff val="40000"/>
                <a:alpha val="50000"/>
              </a:schemeClr>
            </a:solidFill>
          </p:spPr>
          <p:style>
            <a:lnRef idx="0">
              <a:schemeClr val="accent1">
                <a:shade val="90000"/>
                <a:hueOff val="375112"/>
                <a:satOff val="-6927"/>
                <a:lumOff val="32127"/>
                <a:alphaOff val="0"/>
              </a:schemeClr>
            </a:lnRef>
            <a:fillRef idx="3">
              <a:schemeClr val="accent1">
                <a:shade val="90000"/>
                <a:hueOff val="375112"/>
                <a:satOff val="-6927"/>
                <a:lumOff val="32127"/>
                <a:alphaOff val="0"/>
              </a:schemeClr>
            </a:fillRef>
            <a:effectRef idx="3">
              <a:schemeClr val="accent1">
                <a:shade val="90000"/>
                <a:hueOff val="375112"/>
                <a:satOff val="-6927"/>
                <a:lumOff val="32127"/>
                <a:alphaOff val="0"/>
              </a:schemeClr>
            </a:effectRef>
            <a:fontRef idx="minor">
              <a:schemeClr val="lt1"/>
            </a:fontRef>
          </p:style>
        </p:sp>
      </p:grpSp>
      <p:grpSp>
        <p:nvGrpSpPr>
          <p:cNvPr id="16" name="Группа 101"/>
          <p:cNvGrpSpPr>
            <a:grpSpLocks/>
          </p:cNvGrpSpPr>
          <p:nvPr/>
        </p:nvGrpSpPr>
        <p:grpSpPr bwMode="auto">
          <a:xfrm>
            <a:off x="2428860" y="4477153"/>
            <a:ext cx="571504" cy="267893"/>
            <a:chOff x="3193638" y="2928934"/>
            <a:chExt cx="1613716" cy="1813147"/>
          </a:xfrm>
        </p:grpSpPr>
        <p:sp>
          <p:nvSpPr>
            <p:cNvPr id="48" name="Нашивка 47"/>
            <p:cNvSpPr/>
            <p:nvPr/>
          </p:nvSpPr>
          <p:spPr>
            <a:xfrm>
              <a:off x="3193638" y="2928934"/>
              <a:ext cx="949734" cy="1813147"/>
            </a:xfrm>
            <a:prstGeom prst="chevron">
              <a:avLst>
                <a:gd name="adj" fmla="val 62310"/>
              </a:avLst>
            </a:prstGeom>
            <a:solidFill>
              <a:schemeClr val="accent2">
                <a:lumMod val="75000"/>
                <a:alpha val="50000"/>
              </a:schemeClr>
            </a:solidFill>
          </p:spPr>
          <p:style>
            <a:lnRef idx="0">
              <a:schemeClr val="accent1">
                <a:shade val="9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shade val="9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shade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9" name="Нашивка 48"/>
            <p:cNvSpPr/>
            <p:nvPr/>
          </p:nvSpPr>
          <p:spPr>
            <a:xfrm>
              <a:off x="3857620" y="2928934"/>
              <a:ext cx="949734" cy="1813147"/>
            </a:xfrm>
            <a:prstGeom prst="chevron">
              <a:avLst>
                <a:gd name="adj" fmla="val 62310"/>
              </a:avLst>
            </a:prstGeom>
            <a:solidFill>
              <a:schemeClr val="accent2">
                <a:lumMod val="60000"/>
                <a:lumOff val="40000"/>
                <a:alpha val="50000"/>
              </a:schemeClr>
            </a:solidFill>
          </p:spPr>
          <p:style>
            <a:lnRef idx="0">
              <a:schemeClr val="accent1">
                <a:shade val="90000"/>
                <a:hueOff val="375112"/>
                <a:satOff val="-6927"/>
                <a:lumOff val="32127"/>
                <a:alphaOff val="0"/>
              </a:schemeClr>
            </a:lnRef>
            <a:fillRef idx="3">
              <a:schemeClr val="accent1">
                <a:shade val="90000"/>
                <a:hueOff val="375112"/>
                <a:satOff val="-6927"/>
                <a:lumOff val="32127"/>
                <a:alphaOff val="0"/>
              </a:schemeClr>
            </a:fillRef>
            <a:effectRef idx="3">
              <a:schemeClr val="accent1">
                <a:shade val="90000"/>
                <a:hueOff val="375112"/>
                <a:satOff val="-6927"/>
                <a:lumOff val="32127"/>
                <a:alphaOff val="0"/>
              </a:schemeClr>
            </a:effectRef>
            <a:fontRef idx="minor">
              <a:schemeClr val="lt1"/>
            </a:fontRef>
          </p:style>
        </p:sp>
      </p:grpSp>
      <p:grpSp>
        <p:nvGrpSpPr>
          <p:cNvPr id="7" name="Группа 101"/>
          <p:cNvGrpSpPr>
            <a:grpSpLocks/>
          </p:cNvGrpSpPr>
          <p:nvPr/>
        </p:nvGrpSpPr>
        <p:grpSpPr bwMode="auto">
          <a:xfrm>
            <a:off x="6168936" y="2250279"/>
            <a:ext cx="453928" cy="267893"/>
            <a:chOff x="3193638" y="2928934"/>
            <a:chExt cx="1613716" cy="1813147"/>
          </a:xfrm>
        </p:grpSpPr>
        <p:sp>
          <p:nvSpPr>
            <p:cNvPr id="42" name="Нашивка 41"/>
            <p:cNvSpPr/>
            <p:nvPr/>
          </p:nvSpPr>
          <p:spPr>
            <a:xfrm>
              <a:off x="3193638" y="2928934"/>
              <a:ext cx="949734" cy="1813147"/>
            </a:xfrm>
            <a:prstGeom prst="chevron">
              <a:avLst>
                <a:gd name="adj" fmla="val 62310"/>
              </a:avLst>
            </a:prstGeom>
            <a:solidFill>
              <a:schemeClr val="accent2">
                <a:lumMod val="75000"/>
                <a:alpha val="50000"/>
              </a:schemeClr>
            </a:solidFill>
          </p:spPr>
          <p:style>
            <a:lnRef idx="0">
              <a:schemeClr val="accent1">
                <a:shade val="9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shade val="9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shade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3" name="Нашивка 42"/>
            <p:cNvSpPr/>
            <p:nvPr/>
          </p:nvSpPr>
          <p:spPr>
            <a:xfrm>
              <a:off x="3857620" y="2928934"/>
              <a:ext cx="949734" cy="1813147"/>
            </a:xfrm>
            <a:prstGeom prst="chevron">
              <a:avLst>
                <a:gd name="adj" fmla="val 62310"/>
              </a:avLst>
            </a:prstGeom>
            <a:solidFill>
              <a:schemeClr val="accent2">
                <a:lumMod val="60000"/>
                <a:lumOff val="40000"/>
                <a:alpha val="50000"/>
              </a:schemeClr>
            </a:solidFill>
          </p:spPr>
          <p:style>
            <a:lnRef idx="0">
              <a:schemeClr val="accent1">
                <a:shade val="90000"/>
                <a:hueOff val="375112"/>
                <a:satOff val="-6927"/>
                <a:lumOff val="32127"/>
                <a:alphaOff val="0"/>
              </a:schemeClr>
            </a:lnRef>
            <a:fillRef idx="3">
              <a:schemeClr val="accent1">
                <a:shade val="90000"/>
                <a:hueOff val="375112"/>
                <a:satOff val="-6927"/>
                <a:lumOff val="32127"/>
                <a:alphaOff val="0"/>
              </a:schemeClr>
            </a:fillRef>
            <a:effectRef idx="3">
              <a:schemeClr val="accent1">
                <a:shade val="90000"/>
                <a:hueOff val="375112"/>
                <a:satOff val="-6927"/>
                <a:lumOff val="32127"/>
                <a:alphaOff val="0"/>
              </a:schemeClr>
            </a:effectRef>
            <a:fontRef idx="minor">
              <a:schemeClr val="lt1"/>
            </a:fontRef>
          </p:style>
        </p:sp>
      </p:grpSp>
      <p:grpSp>
        <p:nvGrpSpPr>
          <p:cNvPr id="10" name="Группа 101"/>
          <p:cNvGrpSpPr>
            <a:grpSpLocks/>
          </p:cNvGrpSpPr>
          <p:nvPr/>
        </p:nvGrpSpPr>
        <p:grpSpPr bwMode="auto">
          <a:xfrm rot="10800000">
            <a:off x="6177136" y="3161113"/>
            <a:ext cx="445728" cy="267893"/>
            <a:chOff x="3193638" y="2928934"/>
            <a:chExt cx="1613716" cy="1813147"/>
          </a:xfrm>
        </p:grpSpPr>
        <p:sp>
          <p:nvSpPr>
            <p:cNvPr id="45" name="Нашивка 44"/>
            <p:cNvSpPr/>
            <p:nvPr/>
          </p:nvSpPr>
          <p:spPr>
            <a:xfrm>
              <a:off x="3193638" y="2928934"/>
              <a:ext cx="949734" cy="1813147"/>
            </a:xfrm>
            <a:prstGeom prst="chevron">
              <a:avLst>
                <a:gd name="adj" fmla="val 62310"/>
              </a:avLst>
            </a:prstGeom>
            <a:solidFill>
              <a:schemeClr val="accent2">
                <a:lumMod val="75000"/>
                <a:alpha val="50000"/>
              </a:schemeClr>
            </a:solidFill>
          </p:spPr>
          <p:style>
            <a:lnRef idx="0">
              <a:schemeClr val="accent1">
                <a:shade val="9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shade val="9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shade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6" name="Нашивка 45"/>
            <p:cNvSpPr/>
            <p:nvPr/>
          </p:nvSpPr>
          <p:spPr>
            <a:xfrm>
              <a:off x="3857620" y="2928934"/>
              <a:ext cx="949734" cy="1813147"/>
            </a:xfrm>
            <a:prstGeom prst="chevron">
              <a:avLst>
                <a:gd name="adj" fmla="val 62310"/>
              </a:avLst>
            </a:prstGeom>
            <a:solidFill>
              <a:schemeClr val="accent2">
                <a:lumMod val="60000"/>
                <a:lumOff val="40000"/>
                <a:alpha val="50000"/>
              </a:schemeClr>
            </a:solidFill>
          </p:spPr>
          <p:style>
            <a:lnRef idx="0">
              <a:schemeClr val="accent1">
                <a:shade val="90000"/>
                <a:hueOff val="375112"/>
                <a:satOff val="-6927"/>
                <a:lumOff val="32127"/>
                <a:alphaOff val="0"/>
              </a:schemeClr>
            </a:lnRef>
            <a:fillRef idx="3">
              <a:schemeClr val="accent1">
                <a:shade val="90000"/>
                <a:hueOff val="375112"/>
                <a:satOff val="-6927"/>
                <a:lumOff val="32127"/>
                <a:alphaOff val="0"/>
              </a:schemeClr>
            </a:fillRef>
            <a:effectRef idx="3">
              <a:schemeClr val="accent1">
                <a:shade val="90000"/>
                <a:hueOff val="375112"/>
                <a:satOff val="-6927"/>
                <a:lumOff val="32127"/>
                <a:alphaOff val="0"/>
              </a:schemeClr>
            </a:effectRef>
            <a:fontRef idx="minor">
              <a:schemeClr val="lt1"/>
            </a:fontRef>
          </p:style>
        </p:sp>
      </p:grpSp>
      <p:sp>
        <p:nvSpPr>
          <p:cNvPr id="47" name="TextBox 46"/>
          <p:cNvSpPr txBox="1"/>
          <p:nvPr/>
        </p:nvSpPr>
        <p:spPr>
          <a:xfrm>
            <a:off x="3928594" y="4587974"/>
            <a:ext cx="17235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МФ РФ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5651500" y="4869657"/>
            <a:ext cx="2133600" cy="273844"/>
          </a:xfrm>
        </p:spPr>
        <p:txBody>
          <a:bodyPr/>
          <a:lstStyle/>
          <a:p>
            <a:pPr>
              <a:defRPr/>
            </a:pPr>
            <a:r>
              <a:rPr lang="ru-RU" sz="1400" dirty="0" smtClean="0">
                <a:latin typeface="Monotype Corsiva" pitchFamily="66" charset="0"/>
              </a:rPr>
              <a:t>Слайд </a:t>
            </a:r>
            <a:fld id="{4DAADEB9-ECB3-49F6-8166-A02351F6E21B}" type="slidenum">
              <a:rPr lang="ru-RU" sz="1400" smtClean="0">
                <a:latin typeface="Monotype Corsiva" pitchFamily="66" charset="0"/>
              </a:rPr>
              <a:pPr>
                <a:defRPr/>
              </a:pPr>
              <a:t>4</a:t>
            </a:fld>
            <a:endParaRPr lang="ru-RU" sz="1400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685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036496" cy="627534"/>
          </a:xfrm>
        </p:spPr>
        <p:txBody>
          <a:bodyPr>
            <a:normAutofit fontScale="90000"/>
          </a:bodyPr>
          <a:lstStyle/>
          <a:p>
            <a:r>
              <a:rPr lang="ru-RU" sz="2400" b="1" kern="1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Приоритетные задачи на 2015 год в части обеспечения исполнения федерального бюджета по расходам</a:t>
            </a: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5651500" y="4869657"/>
            <a:ext cx="2133600" cy="273844"/>
          </a:xfrm>
        </p:spPr>
        <p:txBody>
          <a:bodyPr/>
          <a:lstStyle/>
          <a:p>
            <a:pPr>
              <a:defRPr/>
            </a:pPr>
            <a:r>
              <a:rPr lang="ru-RU" sz="1400" dirty="0" smtClean="0">
                <a:latin typeface="Monotype Corsiva" pitchFamily="66" charset="0"/>
              </a:rPr>
              <a:t>Слайд </a:t>
            </a:r>
            <a:fld id="{4DAADEB9-ECB3-49F6-8166-A02351F6E21B}" type="slidenum">
              <a:rPr lang="ru-RU" sz="1400" smtClean="0">
                <a:latin typeface="Monotype Corsiva" pitchFamily="66" charset="0"/>
              </a:rPr>
              <a:pPr>
                <a:defRPr/>
              </a:pPr>
              <a:t>5</a:t>
            </a:fld>
            <a:endParaRPr lang="ru-RU" sz="1400" dirty="0">
              <a:latin typeface="Monotype Corsiva" pitchFamily="66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3604735"/>
              </p:ext>
            </p:extLst>
          </p:nvPr>
        </p:nvGraphicFramePr>
        <p:xfrm>
          <a:off x="251520" y="897564"/>
          <a:ext cx="8784976" cy="39424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45863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64686"/>
            <a:ext cx="8532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kern="1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Предельные объемы финансирования расходов</a:t>
            </a:r>
            <a:endParaRPr lang="ru-RU" sz="2400" b="1" kern="1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0" y="2031690"/>
            <a:ext cx="6732240" cy="0"/>
          </a:xfrm>
          <a:prstGeom prst="line">
            <a:avLst/>
          </a:prstGeom>
          <a:ln w="381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1" y="3327834"/>
            <a:ext cx="6732240" cy="0"/>
          </a:xfrm>
          <a:prstGeom prst="line">
            <a:avLst/>
          </a:prstGeom>
          <a:ln w="381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3713218"/>
              </p:ext>
            </p:extLst>
          </p:nvPr>
        </p:nvGraphicFramePr>
        <p:xfrm>
          <a:off x="409924" y="1055933"/>
          <a:ext cx="6096000" cy="563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/>
                <a:gridCol w="762000"/>
                <a:gridCol w="762000"/>
                <a:gridCol w="762000"/>
                <a:gridCol w="762000"/>
                <a:gridCol w="762000"/>
                <a:gridCol w="762000"/>
                <a:gridCol w="762000"/>
              </a:tblGrid>
              <a:tr h="278130">
                <a:tc gridSpan="8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Прогнозы кассовых выплат по расходам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янв.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фев.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март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апр.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май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…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ноя.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дек.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9900010"/>
              </p:ext>
            </p:extLst>
          </p:nvPr>
        </p:nvGraphicFramePr>
        <p:xfrm>
          <a:off x="436636" y="2497885"/>
          <a:ext cx="6096000" cy="563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/>
                <a:gridCol w="762000"/>
                <a:gridCol w="762000"/>
                <a:gridCol w="762000"/>
                <a:gridCol w="762000"/>
                <a:gridCol w="762000"/>
                <a:gridCol w="762000"/>
                <a:gridCol w="762000"/>
              </a:tblGrid>
              <a:tr h="278130">
                <a:tc gridSpan="8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Приложение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23 к Приказу 159н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янв.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фев.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март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апр.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май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…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ноя.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дек.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</a:tr>
            </a:tbl>
          </a:graphicData>
        </a:graphic>
      </p:graphicFrame>
      <p:sp>
        <p:nvSpPr>
          <p:cNvPr id="10" name="Скругленный прямоугольник 9"/>
          <p:cNvSpPr/>
          <p:nvPr/>
        </p:nvSpPr>
        <p:spPr>
          <a:xfrm>
            <a:off x="6876256" y="1491630"/>
            <a:ext cx="2088232" cy="256877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Состояние и прогноз состояния ЕКС</a:t>
            </a:r>
          </a:p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(доходы + источники)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Кольцо 11"/>
          <p:cNvSpPr/>
          <p:nvPr/>
        </p:nvSpPr>
        <p:spPr>
          <a:xfrm>
            <a:off x="1902387" y="1275606"/>
            <a:ext cx="720080" cy="486054"/>
          </a:xfrm>
          <a:prstGeom prst="donut">
            <a:avLst>
              <a:gd name="adj" fmla="val 9334"/>
            </a:avLst>
          </a:prstGeom>
          <a:solidFill>
            <a:srgbClr val="FF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14" name="Соединительная линия уступом 13"/>
          <p:cNvCxnSpPr>
            <a:stCxn id="12" idx="4"/>
          </p:cNvCxnSpPr>
          <p:nvPr/>
        </p:nvCxnSpPr>
        <p:spPr>
          <a:xfrm rot="16200000" flipH="1">
            <a:off x="4512677" y="-488590"/>
            <a:ext cx="108012" cy="4608512"/>
          </a:xfrm>
          <a:prstGeom prst="bentConnector2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667179" y="1611205"/>
            <a:ext cx="24482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отребность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Кольцо 15"/>
          <p:cNvSpPr/>
          <p:nvPr/>
        </p:nvSpPr>
        <p:spPr>
          <a:xfrm>
            <a:off x="1963361" y="2727617"/>
            <a:ext cx="720080" cy="486054"/>
          </a:xfrm>
          <a:prstGeom prst="donut">
            <a:avLst>
              <a:gd name="adj" fmla="val 9334"/>
            </a:avLst>
          </a:prstGeom>
          <a:solidFill>
            <a:srgbClr val="FF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341381" y="3363838"/>
            <a:ext cx="1944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Возможность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 rot="16200000">
            <a:off x="-671085" y="533150"/>
            <a:ext cx="172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ГРБС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 rot="16200000">
            <a:off x="-671084" y="2157236"/>
            <a:ext cx="172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Минфин 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 rot="16200000">
            <a:off x="-208957" y="3667493"/>
            <a:ext cx="8039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ФК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1" name="Прямая со стрелкой 30"/>
          <p:cNvCxnSpPr>
            <a:stCxn id="16" idx="4"/>
          </p:cNvCxnSpPr>
          <p:nvPr/>
        </p:nvCxnSpPr>
        <p:spPr>
          <a:xfrm flipH="1">
            <a:off x="2323401" y="3213670"/>
            <a:ext cx="1" cy="709047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Прямоугольник 31"/>
          <p:cNvSpPr/>
          <p:nvPr/>
        </p:nvSpPr>
        <p:spPr>
          <a:xfrm>
            <a:off x="462206" y="3922718"/>
            <a:ext cx="4320480" cy="2630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Казначейское уведомление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3" name="Прямая со стрелкой 32"/>
          <p:cNvCxnSpPr/>
          <p:nvPr/>
        </p:nvCxnSpPr>
        <p:spPr>
          <a:xfrm>
            <a:off x="899593" y="4191930"/>
            <a:ext cx="1" cy="27003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Прямоугольник 40"/>
          <p:cNvSpPr/>
          <p:nvPr/>
        </p:nvSpPr>
        <p:spPr>
          <a:xfrm>
            <a:off x="3861823" y="4476564"/>
            <a:ext cx="959117" cy="3282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РР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377785" y="3651870"/>
            <a:ext cx="1619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ПОФР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2708063" y="4473958"/>
            <a:ext cx="959117" cy="3282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РР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1491243" y="4476564"/>
            <a:ext cx="959117" cy="3282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РР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377679" y="4476564"/>
            <a:ext cx="959117" cy="3282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РР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8" name="Прямая со стрелкой 57"/>
          <p:cNvCxnSpPr/>
          <p:nvPr/>
        </p:nvCxnSpPr>
        <p:spPr>
          <a:xfrm>
            <a:off x="1780138" y="4191930"/>
            <a:ext cx="1" cy="27003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 стрелкой 58"/>
          <p:cNvCxnSpPr/>
          <p:nvPr/>
        </p:nvCxnSpPr>
        <p:spPr>
          <a:xfrm>
            <a:off x="2622446" y="4175306"/>
            <a:ext cx="1" cy="27003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 стрелкой 59"/>
          <p:cNvCxnSpPr/>
          <p:nvPr/>
        </p:nvCxnSpPr>
        <p:spPr>
          <a:xfrm>
            <a:off x="4266220" y="4191930"/>
            <a:ext cx="1" cy="27003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 стрелкой 60"/>
          <p:cNvCxnSpPr/>
          <p:nvPr/>
        </p:nvCxnSpPr>
        <p:spPr>
          <a:xfrm>
            <a:off x="3536738" y="4191930"/>
            <a:ext cx="1" cy="27003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 flipH="1">
            <a:off x="3667181" y="3651870"/>
            <a:ext cx="3065061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 стрелкой 68"/>
          <p:cNvCxnSpPr>
            <a:endCxn id="16" idx="5"/>
          </p:cNvCxnSpPr>
          <p:nvPr/>
        </p:nvCxnSpPr>
        <p:spPr>
          <a:xfrm flipH="1" flipV="1">
            <a:off x="2577989" y="3142489"/>
            <a:ext cx="1089191" cy="509381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5651500" y="4869657"/>
            <a:ext cx="2133600" cy="273844"/>
          </a:xfrm>
        </p:spPr>
        <p:txBody>
          <a:bodyPr/>
          <a:lstStyle/>
          <a:p>
            <a:pPr>
              <a:defRPr/>
            </a:pPr>
            <a:r>
              <a:rPr lang="ru-RU" sz="1400" dirty="0" smtClean="0">
                <a:latin typeface="Monotype Corsiva" pitchFamily="66" charset="0"/>
              </a:rPr>
              <a:t>Слайд </a:t>
            </a:r>
            <a:fld id="{4DAADEB9-ECB3-49F6-8166-A02351F6E21B}" type="slidenum">
              <a:rPr lang="ru-RU" sz="1400" smtClean="0">
                <a:latin typeface="Monotype Corsiva" pitchFamily="66" charset="0"/>
              </a:rPr>
              <a:pPr>
                <a:defRPr/>
              </a:pPr>
              <a:t>6</a:t>
            </a:fld>
            <a:endParaRPr lang="ru-RU" sz="1400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362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08520" y="-128550"/>
            <a:ext cx="9144000" cy="864096"/>
          </a:xfrm>
        </p:spPr>
        <p:txBody>
          <a:bodyPr>
            <a:normAutofit/>
          </a:bodyPr>
          <a:lstStyle/>
          <a:p>
            <a:r>
              <a:rPr lang="ru-RU" sz="2400" b="1" kern="1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Приоритетные задачи на 2015 год в части обеспечения исполнения функции прогнозирования средств на ЕКС</a:t>
            </a:r>
          </a:p>
        </p:txBody>
      </p:sp>
      <p:sp>
        <p:nvSpPr>
          <p:cNvPr id="6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5651500" y="4869657"/>
            <a:ext cx="2133600" cy="273844"/>
          </a:xfrm>
        </p:spPr>
        <p:txBody>
          <a:bodyPr/>
          <a:lstStyle/>
          <a:p>
            <a:pPr>
              <a:defRPr/>
            </a:pPr>
            <a:r>
              <a:rPr lang="ru-RU" sz="1400" dirty="0" smtClean="0">
                <a:latin typeface="Monotype Corsiva" pitchFamily="66" charset="0"/>
              </a:rPr>
              <a:t>Слайд </a:t>
            </a:r>
            <a:fld id="{4DAADEB9-ECB3-49F6-8166-A02351F6E21B}" type="slidenum">
              <a:rPr lang="ru-RU" sz="1400" smtClean="0">
                <a:latin typeface="Monotype Corsiva" pitchFamily="66" charset="0"/>
              </a:rPr>
              <a:pPr>
                <a:defRPr/>
              </a:pPr>
              <a:t>7</a:t>
            </a:fld>
            <a:endParaRPr lang="ru-RU" sz="1400" dirty="0">
              <a:latin typeface="Monotype Corsiva" pitchFamily="66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6765781"/>
              </p:ext>
            </p:extLst>
          </p:nvPr>
        </p:nvGraphicFramePr>
        <p:xfrm>
          <a:off x="467544" y="897564"/>
          <a:ext cx="8229600" cy="39424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04920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Группа 101"/>
          <p:cNvGrpSpPr>
            <a:grpSpLocks/>
          </p:cNvGrpSpPr>
          <p:nvPr/>
        </p:nvGrpSpPr>
        <p:grpSpPr bwMode="auto">
          <a:xfrm rot="16200000">
            <a:off x="1153633" y="1813654"/>
            <a:ext cx="189199" cy="265231"/>
            <a:chOff x="3193638" y="2928934"/>
            <a:chExt cx="1613716" cy="1813147"/>
          </a:xfrm>
        </p:grpSpPr>
        <p:sp>
          <p:nvSpPr>
            <p:cNvPr id="66" name="Нашивка 65"/>
            <p:cNvSpPr/>
            <p:nvPr/>
          </p:nvSpPr>
          <p:spPr>
            <a:xfrm>
              <a:off x="3193638" y="2928934"/>
              <a:ext cx="949734" cy="1813147"/>
            </a:xfrm>
            <a:prstGeom prst="chevron">
              <a:avLst>
                <a:gd name="adj" fmla="val 62310"/>
              </a:avLst>
            </a:prstGeom>
            <a:solidFill>
              <a:schemeClr val="accent2">
                <a:lumMod val="75000"/>
                <a:alpha val="50000"/>
              </a:schemeClr>
            </a:solidFill>
          </p:spPr>
          <p:style>
            <a:lnRef idx="0">
              <a:schemeClr val="accent1">
                <a:shade val="9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shade val="9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shade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7" name="Нашивка 66"/>
            <p:cNvSpPr/>
            <p:nvPr/>
          </p:nvSpPr>
          <p:spPr>
            <a:xfrm>
              <a:off x="3857620" y="2928934"/>
              <a:ext cx="949734" cy="1813147"/>
            </a:xfrm>
            <a:prstGeom prst="chevron">
              <a:avLst>
                <a:gd name="adj" fmla="val 62310"/>
              </a:avLst>
            </a:prstGeom>
            <a:solidFill>
              <a:schemeClr val="accent2">
                <a:lumMod val="60000"/>
                <a:lumOff val="40000"/>
                <a:alpha val="50000"/>
              </a:schemeClr>
            </a:solidFill>
          </p:spPr>
          <p:style>
            <a:lnRef idx="0">
              <a:schemeClr val="accent1">
                <a:shade val="90000"/>
                <a:hueOff val="375112"/>
                <a:satOff val="-6927"/>
                <a:lumOff val="32127"/>
                <a:alphaOff val="0"/>
              </a:schemeClr>
            </a:lnRef>
            <a:fillRef idx="3">
              <a:schemeClr val="accent1">
                <a:shade val="90000"/>
                <a:hueOff val="375112"/>
                <a:satOff val="-6927"/>
                <a:lumOff val="32127"/>
                <a:alphaOff val="0"/>
              </a:schemeClr>
            </a:fillRef>
            <a:effectRef idx="3">
              <a:schemeClr val="accent1">
                <a:shade val="90000"/>
                <a:hueOff val="375112"/>
                <a:satOff val="-6927"/>
                <a:lumOff val="32127"/>
                <a:alphaOff val="0"/>
              </a:schemeClr>
            </a:effectRef>
            <a:fontRef idx="minor">
              <a:schemeClr val="lt1"/>
            </a:fontRef>
          </p:style>
        </p:sp>
      </p:grpSp>
      <p:grpSp>
        <p:nvGrpSpPr>
          <p:cNvPr id="68" name="Группа 101"/>
          <p:cNvGrpSpPr>
            <a:grpSpLocks/>
          </p:cNvGrpSpPr>
          <p:nvPr/>
        </p:nvGrpSpPr>
        <p:grpSpPr bwMode="auto">
          <a:xfrm rot="5400000">
            <a:off x="1153634" y="2242283"/>
            <a:ext cx="189197" cy="265232"/>
            <a:chOff x="3193638" y="2928934"/>
            <a:chExt cx="1613716" cy="1813147"/>
          </a:xfrm>
        </p:grpSpPr>
        <p:sp>
          <p:nvSpPr>
            <p:cNvPr id="69" name="Нашивка 68"/>
            <p:cNvSpPr/>
            <p:nvPr/>
          </p:nvSpPr>
          <p:spPr>
            <a:xfrm>
              <a:off x="3193638" y="2928934"/>
              <a:ext cx="949734" cy="1813147"/>
            </a:xfrm>
            <a:prstGeom prst="chevron">
              <a:avLst>
                <a:gd name="adj" fmla="val 62310"/>
              </a:avLst>
            </a:prstGeom>
            <a:solidFill>
              <a:schemeClr val="accent2">
                <a:lumMod val="75000"/>
                <a:alpha val="50000"/>
              </a:schemeClr>
            </a:solidFill>
          </p:spPr>
          <p:style>
            <a:lnRef idx="0">
              <a:schemeClr val="accent1">
                <a:shade val="9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shade val="9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shade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0" name="Нашивка 69"/>
            <p:cNvSpPr/>
            <p:nvPr/>
          </p:nvSpPr>
          <p:spPr>
            <a:xfrm>
              <a:off x="3857620" y="2928934"/>
              <a:ext cx="949734" cy="1813147"/>
            </a:xfrm>
            <a:prstGeom prst="chevron">
              <a:avLst>
                <a:gd name="adj" fmla="val 62310"/>
              </a:avLst>
            </a:prstGeom>
            <a:solidFill>
              <a:schemeClr val="accent2">
                <a:lumMod val="60000"/>
                <a:lumOff val="40000"/>
                <a:alpha val="50000"/>
              </a:schemeClr>
            </a:solidFill>
          </p:spPr>
          <p:style>
            <a:lnRef idx="0">
              <a:schemeClr val="accent1">
                <a:shade val="90000"/>
                <a:hueOff val="375112"/>
                <a:satOff val="-6927"/>
                <a:lumOff val="32127"/>
                <a:alphaOff val="0"/>
              </a:schemeClr>
            </a:lnRef>
            <a:fillRef idx="3">
              <a:schemeClr val="accent1">
                <a:shade val="90000"/>
                <a:hueOff val="375112"/>
                <a:satOff val="-6927"/>
                <a:lumOff val="32127"/>
                <a:alphaOff val="0"/>
              </a:schemeClr>
            </a:fillRef>
            <a:effectRef idx="3">
              <a:schemeClr val="accent1">
                <a:shade val="90000"/>
                <a:hueOff val="375112"/>
                <a:satOff val="-6927"/>
                <a:lumOff val="32127"/>
                <a:alphaOff val="0"/>
              </a:schemeClr>
            </a:effectRef>
            <a:fontRef idx="minor">
              <a:schemeClr val="lt1"/>
            </a:fontRef>
          </p:style>
        </p:sp>
      </p:grpSp>
      <p:grpSp>
        <p:nvGrpSpPr>
          <p:cNvPr id="38" name="Группа 101"/>
          <p:cNvGrpSpPr>
            <a:grpSpLocks/>
          </p:cNvGrpSpPr>
          <p:nvPr/>
        </p:nvGrpSpPr>
        <p:grpSpPr bwMode="auto">
          <a:xfrm rot="16200000">
            <a:off x="3984744" y="1741647"/>
            <a:ext cx="189199" cy="265231"/>
            <a:chOff x="3193638" y="2928934"/>
            <a:chExt cx="1613716" cy="1813147"/>
          </a:xfrm>
        </p:grpSpPr>
        <p:sp>
          <p:nvSpPr>
            <p:cNvPr id="44" name="Нашивка 43"/>
            <p:cNvSpPr/>
            <p:nvPr/>
          </p:nvSpPr>
          <p:spPr>
            <a:xfrm>
              <a:off x="3193638" y="2928934"/>
              <a:ext cx="949734" cy="1813147"/>
            </a:xfrm>
            <a:prstGeom prst="chevron">
              <a:avLst>
                <a:gd name="adj" fmla="val 62310"/>
              </a:avLst>
            </a:prstGeom>
            <a:solidFill>
              <a:schemeClr val="accent2">
                <a:lumMod val="75000"/>
                <a:alpha val="50000"/>
              </a:schemeClr>
            </a:solidFill>
          </p:spPr>
          <p:style>
            <a:lnRef idx="0">
              <a:schemeClr val="accent1">
                <a:shade val="9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shade val="9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shade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7" name="Нашивка 46"/>
            <p:cNvSpPr/>
            <p:nvPr/>
          </p:nvSpPr>
          <p:spPr>
            <a:xfrm>
              <a:off x="3857620" y="2928934"/>
              <a:ext cx="949734" cy="1813147"/>
            </a:xfrm>
            <a:prstGeom prst="chevron">
              <a:avLst>
                <a:gd name="adj" fmla="val 62310"/>
              </a:avLst>
            </a:prstGeom>
            <a:solidFill>
              <a:schemeClr val="accent2">
                <a:lumMod val="60000"/>
                <a:lumOff val="40000"/>
                <a:alpha val="50000"/>
              </a:schemeClr>
            </a:solidFill>
          </p:spPr>
          <p:style>
            <a:lnRef idx="0">
              <a:schemeClr val="accent1">
                <a:shade val="90000"/>
                <a:hueOff val="375112"/>
                <a:satOff val="-6927"/>
                <a:lumOff val="32127"/>
                <a:alphaOff val="0"/>
              </a:schemeClr>
            </a:lnRef>
            <a:fillRef idx="3">
              <a:schemeClr val="accent1">
                <a:shade val="90000"/>
                <a:hueOff val="375112"/>
                <a:satOff val="-6927"/>
                <a:lumOff val="32127"/>
                <a:alphaOff val="0"/>
              </a:schemeClr>
            </a:fillRef>
            <a:effectRef idx="3">
              <a:schemeClr val="accent1">
                <a:shade val="90000"/>
                <a:hueOff val="375112"/>
                <a:satOff val="-6927"/>
                <a:lumOff val="32127"/>
                <a:alphaOff val="0"/>
              </a:schemeClr>
            </a:effectRef>
            <a:fontRef idx="minor">
              <a:schemeClr val="lt1"/>
            </a:fontRef>
          </p:style>
        </p:sp>
      </p:grpSp>
      <p:grpSp>
        <p:nvGrpSpPr>
          <p:cNvPr id="50" name="Группа 101"/>
          <p:cNvGrpSpPr>
            <a:grpSpLocks/>
          </p:cNvGrpSpPr>
          <p:nvPr/>
        </p:nvGrpSpPr>
        <p:grpSpPr bwMode="auto">
          <a:xfrm rot="5400000">
            <a:off x="3984745" y="2170276"/>
            <a:ext cx="189197" cy="265232"/>
            <a:chOff x="3193638" y="2928934"/>
            <a:chExt cx="1613716" cy="1813147"/>
          </a:xfrm>
        </p:grpSpPr>
        <p:sp>
          <p:nvSpPr>
            <p:cNvPr id="53" name="Нашивка 52"/>
            <p:cNvSpPr/>
            <p:nvPr/>
          </p:nvSpPr>
          <p:spPr>
            <a:xfrm>
              <a:off x="3193638" y="2928934"/>
              <a:ext cx="949734" cy="1813147"/>
            </a:xfrm>
            <a:prstGeom prst="chevron">
              <a:avLst>
                <a:gd name="adj" fmla="val 62310"/>
              </a:avLst>
            </a:prstGeom>
            <a:solidFill>
              <a:schemeClr val="accent2">
                <a:lumMod val="75000"/>
                <a:alpha val="50000"/>
              </a:schemeClr>
            </a:solidFill>
          </p:spPr>
          <p:style>
            <a:lnRef idx="0">
              <a:schemeClr val="accent1">
                <a:shade val="9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shade val="9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shade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8" name="Нашивка 57"/>
            <p:cNvSpPr/>
            <p:nvPr/>
          </p:nvSpPr>
          <p:spPr>
            <a:xfrm>
              <a:off x="3857620" y="2928934"/>
              <a:ext cx="949734" cy="1813147"/>
            </a:xfrm>
            <a:prstGeom prst="chevron">
              <a:avLst>
                <a:gd name="adj" fmla="val 62310"/>
              </a:avLst>
            </a:prstGeom>
            <a:solidFill>
              <a:schemeClr val="accent2">
                <a:lumMod val="60000"/>
                <a:lumOff val="40000"/>
                <a:alpha val="50000"/>
              </a:schemeClr>
            </a:solidFill>
          </p:spPr>
          <p:style>
            <a:lnRef idx="0">
              <a:schemeClr val="accent1">
                <a:shade val="90000"/>
                <a:hueOff val="375112"/>
                <a:satOff val="-6927"/>
                <a:lumOff val="32127"/>
                <a:alphaOff val="0"/>
              </a:schemeClr>
            </a:lnRef>
            <a:fillRef idx="3">
              <a:schemeClr val="accent1">
                <a:shade val="90000"/>
                <a:hueOff val="375112"/>
                <a:satOff val="-6927"/>
                <a:lumOff val="32127"/>
                <a:alphaOff val="0"/>
              </a:schemeClr>
            </a:fillRef>
            <a:effectRef idx="3">
              <a:schemeClr val="accent1">
                <a:shade val="90000"/>
                <a:hueOff val="375112"/>
                <a:satOff val="-6927"/>
                <a:lumOff val="32127"/>
                <a:alphaOff val="0"/>
              </a:schemeClr>
            </a:effectRef>
            <a:fontRef idx="minor">
              <a:schemeClr val="lt1"/>
            </a:fontRef>
          </p:style>
        </p:sp>
      </p:grp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0"/>
            <a:ext cx="9252520" cy="735546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2400" b="1" kern="1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Функционирование единого казначейского счета </a:t>
            </a:r>
            <a:r>
              <a:rPr lang="ru-RU" sz="2400" b="1" kern="1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400" b="1" kern="1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400" b="1" kern="1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в </a:t>
            </a:r>
            <a:r>
              <a:rPr lang="ru-RU" sz="2400" b="1" kern="1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новых условиях</a:t>
            </a:r>
            <a:endParaRPr lang="fr-FR" sz="2400" b="1" kern="1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179389" y="1275755"/>
            <a:ext cx="87137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4864167" y="1779662"/>
            <a:ext cx="22352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8800" dirty="0">
                <a:solidFill>
                  <a:srgbClr val="8064A2">
                    <a:lumMod val="50000"/>
                  </a:srgbClr>
                </a:solidFill>
              </a:rPr>
              <a:t>…...</a:t>
            </a:r>
          </a:p>
        </p:txBody>
      </p:sp>
      <p:graphicFrame>
        <p:nvGraphicFramePr>
          <p:cNvPr id="33" name="Схема 32"/>
          <p:cNvGraphicFramePr/>
          <p:nvPr>
            <p:extLst>
              <p:ext uri="{D42A27DB-BD31-4B8C-83A1-F6EECF244321}">
                <p14:modId xmlns:p14="http://schemas.microsoft.com/office/powerpoint/2010/main" val="805786683"/>
              </p:ext>
            </p:extLst>
          </p:nvPr>
        </p:nvGraphicFramePr>
        <p:xfrm>
          <a:off x="179512" y="2283718"/>
          <a:ext cx="2500330" cy="21502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5" name="Схема 34"/>
          <p:cNvGraphicFramePr/>
          <p:nvPr>
            <p:extLst>
              <p:ext uri="{D42A27DB-BD31-4B8C-83A1-F6EECF244321}">
                <p14:modId xmlns:p14="http://schemas.microsoft.com/office/powerpoint/2010/main" val="774567232"/>
              </p:ext>
            </p:extLst>
          </p:nvPr>
        </p:nvGraphicFramePr>
        <p:xfrm>
          <a:off x="2857488" y="2303858"/>
          <a:ext cx="2500330" cy="21502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36" name="Схема 35"/>
          <p:cNvGraphicFramePr/>
          <p:nvPr>
            <p:extLst>
              <p:ext uri="{D42A27DB-BD31-4B8C-83A1-F6EECF244321}">
                <p14:modId xmlns:p14="http://schemas.microsoft.com/office/powerpoint/2010/main" val="3136730401"/>
              </p:ext>
            </p:extLst>
          </p:nvPr>
        </p:nvGraphicFramePr>
        <p:xfrm>
          <a:off x="6215074" y="2303858"/>
          <a:ext cx="2500330" cy="21502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37" name="Схема 36"/>
          <p:cNvGraphicFramePr/>
          <p:nvPr>
            <p:extLst>
              <p:ext uri="{D42A27DB-BD31-4B8C-83A1-F6EECF244321}">
                <p14:modId xmlns:p14="http://schemas.microsoft.com/office/powerpoint/2010/main" val="562217488"/>
              </p:ext>
            </p:extLst>
          </p:nvPr>
        </p:nvGraphicFramePr>
        <p:xfrm>
          <a:off x="1428728" y="910817"/>
          <a:ext cx="6000792" cy="857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grpSp>
        <p:nvGrpSpPr>
          <p:cNvPr id="6" name="Группа 101"/>
          <p:cNvGrpSpPr>
            <a:grpSpLocks/>
          </p:cNvGrpSpPr>
          <p:nvPr/>
        </p:nvGrpSpPr>
        <p:grpSpPr bwMode="auto">
          <a:xfrm rot="16200000">
            <a:off x="7202305" y="1808750"/>
            <a:ext cx="189199" cy="265231"/>
            <a:chOff x="3193638" y="2928934"/>
            <a:chExt cx="1613716" cy="1813147"/>
          </a:xfrm>
        </p:grpSpPr>
        <p:sp>
          <p:nvSpPr>
            <p:cNvPr id="45" name="Нашивка 44"/>
            <p:cNvSpPr/>
            <p:nvPr/>
          </p:nvSpPr>
          <p:spPr>
            <a:xfrm>
              <a:off x="3193638" y="2928934"/>
              <a:ext cx="949734" cy="1813147"/>
            </a:xfrm>
            <a:prstGeom prst="chevron">
              <a:avLst>
                <a:gd name="adj" fmla="val 62310"/>
              </a:avLst>
            </a:prstGeom>
            <a:solidFill>
              <a:schemeClr val="accent2">
                <a:lumMod val="75000"/>
                <a:alpha val="50000"/>
              </a:schemeClr>
            </a:solidFill>
          </p:spPr>
          <p:style>
            <a:lnRef idx="0">
              <a:schemeClr val="accent1">
                <a:shade val="9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shade val="9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shade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6" name="Нашивка 45"/>
            <p:cNvSpPr/>
            <p:nvPr/>
          </p:nvSpPr>
          <p:spPr>
            <a:xfrm>
              <a:off x="3857620" y="2928934"/>
              <a:ext cx="949734" cy="1813147"/>
            </a:xfrm>
            <a:prstGeom prst="chevron">
              <a:avLst>
                <a:gd name="adj" fmla="val 62310"/>
              </a:avLst>
            </a:prstGeom>
            <a:solidFill>
              <a:schemeClr val="accent2">
                <a:lumMod val="60000"/>
                <a:lumOff val="40000"/>
                <a:alpha val="50000"/>
              </a:schemeClr>
            </a:solidFill>
          </p:spPr>
          <p:style>
            <a:lnRef idx="0">
              <a:schemeClr val="accent1">
                <a:shade val="90000"/>
                <a:hueOff val="375112"/>
                <a:satOff val="-6927"/>
                <a:lumOff val="32127"/>
                <a:alphaOff val="0"/>
              </a:schemeClr>
            </a:lnRef>
            <a:fillRef idx="3">
              <a:schemeClr val="accent1">
                <a:shade val="90000"/>
                <a:hueOff val="375112"/>
                <a:satOff val="-6927"/>
                <a:lumOff val="32127"/>
                <a:alphaOff val="0"/>
              </a:schemeClr>
            </a:fillRef>
            <a:effectRef idx="3">
              <a:schemeClr val="accent1">
                <a:shade val="90000"/>
                <a:hueOff val="375112"/>
                <a:satOff val="-6927"/>
                <a:lumOff val="32127"/>
                <a:alphaOff val="0"/>
              </a:schemeClr>
            </a:effectRef>
            <a:fontRef idx="minor">
              <a:schemeClr val="lt1"/>
            </a:fontRef>
          </p:style>
        </p:sp>
      </p:grpSp>
      <p:grpSp>
        <p:nvGrpSpPr>
          <p:cNvPr id="7" name="Группа 101"/>
          <p:cNvGrpSpPr>
            <a:grpSpLocks/>
          </p:cNvGrpSpPr>
          <p:nvPr/>
        </p:nvGrpSpPr>
        <p:grpSpPr bwMode="auto">
          <a:xfrm rot="5400000">
            <a:off x="7202306" y="2237379"/>
            <a:ext cx="189197" cy="265232"/>
            <a:chOff x="3193638" y="2928934"/>
            <a:chExt cx="1613716" cy="1813147"/>
          </a:xfrm>
        </p:grpSpPr>
        <p:sp>
          <p:nvSpPr>
            <p:cNvPr id="48" name="Нашивка 47"/>
            <p:cNvSpPr/>
            <p:nvPr/>
          </p:nvSpPr>
          <p:spPr>
            <a:xfrm>
              <a:off x="3193638" y="2928934"/>
              <a:ext cx="949734" cy="1813147"/>
            </a:xfrm>
            <a:prstGeom prst="chevron">
              <a:avLst>
                <a:gd name="adj" fmla="val 62310"/>
              </a:avLst>
            </a:prstGeom>
            <a:solidFill>
              <a:schemeClr val="accent2">
                <a:lumMod val="75000"/>
                <a:alpha val="50000"/>
              </a:schemeClr>
            </a:solidFill>
          </p:spPr>
          <p:style>
            <a:lnRef idx="0">
              <a:schemeClr val="accent1">
                <a:shade val="9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shade val="9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shade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9" name="Нашивка 48"/>
            <p:cNvSpPr/>
            <p:nvPr/>
          </p:nvSpPr>
          <p:spPr>
            <a:xfrm>
              <a:off x="3857620" y="2928934"/>
              <a:ext cx="949734" cy="1813147"/>
            </a:xfrm>
            <a:prstGeom prst="chevron">
              <a:avLst>
                <a:gd name="adj" fmla="val 62310"/>
              </a:avLst>
            </a:prstGeom>
            <a:solidFill>
              <a:schemeClr val="accent2">
                <a:lumMod val="60000"/>
                <a:lumOff val="40000"/>
                <a:alpha val="50000"/>
              </a:schemeClr>
            </a:solidFill>
          </p:spPr>
          <p:style>
            <a:lnRef idx="0">
              <a:schemeClr val="accent1">
                <a:shade val="90000"/>
                <a:hueOff val="375112"/>
                <a:satOff val="-6927"/>
                <a:lumOff val="32127"/>
                <a:alphaOff val="0"/>
              </a:schemeClr>
            </a:lnRef>
            <a:fillRef idx="3">
              <a:schemeClr val="accent1">
                <a:shade val="90000"/>
                <a:hueOff val="375112"/>
                <a:satOff val="-6927"/>
                <a:lumOff val="32127"/>
                <a:alphaOff val="0"/>
              </a:schemeClr>
            </a:fillRef>
            <a:effectRef idx="3">
              <a:schemeClr val="accent1">
                <a:shade val="90000"/>
                <a:hueOff val="375112"/>
                <a:satOff val="-6927"/>
                <a:lumOff val="32127"/>
                <a:alphaOff val="0"/>
              </a:schemeClr>
            </a:effectRef>
            <a:fontRef idx="minor">
              <a:schemeClr val="lt1"/>
            </a:fontRef>
          </p:style>
        </p:sp>
      </p:grpSp>
      <p:sp>
        <p:nvSpPr>
          <p:cNvPr id="56" name="Овал 55"/>
          <p:cNvSpPr/>
          <p:nvPr/>
        </p:nvSpPr>
        <p:spPr>
          <a:xfrm>
            <a:off x="107504" y="3507854"/>
            <a:ext cx="8893620" cy="1350855"/>
          </a:xfrm>
          <a:prstGeom prst="ellipse">
            <a:avLst/>
          </a:prstGeom>
          <a:noFill/>
          <a:ln w="19050">
            <a:solidFill>
              <a:schemeClr val="accent3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1107258" y="4443958"/>
            <a:ext cx="6858048" cy="307777"/>
          </a:xfrm>
          <a:prstGeom prst="rect">
            <a:avLst/>
          </a:prstGeom>
          <a:noFill/>
        </p:spPr>
        <p:txBody>
          <a:bodyPr wrap="square" lIns="0" tIns="0" rIns="0" bIns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2000" b="1" i="1" dirty="0">
                <a:ln w="50800"/>
                <a:latin typeface="Times New Roman" panose="02020603050405020304" pitchFamily="18" charset="0"/>
                <a:cs typeface="Times New Roman" panose="02020603050405020304" pitchFamily="18" charset="0"/>
              </a:rPr>
              <a:t>кассовое планирование и прогнозирование</a:t>
            </a:r>
          </a:p>
        </p:txBody>
      </p:sp>
      <p:sp>
        <p:nvSpPr>
          <p:cNvPr id="59" name="Прямоугольник 58"/>
          <p:cNvSpPr/>
          <p:nvPr/>
        </p:nvSpPr>
        <p:spPr>
          <a:xfrm>
            <a:off x="464315" y="3003798"/>
            <a:ext cx="7643866" cy="307777"/>
          </a:xfrm>
          <a:prstGeom prst="rect">
            <a:avLst/>
          </a:prstGeom>
          <a:noFill/>
        </p:spPr>
        <p:txBody>
          <a:bodyPr wrap="square" lIns="0" tIns="0" rIns="0" bIns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2000" b="1" i="1" dirty="0">
                <a:ln w="50800"/>
                <a:solidFill>
                  <a:srgbClr val="8064A2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корреспондентских счетов</a:t>
            </a:r>
          </a:p>
        </p:txBody>
      </p:sp>
      <p:graphicFrame>
        <p:nvGraphicFramePr>
          <p:cNvPr id="61" name="Схема 60"/>
          <p:cNvGraphicFramePr/>
          <p:nvPr>
            <p:extLst>
              <p:ext uri="{D42A27DB-BD31-4B8C-83A1-F6EECF244321}">
                <p14:modId xmlns:p14="http://schemas.microsoft.com/office/powerpoint/2010/main" val="899687453"/>
              </p:ext>
            </p:extLst>
          </p:nvPr>
        </p:nvGraphicFramePr>
        <p:xfrm>
          <a:off x="7858148" y="857238"/>
          <a:ext cx="1071570" cy="857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  <p:sp>
        <p:nvSpPr>
          <p:cNvPr id="62" name="Double flèche verticale 21"/>
          <p:cNvSpPr/>
          <p:nvPr/>
        </p:nvSpPr>
        <p:spPr>
          <a:xfrm rot="16200000">
            <a:off x="7509888" y="1134060"/>
            <a:ext cx="267893" cy="571504"/>
          </a:xfrm>
          <a:prstGeom prst="upDownArrow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63" name="Выноска 2 (с границей) 62"/>
          <p:cNvSpPr/>
          <p:nvPr/>
        </p:nvSpPr>
        <p:spPr>
          <a:xfrm>
            <a:off x="7858148" y="1821651"/>
            <a:ext cx="928694" cy="214314"/>
          </a:xfrm>
          <a:prstGeom prst="accentCallout2">
            <a:avLst>
              <a:gd name="adj1" fmla="val 16246"/>
              <a:gd name="adj2" fmla="val 898"/>
              <a:gd name="adj3" fmla="val -519"/>
              <a:gd name="adj4" fmla="val -15992"/>
              <a:gd name="adj5" fmla="val -153111"/>
              <a:gd name="adj6" fmla="val -24179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2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переводы</a:t>
            </a:r>
          </a:p>
        </p:txBody>
      </p:sp>
      <p:sp>
        <p:nvSpPr>
          <p:cNvPr id="60" name="Овал 59"/>
          <p:cNvSpPr/>
          <p:nvPr/>
        </p:nvSpPr>
        <p:spPr>
          <a:xfrm>
            <a:off x="1000100" y="910816"/>
            <a:ext cx="6715172" cy="1125149"/>
          </a:xfrm>
          <a:prstGeom prst="ellipse">
            <a:avLst/>
          </a:prstGeom>
          <a:noFill/>
          <a:ln w="19050">
            <a:solidFill>
              <a:schemeClr val="accent3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1107258" y="1707654"/>
            <a:ext cx="6939010" cy="553998"/>
          </a:xfrm>
          <a:prstGeom prst="rect">
            <a:avLst/>
          </a:prstGeom>
          <a:noFill/>
        </p:spPr>
        <p:txBody>
          <a:bodyPr wrap="square" lIns="0" tIns="0" rIns="0" bIns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b="1" i="1" dirty="0" err="1">
                <a:ln w="50800"/>
                <a:latin typeface="Times New Roman" panose="02020603050405020304" pitchFamily="18" charset="0"/>
                <a:cs typeface="Times New Roman" panose="02020603050405020304" pitchFamily="18" charset="0"/>
              </a:rPr>
              <a:t>таргетирование</a:t>
            </a:r>
            <a:r>
              <a:rPr lang="ru-RU" b="1" i="1" dirty="0">
                <a:ln w="50800"/>
                <a:latin typeface="Times New Roman" panose="02020603050405020304" pitchFamily="18" charset="0"/>
                <a:cs typeface="Times New Roman" panose="02020603050405020304" pitchFamily="18" charset="0"/>
              </a:rPr>
              <a:t> остатков, определение ∑ размещения/привлечения</a:t>
            </a:r>
          </a:p>
        </p:txBody>
      </p:sp>
      <p:sp>
        <p:nvSpPr>
          <p:cNvPr id="41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5651500" y="4869657"/>
            <a:ext cx="2133600" cy="273844"/>
          </a:xfrm>
        </p:spPr>
        <p:txBody>
          <a:bodyPr/>
          <a:lstStyle/>
          <a:p>
            <a:pPr>
              <a:defRPr/>
            </a:pPr>
            <a:r>
              <a:rPr lang="ru-RU" sz="1400" dirty="0" smtClean="0">
                <a:latin typeface="Monotype Corsiva" pitchFamily="66" charset="0"/>
              </a:rPr>
              <a:t>Слайд </a:t>
            </a:r>
            <a:fld id="{4DAADEB9-ECB3-49F6-8166-A02351F6E21B}" type="slidenum">
              <a:rPr lang="ru-RU" sz="1400" smtClean="0">
                <a:latin typeface="Monotype Corsiva" pitchFamily="66" charset="0"/>
              </a:rPr>
              <a:pPr>
                <a:defRPr/>
              </a:pPr>
              <a:t>8</a:t>
            </a:fld>
            <a:endParaRPr lang="ru-RU" sz="1400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1764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512" y="0"/>
            <a:ext cx="9144000" cy="627534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2400" b="1" kern="1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Приоритетные задачи на 2015 год в части управления ликвидностью единого счета федерального бюджета</a:t>
            </a: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5651500" y="4869657"/>
            <a:ext cx="2133600" cy="273844"/>
          </a:xfrm>
        </p:spPr>
        <p:txBody>
          <a:bodyPr/>
          <a:lstStyle/>
          <a:p>
            <a:pPr>
              <a:defRPr/>
            </a:pPr>
            <a:r>
              <a:rPr lang="ru-RU" sz="1400" dirty="0" smtClean="0">
                <a:latin typeface="Monotype Corsiva" pitchFamily="66" charset="0"/>
              </a:rPr>
              <a:t>Слайд </a:t>
            </a:r>
            <a:fld id="{4DAADEB9-ECB3-49F6-8166-A02351F6E21B}" type="slidenum">
              <a:rPr lang="ru-RU" sz="1400" smtClean="0">
                <a:latin typeface="Monotype Corsiva" pitchFamily="66" charset="0"/>
              </a:rPr>
              <a:pPr>
                <a:defRPr/>
              </a:pPr>
              <a:t>9</a:t>
            </a:fld>
            <a:endParaRPr lang="ru-RU" sz="1400" dirty="0">
              <a:latin typeface="Monotype Corsiva" pitchFamily="66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7344535"/>
              </p:ext>
            </p:extLst>
          </p:nvPr>
        </p:nvGraphicFramePr>
        <p:xfrm>
          <a:off x="457200" y="843559"/>
          <a:ext cx="8229600" cy="3751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51584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7_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1788</TotalTime>
  <Words>803</Words>
  <Application>Microsoft Office PowerPoint</Application>
  <PresentationFormat>Экран (16:9)</PresentationFormat>
  <Paragraphs>170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Тема1</vt:lpstr>
      <vt:lpstr>4_Тема1</vt:lpstr>
      <vt:lpstr>7_Тема1</vt:lpstr>
      <vt:lpstr>Презентация PowerPoint</vt:lpstr>
      <vt:lpstr>Итоги управления остатками средств на едином казначейском счете за 2014 год</vt:lpstr>
      <vt:lpstr>Результаты работы в 2014 году</vt:lpstr>
      <vt:lpstr>Действующая процедура кассового планирования и прогнозирования исполнения федерального бюджета</vt:lpstr>
      <vt:lpstr>Приоритетные задачи на 2015 год в части обеспечения исполнения федерального бюджета по расходам</vt:lpstr>
      <vt:lpstr>Презентация PowerPoint</vt:lpstr>
      <vt:lpstr>Приоритетные задачи на 2015 год в части обеспечения исполнения функции прогнозирования средств на ЕКС</vt:lpstr>
      <vt:lpstr>Функционирование единого казначейского счета  в новых условиях</vt:lpstr>
      <vt:lpstr>Приоритетные задачи на 2015 год в части управления ликвидностью единого счета федерального бюджета</vt:lpstr>
      <vt:lpstr>Презентация PowerPoint</vt:lpstr>
      <vt:lpstr>Презентация PowerPoint</vt:lpstr>
    </vt:vector>
  </TitlesOfParts>
  <Company>ФК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Тренд развития казначейской системы- каждый бюджетный рубль подлежит учету на счетах Казначейства России</dc:title>
  <dc:creator>0353</dc:creator>
  <cp:lastModifiedBy>Дорожинская Галина Алексеевна</cp:lastModifiedBy>
  <cp:revision>104</cp:revision>
  <cp:lastPrinted>2015-02-25T15:27:21Z</cp:lastPrinted>
  <dcterms:created xsi:type="dcterms:W3CDTF">2015-02-10T08:54:13Z</dcterms:created>
  <dcterms:modified xsi:type="dcterms:W3CDTF">2015-03-02T09:05:24Z</dcterms:modified>
</cp:coreProperties>
</file>