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90" r:id="rId4"/>
    <p:sldId id="258" r:id="rId5"/>
    <p:sldId id="282" r:id="rId6"/>
    <p:sldId id="293" r:id="rId7"/>
    <p:sldId id="281" r:id="rId8"/>
    <p:sldId id="294" r:id="rId9"/>
    <p:sldId id="278" r:id="rId10"/>
    <p:sldId id="279" r:id="rId11"/>
    <p:sldId id="265" r:id="rId12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964" autoAdjust="0"/>
    <p:restoredTop sz="94145" autoAdjust="0"/>
  </p:normalViewPr>
  <p:slideViewPr>
    <p:cSldViewPr>
      <p:cViewPr>
        <p:scale>
          <a:sx n="98" d="100"/>
          <a:sy n="98" d="100"/>
        </p:scale>
        <p:origin x="-2190" y="-4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A04785E-4C12-4610-8367-D3BCC6F1A4FA}" type="doc">
      <dgm:prSet loTypeId="urn:microsoft.com/office/officeart/2011/layout/TabList" loCatId="list" qsTypeId="urn:microsoft.com/office/officeart/2005/8/quickstyle/3d3" qsCatId="3D" csTypeId="urn:microsoft.com/office/officeart/2005/8/colors/colorful1#2" csCatId="colorful" phldr="1"/>
      <dgm:spPr/>
      <dgm:t>
        <a:bodyPr/>
        <a:lstStyle/>
        <a:p>
          <a:endParaRPr lang="fr-FR"/>
        </a:p>
      </dgm:t>
    </dgm:pt>
    <dgm:pt modelId="{8131A87D-4BA7-4FFC-85AF-DDB68D660AAC}">
      <dgm:prSet phldrT="[Texte]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ru-RU" b="1" dirty="0" smtClean="0">
              <a:solidFill>
                <a:schemeClr val="tx2">
                  <a:lumMod val="75000"/>
                </a:schemeClr>
              </a:solidFill>
            </a:rPr>
            <a:t>Что такое риск?</a:t>
          </a:r>
          <a:endParaRPr lang="fr-FR" b="1" dirty="0">
            <a:solidFill>
              <a:schemeClr val="tx2">
                <a:lumMod val="75000"/>
              </a:schemeClr>
            </a:solidFill>
          </a:endParaRPr>
        </a:p>
      </dgm:t>
    </dgm:pt>
    <dgm:pt modelId="{619D724A-490F-4F25-A34B-CA48736609CE}" type="parTrans" cxnId="{E893AAAC-0097-453B-B59D-29858766BF38}">
      <dgm:prSet/>
      <dgm:spPr/>
      <dgm:t>
        <a:bodyPr/>
        <a:lstStyle/>
        <a:p>
          <a:endParaRPr lang="fr-FR"/>
        </a:p>
      </dgm:t>
    </dgm:pt>
    <dgm:pt modelId="{97019DD2-CA9D-49A7-B503-6DE53EAB31D9}" type="sibTrans" cxnId="{E893AAAC-0097-453B-B59D-29858766BF38}">
      <dgm:prSet/>
      <dgm:spPr/>
      <dgm:t>
        <a:bodyPr/>
        <a:lstStyle/>
        <a:p>
          <a:endParaRPr lang="fr-FR"/>
        </a:p>
      </dgm:t>
    </dgm:pt>
    <dgm:pt modelId="{02A5A077-FFC6-4283-82E2-EB2D7DE7D71E}">
      <dgm:prSet phldrT="[Texte]" custT="1"/>
      <dgm:spPr/>
      <dgm:t>
        <a:bodyPr/>
        <a:lstStyle/>
        <a:p>
          <a:pPr algn="l"/>
          <a:r>
            <a:rPr lang="ru-RU" sz="1600" b="1" i="1" dirty="0" smtClean="0">
              <a:solidFill>
                <a:schemeClr val="tx2">
                  <a:lumMod val="75000"/>
                </a:schemeClr>
              </a:solidFill>
            </a:rPr>
            <a:t> </a:t>
          </a:r>
        </a:p>
        <a:p>
          <a:pPr algn="l"/>
          <a:endParaRPr lang="ru-RU" sz="1600" b="1" i="1" dirty="0" smtClean="0">
            <a:solidFill>
              <a:schemeClr val="tx2">
                <a:lumMod val="75000"/>
              </a:schemeClr>
            </a:solidFill>
          </a:endParaRPr>
        </a:p>
        <a:p>
          <a:pPr algn="l"/>
          <a:r>
            <a:rPr lang="ru-RU" sz="1400" b="1" i="1" dirty="0" smtClean="0">
              <a:solidFill>
                <a:schemeClr val="accent2"/>
              </a:solidFill>
            </a:rPr>
            <a:t>Риск</a:t>
          </a:r>
          <a:r>
            <a:rPr lang="ru-RU" sz="1400" b="1" i="1" dirty="0" smtClean="0">
              <a:solidFill>
                <a:schemeClr val="tx2">
                  <a:lumMod val="75000"/>
                </a:schemeClr>
              </a:solidFill>
            </a:rPr>
            <a:t> – это вероятность возникновения события, которое окажет отрицательное воздействие на достижение поставленных целей.</a:t>
          </a:r>
        </a:p>
        <a:p>
          <a:pPr algn="r"/>
          <a:r>
            <a:rPr lang="ru-RU" sz="1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Рекомендации </a:t>
          </a:r>
          <a:r>
            <a:rPr lang="en-US" sz="1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COSO</a:t>
          </a:r>
          <a:r>
            <a:rPr lang="ru-RU" sz="1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endParaRPr lang="ru-RU" sz="1200" b="1" i="1" dirty="0" smtClean="0">
            <a:solidFill>
              <a:schemeClr val="tx2">
                <a:lumMod val="75000"/>
              </a:schemeClr>
            </a:solidFill>
          </a:endParaRPr>
        </a:p>
        <a:p>
          <a:pPr algn="l"/>
          <a:r>
            <a:rPr lang="ru-RU" sz="1400" b="1" i="1" dirty="0" smtClean="0">
              <a:solidFill>
                <a:schemeClr val="accent2"/>
              </a:solidFill>
              <a:latin typeface="+mn-lt"/>
              <a:cs typeface="Times New Roman" panose="02020603050405020304" pitchFamily="18" charset="0"/>
            </a:rPr>
            <a:t>Казначейский риск</a:t>
          </a:r>
          <a:r>
            <a:rPr lang="ru-RU" sz="1400" b="1" i="1" dirty="0" smtClean="0">
              <a:solidFill>
                <a:schemeClr val="tx2">
                  <a:lumMod val="75000"/>
                </a:schemeClr>
              </a:solidFill>
              <a:latin typeface="+mn-lt"/>
              <a:cs typeface="Times New Roman" panose="02020603050405020304" pitchFamily="18" charset="0"/>
            </a:rPr>
            <a:t> – вероятность наступления событий, которые могут негативно отразиться на процессах и операциях, осуществляемых органами Федерального казначейства и подведомственным федеральным казенным учреждением при выполнении функций и осуществлении полномочий в установленной сфере деятельности</a:t>
          </a:r>
          <a:r>
            <a:rPr lang="ru-RU" sz="1400" i="1" dirty="0" smtClean="0">
              <a:solidFill>
                <a:schemeClr val="tx2">
                  <a:lumMod val="75000"/>
                </a:schemeClr>
              </a:solidFill>
              <a:latin typeface="+mn-lt"/>
              <a:cs typeface="Times New Roman" panose="02020603050405020304" pitchFamily="18" charset="0"/>
            </a:rPr>
            <a:t>.</a:t>
          </a:r>
          <a:endParaRPr lang="fr-FR" sz="1400" b="1" i="1" dirty="0">
            <a:solidFill>
              <a:schemeClr val="tx2">
                <a:lumMod val="75000"/>
              </a:schemeClr>
            </a:solidFill>
            <a:latin typeface="+mn-lt"/>
          </a:endParaRPr>
        </a:p>
      </dgm:t>
    </dgm:pt>
    <dgm:pt modelId="{AF36B294-CD97-4C7E-83A8-B371246BA63E}" type="parTrans" cxnId="{893B26C3-3670-4B02-B51E-7424728E3EAA}">
      <dgm:prSet/>
      <dgm:spPr/>
      <dgm:t>
        <a:bodyPr/>
        <a:lstStyle/>
        <a:p>
          <a:endParaRPr lang="fr-FR"/>
        </a:p>
      </dgm:t>
    </dgm:pt>
    <dgm:pt modelId="{B2C8A2AE-4894-44E2-8775-9424267CEA7A}" type="sibTrans" cxnId="{893B26C3-3670-4B02-B51E-7424728E3EAA}">
      <dgm:prSet/>
      <dgm:spPr/>
      <dgm:t>
        <a:bodyPr/>
        <a:lstStyle/>
        <a:p>
          <a:endParaRPr lang="fr-FR"/>
        </a:p>
      </dgm:t>
    </dgm:pt>
    <dgm:pt modelId="{A7665C9A-DC0A-459A-AB15-7E3FAD53F5C4}">
      <dgm:prSet phldrT="[Texte]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ru-RU" b="1" dirty="0" smtClean="0">
              <a:solidFill>
                <a:schemeClr val="tx2">
                  <a:lumMod val="75000"/>
                </a:schemeClr>
              </a:solidFill>
            </a:rPr>
            <a:t>Для чего нужно управление рисками?</a:t>
          </a:r>
          <a:endParaRPr lang="fr-FR" b="1" dirty="0">
            <a:solidFill>
              <a:schemeClr val="tx2">
                <a:lumMod val="75000"/>
              </a:schemeClr>
            </a:solidFill>
          </a:endParaRPr>
        </a:p>
      </dgm:t>
    </dgm:pt>
    <dgm:pt modelId="{DF842BF0-241E-4093-AD35-A2CCC050F93A}" type="parTrans" cxnId="{48DD2BEF-32E0-41F2-A6A3-87138F5C303E}">
      <dgm:prSet/>
      <dgm:spPr/>
      <dgm:t>
        <a:bodyPr/>
        <a:lstStyle/>
        <a:p>
          <a:endParaRPr lang="fr-FR"/>
        </a:p>
      </dgm:t>
    </dgm:pt>
    <dgm:pt modelId="{274BE67F-E986-422C-B2EB-A7F6A0A0B331}" type="sibTrans" cxnId="{48DD2BEF-32E0-41F2-A6A3-87138F5C303E}">
      <dgm:prSet/>
      <dgm:spPr/>
      <dgm:t>
        <a:bodyPr/>
        <a:lstStyle/>
        <a:p>
          <a:endParaRPr lang="fr-FR"/>
        </a:p>
      </dgm:t>
    </dgm:pt>
    <dgm:pt modelId="{82482BC9-FDEA-411A-BD9A-7199D9156A23}">
      <dgm:prSet phldrT="[Texte]" custT="1"/>
      <dgm:spPr/>
      <dgm:t>
        <a:bodyPr/>
        <a:lstStyle/>
        <a:p>
          <a:pPr algn="l">
            <a:spcAft>
              <a:spcPts val="0"/>
            </a:spcAft>
          </a:pPr>
          <a:endParaRPr lang="ru-RU" sz="1600" b="1" i="1" dirty="0" smtClean="0">
            <a:solidFill>
              <a:srgbClr val="002060"/>
            </a:solidFill>
          </a:endParaRPr>
        </a:p>
        <a:p>
          <a:pPr algn="l">
            <a:spcAft>
              <a:spcPts val="0"/>
            </a:spcAft>
          </a:pPr>
          <a:r>
            <a:rPr lang="ru-RU" sz="1600" b="1" i="1" dirty="0" smtClean="0">
              <a:solidFill>
                <a:srgbClr val="002060"/>
              </a:solidFill>
            </a:rPr>
            <a:t>- </a:t>
          </a:r>
          <a:r>
            <a:rPr lang="ru-RU" sz="1400" b="1" i="1" dirty="0" smtClean="0">
              <a:solidFill>
                <a:srgbClr val="002060"/>
              </a:solidFill>
            </a:rPr>
            <a:t>Критической оценки угроз и событий, способных оказать воздействие на деятельность организации;</a:t>
          </a:r>
          <a:endParaRPr lang="en-US" sz="1400" b="1" i="1" dirty="0" smtClean="0">
            <a:solidFill>
              <a:srgbClr val="002060"/>
            </a:solidFill>
          </a:endParaRPr>
        </a:p>
        <a:p>
          <a:pPr algn="l">
            <a:spcAft>
              <a:spcPts val="0"/>
            </a:spcAft>
          </a:pPr>
          <a:r>
            <a:rPr lang="ru-RU" sz="1400" b="1" i="1" dirty="0" smtClean="0">
              <a:solidFill>
                <a:srgbClr val="002060"/>
              </a:solidFill>
            </a:rPr>
            <a:t>- Прогнозирования тенденций и событий;</a:t>
          </a:r>
          <a:endParaRPr lang="en-US" sz="1400" b="1" i="1" dirty="0" smtClean="0">
            <a:solidFill>
              <a:srgbClr val="002060"/>
            </a:solidFill>
          </a:endParaRPr>
        </a:p>
        <a:p>
          <a:pPr algn="l">
            <a:spcAft>
              <a:spcPts val="0"/>
            </a:spcAft>
          </a:pPr>
          <a:r>
            <a:rPr lang="ru-RU" sz="1400" b="1" i="1" dirty="0" smtClean="0">
              <a:solidFill>
                <a:srgbClr val="002060"/>
              </a:solidFill>
            </a:rPr>
            <a:t>- Управления качеством и эффективностью деятельности;</a:t>
          </a:r>
          <a:endParaRPr lang="en-US" sz="1400" b="1" i="1" dirty="0" smtClean="0">
            <a:solidFill>
              <a:srgbClr val="002060"/>
            </a:solidFill>
          </a:endParaRPr>
        </a:p>
        <a:p>
          <a:pPr algn="l">
            <a:spcAft>
              <a:spcPts val="0"/>
            </a:spcAft>
          </a:pPr>
          <a:r>
            <a:rPr lang="ru-RU" sz="1400" b="1" i="1" dirty="0" smtClean="0">
              <a:solidFill>
                <a:srgbClr val="002060"/>
              </a:solidFill>
            </a:rPr>
            <a:t>- Осуществления  стратегии.</a:t>
          </a:r>
          <a:endParaRPr lang="fr-FR" sz="1400" b="1" i="1" dirty="0">
            <a:solidFill>
              <a:srgbClr val="002060"/>
            </a:solidFill>
          </a:endParaRPr>
        </a:p>
      </dgm:t>
    </dgm:pt>
    <dgm:pt modelId="{F8B26AAB-523D-4DDD-8E4A-87971AB0A26C}" type="sibTrans" cxnId="{D7DB7D71-5985-40C7-B152-EA581F954AC7}">
      <dgm:prSet/>
      <dgm:spPr/>
      <dgm:t>
        <a:bodyPr/>
        <a:lstStyle/>
        <a:p>
          <a:endParaRPr lang="fr-FR"/>
        </a:p>
      </dgm:t>
    </dgm:pt>
    <dgm:pt modelId="{6E049135-B30C-49A3-A65C-B7E420FF3C05}" type="parTrans" cxnId="{D7DB7D71-5985-40C7-B152-EA581F954AC7}">
      <dgm:prSet/>
      <dgm:spPr/>
      <dgm:t>
        <a:bodyPr/>
        <a:lstStyle/>
        <a:p>
          <a:endParaRPr lang="fr-FR"/>
        </a:p>
      </dgm:t>
    </dgm:pt>
    <dgm:pt modelId="{A3C52FE0-F498-41CD-BCCE-9DDE818ED391}">
      <dgm:prSet phldrT="[Texte]" custT="1"/>
      <dgm:spPr/>
      <dgm:t>
        <a:bodyPr/>
        <a:lstStyle/>
        <a:p>
          <a:endParaRPr lang="fr-FR" sz="1600" i="1" dirty="0">
            <a:solidFill>
              <a:srgbClr val="002060"/>
            </a:solidFill>
          </a:endParaRPr>
        </a:p>
      </dgm:t>
    </dgm:pt>
    <dgm:pt modelId="{4A2A6522-7AF3-47CC-B8BB-6377AE825A3E}" type="sibTrans" cxnId="{1BFE521C-D90E-43BC-B723-C0B618164228}">
      <dgm:prSet/>
      <dgm:spPr/>
      <dgm:t>
        <a:bodyPr/>
        <a:lstStyle/>
        <a:p>
          <a:endParaRPr lang="ru-RU"/>
        </a:p>
      </dgm:t>
    </dgm:pt>
    <dgm:pt modelId="{61421E5B-C9C2-4D3C-928B-D871F98E7608}" type="parTrans" cxnId="{1BFE521C-D90E-43BC-B723-C0B618164228}">
      <dgm:prSet/>
      <dgm:spPr/>
      <dgm:t>
        <a:bodyPr/>
        <a:lstStyle/>
        <a:p>
          <a:endParaRPr lang="ru-RU"/>
        </a:p>
      </dgm:t>
    </dgm:pt>
    <dgm:pt modelId="{DE6EFFDD-FD6C-4236-97B8-0119E74B1900}">
      <dgm:prSet phldrT="[Texte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ru-RU" b="1" dirty="0" smtClean="0">
              <a:solidFill>
                <a:schemeClr val="tx2">
                  <a:lumMod val="75000"/>
                </a:schemeClr>
              </a:solidFill>
            </a:rPr>
            <a:t>Как лучше внедрять систему управления рисками?</a:t>
          </a:r>
          <a:endParaRPr lang="fr-FR" b="1" dirty="0">
            <a:solidFill>
              <a:schemeClr val="tx2">
                <a:lumMod val="75000"/>
              </a:schemeClr>
            </a:solidFill>
          </a:endParaRPr>
        </a:p>
      </dgm:t>
    </dgm:pt>
    <dgm:pt modelId="{EF50E597-4072-451B-AC4E-264B0E0C135F}" type="parTrans" cxnId="{98608D81-4734-4D27-9950-4D31387CA668}">
      <dgm:prSet/>
      <dgm:spPr/>
      <dgm:t>
        <a:bodyPr/>
        <a:lstStyle/>
        <a:p>
          <a:endParaRPr lang="ru-RU"/>
        </a:p>
      </dgm:t>
    </dgm:pt>
    <dgm:pt modelId="{F7D40A15-63A7-4D34-8CCB-8804E1FFB541}" type="sibTrans" cxnId="{98608D81-4734-4D27-9950-4D31387CA668}">
      <dgm:prSet/>
      <dgm:spPr/>
      <dgm:t>
        <a:bodyPr/>
        <a:lstStyle/>
        <a:p>
          <a:endParaRPr lang="ru-RU"/>
        </a:p>
      </dgm:t>
    </dgm:pt>
    <dgm:pt modelId="{A589EC46-A2F9-471B-B5A1-CD8032B1E8E9}">
      <dgm:prSet phldrT="[Texte]" custT="1"/>
      <dgm:spPr/>
      <dgm:t>
        <a:bodyPr/>
        <a:lstStyle/>
        <a:p>
          <a:pPr>
            <a:spcAft>
              <a:spcPts val="0"/>
            </a:spcAft>
          </a:pPr>
          <a:r>
            <a:rPr lang="ru-RU" sz="1600" b="1" i="1" dirty="0" smtClean="0">
              <a:solidFill>
                <a:srgbClr val="002060"/>
              </a:solidFill>
            </a:rPr>
            <a:t>- </a:t>
          </a:r>
          <a:r>
            <a:rPr lang="ru-RU" sz="1400" b="1" i="1" dirty="0" smtClean="0">
              <a:solidFill>
                <a:srgbClr val="002060"/>
              </a:solidFill>
            </a:rPr>
            <a:t>Определение функций и ролей, выполняемых в системе управления рисками;</a:t>
          </a:r>
          <a:endParaRPr lang="en-US" sz="1400" b="1" i="1" dirty="0" smtClean="0">
            <a:solidFill>
              <a:srgbClr val="002060"/>
            </a:solidFill>
          </a:endParaRPr>
        </a:p>
        <a:p>
          <a:pPr>
            <a:spcAft>
              <a:spcPts val="0"/>
            </a:spcAft>
          </a:pPr>
          <a:r>
            <a:rPr lang="ru-RU" sz="1400" b="1" i="1" dirty="0" smtClean="0">
              <a:solidFill>
                <a:srgbClr val="002060"/>
              </a:solidFill>
            </a:rPr>
            <a:t>- Регламентация деятельности по управлению рисками и ее методологическое обеспечение;</a:t>
          </a:r>
          <a:endParaRPr lang="en-US" sz="1400" b="1" i="1" dirty="0" smtClean="0">
            <a:solidFill>
              <a:srgbClr val="002060"/>
            </a:solidFill>
          </a:endParaRPr>
        </a:p>
        <a:p>
          <a:pPr>
            <a:spcAft>
              <a:spcPts val="0"/>
            </a:spcAft>
          </a:pPr>
          <a:r>
            <a:rPr lang="ru-RU" sz="1400" b="1" i="1" dirty="0" smtClean="0">
              <a:solidFill>
                <a:srgbClr val="002060"/>
              </a:solidFill>
            </a:rPr>
            <a:t>- Институционализация деятельности по управлению рисками.</a:t>
          </a:r>
          <a:endParaRPr lang="fr-FR" sz="1400" b="1" i="1" dirty="0">
            <a:solidFill>
              <a:srgbClr val="002060"/>
            </a:solidFill>
          </a:endParaRPr>
        </a:p>
      </dgm:t>
    </dgm:pt>
    <dgm:pt modelId="{A1167A86-ABAC-43B7-9B46-C00EE2245CF3}" type="parTrans" cxnId="{DB381791-9EE9-42E0-B875-A1F8B3C8F5E4}">
      <dgm:prSet/>
      <dgm:spPr/>
      <dgm:t>
        <a:bodyPr/>
        <a:lstStyle/>
        <a:p>
          <a:endParaRPr lang="ru-RU"/>
        </a:p>
      </dgm:t>
    </dgm:pt>
    <dgm:pt modelId="{D81F8A30-B66A-46D3-A3A6-498BA5F5993F}" type="sibTrans" cxnId="{DB381791-9EE9-42E0-B875-A1F8B3C8F5E4}">
      <dgm:prSet/>
      <dgm:spPr/>
      <dgm:t>
        <a:bodyPr/>
        <a:lstStyle/>
        <a:p>
          <a:endParaRPr lang="ru-RU"/>
        </a:p>
      </dgm:t>
    </dgm:pt>
    <dgm:pt modelId="{F03E299F-8E2F-4B0F-9A67-22BBF66BDBD9}" type="pres">
      <dgm:prSet presAssocID="{5A04785E-4C12-4610-8367-D3BCC6F1A4FA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  <dgm:t>
        <a:bodyPr/>
        <a:lstStyle/>
        <a:p>
          <a:endParaRPr lang="fr-FR"/>
        </a:p>
      </dgm:t>
    </dgm:pt>
    <dgm:pt modelId="{EF002EAA-29E3-4879-A9D5-D99A9EBA2848}" type="pres">
      <dgm:prSet presAssocID="{8131A87D-4BA7-4FFC-85AF-DDB68D660AAC}" presName="composite" presStyleCnt="0"/>
      <dgm:spPr/>
      <dgm:t>
        <a:bodyPr/>
        <a:lstStyle/>
        <a:p>
          <a:endParaRPr lang="fr-FR"/>
        </a:p>
      </dgm:t>
    </dgm:pt>
    <dgm:pt modelId="{22A485A6-2014-426B-8FFC-D4B1595D15D1}" type="pres">
      <dgm:prSet presAssocID="{8131A87D-4BA7-4FFC-85AF-DDB68D660AAC}" presName="FirstChild" presStyleLbl="revTx" presStyleIdx="0" presStyleCnt="4" custScaleX="84301" custScaleY="108401" custLinFactY="8284" custLinFactNeighborX="-11970" custLinFactNeighbor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0467085-1BBF-4D9D-88A8-0607FAF17391}" type="pres">
      <dgm:prSet presAssocID="{8131A87D-4BA7-4FFC-85AF-DDB68D660AAC}" presName="Parent" presStyleLbl="alignNode1" presStyleIdx="0" presStyleCnt="3" custScaleX="70714" custLinFactNeighborX="-11490" custLinFactNeighborY="48753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D34CFAE-55EF-49CC-83EA-A6A065550CCB}" type="pres">
      <dgm:prSet presAssocID="{8131A87D-4BA7-4FFC-85AF-DDB68D660AAC}" presName="Accent" presStyleLbl="parChTrans1D1" presStyleIdx="0" presStyleCnt="3" custLinFactY="1403650" custLinFactNeighborX="820" custLinFactNeighborY="1500000"/>
      <dgm:spPr/>
      <dgm:t>
        <a:bodyPr/>
        <a:lstStyle/>
        <a:p>
          <a:endParaRPr lang="fr-FR"/>
        </a:p>
      </dgm:t>
    </dgm:pt>
    <dgm:pt modelId="{11367A63-6834-4646-8BD5-85432B0DEB94}" type="pres">
      <dgm:prSet presAssocID="{8131A87D-4BA7-4FFC-85AF-DDB68D660AAC}" presName="Child" presStyleLbl="revTx" presStyleIdx="1" presStyleCnt="4" custScaleY="125642" custLinFactY="-12431" custLinFactNeighborX="2043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089FDA5-7DDD-4187-8A0E-E76711E7C9BA}" type="pres">
      <dgm:prSet presAssocID="{97019DD2-CA9D-49A7-B503-6DE53EAB31D9}" presName="sibTrans" presStyleCnt="0"/>
      <dgm:spPr/>
      <dgm:t>
        <a:bodyPr/>
        <a:lstStyle/>
        <a:p>
          <a:endParaRPr lang="fr-FR"/>
        </a:p>
      </dgm:t>
    </dgm:pt>
    <dgm:pt modelId="{2E922EBC-3671-45CD-B04E-625A3E25517A}" type="pres">
      <dgm:prSet presAssocID="{A7665C9A-DC0A-459A-AB15-7E3FAD53F5C4}" presName="composite" presStyleCnt="0"/>
      <dgm:spPr/>
      <dgm:t>
        <a:bodyPr/>
        <a:lstStyle/>
        <a:p>
          <a:endParaRPr lang="fr-FR"/>
        </a:p>
      </dgm:t>
    </dgm:pt>
    <dgm:pt modelId="{A067842E-5F14-4F21-A1B1-8189DCEEDA57}" type="pres">
      <dgm:prSet presAssocID="{A7665C9A-DC0A-459A-AB15-7E3FAD53F5C4}" presName="FirstChild" presStyleLbl="revTx" presStyleIdx="2" presStyleCnt="4" custScaleX="81452" custScaleY="120355" custLinFactY="-37872" custLinFactNeighborX="-14245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5DDA30A-70C9-4D26-BA95-DBE78459A454}" type="pres">
      <dgm:prSet presAssocID="{A7665C9A-DC0A-459A-AB15-7E3FAD53F5C4}" presName="Parent" presStyleLbl="alignNode1" presStyleIdx="1" presStyleCnt="3" custScaleX="71679" custLinFactY="-40145" custLinFactNeighborX="-11008" custLinFactNeighborY="-100000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B246F40-2CDF-4F03-B07A-34929698B875}" type="pres">
      <dgm:prSet presAssocID="{A7665C9A-DC0A-459A-AB15-7E3FAD53F5C4}" presName="Accent" presStyleLbl="parChTrans1D1" presStyleIdx="1" presStyleCnt="3" custLinFactY="-1400000" custLinFactNeighborX="-11" custLinFactNeighborY="-1476563"/>
      <dgm:spPr/>
      <dgm:t>
        <a:bodyPr/>
        <a:lstStyle/>
        <a:p>
          <a:endParaRPr lang="fr-FR"/>
        </a:p>
      </dgm:t>
    </dgm:pt>
    <dgm:pt modelId="{9B3F2165-0C40-474C-B860-AF83116081D1}" type="pres">
      <dgm:prSet presAssocID="{274BE67F-E986-422C-B2EB-A7F6A0A0B331}" presName="sibTrans" presStyleCnt="0"/>
      <dgm:spPr/>
      <dgm:t>
        <a:bodyPr/>
        <a:lstStyle/>
        <a:p>
          <a:endParaRPr lang="ru-RU"/>
        </a:p>
      </dgm:t>
    </dgm:pt>
    <dgm:pt modelId="{04D880BD-ABA5-4DFE-BD24-42D73D12DF42}" type="pres">
      <dgm:prSet presAssocID="{DE6EFFDD-FD6C-4236-97B8-0119E74B1900}" presName="composite" presStyleCnt="0"/>
      <dgm:spPr/>
    </dgm:pt>
    <dgm:pt modelId="{924E763B-3835-4B9D-A807-AA3C5438AE13}" type="pres">
      <dgm:prSet presAssocID="{DE6EFFDD-FD6C-4236-97B8-0119E74B1900}" presName="FirstChild" presStyleLbl="revTx" presStyleIdx="3" presStyleCnt="4" custScaleX="81938" custScaleY="95483" custLinFactY="-15302" custLinFactNeighborX="-14259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168A29-B8D9-4B76-9977-6B0251B07A81}" type="pres">
      <dgm:prSet presAssocID="{DE6EFFDD-FD6C-4236-97B8-0119E74B1900}" presName="Parent" presStyleLbl="alignNode1" presStyleIdx="2" presStyleCnt="3" custScaleX="71569" custLinFactY="-13044" custLinFactNeighborX="-9048" custLinFactNeighborY="-100000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9E86C2-9E23-4A21-A13C-434E7A0003DC}" type="pres">
      <dgm:prSet presAssocID="{DE6EFFDD-FD6C-4236-97B8-0119E74B1900}" presName="Accent" presStyleLbl="parChTrans1D1" presStyleIdx="2" presStyleCnt="3" custLinFactY="-1390812" custLinFactNeighborX="513" custLinFactNeighborY="-1400000"/>
      <dgm:spPr/>
    </dgm:pt>
  </dgm:ptLst>
  <dgm:cxnLst>
    <dgm:cxn modelId="{98608D81-4734-4D27-9950-4D31387CA668}" srcId="{5A04785E-4C12-4610-8367-D3BCC6F1A4FA}" destId="{DE6EFFDD-FD6C-4236-97B8-0119E74B1900}" srcOrd="2" destOrd="0" parTransId="{EF50E597-4072-451B-AC4E-264B0E0C135F}" sibTransId="{F7D40A15-63A7-4D34-8CCB-8804E1FFB541}"/>
    <dgm:cxn modelId="{9013ECDE-A5FA-4A06-99ED-8986DED95635}" type="presOf" srcId="{02A5A077-FFC6-4283-82E2-EB2D7DE7D71E}" destId="{22A485A6-2014-426B-8FFC-D4B1595D15D1}" srcOrd="0" destOrd="0" presId="urn:microsoft.com/office/officeart/2011/layout/TabList"/>
    <dgm:cxn modelId="{D7DB7D71-5985-40C7-B152-EA581F954AC7}" srcId="{A7665C9A-DC0A-459A-AB15-7E3FAD53F5C4}" destId="{82482BC9-FDEA-411A-BD9A-7199D9156A23}" srcOrd="0" destOrd="0" parTransId="{6E049135-B30C-49A3-A65C-B7E420FF3C05}" sibTransId="{F8B26AAB-523D-4DDD-8E4A-87971AB0A26C}"/>
    <dgm:cxn modelId="{44271C98-3696-4CD6-A0C8-AC9E4D181095}" type="presOf" srcId="{82482BC9-FDEA-411A-BD9A-7199D9156A23}" destId="{A067842E-5F14-4F21-A1B1-8189DCEEDA57}" srcOrd="0" destOrd="0" presId="urn:microsoft.com/office/officeart/2011/layout/TabList"/>
    <dgm:cxn modelId="{1BFE521C-D90E-43BC-B723-C0B618164228}" srcId="{8131A87D-4BA7-4FFC-85AF-DDB68D660AAC}" destId="{A3C52FE0-F498-41CD-BCCE-9DDE818ED391}" srcOrd="1" destOrd="0" parTransId="{61421E5B-C9C2-4D3C-928B-D871F98E7608}" sibTransId="{4A2A6522-7AF3-47CC-B8BB-6377AE825A3E}"/>
    <dgm:cxn modelId="{0F74DA72-F07D-4967-A594-CB79B33F6EA8}" type="presOf" srcId="{DE6EFFDD-FD6C-4236-97B8-0119E74B1900}" destId="{8A168A29-B8D9-4B76-9977-6B0251B07A81}" srcOrd="0" destOrd="0" presId="urn:microsoft.com/office/officeart/2011/layout/TabList"/>
    <dgm:cxn modelId="{E893AAAC-0097-453B-B59D-29858766BF38}" srcId="{5A04785E-4C12-4610-8367-D3BCC6F1A4FA}" destId="{8131A87D-4BA7-4FFC-85AF-DDB68D660AAC}" srcOrd="0" destOrd="0" parTransId="{619D724A-490F-4F25-A34B-CA48736609CE}" sibTransId="{97019DD2-CA9D-49A7-B503-6DE53EAB31D9}"/>
    <dgm:cxn modelId="{48DD2BEF-32E0-41F2-A6A3-87138F5C303E}" srcId="{5A04785E-4C12-4610-8367-D3BCC6F1A4FA}" destId="{A7665C9A-DC0A-459A-AB15-7E3FAD53F5C4}" srcOrd="1" destOrd="0" parTransId="{DF842BF0-241E-4093-AD35-A2CCC050F93A}" sibTransId="{274BE67F-E986-422C-B2EB-A7F6A0A0B331}"/>
    <dgm:cxn modelId="{6B251E44-92AA-4D4B-8D0B-822EAD8CE5A1}" type="presOf" srcId="{A3C52FE0-F498-41CD-BCCE-9DDE818ED391}" destId="{11367A63-6834-4646-8BD5-85432B0DEB94}" srcOrd="0" destOrd="0" presId="urn:microsoft.com/office/officeart/2011/layout/TabList"/>
    <dgm:cxn modelId="{CFF9CA6A-1160-47AC-9FF2-2C31C5F1A097}" type="presOf" srcId="{A589EC46-A2F9-471B-B5A1-CD8032B1E8E9}" destId="{924E763B-3835-4B9D-A807-AA3C5438AE13}" srcOrd="0" destOrd="0" presId="urn:microsoft.com/office/officeart/2011/layout/TabList"/>
    <dgm:cxn modelId="{F1B3FAC4-9771-426C-9652-91F97AE5BF97}" type="presOf" srcId="{5A04785E-4C12-4610-8367-D3BCC6F1A4FA}" destId="{F03E299F-8E2F-4B0F-9A67-22BBF66BDBD9}" srcOrd="0" destOrd="0" presId="urn:microsoft.com/office/officeart/2011/layout/TabList"/>
    <dgm:cxn modelId="{DED8D220-F6FA-49D2-B934-6D65A018B3C9}" type="presOf" srcId="{8131A87D-4BA7-4FFC-85AF-DDB68D660AAC}" destId="{F0467085-1BBF-4D9D-88A8-0607FAF17391}" srcOrd="0" destOrd="0" presId="urn:microsoft.com/office/officeart/2011/layout/TabList"/>
    <dgm:cxn modelId="{893B26C3-3670-4B02-B51E-7424728E3EAA}" srcId="{8131A87D-4BA7-4FFC-85AF-DDB68D660AAC}" destId="{02A5A077-FFC6-4283-82E2-EB2D7DE7D71E}" srcOrd="0" destOrd="0" parTransId="{AF36B294-CD97-4C7E-83A8-B371246BA63E}" sibTransId="{B2C8A2AE-4894-44E2-8775-9424267CEA7A}"/>
    <dgm:cxn modelId="{DB381791-9EE9-42E0-B875-A1F8B3C8F5E4}" srcId="{DE6EFFDD-FD6C-4236-97B8-0119E74B1900}" destId="{A589EC46-A2F9-471B-B5A1-CD8032B1E8E9}" srcOrd="0" destOrd="0" parTransId="{A1167A86-ABAC-43B7-9B46-C00EE2245CF3}" sibTransId="{D81F8A30-B66A-46D3-A3A6-498BA5F5993F}"/>
    <dgm:cxn modelId="{43249C89-823C-4575-AD9F-B171B4104DB4}" type="presOf" srcId="{A7665C9A-DC0A-459A-AB15-7E3FAD53F5C4}" destId="{75DDA30A-70C9-4D26-BA95-DBE78459A454}" srcOrd="0" destOrd="0" presId="urn:microsoft.com/office/officeart/2011/layout/TabList"/>
    <dgm:cxn modelId="{F1AA1F3A-6CB2-404B-BD1C-B6C7C9436789}" type="presParOf" srcId="{F03E299F-8E2F-4B0F-9A67-22BBF66BDBD9}" destId="{EF002EAA-29E3-4879-A9D5-D99A9EBA2848}" srcOrd="0" destOrd="0" presId="urn:microsoft.com/office/officeart/2011/layout/TabList"/>
    <dgm:cxn modelId="{AAF255BE-0AD6-4D83-B345-3DAF849935D0}" type="presParOf" srcId="{EF002EAA-29E3-4879-A9D5-D99A9EBA2848}" destId="{22A485A6-2014-426B-8FFC-D4B1595D15D1}" srcOrd="0" destOrd="0" presId="urn:microsoft.com/office/officeart/2011/layout/TabList"/>
    <dgm:cxn modelId="{21868CE3-A4E0-4A57-91BD-AD2520F70866}" type="presParOf" srcId="{EF002EAA-29E3-4879-A9D5-D99A9EBA2848}" destId="{F0467085-1BBF-4D9D-88A8-0607FAF17391}" srcOrd="1" destOrd="0" presId="urn:microsoft.com/office/officeart/2011/layout/TabList"/>
    <dgm:cxn modelId="{7FFE36C2-631C-47C1-A4E1-AC9F11B2CE7E}" type="presParOf" srcId="{EF002EAA-29E3-4879-A9D5-D99A9EBA2848}" destId="{3D34CFAE-55EF-49CC-83EA-A6A065550CCB}" srcOrd="2" destOrd="0" presId="urn:microsoft.com/office/officeart/2011/layout/TabList"/>
    <dgm:cxn modelId="{503121D1-BEF2-4ED0-9DE3-47101512E8ED}" type="presParOf" srcId="{F03E299F-8E2F-4B0F-9A67-22BBF66BDBD9}" destId="{11367A63-6834-4646-8BD5-85432B0DEB94}" srcOrd="1" destOrd="0" presId="urn:microsoft.com/office/officeart/2011/layout/TabList"/>
    <dgm:cxn modelId="{8F581173-7A7D-4EE7-AE74-A7283653C446}" type="presParOf" srcId="{F03E299F-8E2F-4B0F-9A67-22BBF66BDBD9}" destId="{F089FDA5-7DDD-4187-8A0E-E76711E7C9BA}" srcOrd="2" destOrd="0" presId="urn:microsoft.com/office/officeart/2011/layout/TabList"/>
    <dgm:cxn modelId="{476C2D32-C83F-49B8-84B9-87E3F4E81D0D}" type="presParOf" srcId="{F03E299F-8E2F-4B0F-9A67-22BBF66BDBD9}" destId="{2E922EBC-3671-45CD-B04E-625A3E25517A}" srcOrd="3" destOrd="0" presId="urn:microsoft.com/office/officeart/2011/layout/TabList"/>
    <dgm:cxn modelId="{F4EF9085-8E84-455F-8BE6-24C800283F90}" type="presParOf" srcId="{2E922EBC-3671-45CD-B04E-625A3E25517A}" destId="{A067842E-5F14-4F21-A1B1-8189DCEEDA57}" srcOrd="0" destOrd="0" presId="urn:microsoft.com/office/officeart/2011/layout/TabList"/>
    <dgm:cxn modelId="{3FBD17BF-4270-4942-B7AE-34136BA9A92B}" type="presParOf" srcId="{2E922EBC-3671-45CD-B04E-625A3E25517A}" destId="{75DDA30A-70C9-4D26-BA95-DBE78459A454}" srcOrd="1" destOrd="0" presId="urn:microsoft.com/office/officeart/2011/layout/TabList"/>
    <dgm:cxn modelId="{D7172CB0-4C71-4DA5-B698-BD128F6B2D8F}" type="presParOf" srcId="{2E922EBC-3671-45CD-B04E-625A3E25517A}" destId="{EB246F40-2CDF-4F03-B07A-34929698B875}" srcOrd="2" destOrd="0" presId="urn:microsoft.com/office/officeart/2011/layout/TabList"/>
    <dgm:cxn modelId="{76530722-8E20-45C2-A727-FBDF5CFF1772}" type="presParOf" srcId="{F03E299F-8E2F-4B0F-9A67-22BBF66BDBD9}" destId="{9B3F2165-0C40-474C-B860-AF83116081D1}" srcOrd="4" destOrd="0" presId="urn:microsoft.com/office/officeart/2011/layout/TabList"/>
    <dgm:cxn modelId="{E9A4A37B-C247-41C8-8CE4-6782A814F3A6}" type="presParOf" srcId="{F03E299F-8E2F-4B0F-9A67-22BBF66BDBD9}" destId="{04D880BD-ABA5-4DFE-BD24-42D73D12DF42}" srcOrd="5" destOrd="0" presId="urn:microsoft.com/office/officeart/2011/layout/TabList"/>
    <dgm:cxn modelId="{D3F53E8C-93A5-4B62-AE97-3873E14592EE}" type="presParOf" srcId="{04D880BD-ABA5-4DFE-BD24-42D73D12DF42}" destId="{924E763B-3835-4B9D-A807-AA3C5438AE13}" srcOrd="0" destOrd="0" presId="urn:microsoft.com/office/officeart/2011/layout/TabList"/>
    <dgm:cxn modelId="{3E159C19-3CA8-49A3-BF5D-2978C667886B}" type="presParOf" srcId="{04D880BD-ABA5-4DFE-BD24-42D73D12DF42}" destId="{8A168A29-B8D9-4B76-9977-6B0251B07A81}" srcOrd="1" destOrd="0" presId="urn:microsoft.com/office/officeart/2011/layout/TabList"/>
    <dgm:cxn modelId="{4E397BA4-D287-47B6-9DAD-82637FBF4909}" type="presParOf" srcId="{04D880BD-ABA5-4DFE-BD24-42D73D12DF42}" destId="{199E86C2-9E23-4A21-A13C-434E7A0003DC}" srcOrd="2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9E86C2-9E23-4A21-A13C-434E7A0003DC}">
      <dsp:nvSpPr>
        <dsp:cNvPr id="0" name=""/>
        <dsp:cNvSpPr/>
      </dsp:nvSpPr>
      <dsp:spPr>
        <a:xfrm>
          <a:off x="0" y="4374248"/>
          <a:ext cx="8784976" cy="0"/>
        </a:xfrm>
        <a:prstGeom prst="line">
          <a:avLst/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246F40-2CDF-4F03-B07A-34929698B875}">
      <dsp:nvSpPr>
        <dsp:cNvPr id="0" name=""/>
        <dsp:cNvSpPr/>
      </dsp:nvSpPr>
      <dsp:spPr>
        <a:xfrm>
          <a:off x="0" y="3294128"/>
          <a:ext cx="8784976" cy="0"/>
        </a:xfrm>
        <a:prstGeom prst="line">
          <a:avLst/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34CFAE-55EF-49CC-83EA-A6A065550CCB}">
      <dsp:nvSpPr>
        <dsp:cNvPr id="0" name=""/>
        <dsp:cNvSpPr/>
      </dsp:nvSpPr>
      <dsp:spPr>
        <a:xfrm>
          <a:off x="0" y="1997984"/>
          <a:ext cx="8784976" cy="0"/>
        </a:xfrm>
        <a:prstGeom prst="line">
          <a:avLst/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A485A6-2014-426B-8FFC-D4B1595D15D1}">
      <dsp:nvSpPr>
        <dsp:cNvPr id="0" name=""/>
        <dsp:cNvSpPr/>
      </dsp:nvSpPr>
      <dsp:spPr>
        <a:xfrm>
          <a:off x="2016224" y="989870"/>
          <a:ext cx="5480308" cy="987517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b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>
              <a:solidFill>
                <a:schemeClr val="tx2">
                  <a:lumMod val="75000"/>
                </a:schemeClr>
              </a:solidFill>
            </a:rPr>
            <a:t>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i="1" kern="1200" dirty="0" smtClean="0">
            <a:solidFill>
              <a:schemeClr val="tx2">
                <a:lumMod val="75000"/>
              </a:schemeClr>
            </a:solidFill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 smtClean="0">
              <a:solidFill>
                <a:schemeClr val="accent2"/>
              </a:solidFill>
            </a:rPr>
            <a:t>Риск</a:t>
          </a:r>
          <a:r>
            <a:rPr lang="ru-RU" sz="1400" b="1" i="1" kern="1200" dirty="0" smtClean="0">
              <a:solidFill>
                <a:schemeClr val="tx2">
                  <a:lumMod val="75000"/>
                </a:schemeClr>
              </a:solidFill>
            </a:rPr>
            <a:t> – это вероятность возникновения события, которое окажет отрицательное воздействие на достижение поставленных целей.</a:t>
          </a:r>
        </a:p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Рекомендации </a:t>
          </a:r>
          <a:r>
            <a:rPr lang="en-US" sz="12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COSO</a:t>
          </a:r>
          <a:r>
            <a:rPr lang="ru-RU" sz="12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endParaRPr lang="ru-RU" sz="1200" b="1" i="1" kern="1200" dirty="0" smtClean="0">
            <a:solidFill>
              <a:schemeClr val="tx2">
                <a:lumMod val="75000"/>
              </a:schemeClr>
            </a:solidFill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 smtClean="0">
              <a:solidFill>
                <a:schemeClr val="accent2"/>
              </a:solidFill>
              <a:latin typeface="+mn-lt"/>
              <a:cs typeface="Times New Roman" panose="02020603050405020304" pitchFamily="18" charset="0"/>
            </a:rPr>
            <a:t>Казначейский риск</a:t>
          </a:r>
          <a:r>
            <a:rPr lang="ru-RU" sz="1400" b="1" i="1" kern="1200" dirty="0" smtClean="0">
              <a:solidFill>
                <a:schemeClr val="tx2">
                  <a:lumMod val="75000"/>
                </a:schemeClr>
              </a:solidFill>
              <a:latin typeface="+mn-lt"/>
              <a:cs typeface="Times New Roman" panose="02020603050405020304" pitchFamily="18" charset="0"/>
            </a:rPr>
            <a:t> – вероятность наступления событий, которые могут негативно отразиться на процессах и операциях, осуществляемых органами Федерального казначейства и подведомственным федеральным казенным учреждением при выполнении функций и осуществлении полномочий в установленной сфере деятельности</a:t>
          </a:r>
          <a:r>
            <a:rPr lang="ru-RU" sz="1400" i="1" kern="1200" dirty="0" smtClean="0">
              <a:solidFill>
                <a:schemeClr val="tx2">
                  <a:lumMod val="75000"/>
                </a:schemeClr>
              </a:solidFill>
              <a:latin typeface="+mn-lt"/>
              <a:cs typeface="Times New Roman" panose="02020603050405020304" pitchFamily="18" charset="0"/>
            </a:rPr>
            <a:t>.</a:t>
          </a:r>
          <a:endParaRPr lang="fr-FR" sz="1400" b="1" i="1" kern="1200" dirty="0">
            <a:solidFill>
              <a:schemeClr val="tx2">
                <a:lumMod val="75000"/>
              </a:schemeClr>
            </a:solidFill>
            <a:latin typeface="+mn-lt"/>
          </a:endParaRPr>
        </a:p>
      </dsp:txBody>
      <dsp:txXfrm>
        <a:off x="2016224" y="989870"/>
        <a:ext cx="5480308" cy="987517"/>
      </dsp:txXfrm>
    </dsp:sp>
    <dsp:sp modelId="{F0467085-1BBF-4D9D-88A8-0607FAF17391}">
      <dsp:nvSpPr>
        <dsp:cNvPr id="0" name=""/>
        <dsp:cNvSpPr/>
      </dsp:nvSpPr>
      <dsp:spPr>
        <a:xfrm>
          <a:off x="72017" y="485817"/>
          <a:ext cx="1615174" cy="910985"/>
        </a:xfrm>
        <a:prstGeom prst="round2SameRect">
          <a:avLst>
            <a:gd name="adj1" fmla="val 16670"/>
            <a:gd name="adj2" fmla="val 0"/>
          </a:avLst>
        </a:prstGeom>
        <a:solidFill>
          <a:schemeClr val="tx2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2">
                  <a:lumMod val="75000"/>
                </a:schemeClr>
              </a:solidFill>
            </a:rPr>
            <a:t>Что такое риск?</a:t>
          </a:r>
          <a:endParaRPr lang="fr-FR" sz="1400" b="1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116496" y="530296"/>
        <a:ext cx="1526216" cy="866506"/>
      </dsp:txXfrm>
    </dsp:sp>
    <dsp:sp modelId="{11367A63-6834-4646-8BD5-85432B0DEB94}">
      <dsp:nvSpPr>
        <dsp:cNvPr id="0" name=""/>
        <dsp:cNvSpPr/>
      </dsp:nvSpPr>
      <dsp:spPr>
        <a:xfrm>
          <a:off x="0" y="718863"/>
          <a:ext cx="8784976" cy="2289504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FR" sz="1600" i="1" kern="1200" dirty="0">
            <a:solidFill>
              <a:srgbClr val="002060"/>
            </a:solidFill>
          </a:endParaRPr>
        </a:p>
      </dsp:txBody>
      <dsp:txXfrm>
        <a:off x="0" y="718863"/>
        <a:ext cx="8784976" cy="2289504"/>
      </dsp:txXfrm>
    </dsp:sp>
    <dsp:sp modelId="{A067842E-5F14-4F21-A1B1-8189DCEEDA57}">
      <dsp:nvSpPr>
        <dsp:cNvPr id="0" name=""/>
        <dsp:cNvSpPr/>
      </dsp:nvSpPr>
      <dsp:spPr>
        <a:xfrm>
          <a:off x="1960934" y="2069995"/>
          <a:ext cx="5295098" cy="1096416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b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ru-RU" sz="1600" b="1" i="1" kern="1200" dirty="0" smtClean="0">
            <a:solidFill>
              <a:srgbClr val="002060"/>
            </a:solidFill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i="1" kern="1200" dirty="0" smtClean="0">
              <a:solidFill>
                <a:srgbClr val="002060"/>
              </a:solidFill>
            </a:rPr>
            <a:t>- </a:t>
          </a:r>
          <a:r>
            <a:rPr lang="ru-RU" sz="1400" b="1" i="1" kern="1200" dirty="0" smtClean="0">
              <a:solidFill>
                <a:srgbClr val="002060"/>
              </a:solidFill>
            </a:rPr>
            <a:t>Критической оценки угроз и событий, способных оказать воздействие на деятельность организации;</a:t>
          </a:r>
          <a:endParaRPr lang="en-US" sz="1400" b="1" i="1" kern="1200" dirty="0" smtClean="0">
            <a:solidFill>
              <a:srgbClr val="002060"/>
            </a:solidFill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1" i="1" kern="1200" dirty="0" smtClean="0">
              <a:solidFill>
                <a:srgbClr val="002060"/>
              </a:solidFill>
            </a:rPr>
            <a:t>- Прогнозирования тенденций и событий;</a:t>
          </a:r>
          <a:endParaRPr lang="en-US" sz="1400" b="1" i="1" kern="1200" dirty="0" smtClean="0">
            <a:solidFill>
              <a:srgbClr val="002060"/>
            </a:solidFill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1" i="1" kern="1200" dirty="0" smtClean="0">
              <a:solidFill>
                <a:srgbClr val="002060"/>
              </a:solidFill>
            </a:rPr>
            <a:t>- Управления качеством и эффективностью деятельности;</a:t>
          </a:r>
          <a:endParaRPr lang="en-US" sz="1400" b="1" i="1" kern="1200" dirty="0" smtClean="0">
            <a:solidFill>
              <a:srgbClr val="002060"/>
            </a:solidFill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1" i="1" kern="1200" dirty="0" smtClean="0">
              <a:solidFill>
                <a:srgbClr val="002060"/>
              </a:solidFill>
            </a:rPr>
            <a:t>- Осуществления  стратегии.</a:t>
          </a:r>
          <a:endParaRPr lang="fr-FR" sz="1400" b="1" i="1" kern="1200" dirty="0">
            <a:solidFill>
              <a:srgbClr val="002060"/>
            </a:solidFill>
          </a:endParaRPr>
        </a:p>
      </dsp:txBody>
      <dsp:txXfrm>
        <a:off x="1960934" y="2069995"/>
        <a:ext cx="5295098" cy="1096416"/>
      </dsp:txXfrm>
    </dsp:sp>
    <dsp:sp modelId="{75DDA30A-70C9-4D26-BA95-DBE78459A454}">
      <dsp:nvSpPr>
        <dsp:cNvPr id="0" name=""/>
        <dsp:cNvSpPr/>
      </dsp:nvSpPr>
      <dsp:spPr>
        <a:xfrm>
          <a:off x="72006" y="2142004"/>
          <a:ext cx="1637215" cy="910985"/>
        </a:xfrm>
        <a:prstGeom prst="round2SameRect">
          <a:avLst>
            <a:gd name="adj1" fmla="val 16670"/>
            <a:gd name="adj2" fmla="val 0"/>
          </a:avLst>
        </a:prstGeom>
        <a:solidFill>
          <a:schemeClr val="tx2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2">
                  <a:lumMod val="75000"/>
                </a:schemeClr>
              </a:solidFill>
            </a:rPr>
            <a:t>Для чего нужно управление рисками?</a:t>
          </a:r>
          <a:endParaRPr lang="fr-FR" sz="1400" b="1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116485" y="2186483"/>
        <a:ext cx="1548257" cy="866506"/>
      </dsp:txXfrm>
    </dsp:sp>
    <dsp:sp modelId="{924E763B-3835-4B9D-A807-AA3C5438AE13}">
      <dsp:nvSpPr>
        <dsp:cNvPr id="0" name=""/>
        <dsp:cNvSpPr/>
      </dsp:nvSpPr>
      <dsp:spPr>
        <a:xfrm>
          <a:off x="1944227" y="3438145"/>
          <a:ext cx="5326692" cy="869836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b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i="1" kern="1200" dirty="0" smtClean="0">
              <a:solidFill>
                <a:srgbClr val="002060"/>
              </a:solidFill>
            </a:rPr>
            <a:t>- </a:t>
          </a:r>
          <a:r>
            <a:rPr lang="ru-RU" sz="1400" b="1" i="1" kern="1200" dirty="0" smtClean="0">
              <a:solidFill>
                <a:srgbClr val="002060"/>
              </a:solidFill>
            </a:rPr>
            <a:t>Определение функций и ролей, выполняемых в системе управления рисками;</a:t>
          </a:r>
          <a:endParaRPr lang="en-US" sz="1400" b="1" i="1" kern="1200" dirty="0" smtClean="0">
            <a:solidFill>
              <a:srgbClr val="002060"/>
            </a:solidFill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1" i="1" kern="1200" dirty="0" smtClean="0">
              <a:solidFill>
                <a:srgbClr val="002060"/>
              </a:solidFill>
            </a:rPr>
            <a:t>- Регламентация деятельности по управлению рисками и ее методологическое обеспечение;</a:t>
          </a:r>
          <a:endParaRPr lang="en-US" sz="1400" b="1" i="1" kern="1200" dirty="0" smtClean="0">
            <a:solidFill>
              <a:srgbClr val="002060"/>
            </a:solidFill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1" i="1" kern="1200" dirty="0" smtClean="0">
              <a:solidFill>
                <a:srgbClr val="002060"/>
              </a:solidFill>
            </a:rPr>
            <a:t>- Институционализация деятельности по управлению рисками.</a:t>
          </a:r>
          <a:endParaRPr lang="fr-FR" sz="1400" b="1" i="1" kern="1200" dirty="0">
            <a:solidFill>
              <a:srgbClr val="002060"/>
            </a:solidFill>
          </a:endParaRPr>
        </a:p>
      </dsp:txBody>
      <dsp:txXfrm>
        <a:off x="1944227" y="3438145"/>
        <a:ext cx="5326692" cy="869836"/>
      </dsp:txXfrm>
    </dsp:sp>
    <dsp:sp modelId="{8A168A29-B8D9-4B76-9977-6B0251B07A81}">
      <dsp:nvSpPr>
        <dsp:cNvPr id="0" name=""/>
        <dsp:cNvSpPr/>
      </dsp:nvSpPr>
      <dsp:spPr>
        <a:xfrm>
          <a:off x="118030" y="3438141"/>
          <a:ext cx="1634703" cy="910985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2">
                  <a:lumMod val="75000"/>
                </a:schemeClr>
              </a:solidFill>
            </a:rPr>
            <a:t>Как лучше внедрять систему управления рисками?</a:t>
          </a:r>
          <a:endParaRPr lang="fr-FR" sz="1400" b="1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162509" y="3482620"/>
        <a:ext cx="1545745" cy="8665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TabList">
  <dgm:title val="Liste d’onglets"/>
  <dgm:desc val="Permet de représenter des blocs d’informations non séquentiels ou groupés. Utilisation optimale avec des listes comportant de petites quantités de texte Niveau 1. Le premier Niveau 2 s’affiche en regard du texte Niveau 1 et le reste du texte Niveau 2 apparaît en dessous du texte Niveau 1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9" y="1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703509-EDC4-499B-9291-867BC2BF2C07}" type="datetimeFigureOut">
              <a:rPr lang="ru-RU" smtClean="0"/>
              <a:t>23.04.2015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164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9" y="9428164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312996-DEF0-4884-9BD0-DBABAB6814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48823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990825-DD68-4D90-A3EA-A361025E3D03}" type="datetimeFigureOut">
              <a:rPr lang="ru-RU" smtClean="0"/>
              <a:pPr/>
              <a:t>23.04.2015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C96980-BC1D-4AB4-B3FC-B6788AD405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41534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8401D-0851-4141-A619-42881A8DBD20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67744" y="116632"/>
            <a:ext cx="5760640" cy="504056"/>
          </a:xfrm>
        </p:spPr>
        <p:txBody>
          <a:bodyPr>
            <a:noAutofit/>
          </a:bodyPr>
          <a:lstStyle>
            <a:lvl1pPr algn="l">
              <a:defRPr sz="2400" b="1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23.04.2015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Shablon.jp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3.jpe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microsoft.com/office/2007/relationships/diagramDrawing" Target="../diagrams/drawin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204864"/>
            <a:ext cx="7772400" cy="1470025"/>
          </a:xfrm>
        </p:spPr>
        <p:txBody>
          <a:bodyPr>
            <a:normAutofit/>
          </a:bodyPr>
          <a:lstStyle/>
          <a:p>
            <a:r>
              <a:rPr lang="ru-RU" sz="28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Концепция управления казначейскими рисками в Федеральном казначействе</a:t>
            </a:r>
            <a:endParaRPr lang="ru-RU" sz="2800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39544" y="5445224"/>
            <a:ext cx="3704456" cy="936104"/>
          </a:xfrm>
        </p:spPr>
        <p:txBody>
          <a:bodyPr>
            <a:normAutofit/>
          </a:bodyPr>
          <a:lstStyle/>
          <a:p>
            <a:pPr>
              <a:lnSpc>
                <a:spcPct val="85000"/>
              </a:lnSpc>
            </a:pP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Начальник Управления ведомственных проектов</a:t>
            </a:r>
          </a:p>
          <a:p>
            <a:pPr>
              <a:lnSpc>
                <a:spcPct val="85000"/>
              </a:lnSpc>
            </a:pP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Д.А. Семёнов</a:t>
            </a:r>
            <a:endParaRPr lang="ru-RU" sz="18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2816\Pictures\Картинки для презентации\images (5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149080"/>
            <a:ext cx="3528392" cy="21941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54152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116249" y="5936231"/>
            <a:ext cx="8936346" cy="515135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116249" y="5522759"/>
            <a:ext cx="8936346" cy="62127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07503" y="5157192"/>
            <a:ext cx="8936346" cy="504056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07503" y="4743720"/>
            <a:ext cx="8936346" cy="4134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07503" y="4293097"/>
            <a:ext cx="8936346" cy="529426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07503" y="3933056"/>
            <a:ext cx="8936346" cy="36004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07503" y="3501008"/>
            <a:ext cx="8936346" cy="432048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 rot="16200000">
            <a:off x="3731452" y="1442795"/>
            <a:ext cx="961709" cy="1152820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Rectangle 3"/>
          <p:cNvSpPr>
            <a:spLocks/>
          </p:cNvSpPr>
          <p:nvPr/>
        </p:nvSpPr>
        <p:spPr bwMode="auto">
          <a:xfrm>
            <a:off x="208085" y="333375"/>
            <a:ext cx="85852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100" tIns="38100" rIns="38100" bIns="38100" anchor="ctr"/>
          <a:lstStyle/>
          <a:p>
            <a:pPr algn="ctr"/>
            <a:r>
              <a:rPr lang="ru-RU" sz="1800" b="1" dirty="0" smtClean="0">
                <a:solidFill>
                  <a:srgbClr val="000066"/>
                </a:solidFill>
                <a:latin typeface="Times New Roman" pitchFamily="18" charset="0"/>
                <a:sym typeface="Lucida Grande" charset="0"/>
              </a:rPr>
              <a:t>7. Ожидаемые результаты внедрения Концепции</a:t>
            </a:r>
          </a:p>
        </p:txBody>
      </p:sp>
      <p:pic>
        <p:nvPicPr>
          <p:cNvPr id="4098" name="Picture 2" descr="C:\Users\2816\Pictures\Картинки к Концепции\6a00d835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52736"/>
            <a:ext cx="3675591" cy="23042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148064" y="1603707"/>
            <a:ext cx="3240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Устойчивое бесперебойное непрерывное функционирование и развитие казначейской системы</a:t>
            </a:r>
            <a:endParaRPr lang="ru-RU" sz="16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7502" y="3064493"/>
            <a:ext cx="26812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spc="29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РЕЗУЛЬТАТЫ:</a:t>
            </a:r>
            <a:endParaRPr lang="ru-RU" sz="2400" spc="29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9" name="Picture 3" descr="C:\Users\2816\Pictures\Картинки к Концепции\saiph_security_risk_crisis_managemen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7829" y="5949280"/>
            <a:ext cx="2266020" cy="502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Номер слайда 18"/>
          <p:cNvSpPr>
            <a:spLocks noGrp="1"/>
          </p:cNvSpPr>
          <p:nvPr>
            <p:ph type="sldNum" sz="quarter" idx="12"/>
          </p:nvPr>
        </p:nvSpPr>
        <p:spPr bwMode="auto">
          <a:xfrm>
            <a:off x="8748464" y="6525344"/>
            <a:ext cx="395536" cy="312737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32244B3-AAE0-4793-A18B-EE1185D682AE}" type="slidenum">
              <a:rPr lang="ru-RU"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6249" y="3501008"/>
            <a:ext cx="8776231" cy="2643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Сформирована комплексная интегрированная во все процессы деятельности Федерального казначейства система управления казначейскими рисками, в том числе:</a:t>
            </a:r>
          </a:p>
          <a:p>
            <a:pPr>
              <a:lnSpc>
                <a:spcPct val="85000"/>
              </a:lnSpc>
            </a:pP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5000"/>
              </a:lnSpc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разработаны и внедрены правовые основы управления казначейскими рисками;</a:t>
            </a:r>
          </a:p>
          <a:p>
            <a:pPr>
              <a:lnSpc>
                <a:spcPct val="85000"/>
              </a:lnSpc>
            </a:pP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5000"/>
              </a:lnSpc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разработаны механизмы, направленные на предупреждение наступления событий, способных оказать негативное влияние  на результаты деятельности органов ФК и подведомственного ФКУ;</a:t>
            </a:r>
          </a:p>
          <a:p>
            <a:pPr>
              <a:lnSpc>
                <a:spcPct val="85000"/>
              </a:lnSpc>
            </a:pP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5000"/>
              </a:lnSpc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реализованы мероприятия по минимизации потерь от наступления казначейских рисков;</a:t>
            </a:r>
          </a:p>
          <a:p>
            <a:pPr>
              <a:lnSpc>
                <a:spcPct val="85000"/>
              </a:lnSpc>
            </a:pP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5000"/>
              </a:lnSpc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внедрен риск-ориентированный внутренний контроль в структурных подразделениях центрального аппарата Федерального казначейства;</a:t>
            </a:r>
          </a:p>
          <a:p>
            <a:pPr>
              <a:lnSpc>
                <a:spcPct val="85000"/>
              </a:lnSpc>
            </a:pP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5000"/>
              </a:lnSpc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усовершенствованы методологические основы для принятия решений и планирования деятельности Федерального казначейства.</a:t>
            </a:r>
          </a:p>
        </p:txBody>
      </p:sp>
    </p:spTree>
    <p:extLst>
      <p:ext uri="{BB962C8B-B14F-4D97-AF65-F5344CB8AC3E}">
        <p14:creationId xmlns:p14="http://schemas.microsoft.com/office/powerpoint/2010/main" val="28205288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55776" y="2924944"/>
            <a:ext cx="4536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32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42088" y="1572846"/>
            <a:ext cx="4077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мы не будем управлять рисками, </a:t>
            </a:r>
          </a:p>
          <a:p>
            <a:r>
              <a:rPr lang="ru-RU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они начнут управлять нами.</a:t>
            </a:r>
            <a:endParaRPr lang="ru-RU" i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922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/>
          </p:cNvSpPr>
          <p:nvPr/>
        </p:nvSpPr>
        <p:spPr bwMode="auto">
          <a:xfrm>
            <a:off x="208085" y="333375"/>
            <a:ext cx="85852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100" tIns="38100" rIns="38100" bIns="38100" anchor="ctr"/>
          <a:lstStyle/>
          <a:p>
            <a:pPr algn="ctr"/>
            <a:r>
              <a:rPr lang="ru-RU" sz="1800" b="1" dirty="0" smtClean="0">
                <a:solidFill>
                  <a:srgbClr val="000066"/>
                </a:solidFill>
                <a:latin typeface="Times New Roman" pitchFamily="18" charset="0"/>
                <a:sym typeface="Lucida Grande" charset="0"/>
              </a:rPr>
              <a:t>Содержание Концепции управления казначейскими рисками </a:t>
            </a:r>
          </a:p>
          <a:p>
            <a:pPr algn="ctr"/>
            <a:r>
              <a:rPr lang="ru-RU" sz="1800" b="1" dirty="0" smtClean="0">
                <a:solidFill>
                  <a:srgbClr val="000066"/>
                </a:solidFill>
                <a:latin typeface="Times New Roman" pitchFamily="18" charset="0"/>
                <a:sym typeface="Lucida Grande" charset="0"/>
              </a:rPr>
              <a:t>в Федеральном казначействе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15616" y="1628800"/>
            <a:ext cx="748883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75000"/>
              </a:lnSpc>
              <a:buAutoNum type="arabicPeriod"/>
            </a:pPr>
            <a:endParaRPr lang="ru-RU" sz="1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75000"/>
              </a:lnSpc>
              <a:buAutoNum type="arabicPeriod"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Общие положения.</a:t>
            </a:r>
          </a:p>
          <a:p>
            <a:pPr marL="342900" indent="-342900" algn="just">
              <a:lnSpc>
                <a:spcPct val="75000"/>
              </a:lnSpc>
              <a:buAutoNum type="arabicPeriod"/>
            </a:pP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75000"/>
              </a:lnSpc>
              <a:buAutoNum type="arabicPeriod"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понятия, используемые в Концепции.</a:t>
            </a: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75000"/>
              </a:lnSpc>
              <a:buAutoNum type="arabicPeriod"/>
            </a:pP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75000"/>
              </a:lnSpc>
              <a:buAutoNum type="arabicPeriod"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Цели, задачи и принципы управления казначейскими рисками в Федеральном казначействе.</a:t>
            </a:r>
          </a:p>
          <a:p>
            <a:pPr marL="342900" indent="-342900" algn="just">
              <a:lnSpc>
                <a:spcPct val="75000"/>
              </a:lnSpc>
              <a:buAutoNum type="arabicPeriod"/>
            </a:pP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75000"/>
              </a:lnSpc>
              <a:buFontTx/>
              <a:buAutoNum type="arabicPeriod"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элементы системы управления казначейскими рисками в Федеральном казначействе.</a:t>
            </a: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75000"/>
              </a:lnSpc>
              <a:buAutoNum type="arabicPeriod"/>
            </a:pP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75000"/>
              </a:lnSpc>
              <a:buAutoNum type="arabicPeriod"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Способы реагирования на казначейские риска.</a:t>
            </a:r>
          </a:p>
          <a:p>
            <a:pPr marL="342900" indent="-342900" algn="just">
              <a:lnSpc>
                <a:spcPct val="75000"/>
              </a:lnSpc>
              <a:buAutoNum type="arabicPeriod"/>
            </a:pP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75000"/>
              </a:lnSpc>
              <a:buAutoNum type="arabicPeriod"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основных функций в системе управления казначейскими рисками.</a:t>
            </a: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75000"/>
              </a:lnSpc>
              <a:buAutoNum type="arabicPeriod"/>
            </a:pP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75000"/>
              </a:lnSpc>
              <a:buFontTx/>
              <a:buAutoNum type="arabicPeriod"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Этапы реализации Концепции и ожидаемые результаты ее внедрения.</a:t>
            </a: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75000"/>
              </a:lnSpc>
              <a:buAutoNum type="arabicPeriod"/>
            </a:pP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Номер слайда 16"/>
          <p:cNvSpPr>
            <a:spLocks noGrp="1"/>
          </p:cNvSpPr>
          <p:nvPr>
            <p:ph type="sldNum" sz="quarter" idx="12"/>
          </p:nvPr>
        </p:nvSpPr>
        <p:spPr bwMode="auto">
          <a:xfrm>
            <a:off x="8715404" y="6545263"/>
            <a:ext cx="428596" cy="312737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35C75BB-6BA6-4FF2-B5A3-A5762258E404}" type="slidenum">
              <a:rPr lang="ru-RU" sz="1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92110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2816\Pictures\Картинки _ РИСК\professionalnyy_risk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668"/>
          <a:stretch/>
        </p:blipFill>
        <p:spPr bwMode="auto">
          <a:xfrm>
            <a:off x="7668344" y="1226975"/>
            <a:ext cx="1440160" cy="16561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2816\Pictures\К презентации\imag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9573" y="3212976"/>
            <a:ext cx="1332667" cy="1092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Diagramme 4"/>
          <p:cNvGraphicFramePr/>
          <p:nvPr>
            <p:extLst>
              <p:ext uri="{D42A27DB-BD31-4B8C-83A1-F6EECF244321}">
                <p14:modId xmlns:p14="http://schemas.microsoft.com/office/powerpoint/2010/main" val="12822482"/>
              </p:ext>
            </p:extLst>
          </p:nvPr>
        </p:nvGraphicFramePr>
        <p:xfrm>
          <a:off x="251520" y="1124744"/>
          <a:ext cx="8784976" cy="5382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51520" y="5733256"/>
            <a:ext cx="8639073" cy="5847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600" b="1" dirty="0" smtClean="0"/>
              <a:t>Если можно, не рискуй, а если уж доведется, пусть на место осторожности станет расчет. </a:t>
            </a:r>
          </a:p>
          <a:p>
            <a:pPr algn="r"/>
            <a:r>
              <a:rPr lang="ru-RU" sz="1600" b="1" dirty="0" smtClean="0"/>
              <a:t>                                                       </a:t>
            </a:r>
            <a:r>
              <a:rPr lang="ru-RU" sz="1400" i="1" dirty="0" err="1" smtClean="0"/>
              <a:t>Бальтасар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Грасиан</a:t>
            </a:r>
            <a:r>
              <a:rPr lang="ru-RU" sz="1400" i="1" dirty="0" smtClean="0"/>
              <a:t>, испанский прозаик, философ.</a:t>
            </a:r>
            <a:endParaRPr lang="ru-RU" sz="1400" dirty="0" smtClean="0"/>
          </a:p>
        </p:txBody>
      </p:sp>
      <p:sp>
        <p:nvSpPr>
          <p:cNvPr id="13" name="Rectangle 3"/>
          <p:cNvSpPr>
            <a:spLocks/>
          </p:cNvSpPr>
          <p:nvPr/>
        </p:nvSpPr>
        <p:spPr bwMode="auto">
          <a:xfrm>
            <a:off x="296809" y="332656"/>
            <a:ext cx="85852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100" tIns="38100" rIns="38100" bIns="38100" anchor="ctr"/>
          <a:lstStyle/>
          <a:p>
            <a:pPr algn="ctr"/>
            <a:r>
              <a:rPr lang="ru-RU" sz="1800" b="1" dirty="0" smtClean="0">
                <a:solidFill>
                  <a:srgbClr val="000066"/>
                </a:solidFill>
                <a:latin typeface="Times New Roman" pitchFamily="18" charset="0"/>
                <a:sym typeface="Lucida Grande" charset="0"/>
              </a:rPr>
              <a:t>Риск – важный элемент в деятельности организации</a:t>
            </a:r>
          </a:p>
        </p:txBody>
      </p:sp>
      <p:sp>
        <p:nvSpPr>
          <p:cNvPr id="16" name="Номер слайда 16"/>
          <p:cNvSpPr>
            <a:spLocks noGrp="1"/>
          </p:cNvSpPr>
          <p:nvPr>
            <p:ph type="sldNum" sz="quarter" idx="12"/>
          </p:nvPr>
        </p:nvSpPr>
        <p:spPr bwMode="auto">
          <a:xfrm>
            <a:off x="8715404" y="6545263"/>
            <a:ext cx="428596" cy="312737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35C75BB-6BA6-4FF2-B5A3-A5762258E404}" type="slidenum">
              <a:rPr lang="ru-RU" sz="1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 descr="C:\Users\2816\Pictures\Картинки к Концепции\Kak-stat-millionerom-7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1562" y="4365104"/>
            <a:ext cx="1548691" cy="11521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81100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Прямоугольник 39"/>
          <p:cNvSpPr/>
          <p:nvPr/>
        </p:nvSpPr>
        <p:spPr>
          <a:xfrm>
            <a:off x="123598" y="1343003"/>
            <a:ext cx="3064155" cy="50484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2060"/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Rectangle 3"/>
          <p:cNvSpPr>
            <a:spLocks/>
          </p:cNvSpPr>
          <p:nvPr/>
        </p:nvSpPr>
        <p:spPr bwMode="auto">
          <a:xfrm>
            <a:off x="495522" y="229834"/>
            <a:ext cx="85852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100" tIns="38100" rIns="38100" bIns="38100" anchor="ctr"/>
          <a:lstStyle/>
          <a:p>
            <a:pPr marL="342900" indent="-342900" algn="ctr">
              <a:buAutoNum type="arabicPeriod"/>
            </a:pPr>
            <a:r>
              <a:rPr lang="ru-RU" sz="1800" b="1" dirty="0" smtClean="0">
                <a:solidFill>
                  <a:srgbClr val="000066"/>
                </a:solidFill>
                <a:latin typeface="Times New Roman" pitchFamily="18" charset="0"/>
                <a:sym typeface="Lucida Grande" charset="0"/>
              </a:rPr>
              <a:t>Общие положения: предпосылки создания Концепции </a:t>
            </a:r>
          </a:p>
          <a:p>
            <a:pPr algn="ctr"/>
            <a:r>
              <a:rPr lang="ru-RU" sz="1800" b="1" dirty="0" smtClean="0">
                <a:solidFill>
                  <a:srgbClr val="000066"/>
                </a:solidFill>
                <a:latin typeface="Times New Roman" pitchFamily="18" charset="0"/>
                <a:sym typeface="Lucida Grande" charset="0"/>
              </a:rPr>
              <a:t>и ее роль в развитии риск-менеджмента в Федеральном казначействе</a:t>
            </a:r>
          </a:p>
        </p:txBody>
      </p:sp>
      <p:sp>
        <p:nvSpPr>
          <p:cNvPr id="5" name="Номер слайда 18"/>
          <p:cNvSpPr>
            <a:spLocks noGrp="1"/>
          </p:cNvSpPr>
          <p:nvPr>
            <p:ph type="sldNum" sz="quarter" idx="12"/>
          </p:nvPr>
        </p:nvSpPr>
        <p:spPr bwMode="auto">
          <a:xfrm>
            <a:off x="8748464" y="6525344"/>
            <a:ext cx="395536" cy="312737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32244B3-AAE0-4793-A18B-EE1185D682AE}" type="slidenum">
              <a:rPr lang="ru-RU"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3599" y="1485268"/>
            <a:ext cx="3064154" cy="1107996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повышения эффективности управления общественными (государственными и муниципальными) финансами на период до 2018 г., утвержденная распоряжением Правительства РФ от 30.12.2013 г. № 2593-р</a:t>
            </a:r>
            <a:endParaRPr lang="ru-RU" sz="11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5516" y="2868029"/>
            <a:ext cx="28803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Ответственность федеральных органов исполнительной власти за эффективность формирования и использования системы противодействия рискам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0777" y="4243436"/>
            <a:ext cx="288032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Мероприятие по обеспечению устойчивости бюджетной системы: создание системы управления бюджетными рисками, включающей формирование перечня рисков, оценку рисков по вероятности их наступления, степени их влияния, возможности управления рисками, а также комплекс мер по минимизации рисков, предотвращению и устранению их последствий.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трелка вниз 2"/>
          <p:cNvSpPr/>
          <p:nvPr/>
        </p:nvSpPr>
        <p:spPr>
          <a:xfrm>
            <a:off x="1403648" y="2610047"/>
            <a:ext cx="504056" cy="260156"/>
          </a:xfrm>
          <a:prstGeom prst="downArrow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1399932" y="3765195"/>
            <a:ext cx="504056" cy="260156"/>
          </a:xfrm>
          <a:prstGeom prst="downArrow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4023605" y="2136631"/>
            <a:ext cx="1584177" cy="1512168"/>
          </a:xfrm>
          <a:prstGeom prst="ellipse">
            <a:avLst/>
          </a:prstGeom>
          <a:pattFill prst="pct20">
            <a:fgClr>
              <a:schemeClr val="accent2"/>
            </a:fgClr>
            <a:bgClr>
              <a:schemeClr val="bg1"/>
            </a:bgClr>
          </a:pattFill>
          <a:ln w="508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3307797" y="2457107"/>
            <a:ext cx="704469" cy="553998"/>
          </a:xfrm>
          <a:prstGeom prst="rect">
            <a:avLst/>
          </a:prstGeom>
          <a:solidFill>
            <a:schemeClr val="bg1"/>
          </a:solidFill>
          <a:ln w="15875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75000"/>
              </a:lnSpc>
            </a:pPr>
            <a:r>
              <a:rPr lang="ru-RU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Риск-</a:t>
            </a:r>
          </a:p>
          <a:p>
            <a:pPr algn="ctr">
              <a:lnSpc>
                <a:spcPct val="75000"/>
              </a:lnSpc>
            </a:pPr>
            <a:r>
              <a:rPr lang="ru-RU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ориентиро-</a:t>
            </a:r>
            <a:br>
              <a:rPr lang="ru-RU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ванный внутренний контроль</a:t>
            </a:r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09074" y="3624223"/>
            <a:ext cx="936104" cy="276999"/>
          </a:xfrm>
          <a:prstGeom prst="rect">
            <a:avLst/>
          </a:prstGeom>
          <a:solidFill>
            <a:schemeClr val="bg1"/>
          </a:solidFill>
          <a:ln w="15875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75000"/>
              </a:lnSpc>
            </a:pPr>
            <a:r>
              <a:rPr lang="ru-RU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Ситуационный</a:t>
            </a:r>
          </a:p>
          <a:p>
            <a:pPr algn="ctr">
              <a:lnSpc>
                <a:spcPct val="75000"/>
              </a:lnSpc>
            </a:pPr>
            <a:r>
              <a:rPr lang="ru-RU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центр</a:t>
            </a:r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79789" y="2568679"/>
            <a:ext cx="878797" cy="646331"/>
          </a:xfrm>
          <a:prstGeom prst="rect">
            <a:avLst/>
          </a:prstGeom>
          <a:solidFill>
            <a:schemeClr val="bg1"/>
          </a:solidFill>
          <a:ln w="15875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75000"/>
              </a:lnSpc>
            </a:pPr>
            <a:r>
              <a:rPr lang="ru-RU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Текущая деятельность структурных подразделений Федерального казначейства </a:t>
            </a:r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83645" y="2208639"/>
            <a:ext cx="7920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Риски</a:t>
            </a:r>
            <a:endParaRPr lang="ru-RU" sz="10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05379" y="3599601"/>
            <a:ext cx="1452333" cy="19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ru-RU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Р.М. – риск-менеджмент</a:t>
            </a:r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0092" y="2650546"/>
            <a:ext cx="1239192" cy="76075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391411" y="2771077"/>
            <a:ext cx="864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Федеральное</a:t>
            </a:r>
            <a:br>
              <a:rPr lang="ru-RU" sz="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казначейство</a:t>
            </a:r>
            <a:endParaRPr lang="ru-RU" sz="8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Прямая соединительная линия 16"/>
          <p:cNvCxnSpPr>
            <a:endCxn id="12" idx="1"/>
          </p:cNvCxnSpPr>
          <p:nvPr/>
        </p:nvCxnSpPr>
        <p:spPr>
          <a:xfrm flipV="1">
            <a:off x="5205845" y="2891845"/>
            <a:ext cx="473944" cy="258414"/>
          </a:xfrm>
          <a:prstGeom prst="line">
            <a:avLst/>
          </a:prstGeom>
          <a:ln w="158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>
            <a:stCxn id="21" idx="2"/>
            <a:endCxn id="11" idx="0"/>
          </p:cNvCxnSpPr>
          <p:nvPr/>
        </p:nvCxnSpPr>
        <p:spPr>
          <a:xfrm>
            <a:off x="4813317" y="3365703"/>
            <a:ext cx="563809" cy="258520"/>
          </a:xfrm>
          <a:prstGeom prst="line">
            <a:avLst/>
          </a:prstGeom>
          <a:ln w="158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4012266" y="2707178"/>
            <a:ext cx="447659" cy="443081"/>
          </a:xfrm>
          <a:prstGeom prst="line">
            <a:avLst/>
          </a:prstGeom>
          <a:ln w="158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0" name="Овал 19"/>
          <p:cNvSpPr/>
          <p:nvPr/>
        </p:nvSpPr>
        <p:spPr>
          <a:xfrm>
            <a:off x="4268771" y="3036731"/>
            <a:ext cx="288032" cy="288032"/>
          </a:xfrm>
          <a:prstGeom prst="ellipse">
            <a:avLst/>
          </a:prstGeom>
          <a:ln w="190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23" name="Овал 22"/>
          <p:cNvSpPr/>
          <p:nvPr/>
        </p:nvSpPr>
        <p:spPr>
          <a:xfrm>
            <a:off x="4635672" y="3109631"/>
            <a:ext cx="288032" cy="288032"/>
          </a:xfrm>
          <a:prstGeom prst="ellipse">
            <a:avLst/>
          </a:prstGeom>
          <a:ln w="190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24" name="Овал 23"/>
          <p:cNvSpPr/>
          <p:nvPr/>
        </p:nvSpPr>
        <p:spPr>
          <a:xfrm>
            <a:off x="5031716" y="3070994"/>
            <a:ext cx="288032" cy="288032"/>
          </a:xfrm>
          <a:prstGeom prst="ellipse">
            <a:avLst/>
          </a:prstGeom>
          <a:ln w="190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4987445" y="3129387"/>
            <a:ext cx="43679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 smtClean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Р.М.</a:t>
            </a:r>
            <a:endParaRPr lang="ru-RU" sz="800" b="1" dirty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594917" y="3150259"/>
            <a:ext cx="43679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 smtClean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Р.М.</a:t>
            </a:r>
            <a:endParaRPr lang="ru-RU" sz="800" b="1" dirty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231545" y="3056577"/>
            <a:ext cx="43679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 smtClean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Р.М.</a:t>
            </a:r>
            <a:endParaRPr lang="ru-RU" sz="800" b="1" dirty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Овал 27"/>
          <p:cNvSpPr/>
          <p:nvPr/>
        </p:nvSpPr>
        <p:spPr>
          <a:xfrm>
            <a:off x="6804248" y="1511006"/>
            <a:ext cx="1600851" cy="1559988"/>
          </a:xfrm>
          <a:prstGeom prst="ellipse">
            <a:avLst/>
          </a:prstGeom>
          <a:pattFill prst="pct20">
            <a:fgClr>
              <a:schemeClr val="accent2"/>
            </a:fgClr>
            <a:bgClr>
              <a:schemeClr val="bg1"/>
            </a:bgClr>
          </a:pattFill>
          <a:ln w="508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TextBox 28"/>
          <p:cNvSpPr txBox="1"/>
          <p:nvPr/>
        </p:nvSpPr>
        <p:spPr>
          <a:xfrm>
            <a:off x="7205282" y="1517188"/>
            <a:ext cx="7920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Риски</a:t>
            </a:r>
            <a:endParaRPr lang="ru-RU" sz="10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" name="Picture 12" descr="http://thumbs.dreamstime.com/z/%D0%BA%D1%80%D0%B0%D1%81%D0%BD%D1%8B%D0%B9-%D0%B2%D0%BE%D1%81%D0%BA%D0%BB%D0%B8%D1%86%D0%B0%D1%82%D0%B5%D0%BB%D1%8C%D0%BD%D1%8B%D0%B9-%D0%B7%D0%BD%D0%B0%D0%BA-3d-%D0%BF%D1%80%D0%B5-%D1%81%D1%82%D0%B0%D0%B2%D0%BB%D1%8F%D0%B5%D1%82-23147597.jpg"/>
          <p:cNvPicPr>
            <a:picLocks noChangeAspect="1" noChangeArrowheads="1"/>
          </p:cNvPicPr>
          <p:nvPr/>
        </p:nvPicPr>
        <p:blipFill>
          <a:blip r:embed="rId3" cstate="print"/>
          <a:srcRect l="27052" r="27853" b="3694"/>
          <a:stretch>
            <a:fillRect/>
          </a:stretch>
        </p:blipFill>
        <p:spPr bwMode="auto">
          <a:xfrm>
            <a:off x="8305013" y="1233256"/>
            <a:ext cx="189015" cy="546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4" name="Прямая со стрелкой 33"/>
          <p:cNvCxnSpPr/>
          <p:nvPr/>
        </p:nvCxnSpPr>
        <p:spPr>
          <a:xfrm flipV="1">
            <a:off x="3505379" y="1072184"/>
            <a:ext cx="5464843" cy="129614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 useBgFill="1">
        <p:nvSpPr>
          <p:cNvPr id="35" name="Овал 34"/>
          <p:cNvSpPr/>
          <p:nvPr/>
        </p:nvSpPr>
        <p:spPr>
          <a:xfrm>
            <a:off x="6886370" y="1720256"/>
            <a:ext cx="1430046" cy="1220098"/>
          </a:xfrm>
          <a:prstGeom prst="ellipse">
            <a:avLst/>
          </a:prstGeom>
          <a:ln w="508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7181" y="1895138"/>
            <a:ext cx="1051981" cy="695988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7211124" y="2159078"/>
            <a:ext cx="864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Федеральное</a:t>
            </a:r>
            <a:br>
              <a:rPr lang="ru-RU" sz="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казначейство</a:t>
            </a:r>
            <a:endParaRPr lang="ru-RU" sz="8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883806" y="2585249"/>
            <a:ext cx="151873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b="1" dirty="0" smtClean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Риск – менеджмент</a:t>
            </a:r>
            <a:endParaRPr lang="ru-RU" sz="800" b="1" dirty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 rot="20846686">
            <a:off x="4175831" y="1624910"/>
            <a:ext cx="30652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Развитие риск-менеджмента в ФК</a:t>
            </a:r>
            <a:endParaRPr lang="ru-RU" sz="1200" i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3460376" y="4003706"/>
            <a:ext cx="5509846" cy="252817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85000"/>
              </a:lnSpc>
              <a:buFontTx/>
              <a:buChar char="-"/>
            </a:pPr>
            <a:r>
              <a:rPr lang="en-US" sz="1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FERMA </a:t>
            </a:r>
            <a:r>
              <a:rPr lang="ru-RU" sz="1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Federation of European Risk Management Association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- Стандарты по управлению рисками Европейской Федерации Ассоциаций риск-менеджмента;</a:t>
            </a:r>
          </a:p>
          <a:p>
            <a:pPr algn="ctr">
              <a:lnSpc>
                <a:spcPct val="85000"/>
              </a:lnSpc>
              <a:buFontTx/>
              <a:buChar char="-"/>
            </a:pPr>
            <a:endParaRPr lang="ru-RU" sz="11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85000"/>
              </a:lnSpc>
              <a:buFontTx/>
              <a:buChar char="-"/>
            </a:pPr>
            <a:r>
              <a:rPr lang="ru-RU" sz="1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COSO</a:t>
            </a:r>
            <a:r>
              <a:rPr lang="ru-RU" sz="1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рекомендации Комитета спонсорских организаций Комиссии </a:t>
            </a:r>
            <a:r>
              <a:rPr lang="ru-RU" sz="11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Тредуэя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Committee of Sponsoring Organizations of </a:t>
            </a:r>
            <a:r>
              <a:rPr lang="en-US" sz="11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Treadway</a:t>
            </a:r>
            <a:r>
              <a:rPr lang="en-US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Commission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по организации системы управления рисками;</a:t>
            </a:r>
          </a:p>
          <a:p>
            <a:pPr algn="ctr">
              <a:lnSpc>
                <a:spcPct val="85000"/>
              </a:lnSpc>
              <a:buFontTx/>
              <a:buChar char="-"/>
            </a:pPr>
            <a:endParaRPr lang="ru-RU" sz="11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ru-RU" sz="11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- ГОСТ Р ИСО</a:t>
            </a:r>
            <a:r>
              <a:rPr lang="en-US" sz="11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31000-2010</a:t>
            </a:r>
            <a:r>
              <a:rPr lang="ru-RU" sz="11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«Менеджмент риска. Принципы и руководство»;</a:t>
            </a:r>
          </a:p>
          <a:p>
            <a:pPr>
              <a:lnSpc>
                <a:spcPct val="85000"/>
              </a:lnSpc>
            </a:pPr>
            <a:endParaRPr lang="ru-RU" sz="11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85000"/>
              </a:lnSpc>
              <a:buFontTx/>
              <a:buChar char="-"/>
            </a:pPr>
            <a:r>
              <a:rPr lang="ru-RU" sz="1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материалы </a:t>
            </a:r>
            <a:r>
              <a:rPr lang="ru-RU" sz="11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Базельского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комитета по  банковскому надзору (</a:t>
            </a:r>
            <a:r>
              <a:rPr lang="ru-RU" sz="1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Базель </a:t>
            </a:r>
            <a:r>
              <a:rPr lang="en-US" sz="1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1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 Базель </a:t>
            </a:r>
            <a:r>
              <a:rPr lang="en-US" sz="1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algn="ctr">
              <a:lnSpc>
                <a:spcPct val="85000"/>
              </a:lnSpc>
              <a:buFontTx/>
              <a:buChar char="-"/>
            </a:pPr>
            <a:endParaRPr lang="ru-RU" sz="11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85000"/>
              </a:lnSpc>
              <a:buFontTx/>
              <a:buChar char="-"/>
            </a:pPr>
            <a:r>
              <a:rPr lang="ru-RU" sz="1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результаты изучения и обобщения сложившейся практики управления рисками различных зарубежных и российских органов власти, кредитных учреждений и коммерческих структур</a:t>
            </a:r>
            <a:r>
              <a:rPr lang="ru-RU" sz="1100" dirty="0" smtClean="0"/>
              <a:t>.</a:t>
            </a:r>
            <a:endParaRPr lang="ru-RU" sz="11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607944" y="4031307"/>
            <a:ext cx="321471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Стандарты по управлению рисками,  использованные при разработке Концепции</a:t>
            </a:r>
          </a:p>
        </p:txBody>
      </p:sp>
      <p:sp>
        <p:nvSpPr>
          <p:cNvPr id="41" name="Выгнутая вверх стрелка 40"/>
          <p:cNvSpPr/>
          <p:nvPr/>
        </p:nvSpPr>
        <p:spPr>
          <a:xfrm>
            <a:off x="1536325" y="836712"/>
            <a:ext cx="2475941" cy="489788"/>
          </a:xfrm>
          <a:prstGeom prst="curved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684857" y="974198"/>
            <a:ext cx="2693718" cy="641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ru-RU" sz="14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Концепция управления казначейскими рисками в Федеральном казначействе</a:t>
            </a:r>
            <a:endParaRPr lang="ru-RU" sz="1400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25282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Полилиния 39"/>
          <p:cNvSpPr/>
          <p:nvPr/>
        </p:nvSpPr>
        <p:spPr>
          <a:xfrm>
            <a:off x="5504892" y="1957540"/>
            <a:ext cx="3666541" cy="4379836"/>
          </a:xfrm>
          <a:custGeom>
            <a:avLst/>
            <a:gdLst>
              <a:gd name="connsiteX0" fmla="*/ 1096875 w 3666541"/>
              <a:gd name="connsiteY0" fmla="*/ 62179 h 4379836"/>
              <a:gd name="connsiteX1" fmla="*/ 2192145 w 3666541"/>
              <a:gd name="connsiteY1" fmla="*/ 62179 h 4379836"/>
              <a:gd name="connsiteX2" fmla="*/ 3156787 w 3666541"/>
              <a:gd name="connsiteY2" fmla="*/ 62179 h 4379836"/>
              <a:gd name="connsiteX3" fmla="*/ 3629060 w 3666541"/>
              <a:gd name="connsiteY3" fmla="*/ 42082 h 4379836"/>
              <a:gd name="connsiteX4" fmla="*/ 3619011 w 3666541"/>
              <a:gd name="connsiteY4" fmla="*/ 685176 h 4379836"/>
              <a:gd name="connsiteX5" fmla="*/ 3629060 w 3666541"/>
              <a:gd name="connsiteY5" fmla="*/ 1529238 h 4379836"/>
              <a:gd name="connsiteX6" fmla="*/ 3629060 w 3666541"/>
              <a:gd name="connsiteY6" fmla="*/ 2282864 h 4379836"/>
              <a:gd name="connsiteX7" fmla="*/ 3619011 w 3666541"/>
              <a:gd name="connsiteY7" fmla="*/ 3327893 h 4379836"/>
              <a:gd name="connsiteX8" fmla="*/ 3639108 w 3666541"/>
              <a:gd name="connsiteY8" fmla="*/ 3920746 h 4379836"/>
              <a:gd name="connsiteX9" fmla="*/ 3629060 w 3666541"/>
              <a:gd name="connsiteY9" fmla="*/ 4302583 h 4379836"/>
              <a:gd name="connsiteX10" fmla="*/ 3176884 w 3666541"/>
              <a:gd name="connsiteY10" fmla="*/ 4302583 h 4379836"/>
              <a:gd name="connsiteX11" fmla="*/ 2513693 w 3666541"/>
              <a:gd name="connsiteY11" fmla="*/ 4332728 h 4379836"/>
              <a:gd name="connsiteX12" fmla="*/ 1890695 w 3666541"/>
              <a:gd name="connsiteY12" fmla="*/ 4322680 h 4379836"/>
              <a:gd name="connsiteX13" fmla="*/ 1247600 w 3666541"/>
              <a:gd name="connsiteY13" fmla="*/ 4342776 h 4379836"/>
              <a:gd name="connsiteX14" fmla="*/ 815521 w 3666541"/>
              <a:gd name="connsiteY14" fmla="*/ 4332728 h 4379836"/>
              <a:gd name="connsiteX15" fmla="*/ 775328 w 3666541"/>
              <a:gd name="connsiteY15" fmla="*/ 4362873 h 4379836"/>
              <a:gd name="connsiteX16" fmla="*/ 624603 w 3666541"/>
              <a:gd name="connsiteY16" fmla="*/ 4031278 h 4379836"/>
              <a:gd name="connsiteX17" fmla="*/ 453781 w 3666541"/>
              <a:gd name="connsiteY17" fmla="*/ 3589150 h 4379836"/>
              <a:gd name="connsiteX18" fmla="*/ 303055 w 3666541"/>
              <a:gd name="connsiteY18" fmla="*/ 3066636 h 4379836"/>
              <a:gd name="connsiteX19" fmla="*/ 132233 w 3666541"/>
              <a:gd name="connsiteY19" fmla="*/ 2755137 h 4379836"/>
              <a:gd name="connsiteX20" fmla="*/ 31750 w 3666541"/>
              <a:gd name="connsiteY20" fmla="*/ 2443638 h 4379836"/>
              <a:gd name="connsiteX21" fmla="*/ 1605 w 3666541"/>
              <a:gd name="connsiteY21" fmla="*/ 2272816 h 4379836"/>
              <a:gd name="connsiteX22" fmla="*/ 71943 w 3666541"/>
              <a:gd name="connsiteY22" fmla="*/ 1619673 h 4379836"/>
              <a:gd name="connsiteX23" fmla="*/ 81992 w 3666541"/>
              <a:gd name="connsiteY23" fmla="*/ 1197642 h 4379836"/>
              <a:gd name="connsiteX24" fmla="*/ 212620 w 3666541"/>
              <a:gd name="connsiteY24" fmla="*/ 634935 h 4379836"/>
              <a:gd name="connsiteX25" fmla="*/ 534167 w 3666541"/>
              <a:gd name="connsiteY25" fmla="*/ 454064 h 4379836"/>
              <a:gd name="connsiteX26" fmla="*/ 855715 w 3666541"/>
              <a:gd name="connsiteY26" fmla="*/ 212904 h 4379836"/>
              <a:gd name="connsiteX27" fmla="*/ 1096875 w 3666541"/>
              <a:gd name="connsiteY27" fmla="*/ 62179 h 4379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3666541" h="4379836">
                <a:moveTo>
                  <a:pt x="1096875" y="62179"/>
                </a:moveTo>
                <a:lnTo>
                  <a:pt x="2192145" y="62179"/>
                </a:lnTo>
                <a:lnTo>
                  <a:pt x="3156787" y="62179"/>
                </a:lnTo>
                <a:cubicBezTo>
                  <a:pt x="3396273" y="58830"/>
                  <a:pt x="3552023" y="-61751"/>
                  <a:pt x="3629060" y="42082"/>
                </a:cubicBezTo>
                <a:cubicBezTo>
                  <a:pt x="3706097" y="145915"/>
                  <a:pt x="3619011" y="437317"/>
                  <a:pt x="3619011" y="685176"/>
                </a:cubicBezTo>
                <a:cubicBezTo>
                  <a:pt x="3619011" y="933035"/>
                  <a:pt x="3627385" y="1262957"/>
                  <a:pt x="3629060" y="1529238"/>
                </a:cubicBezTo>
                <a:cubicBezTo>
                  <a:pt x="3630735" y="1795519"/>
                  <a:pt x="3630735" y="1983088"/>
                  <a:pt x="3629060" y="2282864"/>
                </a:cubicBezTo>
                <a:cubicBezTo>
                  <a:pt x="3627385" y="2582640"/>
                  <a:pt x="3617336" y="3054913"/>
                  <a:pt x="3619011" y="3327893"/>
                </a:cubicBezTo>
                <a:cubicBezTo>
                  <a:pt x="3620686" y="3600873"/>
                  <a:pt x="3637433" y="3758298"/>
                  <a:pt x="3639108" y="3920746"/>
                </a:cubicBezTo>
                <a:cubicBezTo>
                  <a:pt x="3640783" y="4083194"/>
                  <a:pt x="3706097" y="4238944"/>
                  <a:pt x="3629060" y="4302583"/>
                </a:cubicBezTo>
                <a:cubicBezTo>
                  <a:pt x="3552023" y="4366223"/>
                  <a:pt x="3362778" y="4297559"/>
                  <a:pt x="3176884" y="4302583"/>
                </a:cubicBezTo>
                <a:cubicBezTo>
                  <a:pt x="2990990" y="4307607"/>
                  <a:pt x="2513693" y="4332728"/>
                  <a:pt x="2513693" y="4332728"/>
                </a:cubicBezTo>
                <a:cubicBezTo>
                  <a:pt x="2299328" y="4336077"/>
                  <a:pt x="2101711" y="4321005"/>
                  <a:pt x="1890695" y="4322680"/>
                </a:cubicBezTo>
                <a:cubicBezTo>
                  <a:pt x="1679680" y="4324355"/>
                  <a:pt x="1426796" y="4341101"/>
                  <a:pt x="1247600" y="4342776"/>
                </a:cubicBezTo>
                <a:cubicBezTo>
                  <a:pt x="1068404" y="4344451"/>
                  <a:pt x="894233" y="4329379"/>
                  <a:pt x="815521" y="4332728"/>
                </a:cubicBezTo>
                <a:cubicBezTo>
                  <a:pt x="736809" y="4336077"/>
                  <a:pt x="807148" y="4413115"/>
                  <a:pt x="775328" y="4362873"/>
                </a:cubicBezTo>
                <a:cubicBezTo>
                  <a:pt x="743508" y="4312631"/>
                  <a:pt x="678194" y="4160232"/>
                  <a:pt x="624603" y="4031278"/>
                </a:cubicBezTo>
                <a:cubicBezTo>
                  <a:pt x="571012" y="3902324"/>
                  <a:pt x="507372" y="3749924"/>
                  <a:pt x="453781" y="3589150"/>
                </a:cubicBezTo>
                <a:cubicBezTo>
                  <a:pt x="400190" y="3428376"/>
                  <a:pt x="356646" y="3205638"/>
                  <a:pt x="303055" y="3066636"/>
                </a:cubicBezTo>
                <a:cubicBezTo>
                  <a:pt x="249464" y="2927634"/>
                  <a:pt x="177450" y="2858970"/>
                  <a:pt x="132233" y="2755137"/>
                </a:cubicBezTo>
                <a:cubicBezTo>
                  <a:pt x="87015" y="2651304"/>
                  <a:pt x="53521" y="2524025"/>
                  <a:pt x="31750" y="2443638"/>
                </a:cubicBezTo>
                <a:cubicBezTo>
                  <a:pt x="9979" y="2363251"/>
                  <a:pt x="-5094" y="2410143"/>
                  <a:pt x="1605" y="2272816"/>
                </a:cubicBezTo>
                <a:cubicBezTo>
                  <a:pt x="8304" y="2135489"/>
                  <a:pt x="58545" y="1798869"/>
                  <a:pt x="71943" y="1619673"/>
                </a:cubicBezTo>
                <a:cubicBezTo>
                  <a:pt x="85341" y="1440477"/>
                  <a:pt x="58546" y="1361765"/>
                  <a:pt x="81992" y="1197642"/>
                </a:cubicBezTo>
                <a:cubicBezTo>
                  <a:pt x="105438" y="1033519"/>
                  <a:pt x="137258" y="758865"/>
                  <a:pt x="212620" y="634935"/>
                </a:cubicBezTo>
                <a:cubicBezTo>
                  <a:pt x="287982" y="511005"/>
                  <a:pt x="426985" y="524402"/>
                  <a:pt x="534167" y="454064"/>
                </a:cubicBezTo>
                <a:cubicBezTo>
                  <a:pt x="641349" y="383726"/>
                  <a:pt x="765280" y="279893"/>
                  <a:pt x="855715" y="212904"/>
                </a:cubicBezTo>
                <a:cubicBezTo>
                  <a:pt x="946150" y="145915"/>
                  <a:pt x="1011464" y="99022"/>
                  <a:pt x="1096875" y="62179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олилиния 38"/>
          <p:cNvSpPr/>
          <p:nvPr/>
        </p:nvSpPr>
        <p:spPr>
          <a:xfrm>
            <a:off x="-10048" y="2011904"/>
            <a:ext cx="3634167" cy="4353089"/>
          </a:xfrm>
          <a:custGeom>
            <a:avLst/>
            <a:gdLst>
              <a:gd name="connsiteX0" fmla="*/ 30145 w 3634167"/>
              <a:gd name="connsiteY0" fmla="*/ 7815 h 4353089"/>
              <a:gd name="connsiteX1" fmla="*/ 1034980 w 3634167"/>
              <a:gd name="connsiteY1" fmla="*/ 17863 h 4353089"/>
              <a:gd name="connsiteX2" fmla="*/ 2120202 w 3634167"/>
              <a:gd name="connsiteY2" fmla="*/ 17863 h 4353089"/>
              <a:gd name="connsiteX3" fmla="*/ 2351314 w 3634167"/>
              <a:gd name="connsiteY3" fmla="*/ 17863 h 4353089"/>
              <a:gd name="connsiteX4" fmla="*/ 2743200 w 3634167"/>
              <a:gd name="connsiteY4" fmla="*/ 259023 h 4353089"/>
              <a:gd name="connsiteX5" fmla="*/ 3044650 w 3634167"/>
              <a:gd name="connsiteY5" fmla="*/ 409749 h 4353089"/>
              <a:gd name="connsiteX6" fmla="*/ 3396343 w 3634167"/>
              <a:gd name="connsiteY6" fmla="*/ 650909 h 4353089"/>
              <a:gd name="connsiteX7" fmla="*/ 3617406 w 3634167"/>
              <a:gd name="connsiteY7" fmla="*/ 741344 h 4353089"/>
              <a:gd name="connsiteX8" fmla="*/ 3577213 w 3634167"/>
              <a:gd name="connsiteY8" fmla="*/ 1334197 h 4353089"/>
              <a:gd name="connsiteX9" fmla="*/ 3537019 w 3634167"/>
              <a:gd name="connsiteY9" fmla="*/ 1665793 h 4353089"/>
              <a:gd name="connsiteX10" fmla="*/ 3617406 w 3634167"/>
              <a:gd name="connsiteY10" fmla="*/ 2117969 h 4353089"/>
              <a:gd name="connsiteX11" fmla="*/ 3627455 w 3634167"/>
              <a:gd name="connsiteY11" fmla="*/ 2208404 h 4353089"/>
              <a:gd name="connsiteX12" fmla="*/ 3537019 w 3634167"/>
              <a:gd name="connsiteY12" fmla="*/ 2650531 h 4353089"/>
              <a:gd name="connsiteX13" fmla="*/ 3436536 w 3634167"/>
              <a:gd name="connsiteY13" fmla="*/ 3072562 h 4353089"/>
              <a:gd name="connsiteX14" fmla="*/ 3356149 w 3634167"/>
              <a:gd name="connsiteY14" fmla="*/ 3434303 h 4353089"/>
              <a:gd name="connsiteX15" fmla="*/ 3255666 w 3634167"/>
              <a:gd name="connsiteY15" fmla="*/ 3826188 h 4353089"/>
              <a:gd name="connsiteX16" fmla="*/ 3195375 w 3634167"/>
              <a:gd name="connsiteY16" fmla="*/ 4187929 h 4353089"/>
              <a:gd name="connsiteX17" fmla="*/ 3145134 w 3634167"/>
              <a:gd name="connsiteY17" fmla="*/ 4278364 h 4353089"/>
              <a:gd name="connsiteX18" fmla="*/ 2773345 w 3634167"/>
              <a:gd name="connsiteY18" fmla="*/ 4288412 h 4353089"/>
              <a:gd name="connsiteX19" fmla="*/ 2280975 w 3634167"/>
              <a:gd name="connsiteY19" fmla="*/ 4308509 h 4353089"/>
              <a:gd name="connsiteX20" fmla="*/ 1527349 w 3634167"/>
              <a:gd name="connsiteY20" fmla="*/ 4298461 h 4353089"/>
              <a:gd name="connsiteX21" fmla="*/ 974690 w 3634167"/>
              <a:gd name="connsiteY21" fmla="*/ 4308509 h 4353089"/>
              <a:gd name="connsiteX22" fmla="*/ 572756 w 3634167"/>
              <a:gd name="connsiteY22" fmla="*/ 4308509 h 4353089"/>
              <a:gd name="connsiteX23" fmla="*/ 231112 w 3634167"/>
              <a:gd name="connsiteY23" fmla="*/ 4308509 h 4353089"/>
              <a:gd name="connsiteX24" fmla="*/ 80386 w 3634167"/>
              <a:gd name="connsiteY24" fmla="*/ 4328606 h 4353089"/>
              <a:gd name="connsiteX25" fmla="*/ 30145 w 3634167"/>
              <a:gd name="connsiteY25" fmla="*/ 4318558 h 4353089"/>
              <a:gd name="connsiteX26" fmla="*/ 20096 w 3634167"/>
              <a:gd name="connsiteY26" fmla="*/ 3906575 h 4353089"/>
              <a:gd name="connsiteX27" fmla="*/ 20096 w 3634167"/>
              <a:gd name="connsiteY27" fmla="*/ 3374012 h 4353089"/>
              <a:gd name="connsiteX28" fmla="*/ 20096 w 3634167"/>
              <a:gd name="connsiteY28" fmla="*/ 2861547 h 4353089"/>
              <a:gd name="connsiteX29" fmla="*/ 20096 w 3634167"/>
              <a:gd name="connsiteY29" fmla="*/ 2158162 h 4353089"/>
              <a:gd name="connsiteX30" fmla="*/ 0 w 3634167"/>
              <a:gd name="connsiteY30" fmla="*/ 1484922 h 4353089"/>
              <a:gd name="connsiteX31" fmla="*/ 20096 w 3634167"/>
              <a:gd name="connsiteY31" fmla="*/ 711199 h 4353089"/>
              <a:gd name="connsiteX32" fmla="*/ 30145 w 3634167"/>
              <a:gd name="connsiteY32" fmla="*/ 7815 h 4353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3634167" h="4353089">
                <a:moveTo>
                  <a:pt x="30145" y="7815"/>
                </a:moveTo>
                <a:lnTo>
                  <a:pt x="1034980" y="17863"/>
                </a:lnTo>
                <a:lnTo>
                  <a:pt x="2120202" y="17863"/>
                </a:lnTo>
                <a:cubicBezTo>
                  <a:pt x="2339591" y="17863"/>
                  <a:pt x="2247481" y="-22330"/>
                  <a:pt x="2351314" y="17863"/>
                </a:cubicBezTo>
                <a:cubicBezTo>
                  <a:pt x="2455147" y="58056"/>
                  <a:pt x="2627644" y="193709"/>
                  <a:pt x="2743200" y="259023"/>
                </a:cubicBezTo>
                <a:cubicBezTo>
                  <a:pt x="2858756" y="324337"/>
                  <a:pt x="2935793" y="344435"/>
                  <a:pt x="3044650" y="409749"/>
                </a:cubicBezTo>
                <a:cubicBezTo>
                  <a:pt x="3153507" y="475063"/>
                  <a:pt x="3300884" y="595643"/>
                  <a:pt x="3396343" y="650909"/>
                </a:cubicBezTo>
                <a:cubicBezTo>
                  <a:pt x="3491802" y="706175"/>
                  <a:pt x="3587261" y="627463"/>
                  <a:pt x="3617406" y="741344"/>
                </a:cubicBezTo>
                <a:cubicBezTo>
                  <a:pt x="3647551" y="855225"/>
                  <a:pt x="3590611" y="1180122"/>
                  <a:pt x="3577213" y="1334197"/>
                </a:cubicBezTo>
                <a:cubicBezTo>
                  <a:pt x="3563815" y="1488272"/>
                  <a:pt x="3530320" y="1535164"/>
                  <a:pt x="3537019" y="1665793"/>
                </a:cubicBezTo>
                <a:cubicBezTo>
                  <a:pt x="3543718" y="1796422"/>
                  <a:pt x="3602333" y="2027534"/>
                  <a:pt x="3617406" y="2117969"/>
                </a:cubicBezTo>
                <a:cubicBezTo>
                  <a:pt x="3632479" y="2208404"/>
                  <a:pt x="3640853" y="2119644"/>
                  <a:pt x="3627455" y="2208404"/>
                </a:cubicBezTo>
                <a:cubicBezTo>
                  <a:pt x="3614057" y="2297164"/>
                  <a:pt x="3568839" y="2506505"/>
                  <a:pt x="3537019" y="2650531"/>
                </a:cubicBezTo>
                <a:cubicBezTo>
                  <a:pt x="3505199" y="2794557"/>
                  <a:pt x="3466681" y="2941933"/>
                  <a:pt x="3436536" y="3072562"/>
                </a:cubicBezTo>
                <a:cubicBezTo>
                  <a:pt x="3406391" y="3203191"/>
                  <a:pt x="3386294" y="3308699"/>
                  <a:pt x="3356149" y="3434303"/>
                </a:cubicBezTo>
                <a:cubicBezTo>
                  <a:pt x="3326004" y="3559907"/>
                  <a:pt x="3282462" y="3700584"/>
                  <a:pt x="3255666" y="3826188"/>
                </a:cubicBezTo>
                <a:cubicBezTo>
                  <a:pt x="3228870" y="3951792"/>
                  <a:pt x="3213797" y="4112566"/>
                  <a:pt x="3195375" y="4187929"/>
                </a:cubicBezTo>
                <a:cubicBezTo>
                  <a:pt x="3176953" y="4263292"/>
                  <a:pt x="3215472" y="4261617"/>
                  <a:pt x="3145134" y="4278364"/>
                </a:cubicBezTo>
                <a:cubicBezTo>
                  <a:pt x="3074796" y="4295111"/>
                  <a:pt x="2773345" y="4288412"/>
                  <a:pt x="2773345" y="4288412"/>
                </a:cubicBezTo>
                <a:lnTo>
                  <a:pt x="2280975" y="4308509"/>
                </a:lnTo>
                <a:lnTo>
                  <a:pt x="1527349" y="4298461"/>
                </a:lnTo>
                <a:cubicBezTo>
                  <a:pt x="1309635" y="4298461"/>
                  <a:pt x="1133789" y="4306834"/>
                  <a:pt x="974690" y="4308509"/>
                </a:cubicBezTo>
                <a:cubicBezTo>
                  <a:pt x="815591" y="4310184"/>
                  <a:pt x="572756" y="4308509"/>
                  <a:pt x="572756" y="4308509"/>
                </a:cubicBezTo>
                <a:cubicBezTo>
                  <a:pt x="448826" y="4308509"/>
                  <a:pt x="313174" y="4305159"/>
                  <a:pt x="231112" y="4308509"/>
                </a:cubicBezTo>
                <a:cubicBezTo>
                  <a:pt x="149050" y="4311859"/>
                  <a:pt x="113880" y="4326931"/>
                  <a:pt x="80386" y="4328606"/>
                </a:cubicBezTo>
                <a:cubicBezTo>
                  <a:pt x="46892" y="4330281"/>
                  <a:pt x="40193" y="4388896"/>
                  <a:pt x="30145" y="4318558"/>
                </a:cubicBezTo>
                <a:cubicBezTo>
                  <a:pt x="20097" y="4248220"/>
                  <a:pt x="21771" y="4063999"/>
                  <a:pt x="20096" y="3906575"/>
                </a:cubicBezTo>
                <a:cubicBezTo>
                  <a:pt x="18421" y="3749151"/>
                  <a:pt x="20096" y="3374012"/>
                  <a:pt x="20096" y="3374012"/>
                </a:cubicBezTo>
                <a:lnTo>
                  <a:pt x="20096" y="2861547"/>
                </a:lnTo>
                <a:cubicBezTo>
                  <a:pt x="20096" y="2658905"/>
                  <a:pt x="23445" y="2387599"/>
                  <a:pt x="20096" y="2158162"/>
                </a:cubicBezTo>
                <a:cubicBezTo>
                  <a:pt x="16747" y="1928725"/>
                  <a:pt x="0" y="1726082"/>
                  <a:pt x="0" y="1484922"/>
                </a:cubicBezTo>
                <a:cubicBezTo>
                  <a:pt x="0" y="1243762"/>
                  <a:pt x="18421" y="959058"/>
                  <a:pt x="20096" y="711199"/>
                </a:cubicBezTo>
                <a:cubicBezTo>
                  <a:pt x="21771" y="463340"/>
                  <a:pt x="15909" y="230553"/>
                  <a:pt x="30145" y="7815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Rectangle 3"/>
          <p:cNvSpPr>
            <a:spLocks/>
          </p:cNvSpPr>
          <p:nvPr/>
        </p:nvSpPr>
        <p:spPr bwMode="auto">
          <a:xfrm>
            <a:off x="208085" y="333375"/>
            <a:ext cx="85852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100" tIns="38100" rIns="38100" bIns="38100" anchor="ctr"/>
          <a:lstStyle/>
          <a:p>
            <a:pPr algn="ctr"/>
            <a:r>
              <a:rPr lang="ru-RU" sz="1800" b="1" dirty="0" smtClean="0">
                <a:solidFill>
                  <a:srgbClr val="000066"/>
                </a:solidFill>
                <a:latin typeface="Times New Roman" pitchFamily="18" charset="0"/>
                <a:sym typeface="Lucida Grande" charset="0"/>
              </a:rPr>
              <a:t>3. Цели, задачи и принципы управления казначейскими рисками </a:t>
            </a:r>
          </a:p>
          <a:p>
            <a:pPr algn="ctr"/>
            <a:r>
              <a:rPr lang="ru-RU" sz="1800" b="1" dirty="0" smtClean="0">
                <a:solidFill>
                  <a:srgbClr val="000066"/>
                </a:solidFill>
                <a:latin typeface="Times New Roman" pitchFamily="18" charset="0"/>
                <a:sym typeface="Lucida Grande" charset="0"/>
              </a:rPr>
              <a:t>в Федеральном казначействе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H="1" flipV="1">
            <a:off x="2339752" y="1988841"/>
            <a:ext cx="1091655" cy="648071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>
            <a:endCxn id="39" idx="0"/>
          </p:cNvCxnSpPr>
          <p:nvPr/>
        </p:nvCxnSpPr>
        <p:spPr>
          <a:xfrm flipH="1">
            <a:off x="20097" y="1988840"/>
            <a:ext cx="2319655" cy="30879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H="1">
            <a:off x="5724127" y="1988840"/>
            <a:ext cx="836911" cy="581475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>
            <a:stCxn id="40" idx="3"/>
          </p:cNvCxnSpPr>
          <p:nvPr/>
        </p:nvCxnSpPr>
        <p:spPr>
          <a:xfrm flipH="1" flipV="1">
            <a:off x="6561038" y="1979733"/>
            <a:ext cx="2572914" cy="19889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>
            <a:endCxn id="40" idx="21"/>
          </p:cNvCxnSpPr>
          <p:nvPr/>
        </p:nvCxnSpPr>
        <p:spPr>
          <a:xfrm flipH="1" flipV="1">
            <a:off x="5506497" y="4230356"/>
            <a:ext cx="763612" cy="2080992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>
            <a:stCxn id="40" idx="9"/>
          </p:cNvCxnSpPr>
          <p:nvPr/>
        </p:nvCxnSpPr>
        <p:spPr>
          <a:xfrm flipH="1">
            <a:off x="6270109" y="6260123"/>
            <a:ext cx="2863843" cy="60782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V="1">
            <a:off x="3166955" y="4221087"/>
            <a:ext cx="457164" cy="2088234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H="1">
            <a:off x="120580" y="6311348"/>
            <a:ext cx="3059724" cy="19114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2510417" y="1152120"/>
            <a:ext cx="396044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устойчивого непрерывного бесперебойного функционирования и развития органов Федерального казначейства и подведомственного федерального казенного учреждения Федерального казначейства.</a:t>
            </a:r>
          </a:p>
          <a:p>
            <a:pPr algn="ctr"/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20580" y="2135084"/>
            <a:ext cx="3203848" cy="4170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pPr algn="ctr"/>
            <a:endParaRPr lang="ru-RU" sz="14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71450" algn="just">
              <a:buFontTx/>
              <a:buChar char="-"/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регламентация управления казначейскими рисками;</a:t>
            </a:r>
          </a:p>
          <a:p>
            <a:pPr indent="171450" algn="just">
              <a:buFontTx/>
              <a:buChar char="-"/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ресурсов, необходимых для эффективного функционирования системы управления казначейскими рисками;</a:t>
            </a:r>
          </a:p>
          <a:p>
            <a:pPr indent="171450" algn="just">
              <a:buFontTx/>
              <a:buChar char="-"/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осуществление на постоянной основе процедур выявления, оценки, анализа, обработки, мониторинга и контроля казначейских рисков; </a:t>
            </a:r>
          </a:p>
          <a:p>
            <a:pPr indent="171450" algn="just">
              <a:buFontTx/>
              <a:buChar char="-"/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эффективности и совершенствование функционирования системы управления рисками в Федеральном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казначействе;</a:t>
            </a: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71450" algn="just">
              <a:buFontTx/>
              <a:buChar char="-"/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и сопровождение ППО для автоматизации процессов по управлению казначейскими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рисками.</a:t>
            </a: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929917" y="2279577"/>
            <a:ext cx="3203848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Принципы:</a:t>
            </a:r>
          </a:p>
          <a:p>
            <a:pPr algn="ctr"/>
            <a:endParaRPr lang="ru-RU" sz="14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 algn="just">
              <a:buAutoNum type="arabicPeriod"/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системного подхода.</a:t>
            </a:r>
          </a:p>
          <a:p>
            <a:pPr marL="228600" indent="-228600" algn="just">
              <a:buAutoNum type="arabicPeriod"/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сочетания централизованного и децентрализованного подходов к управлению казначейскими рисками.</a:t>
            </a:r>
          </a:p>
          <a:p>
            <a:pPr marL="228600" indent="-228600" algn="just">
              <a:buAutoNum type="arabicPeriod"/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непрерывности.</a:t>
            </a:r>
          </a:p>
          <a:p>
            <a:pPr marL="228600" indent="-228600" algn="just">
              <a:buAutoNum type="arabicPeriod"/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автоматизации системы управления казначейскими рисками.</a:t>
            </a:r>
          </a:p>
          <a:p>
            <a:pPr marL="228600" indent="-228600" algn="just">
              <a:buAutoNum type="arabicPeriod"/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контроля функционирования системы управления казначейскими рисками.</a:t>
            </a:r>
          </a:p>
          <a:p>
            <a:pPr marL="228600" indent="-228600" algn="just">
              <a:buAutoNum type="arabicPeriod"/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гибкости и совершенствования системы управления казначейскими рисками.</a:t>
            </a:r>
          </a:p>
          <a:p>
            <a:pPr algn="just"/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3311352" y="2570315"/>
            <a:ext cx="2412775" cy="1650772"/>
          </a:xfrm>
          <a:prstGeom prst="round2Diag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</a:t>
            </a:r>
          </a:p>
          <a:p>
            <a:pPr algn="ctr"/>
            <a:r>
              <a:rPr lang="ru-RU" sz="1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казначейскими рисками </a:t>
            </a:r>
          </a:p>
          <a:p>
            <a:pPr algn="ctr"/>
            <a:r>
              <a:rPr lang="ru-RU" sz="1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Федеральном казначействе</a:t>
            </a:r>
            <a:endParaRPr lang="ru-RU" sz="1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2816\Pictures\Картинки _ РИСК\скачанные файлы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5860" y="5339446"/>
            <a:ext cx="1896182" cy="1066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E:\ZXAzR6jpqr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043" y="1461478"/>
            <a:ext cx="838870" cy="1116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Номер слайда 16"/>
          <p:cNvSpPr>
            <a:spLocks noGrp="1"/>
          </p:cNvSpPr>
          <p:nvPr>
            <p:ph type="sldNum" sz="quarter" idx="12"/>
          </p:nvPr>
        </p:nvSpPr>
        <p:spPr bwMode="auto">
          <a:xfrm>
            <a:off x="8715404" y="6545263"/>
            <a:ext cx="428596" cy="312737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35C75BB-6BA6-4FF2-B5A3-A5762258E404}" type="slidenum">
              <a:rPr lang="ru-RU"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27233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2915816" y="1772815"/>
            <a:ext cx="3024336" cy="475348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Rectangle 3"/>
          <p:cNvSpPr>
            <a:spLocks/>
          </p:cNvSpPr>
          <p:nvPr/>
        </p:nvSpPr>
        <p:spPr bwMode="auto">
          <a:xfrm>
            <a:off x="208085" y="333375"/>
            <a:ext cx="85852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100" tIns="38100" rIns="38100" bIns="38100" anchor="ctr"/>
          <a:lstStyle/>
          <a:p>
            <a:pPr algn="ctr"/>
            <a:r>
              <a:rPr lang="ru-RU" sz="1800" b="1" dirty="0" smtClean="0">
                <a:solidFill>
                  <a:srgbClr val="000066"/>
                </a:solidFill>
                <a:latin typeface="Times New Roman" pitchFamily="18" charset="0"/>
                <a:sym typeface="Lucida Grande" charset="0"/>
              </a:rPr>
              <a:t>4. Основные элементы системы управления казначейскими рисками</a:t>
            </a:r>
          </a:p>
          <a:p>
            <a:pPr algn="ctr"/>
            <a:r>
              <a:rPr lang="ru-RU" sz="1800" b="1" dirty="0" smtClean="0">
                <a:solidFill>
                  <a:srgbClr val="000066"/>
                </a:solidFill>
                <a:latin typeface="Times New Roman" pitchFamily="18" charset="0"/>
                <a:sym typeface="Lucida Grande" charset="0"/>
              </a:rPr>
              <a:t>в Федеральном казначействе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64481" y="910273"/>
            <a:ext cx="36724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управления казначейскими рисками</a:t>
            </a:r>
            <a:endParaRPr lang="ru-RU" sz="1400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4864" y="1844824"/>
            <a:ext cx="2238375" cy="4630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4572000" y="1189246"/>
            <a:ext cx="2736304" cy="51156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85000"/>
              </a:lnSpc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Организационная структура</a:t>
            </a:r>
          </a:p>
          <a:p>
            <a:pPr algn="ctr">
              <a:lnSpc>
                <a:spcPct val="85000"/>
              </a:lnSpc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Принципы функционирования</a:t>
            </a:r>
          </a:p>
          <a:p>
            <a:pPr algn="ctr">
              <a:lnSpc>
                <a:spcPct val="85000"/>
              </a:lnSpc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Владельцы рисков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407625" y="1189246"/>
            <a:ext cx="2048756" cy="504054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85000"/>
              </a:lnSpc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Культура управления казначейскими рисками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3008411" y="1693300"/>
            <a:ext cx="288032" cy="216024"/>
          </a:xfrm>
          <a:prstGeom prst="downArrow">
            <a:avLst/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5459223" y="1692424"/>
            <a:ext cx="288032" cy="216900"/>
          </a:xfrm>
          <a:prstGeom prst="downArrow">
            <a:avLst/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 rot="16200000">
            <a:off x="5903490" y="3890803"/>
            <a:ext cx="288032" cy="216900"/>
          </a:xfrm>
          <a:prstGeom prst="downArrow">
            <a:avLst/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187645" y="3645736"/>
            <a:ext cx="1696723" cy="719605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85000"/>
              </a:lnSpc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для принятия решений и планирования деятельности ФК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flipH="1">
            <a:off x="3224437" y="6137610"/>
            <a:ext cx="14401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Соединительная линия уступом 16"/>
          <p:cNvCxnSpPr/>
          <p:nvPr/>
        </p:nvCxnSpPr>
        <p:spPr>
          <a:xfrm rot="5400000" flipH="1" flipV="1">
            <a:off x="1524173" y="4293332"/>
            <a:ext cx="3544541" cy="144016"/>
          </a:xfrm>
          <a:prstGeom prst="bentConnector3">
            <a:avLst>
              <a:gd name="adj1" fmla="val 99983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3888532" y="5805264"/>
            <a:ext cx="0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3600500" y="5157192"/>
            <a:ext cx="0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3384477" y="3155370"/>
            <a:ext cx="0" cy="27939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>
            <a:off x="4716016" y="3155370"/>
            <a:ext cx="0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>
            <a:off x="4716016" y="3789515"/>
            <a:ext cx="0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>
          <a:xfrm>
            <a:off x="4716016" y="4408309"/>
            <a:ext cx="0" cy="24482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/>
          <p:nvPr/>
        </p:nvCxnSpPr>
        <p:spPr>
          <a:xfrm>
            <a:off x="4710465" y="5092428"/>
            <a:ext cx="0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63739" y="1052736"/>
            <a:ext cx="2123728" cy="1269578"/>
          </a:xfrm>
          <a:prstGeom prst="rect">
            <a:avLst/>
          </a:prstGeom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85000"/>
              </a:lnSpc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Органами Федерального казначейства и подведомственным федеральным казенным учреждением Федерального казначейства признается, что понимание и управление казначейскими рисками является всеобщей задачей и ответственностью.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0" name="Прямая соединительная линия 49"/>
          <p:cNvCxnSpPr>
            <a:stCxn id="11" idx="1"/>
          </p:cNvCxnSpPr>
          <p:nvPr/>
        </p:nvCxnSpPr>
        <p:spPr>
          <a:xfrm flipH="1">
            <a:off x="2187467" y="1441273"/>
            <a:ext cx="220158" cy="375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1" name="Picture 4" descr="C:\Users\2816\Pictures\К концепции\kor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91" y="2285422"/>
            <a:ext cx="1354021" cy="8555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TextBox 52"/>
          <p:cNvSpPr txBox="1"/>
          <p:nvPr/>
        </p:nvSpPr>
        <p:spPr>
          <a:xfrm>
            <a:off x="823474" y="3393890"/>
            <a:ext cx="2022970" cy="1255728"/>
          </a:xfrm>
          <a:prstGeom prst="rect">
            <a:avLst/>
          </a:prstGeom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Федеральное казначейство определяет ключевые индикаторы казначейских рисков, которые использует для идентификации и оценки существенности казначейских рисков и принятия управленческих решений.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4" name="Прямая соединительная линия 53"/>
          <p:cNvCxnSpPr/>
          <p:nvPr/>
        </p:nvCxnSpPr>
        <p:spPr>
          <a:xfrm flipV="1">
            <a:off x="2823273" y="3999253"/>
            <a:ext cx="777227" cy="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5" name="Picture 2" descr="C:\Users\2816\Pictures\К концепции\идентификация риск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506" y="4649618"/>
            <a:ext cx="1446906" cy="9658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7" name="Прямая соединительная линия 56"/>
          <p:cNvCxnSpPr>
            <a:stCxn id="58" idx="1"/>
          </p:cNvCxnSpPr>
          <p:nvPr/>
        </p:nvCxnSpPr>
        <p:spPr>
          <a:xfrm flipH="1" flipV="1">
            <a:off x="5603239" y="5362561"/>
            <a:ext cx="473508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6076747" y="4904359"/>
            <a:ext cx="1918518" cy="916405"/>
          </a:xfrm>
          <a:prstGeom prst="rect">
            <a:avLst/>
          </a:prstGeom>
          <a:solidFill>
            <a:schemeClr val="bg1"/>
          </a:solidFill>
          <a:ln w="127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85000"/>
              </a:lnSpc>
            </a:pP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отчетов о функционировании системы управления казначейскими рисками для руководства и структурных подразделений Федерального казначейства.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9" name="Picture 5" descr="C:\Users\2816\Pictures\К концепции\отчетность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1002" y="5783104"/>
            <a:ext cx="1198028" cy="7875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3" descr="C:\Users\2816\Pictures\К концепции\скачанные файлы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0774" y="3472460"/>
            <a:ext cx="1273226" cy="9358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TextBox 62"/>
          <p:cNvSpPr txBox="1"/>
          <p:nvPr/>
        </p:nvSpPr>
        <p:spPr>
          <a:xfrm>
            <a:off x="6979245" y="2132857"/>
            <a:ext cx="2032040" cy="1328441"/>
          </a:xfrm>
          <a:prstGeom prst="rect">
            <a:avLst/>
          </a:prstGeom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85000"/>
              </a:lnSpc>
            </a:pP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Планирование деятельности Федерального казначейства, а также принятие решений в сфере деятельности Федерального казначейства осуществляется с учетом возможных казначейских рисков и результатов их анализа и оценки.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4" name="Прямая соединительная линия 63"/>
          <p:cNvCxnSpPr>
            <a:stCxn id="15" idx="0"/>
          </p:cNvCxnSpPr>
          <p:nvPr/>
        </p:nvCxnSpPr>
        <p:spPr>
          <a:xfrm flipV="1">
            <a:off x="7036007" y="3461298"/>
            <a:ext cx="390997" cy="18443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Номер слайда 16"/>
          <p:cNvSpPr>
            <a:spLocks noGrp="1"/>
          </p:cNvSpPr>
          <p:nvPr>
            <p:ph type="sldNum" sz="quarter" idx="12"/>
          </p:nvPr>
        </p:nvSpPr>
        <p:spPr bwMode="auto">
          <a:xfrm>
            <a:off x="8715404" y="6545263"/>
            <a:ext cx="428596" cy="312737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35C75BB-6BA6-4FF2-B5A3-A5762258E404}" type="slidenum">
              <a:rPr lang="ru-RU"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5" name="Прямая соединительная линия 64"/>
          <p:cNvCxnSpPr>
            <a:stCxn id="11" idx="3"/>
            <a:endCxn id="10" idx="1"/>
          </p:cNvCxnSpPr>
          <p:nvPr/>
        </p:nvCxnSpPr>
        <p:spPr>
          <a:xfrm>
            <a:off x="4456381" y="1441273"/>
            <a:ext cx="115619" cy="37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09460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/>
          </p:cNvSpPr>
          <p:nvPr/>
        </p:nvSpPr>
        <p:spPr bwMode="auto">
          <a:xfrm>
            <a:off x="208085" y="333375"/>
            <a:ext cx="85852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100" tIns="38100" rIns="38100" bIns="38100" anchor="ctr"/>
          <a:lstStyle/>
          <a:p>
            <a:pPr algn="ctr"/>
            <a:r>
              <a:rPr lang="ru-RU" sz="1800" b="1" dirty="0" smtClean="0">
                <a:solidFill>
                  <a:srgbClr val="000066"/>
                </a:solidFill>
                <a:latin typeface="Times New Roman" pitchFamily="18" charset="0"/>
                <a:sym typeface="Lucida Grande" charset="0"/>
              </a:rPr>
              <a:t>5. Способы реагирования на казначейские риски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8467" y="1052736"/>
            <a:ext cx="9024898" cy="55693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Способы реагирования на казначейские риски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8467" y="1700807"/>
            <a:ext cx="2162851" cy="2520279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2286038" y="1703200"/>
            <a:ext cx="2232248" cy="2517887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4575557" y="1705104"/>
            <a:ext cx="2232248" cy="2515983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6869807" y="1735906"/>
            <a:ext cx="2232248" cy="2485181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287709" y="1700809"/>
            <a:ext cx="17569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Принятие риска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2476021" y="1690025"/>
            <a:ext cx="18805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Избежание риска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790266" y="1705105"/>
            <a:ext cx="17078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Передача риска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6866250" y="1714127"/>
            <a:ext cx="2287549" cy="5632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lnSpc>
                <a:spcPct val="85000"/>
              </a:lnSpc>
            </a:pP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(снижение</a:t>
            </a: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0" algn="ctr">
              <a:lnSpc>
                <a:spcPct val="85000"/>
              </a:lnSpc>
            </a:pP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риска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7921" y="2083522"/>
            <a:ext cx="228394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доступные способы снижения не позволяют минимизировать риск или являются экономически не целесообразными по сравнению с ущербом, который может нанести наступление казначейского риска.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2303641" y="2100530"/>
            <a:ext cx="21970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обеспечивается путем корректировки способа реализации полномочий Федерального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казначейства.</a:t>
            </a:r>
            <a:endParaRPr lang="ru-RU" sz="1200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4547870" y="2083522"/>
            <a:ext cx="23042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о передаче казначейского риска зависит от характера деятельности, важности связанной с казначейским риском операции и ее финансовой значимости. 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6866250" y="2175444"/>
            <a:ext cx="222711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подразумевает осуществление комплекса организационных, методологических и информационно-технологических мероприятий, направленных на сокращение вероятности наступления определенного риска, а также сокращение размера потерь в случае наступления риска.</a:t>
            </a:r>
          </a:p>
        </p:txBody>
      </p:sp>
      <p:sp>
        <p:nvSpPr>
          <p:cNvPr id="20" name="Номер слайда 18"/>
          <p:cNvSpPr>
            <a:spLocks noGrp="1"/>
          </p:cNvSpPr>
          <p:nvPr>
            <p:ph type="sldNum" sz="quarter" idx="12"/>
          </p:nvPr>
        </p:nvSpPr>
        <p:spPr bwMode="auto">
          <a:xfrm>
            <a:off x="8748464" y="6525344"/>
            <a:ext cx="395536" cy="312737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32244B3-AAE0-4793-A18B-EE1185D682AE}" type="slidenum">
              <a:rPr lang="ru-RU"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Стрелка вниз 1"/>
          <p:cNvSpPr/>
          <p:nvPr/>
        </p:nvSpPr>
        <p:spPr>
          <a:xfrm>
            <a:off x="392154" y="4221087"/>
            <a:ext cx="1548065" cy="288033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низ 21"/>
          <p:cNvSpPr/>
          <p:nvPr/>
        </p:nvSpPr>
        <p:spPr>
          <a:xfrm>
            <a:off x="2628129" y="4221087"/>
            <a:ext cx="1548065" cy="288033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низ 24"/>
          <p:cNvSpPr/>
          <p:nvPr/>
        </p:nvSpPr>
        <p:spPr>
          <a:xfrm>
            <a:off x="4956968" y="4221086"/>
            <a:ext cx="1548065" cy="288033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трелка вниз 32"/>
          <p:cNvSpPr/>
          <p:nvPr/>
        </p:nvSpPr>
        <p:spPr>
          <a:xfrm>
            <a:off x="7245220" y="4221085"/>
            <a:ext cx="1548065" cy="288033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123187" y="4549005"/>
            <a:ext cx="2162851" cy="80053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2366370" y="4549005"/>
            <a:ext cx="2162851" cy="81473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4644954" y="4549005"/>
            <a:ext cx="2162851" cy="81473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6912961" y="4532741"/>
            <a:ext cx="2162851" cy="80440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6912961" y="4578907"/>
            <a:ext cx="21366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по противопожарной безопасности</a:t>
            </a:r>
            <a:endParaRPr lang="ru-RU" sz="1200" i="1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4671197" y="4727737"/>
            <a:ext cx="213660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аутсорсинг</a:t>
            </a:r>
            <a:endParaRPr lang="ru-RU" sz="1200" i="1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390150" y="4532741"/>
            <a:ext cx="21366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доработка ППО с целью исключения возможности реализации операционного риска </a:t>
            </a:r>
            <a:endParaRPr lang="ru-RU" sz="1200" i="1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94710" y="4763574"/>
            <a:ext cx="213660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сценариев</a:t>
            </a:r>
            <a:endParaRPr lang="ru-RU" sz="1200" i="1" dirty="0"/>
          </a:p>
        </p:txBody>
      </p:sp>
      <p:pic>
        <p:nvPicPr>
          <p:cNvPr id="1026" name="Picture 2" descr="C:\Users\2816\Pictures\13 апреля\images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6967" y="5502326"/>
            <a:ext cx="1608489" cy="9510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2816\Pictures\13 апреля\top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4" r="31582" b="-3436"/>
          <a:stretch/>
        </p:blipFill>
        <p:spPr bwMode="auto">
          <a:xfrm>
            <a:off x="2589334" y="5516245"/>
            <a:ext cx="1586860" cy="910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2816\Pictures\ППО, связь, электроснабжение, Банк\update_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145" y="5419926"/>
            <a:ext cx="1000934" cy="1000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2816\Pictures\13 апреля\PA040624_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2938" y="5419926"/>
            <a:ext cx="992627" cy="1033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6147" y="4208865"/>
            <a:ext cx="72007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ример: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056270" y="4197147"/>
            <a:ext cx="72007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ример: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401170" y="4201053"/>
            <a:ext cx="72007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ример: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649984" y="4204959"/>
            <a:ext cx="72007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ример: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93524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Скругленный прямоугольник 36"/>
          <p:cNvSpPr/>
          <p:nvPr/>
        </p:nvSpPr>
        <p:spPr>
          <a:xfrm>
            <a:off x="5292080" y="1412141"/>
            <a:ext cx="2528518" cy="5113202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529429"/>
            <a:ext cx="2095500" cy="486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>
            <a:spLocks/>
          </p:cNvSpPr>
          <p:nvPr/>
        </p:nvSpPr>
        <p:spPr bwMode="auto">
          <a:xfrm>
            <a:off x="208085" y="333375"/>
            <a:ext cx="85852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100" tIns="38100" rIns="38100" bIns="38100" anchor="ctr"/>
          <a:lstStyle/>
          <a:p>
            <a:pPr algn="ctr"/>
            <a:r>
              <a:rPr lang="ru-RU" sz="1800" b="1" dirty="0" smtClean="0">
                <a:solidFill>
                  <a:srgbClr val="000066"/>
                </a:solidFill>
                <a:latin typeface="Times New Roman" pitchFamily="18" charset="0"/>
                <a:sym typeface="Lucida Grande" charset="0"/>
              </a:rPr>
              <a:t>6. Распределение основных функций </a:t>
            </a:r>
          </a:p>
          <a:p>
            <a:pPr algn="ctr"/>
            <a:r>
              <a:rPr lang="ru-RU" sz="1800" b="1" dirty="0" smtClean="0">
                <a:solidFill>
                  <a:srgbClr val="000066"/>
                </a:solidFill>
                <a:latin typeface="Times New Roman" pitchFamily="18" charset="0"/>
                <a:sym typeface="Lucida Grande" charset="0"/>
              </a:rPr>
              <a:t>в системе управления казначейскими рисками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35610" y="5280520"/>
            <a:ext cx="4393180" cy="12448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00313" y="3291969"/>
            <a:ext cx="4393180" cy="13421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07502" y="1458821"/>
            <a:ext cx="4393180" cy="13469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60153" y="4728734"/>
            <a:ext cx="4393181" cy="588438"/>
          </a:xfrm>
          <a:prstGeom prst="rect">
            <a:avLst/>
          </a:prstGeom>
          <a:solidFill>
            <a:schemeClr val="bg2"/>
          </a:solidFill>
          <a:ln w="127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72205" y="2892992"/>
            <a:ext cx="4393181" cy="398977"/>
          </a:xfrm>
          <a:prstGeom prst="rect">
            <a:avLst/>
          </a:prstGeom>
          <a:solidFill>
            <a:schemeClr val="bg2"/>
          </a:solidFill>
          <a:ln w="127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07502" y="980736"/>
            <a:ext cx="4393181" cy="446190"/>
          </a:xfrm>
          <a:prstGeom prst="rect">
            <a:avLst/>
          </a:prstGeom>
          <a:solidFill>
            <a:schemeClr val="bg2"/>
          </a:solidFill>
          <a:ln w="127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29814" y="980736"/>
            <a:ext cx="1411587" cy="44619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уровень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2205" y="2905974"/>
            <a:ext cx="1411587" cy="385995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уровень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35610" y="4778583"/>
            <a:ext cx="1411587" cy="484099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уровень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99647" y="1032037"/>
            <a:ext cx="3001038" cy="380104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Руководство ФК; </a:t>
            </a:r>
          </a:p>
          <a:p>
            <a:pPr algn="ctr">
              <a:lnSpc>
                <a:spcPct val="85000"/>
              </a:lnSpc>
            </a:pP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уполномоченные подразделения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06103" y="2911865"/>
            <a:ext cx="2728236" cy="380104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Структурные подразделения центрального аппарата ФК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29231" y="4689015"/>
            <a:ext cx="3024103" cy="667875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Руководство и структурные подразделения ТОФК и подведомственных организаций ФК; структурные подразделения по осуществлению внутреннего контроля и аудита ТОФК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1156" y="1426926"/>
            <a:ext cx="4542852" cy="13788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95000"/>
              </a:lnSpc>
              <a:buFont typeface="Arial" charset="0"/>
              <a:buChar char="•"/>
              <a:defRPr/>
            </a:pPr>
            <a:r>
              <a:rPr lang="ru-RU" sz="1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формирование методологии управления казначейскими рисками в ФК (в т.ч. сценариев реагирования на риски);</a:t>
            </a:r>
          </a:p>
          <a:p>
            <a:pPr>
              <a:lnSpc>
                <a:spcPct val="95000"/>
              </a:lnSpc>
              <a:buFont typeface="Arial" charset="0"/>
              <a:buChar char="•"/>
              <a:defRPr/>
            </a:pPr>
            <a:r>
              <a:rPr lang="ru-RU" sz="1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общая координация деятельности органов и учреждений ФК по управлению казначейскими рисками;</a:t>
            </a:r>
          </a:p>
          <a:p>
            <a:pPr>
              <a:lnSpc>
                <a:spcPct val="95000"/>
              </a:lnSpc>
              <a:buFont typeface="Arial" charset="0"/>
              <a:buChar char="•"/>
              <a:defRPr/>
            </a:pPr>
            <a:r>
              <a:rPr lang="ru-RU" sz="1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контроль функционирования системы управления казначейскими рисками;</a:t>
            </a:r>
          </a:p>
          <a:p>
            <a:pPr>
              <a:lnSpc>
                <a:spcPct val="95000"/>
              </a:lnSpc>
              <a:buFont typeface="Arial" charset="0"/>
              <a:buChar char="•"/>
              <a:defRPr/>
            </a:pPr>
            <a:r>
              <a:rPr lang="ru-RU" sz="1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формирование отчетности о функционировании системы управления казначейскими рисками</a:t>
            </a:r>
            <a:endParaRPr lang="ru-RU" sz="11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31351" y="3291969"/>
            <a:ext cx="4405351" cy="12180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регламентация процессов, операций по соответствующим направлениям деятельности с учетом необходимости минимизации казначейских рисков; </a:t>
            </a:r>
          </a:p>
          <a:p>
            <a:pPr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обеспечение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управления казначейскими рисками в установленной сфере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деятельности;</a:t>
            </a:r>
          </a:p>
          <a:p>
            <a:pPr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осуществление риск-ориентированного внутреннего контроля в рамках осуществления возложенных полномочий. 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7504" y="5317172"/>
            <a:ext cx="4393181" cy="12434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обеспечение управления казначейскими рисками в установленной сфере деятельности, в том числе:</a:t>
            </a:r>
          </a:p>
          <a:p>
            <a:pPr indent="171450"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проведение идентификации и мониторинга рисков;</a:t>
            </a:r>
          </a:p>
          <a:p>
            <a:pPr indent="171450"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участие в проведении стресс-тестирования устойчивости деятельности по отношению к рискам;</a:t>
            </a:r>
          </a:p>
          <a:p>
            <a:pPr indent="171450"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принятие мер реагирования на риски;</a:t>
            </a:r>
          </a:p>
          <a:p>
            <a:pPr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контроль функционирования системы управления казначейскими рисками на уровне ТОФК и подведомственных учреждений ФК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Стрелка вправо 37"/>
          <p:cNvSpPr/>
          <p:nvPr/>
        </p:nvSpPr>
        <p:spPr>
          <a:xfrm>
            <a:off x="7493787" y="2086471"/>
            <a:ext cx="499012" cy="360040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Стрелка вправо 38"/>
          <p:cNvSpPr/>
          <p:nvPr/>
        </p:nvSpPr>
        <p:spPr>
          <a:xfrm>
            <a:off x="7493787" y="3835240"/>
            <a:ext cx="533488" cy="360040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7390397" y="3071832"/>
            <a:ext cx="103390" cy="188685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Стрелка вправо 40"/>
          <p:cNvSpPr/>
          <p:nvPr/>
        </p:nvSpPr>
        <p:spPr>
          <a:xfrm>
            <a:off x="7442093" y="5260405"/>
            <a:ext cx="573978" cy="360040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Стрелка вправо 41"/>
          <p:cNvSpPr/>
          <p:nvPr/>
        </p:nvSpPr>
        <p:spPr>
          <a:xfrm>
            <a:off x="7442092" y="5938880"/>
            <a:ext cx="573979" cy="360040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8028384" y="2043396"/>
            <a:ext cx="1022921" cy="44619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уровень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8028384" y="3748423"/>
            <a:ext cx="1020486" cy="44619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1,2,3 уровни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8028384" y="5187456"/>
            <a:ext cx="1022921" cy="44619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уровень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8028384" y="5885984"/>
            <a:ext cx="1022921" cy="44619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1,2,3 уровни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7390398" y="1628800"/>
            <a:ext cx="103389" cy="11769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8" name="Прямая со стрелкой 47"/>
          <p:cNvCxnSpPr/>
          <p:nvPr/>
        </p:nvCxnSpPr>
        <p:spPr>
          <a:xfrm>
            <a:off x="7020272" y="2895426"/>
            <a:ext cx="0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/>
          <p:nvPr/>
        </p:nvCxnSpPr>
        <p:spPr>
          <a:xfrm>
            <a:off x="6306033" y="3573016"/>
            <a:ext cx="0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/>
          <p:nvPr/>
        </p:nvCxnSpPr>
        <p:spPr>
          <a:xfrm>
            <a:off x="6280517" y="4221088"/>
            <a:ext cx="19675" cy="18280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/>
          <p:nvPr/>
        </p:nvCxnSpPr>
        <p:spPr>
          <a:xfrm>
            <a:off x="7020272" y="5020632"/>
            <a:ext cx="0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/>
          <p:nvPr/>
        </p:nvCxnSpPr>
        <p:spPr>
          <a:xfrm>
            <a:off x="6084168" y="5661248"/>
            <a:ext cx="0" cy="2416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/>
          <p:nvPr/>
        </p:nvCxnSpPr>
        <p:spPr>
          <a:xfrm>
            <a:off x="5796136" y="5020632"/>
            <a:ext cx="0" cy="8823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Прямая со стрелкой 53"/>
          <p:cNvCxnSpPr/>
          <p:nvPr/>
        </p:nvCxnSpPr>
        <p:spPr>
          <a:xfrm>
            <a:off x="5580112" y="2904863"/>
            <a:ext cx="0" cy="299806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 flipH="1">
            <a:off x="5436098" y="6065365"/>
            <a:ext cx="14401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Соединительная линия уступом 55"/>
          <p:cNvCxnSpPr/>
          <p:nvPr/>
        </p:nvCxnSpPr>
        <p:spPr>
          <a:xfrm rot="5400000" flipH="1" flipV="1">
            <a:off x="3735834" y="4221087"/>
            <a:ext cx="3544541" cy="144016"/>
          </a:xfrm>
          <a:prstGeom prst="bentConnector3">
            <a:avLst>
              <a:gd name="adj1" fmla="val 99983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8" name="Скругленный прямоугольник 57"/>
          <p:cNvSpPr/>
          <p:nvPr/>
        </p:nvSpPr>
        <p:spPr>
          <a:xfrm>
            <a:off x="5275294" y="1032037"/>
            <a:ext cx="2600526" cy="324839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75000"/>
              </a:lnSpc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Культура управления казначейскими рисками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Стрелка вправо 58"/>
          <p:cNvSpPr/>
          <p:nvPr/>
        </p:nvSpPr>
        <p:spPr>
          <a:xfrm>
            <a:off x="7875820" y="1032037"/>
            <a:ext cx="212468" cy="360040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Скругленный прямоугольник 59"/>
          <p:cNvSpPr/>
          <p:nvPr/>
        </p:nvSpPr>
        <p:spPr>
          <a:xfrm>
            <a:off x="8088288" y="1012631"/>
            <a:ext cx="963017" cy="44619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85000"/>
              </a:lnSpc>
            </a:pP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1,2,3 уровни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Номер слайда 18"/>
          <p:cNvSpPr>
            <a:spLocks noGrp="1"/>
          </p:cNvSpPr>
          <p:nvPr>
            <p:ph type="sldNum" sz="quarter" idx="12"/>
          </p:nvPr>
        </p:nvSpPr>
        <p:spPr bwMode="auto">
          <a:xfrm>
            <a:off x="8748464" y="6525344"/>
            <a:ext cx="395536" cy="312737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32244B3-AAE0-4793-A18B-EE1185D682AE}" type="slidenum">
              <a:rPr lang="ru-RU"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57714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C:\Users\2816\Pictures\Картинки к Концепции\images (6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9254" y="1251611"/>
            <a:ext cx="2076086" cy="1290736"/>
          </a:xfrm>
          <a:prstGeom prst="rect">
            <a:avLst/>
          </a:prstGeom>
          <a:noFill/>
          <a:ln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C:\Users\2816\Pictures\Картинки к Концепции\10-shagov-dlya-dostizheniya-tsel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6311" y="1019770"/>
            <a:ext cx="1938133" cy="1294647"/>
          </a:xfrm>
          <a:prstGeom prst="rect">
            <a:avLst/>
          </a:prstGeom>
          <a:noFill/>
          <a:ln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2816\Pictures\Картинки к Концепции\01AKSJH9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18" t="1" b="-136"/>
          <a:stretch/>
        </p:blipFill>
        <p:spPr bwMode="auto">
          <a:xfrm>
            <a:off x="586557" y="1585301"/>
            <a:ext cx="1934279" cy="1206204"/>
          </a:xfrm>
          <a:prstGeom prst="rect">
            <a:avLst/>
          </a:prstGeom>
          <a:noFill/>
          <a:ln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/>
          </p:cNvSpPr>
          <p:nvPr/>
        </p:nvSpPr>
        <p:spPr bwMode="auto">
          <a:xfrm>
            <a:off x="208085" y="333375"/>
            <a:ext cx="85852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100" tIns="38100" rIns="38100" bIns="38100" anchor="ctr"/>
          <a:lstStyle/>
          <a:p>
            <a:pPr algn="ctr"/>
            <a:r>
              <a:rPr lang="ru-RU" sz="1800" b="1" dirty="0" smtClean="0">
                <a:solidFill>
                  <a:srgbClr val="000066"/>
                </a:solidFill>
                <a:latin typeface="Times New Roman" pitchFamily="18" charset="0"/>
                <a:sym typeface="Lucida Grande" charset="0"/>
              </a:rPr>
              <a:t>7. Этапы реализации Концепции</a:t>
            </a:r>
          </a:p>
        </p:txBody>
      </p:sp>
      <p:sp>
        <p:nvSpPr>
          <p:cNvPr id="6" name="Загнутый угол 5"/>
          <p:cNvSpPr/>
          <p:nvPr/>
        </p:nvSpPr>
        <p:spPr>
          <a:xfrm>
            <a:off x="3203848" y="2791503"/>
            <a:ext cx="2736306" cy="3229783"/>
          </a:xfrm>
          <a:prstGeom prst="foldedCorner">
            <a:avLst/>
          </a:prstGeom>
          <a:solidFill>
            <a:schemeClr val="bg2"/>
          </a:solidFill>
          <a:ln w="952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5071002" y="2729213"/>
            <a:ext cx="869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этап</a:t>
            </a:r>
            <a:endParaRPr lang="ru-RU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08086" y="3073606"/>
            <a:ext cx="2827750" cy="3444730"/>
          </a:xfrm>
          <a:prstGeom prst="foldedCorner">
            <a:avLst/>
          </a:prstGeom>
          <a:solidFill>
            <a:schemeClr val="bg2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indent="172800" algn="just">
              <a:lnSpc>
                <a:spcPct val="85000"/>
              </a:lnSpc>
              <a:buFont typeface="Arial" panose="020B0604020202020204" pitchFamily="34" charset="0"/>
              <a:buChar char="•"/>
            </a:pPr>
            <a:endParaRPr lang="ru-RU" sz="1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72800" algn="just">
              <a:lnSpc>
                <a:spcPct val="85000"/>
              </a:lnSpc>
              <a:buFont typeface="Arial" panose="020B0604020202020204" pitchFamily="34" charset="0"/>
              <a:buChar char="•"/>
            </a:pP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</a:t>
            </a:r>
            <a:r>
              <a:rPr lang="ru-RU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нпа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indent="172800" algn="just">
              <a:lnSpc>
                <a:spcPct val="85000"/>
              </a:lnSpc>
              <a:buFont typeface="Arial" panose="020B0604020202020204" pitchFamily="34" charset="0"/>
              <a:buChar char="•"/>
            </a:pP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требуемых ресурсов;</a:t>
            </a:r>
          </a:p>
          <a:p>
            <a:pPr indent="172800" algn="just">
              <a:lnSpc>
                <a:spcPct val="85000"/>
              </a:lnSpc>
              <a:buFont typeface="Arial" panose="020B0604020202020204" pitchFamily="34" charset="0"/>
              <a:buChar char="•"/>
            </a:pP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ролей между участниками;</a:t>
            </a:r>
          </a:p>
          <a:p>
            <a:pPr indent="172800" algn="just">
              <a:lnSpc>
                <a:spcPct val="85000"/>
              </a:lnSpc>
              <a:buFont typeface="Arial" panose="020B0604020202020204" pitchFamily="34" charset="0"/>
              <a:buChar char="•"/>
            </a:pP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классификаторов рисков;</a:t>
            </a:r>
          </a:p>
          <a:p>
            <a:pPr indent="172800" algn="just">
              <a:lnSpc>
                <a:spcPct val="85000"/>
              </a:lnSpc>
              <a:buFont typeface="Arial" panose="020B0604020202020204" pitchFamily="34" charset="0"/>
              <a:buChar char="•"/>
            </a:pP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инструментов для осуществления управления казначейскими рисками;</a:t>
            </a:r>
          </a:p>
          <a:p>
            <a:pPr indent="172800" algn="just">
              <a:lnSpc>
                <a:spcPct val="85000"/>
              </a:lnSpc>
              <a:buFont typeface="Arial" panose="020B0604020202020204" pitchFamily="34" charset="0"/>
              <a:buChar char="•"/>
            </a:pP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процессной и организационной деятельности ФК на предмет выявления казначейских рисков;</a:t>
            </a:r>
          </a:p>
          <a:p>
            <a:pPr indent="172800" algn="just">
              <a:lnSpc>
                <a:spcPct val="85000"/>
              </a:lnSpc>
              <a:buFont typeface="Arial" panose="020B0604020202020204" pitchFamily="34" charset="0"/>
              <a:buChar char="•"/>
            </a:pP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перечней возможных внешних и внутренних рисков.</a:t>
            </a: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160040" y="3067549"/>
            <a:ext cx="2722825" cy="19628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72800" algn="just">
              <a:lnSpc>
                <a:spcPct val="85000"/>
              </a:lnSpc>
              <a:buFont typeface="Arial" panose="020B0604020202020204" pitchFamily="34" charset="0"/>
              <a:buChar char="•"/>
            </a:pP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пилотное внедрение </a:t>
            </a:r>
            <a:r>
              <a:rPr lang="ru-RU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нпа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обеспечение их доработки;</a:t>
            </a:r>
          </a:p>
          <a:p>
            <a:pPr indent="172800" algn="just">
              <a:lnSpc>
                <a:spcPct val="85000"/>
              </a:lnSpc>
              <a:buFont typeface="Arial" panose="020B0604020202020204" pitchFamily="34" charset="0"/>
              <a:buChar char="•"/>
            </a:pP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инструментов для осуществления управления казначейскими рисками, в том числе – разработка ППО;</a:t>
            </a:r>
          </a:p>
          <a:p>
            <a:pPr indent="172800" algn="just">
              <a:lnSpc>
                <a:spcPct val="85000"/>
              </a:lnSpc>
              <a:buFont typeface="Arial" panose="020B0604020202020204" pitchFamily="34" charset="0"/>
              <a:buChar char="•"/>
            </a:pP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обучающих семинаров для сотрудников, осуществляющих управление казначейскими рисками в ФК.</a:t>
            </a: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89001" y="2542347"/>
            <a:ext cx="2722825" cy="2934200"/>
          </a:xfrm>
          <a:prstGeom prst="foldedCorner">
            <a:avLst/>
          </a:prstGeom>
          <a:solidFill>
            <a:schemeClr val="bg2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indent="172800" algn="just">
              <a:lnSpc>
                <a:spcPct val="85000"/>
              </a:lnSpc>
              <a:buFont typeface="Arial" panose="020B0604020202020204" pitchFamily="34" charset="0"/>
              <a:buChar char="•"/>
            </a:pP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72800" algn="just">
              <a:lnSpc>
                <a:spcPct val="85000"/>
              </a:lnSpc>
              <a:buFont typeface="Arial" panose="020B0604020202020204" pitchFamily="34" charset="0"/>
              <a:buChar char="•"/>
            </a:pP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опытной эксплуатации ППО для применения в системе управления казначейскими рисками;</a:t>
            </a:r>
          </a:p>
          <a:p>
            <a:pPr indent="172800" algn="just">
              <a:lnSpc>
                <a:spcPct val="85000"/>
              </a:lnSpc>
              <a:buFont typeface="Arial" panose="020B0604020202020204" pitchFamily="34" charset="0"/>
              <a:buChar char="•"/>
            </a:pP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внедрение в промышленную эксплуатацию ППО для применения в системе управления казначейскими рисками;</a:t>
            </a:r>
          </a:p>
          <a:p>
            <a:pPr indent="172800" algn="just">
              <a:lnSpc>
                <a:spcPct val="85000"/>
              </a:lnSpc>
              <a:buFont typeface="Arial" panose="020B0604020202020204" pitchFamily="34" charset="0"/>
              <a:buChar char="•"/>
            </a:pP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полномасштабное внедрение системы управления казначейскими рисками в органах ФК и подведомственном ФКУ.</a:t>
            </a:r>
          </a:p>
          <a:p>
            <a:pPr algn="just">
              <a:lnSpc>
                <a:spcPct val="85000"/>
              </a:lnSpc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Стрелка вправо с вырезом 1"/>
          <p:cNvSpPr/>
          <p:nvPr/>
        </p:nvSpPr>
        <p:spPr>
          <a:xfrm rot="21076564">
            <a:off x="20047" y="2314136"/>
            <a:ext cx="9031887" cy="471313"/>
          </a:xfrm>
          <a:prstGeom prst="notchedRightArrow">
            <a:avLst/>
          </a:prstGeom>
          <a:solidFill>
            <a:schemeClr val="accent2">
              <a:lumMod val="60000"/>
              <a:lumOff val="40000"/>
            </a:schemeClr>
          </a:solidFill>
          <a:ln w="1270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1373676" y="2793675"/>
            <a:ext cx="360040" cy="360040"/>
          </a:xfrm>
          <a:prstGeom prst="ellipse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1993615" y="3031513"/>
            <a:ext cx="1029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этап</a:t>
            </a:r>
            <a:endParaRPr lang="ru-RU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4307277" y="2369772"/>
            <a:ext cx="360040" cy="360040"/>
          </a:xfrm>
          <a:prstGeom prst="ellipse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7145337" y="1940625"/>
            <a:ext cx="360040" cy="360040"/>
          </a:xfrm>
          <a:prstGeom prst="ellipse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Номер слайда 18"/>
          <p:cNvSpPr>
            <a:spLocks noGrp="1"/>
          </p:cNvSpPr>
          <p:nvPr>
            <p:ph type="sldNum" sz="quarter" idx="12"/>
          </p:nvPr>
        </p:nvSpPr>
        <p:spPr bwMode="auto">
          <a:xfrm>
            <a:off x="8748464" y="6525344"/>
            <a:ext cx="395536" cy="312737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32244B3-AAE0-4793-A18B-EE1185D682AE}" type="slidenum">
              <a:rPr lang="ru-RU"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865767" y="2464079"/>
            <a:ext cx="1029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этап</a:t>
            </a:r>
            <a:endParaRPr lang="ru-RU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505371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08.04.2015</Template>
  <TotalTime>2766</TotalTime>
  <Words>1325</Words>
  <Application>Microsoft Office PowerPoint</Application>
  <PresentationFormat>Экран (4:3)</PresentationFormat>
  <Paragraphs>196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Тема1</vt:lpstr>
      <vt:lpstr>Концепция управления казначейскими рисками в Федеральном казначействе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Мингазутдинова Лилия Ильдусовна</dc:creator>
  <cp:lastModifiedBy>Дорожинская Галина Алексеевна</cp:lastModifiedBy>
  <cp:revision>137</cp:revision>
  <cp:lastPrinted>2015-04-14T17:02:29Z</cp:lastPrinted>
  <dcterms:created xsi:type="dcterms:W3CDTF">2015-04-08T08:08:17Z</dcterms:created>
  <dcterms:modified xsi:type="dcterms:W3CDTF">2015-04-23T14:31:15Z</dcterms:modified>
</cp:coreProperties>
</file>