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74" r:id="rId2"/>
    <p:sldId id="338" r:id="rId3"/>
    <p:sldId id="340" r:id="rId4"/>
    <p:sldId id="341" r:id="rId5"/>
    <p:sldId id="342" r:id="rId6"/>
    <p:sldId id="343" r:id="rId7"/>
    <p:sldId id="344" r:id="rId8"/>
    <p:sldId id="346" r:id="rId9"/>
    <p:sldId id="347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2387"/>
    <a:srgbClr val="BCF1FC"/>
    <a:srgbClr val="CDC5FD"/>
    <a:srgbClr val="F8FFB3"/>
    <a:srgbClr val="C5DAE7"/>
    <a:srgbClr val="007434"/>
    <a:srgbClr val="66FF33"/>
    <a:srgbClr val="DDE8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8818" autoAdjust="0"/>
  </p:normalViewPr>
  <p:slideViewPr>
    <p:cSldViewPr>
      <p:cViewPr>
        <p:scale>
          <a:sx n="100" d="100"/>
          <a:sy n="100" d="100"/>
        </p:scale>
        <p:origin x="12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BDDF04E5-A837-40B3-A931-BDDCDCC8B1A4}" type="datetimeFigureOut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177AD12-2BB5-43F2-896F-5972B101F1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848100" y="9426575"/>
            <a:ext cx="29479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33" tIns="45018" rIns="90033" bIns="45018" anchor="b"/>
          <a:lstStyle/>
          <a:p>
            <a:pPr algn="r" defTabSz="895350"/>
            <a:fld id="{90A36B5B-2F00-46A9-97C7-66432B752716}" type="slidenum">
              <a:rPr lang="ru-RU" sz="1200">
                <a:latin typeface="Calibri" pitchFamily="34" charset="0"/>
                <a:cs typeface="Times New Roman" pitchFamily="18" charset="0"/>
              </a:rPr>
              <a:pPr algn="r" defTabSz="895350"/>
              <a:t>1</a:t>
            </a:fld>
            <a:endParaRPr lang="ru-RU" sz="120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6125"/>
            <a:ext cx="4965700" cy="3724275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87925" cy="4464050"/>
          </a:xfrm>
          <a:noFill/>
          <a:ln/>
        </p:spPr>
        <p:txBody>
          <a:bodyPr lIns="90033" tIns="45018" rIns="90033" bIns="45018"/>
          <a:lstStyle/>
          <a:p>
            <a:pPr marL="234950" indent="-234950" eaLnBrk="1" hangingPunct="1">
              <a:lnSpc>
                <a:spcPct val="90000"/>
              </a:lnSpc>
            </a:pPr>
            <a:r>
              <a:rPr lang="ru-RU" smtClean="0"/>
              <a:t>Титул</a:t>
            </a:r>
          </a:p>
          <a:p>
            <a:pPr marL="234950" indent="-234950" eaLnBrk="1" hangingPunct="1">
              <a:lnSpc>
                <a:spcPct val="90000"/>
              </a:lnSpc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116632"/>
            <a:ext cx="5760640" cy="504056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D3C21-0598-4BF2-9AD3-6DD302385A83}" type="datetime1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B7859-7B92-40F6-93A0-31B2367859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F5ED6-9E48-4C03-A86B-DF397F4CC0C4}" type="datetime1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D03D0-9498-4136-BC11-009FA26DCF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73C15-B146-4752-9322-8C1EB56A99BE}" type="datetime1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824C7-64A6-42AA-8735-0B9A4010CF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8538" y="115888"/>
            <a:ext cx="5759450" cy="5048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1CEE1-3775-4D14-AC82-5FB4515B55D7}" type="datetime1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5AA34-D271-40E5-B305-35FBB02F40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87132-4599-48E0-84FC-7FBB574EDF9B}" type="datetime1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8CB93-2FA2-455E-AA38-25DEAA0CF0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237F5-57CF-46E6-87D0-1E5A27E069FD}" type="datetime1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1EFA4-0A4F-442D-9AD7-128B5122C5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4F0F5-5370-423E-8E3E-DA2BA3D7FF8A}" type="datetime1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09F9A-AB7E-4744-9310-FAF8ABDA36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4E076-4B6F-4699-9A2B-4238E114D097}" type="datetime1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5204B-B68B-4D12-B6F2-B768FD28AD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71926-135A-41D5-8172-D4D3D6B3D912}" type="datetime1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07F56-03E2-4D6C-A737-EAA73E8C79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8E2B4-0AB3-4D79-83AC-75328405C3F4}" type="datetime1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9DDE5-0EF7-4649-ADFF-4736012B03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03A6F-AFDE-40B5-A52D-AA7831056D8D}" type="datetime1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CCB2E-ECF1-4400-B4C1-493F1114B1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1022C-D7EF-4780-B03C-9887E809A02C}" type="datetime1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B5CCA-DED2-40BB-80BC-C6180A19F9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6" descr="Shablon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2268538" y="115888"/>
            <a:ext cx="57594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648E11-EE67-4852-9A78-21A5A8E45339}" type="datetime1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A6CBE4-47B6-4DEB-AC04-9D18CC1CF2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400" b="1" kern="1200" dirty="0">
          <a:solidFill>
            <a:srgbClr val="00449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Grp="1"/>
          </p:cNvSpPr>
          <p:nvPr>
            <p:ph type="ctrTitle" idx="4294967295"/>
          </p:nvPr>
        </p:nvSpPr>
        <p:spPr>
          <a:xfrm>
            <a:off x="214313" y="1643063"/>
            <a:ext cx="8748712" cy="3270250"/>
          </a:xfrm>
        </p:spPr>
        <p:txBody>
          <a:bodyPr/>
          <a:lstStyle/>
          <a:p>
            <a:pPr algn="ctr">
              <a:lnSpc>
                <a:spcPct val="150000"/>
              </a:lnSpc>
              <a:defRPr/>
            </a:pPr>
            <a:r>
              <a:rPr sz="2800" i="1" smtClean="0">
                <a:solidFill>
                  <a:srgbClr val="162387"/>
                </a:solidFill>
                <a:latin typeface="Times New Roman" pitchFamily="18" charset="0"/>
              </a:rPr>
              <a:t>О ПОРЯДКЕ УПРАВЛЕНИЯ РЕАЛИЗАЦИЕЙ ГОСУДАРСТВЕННЫХ ПРОГРАММ РОССИЙСКОЙ ФЕДЕРАЦИИ В ФЕДЕРАЛЬНОМ КАЗНАЧЕЙСТВЕ</a:t>
            </a:r>
            <a:r>
              <a:rPr sz="2800" u="sng" smtClean="0">
                <a:solidFill>
                  <a:srgbClr val="0027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MS PGothic"/>
              </a:rPr>
              <a:t/>
            </a:r>
            <a:br>
              <a:rPr sz="2800" u="sng" smtClean="0">
                <a:solidFill>
                  <a:srgbClr val="0027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MS PGothic"/>
              </a:rPr>
            </a:br>
            <a:endParaRPr sz="2800" u="sng" smtClean="0">
              <a:solidFill>
                <a:srgbClr val="00277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MS PGothic"/>
              <a:cs typeface="MS PGothic"/>
            </a:endParaRPr>
          </a:p>
        </p:txBody>
      </p:sp>
      <p:sp>
        <p:nvSpPr>
          <p:cNvPr id="11351" name="Text Box 87"/>
          <p:cNvSpPr txBox="1">
            <a:spLocks noChangeArrowheads="1"/>
          </p:cNvSpPr>
          <p:nvPr/>
        </p:nvSpPr>
        <p:spPr bwMode="auto">
          <a:xfrm>
            <a:off x="4686300" y="4868863"/>
            <a:ext cx="4457700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400" b="1">
                <a:solidFill>
                  <a:srgbClr val="002776"/>
                </a:solidFill>
                <a:latin typeface="Times New Roman" pitchFamily="18" charset="0"/>
              </a:rPr>
              <a:t>Начальник Управления внутреннего контроля   (аудита) и оценки эффективности деятельности</a:t>
            </a:r>
            <a:endParaRPr lang="en-US" sz="1400" b="1">
              <a:solidFill>
                <a:srgbClr val="002776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ru-RU" sz="1400" b="1">
                <a:solidFill>
                  <a:srgbClr val="002776"/>
                </a:solidFill>
                <a:latin typeface="Times New Roman" pitchFamily="18" charset="0"/>
              </a:rPr>
              <a:t>А. В. Солодов</a:t>
            </a:r>
            <a:endParaRPr lang="ru-RU" sz="1400" b="1">
              <a:solidFill>
                <a:srgbClr val="00277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4572000" y="5734050"/>
            <a:ext cx="15763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solidFill>
                  <a:srgbClr val="162387"/>
                </a:solidFill>
                <a:latin typeface="Times New Roman" pitchFamily="18" charset="0"/>
              </a:rPr>
              <a:t>   ноябрь 2013 года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8" name="Rectangle 14"/>
          <p:cNvSpPr>
            <a:spLocks noGrp="1"/>
          </p:cNvSpPr>
          <p:nvPr>
            <p:ph type="title"/>
          </p:nvPr>
        </p:nvSpPr>
        <p:spPr>
          <a:xfrm>
            <a:off x="250825" y="115888"/>
            <a:ext cx="8893175" cy="865187"/>
          </a:xfrm>
        </p:spPr>
        <p:txBody>
          <a:bodyPr/>
          <a:lstStyle/>
          <a:p>
            <a:pPr algn="ctr"/>
            <a:r>
              <a:rPr sz="2200" b="0" smtClean="0">
                <a:solidFill>
                  <a:srgbClr val="162387"/>
                </a:solidFill>
                <a:latin typeface="Times New Roman" pitchFamily="18" charset="0"/>
              </a:rPr>
              <a:t>Разработка проекта порядка управления реализацией </a:t>
            </a:r>
            <a:br>
              <a:rPr sz="2200" b="0" smtClean="0">
                <a:solidFill>
                  <a:srgbClr val="162387"/>
                </a:solidFill>
                <a:latin typeface="Times New Roman" pitchFamily="18" charset="0"/>
              </a:rPr>
            </a:br>
            <a:r>
              <a:rPr sz="2200" b="0" smtClean="0">
                <a:solidFill>
                  <a:srgbClr val="162387"/>
                </a:solidFill>
                <a:latin typeface="Times New Roman" pitchFamily="18" charset="0"/>
              </a:rPr>
              <a:t>государственных программ Российской Федерации </a:t>
            </a:r>
            <a:br>
              <a:rPr sz="2200" b="0" smtClean="0">
                <a:solidFill>
                  <a:srgbClr val="162387"/>
                </a:solidFill>
                <a:latin typeface="Times New Roman" pitchFamily="18" charset="0"/>
              </a:rPr>
            </a:br>
            <a:r>
              <a:rPr sz="2200" b="0" smtClean="0">
                <a:solidFill>
                  <a:srgbClr val="162387"/>
                </a:solidFill>
                <a:latin typeface="Times New Roman" pitchFamily="18" charset="0"/>
              </a:rPr>
              <a:t>в Федеральном казначействе</a:t>
            </a:r>
          </a:p>
        </p:txBody>
      </p:sp>
      <p:graphicFrame>
        <p:nvGraphicFramePr>
          <p:cNvPr id="30727" name="Diagram 7"/>
          <p:cNvGraphicFramePr>
            <a:graphicFrameLocks noChangeAspect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ompatibility">
            <com:legacyDrawing xmlns:com="http://schemas.openxmlformats.org/drawingml/2006/compatibility" spid="_x0000_s30727"/>
          </a:graphicData>
        </a:graphic>
      </p:graphicFrame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3059113" y="1196975"/>
            <a:ext cx="3313112" cy="1081088"/>
          </a:xfrm>
          <a:prstGeom prst="rect">
            <a:avLst/>
          </a:prstGeom>
          <a:solidFill>
            <a:srgbClr val="BCF1FC"/>
          </a:solidFill>
          <a:ln w="9525" algn="ctr">
            <a:solidFill>
              <a:srgbClr val="2F2F98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1400" b="1">
                <a:solidFill>
                  <a:srgbClr val="000000"/>
                </a:solidFill>
                <a:latin typeface="Times New Roman" pitchFamily="18" charset="0"/>
              </a:rPr>
              <a:t>Стратегическая карта </a:t>
            </a:r>
          </a:p>
          <a:p>
            <a:pPr algn="ctr">
              <a:defRPr/>
            </a:pPr>
            <a:r>
              <a:rPr lang="ru-RU" sz="1400" b="1">
                <a:solidFill>
                  <a:srgbClr val="000000"/>
                </a:solidFill>
                <a:latin typeface="Times New Roman" pitchFamily="18" charset="0"/>
              </a:rPr>
              <a:t>Казначейства России </a:t>
            </a:r>
          </a:p>
          <a:p>
            <a:pPr algn="ctr">
              <a:defRPr/>
            </a:pPr>
            <a:r>
              <a:rPr lang="ru-RU" sz="1400" b="1">
                <a:solidFill>
                  <a:srgbClr val="000000"/>
                </a:solidFill>
                <a:latin typeface="Times New Roman" pitchFamily="18" charset="0"/>
              </a:rPr>
              <a:t>на 2013-2017 годы</a:t>
            </a:r>
          </a:p>
        </p:txBody>
      </p:sp>
      <p:sp>
        <p:nvSpPr>
          <p:cNvPr id="2" name="Rectangle 16"/>
          <p:cNvSpPr>
            <a:spLocks noChangeArrowheads="1"/>
          </p:cNvSpPr>
          <p:nvPr/>
        </p:nvSpPr>
        <p:spPr bwMode="auto">
          <a:xfrm>
            <a:off x="179388" y="2708275"/>
            <a:ext cx="3529012" cy="1439863"/>
          </a:xfrm>
          <a:prstGeom prst="rect">
            <a:avLst/>
          </a:prstGeom>
          <a:solidFill>
            <a:srgbClr val="BCF1FC"/>
          </a:solidFill>
          <a:ln w="9525" algn="ctr">
            <a:solidFill>
              <a:srgbClr val="2F2F98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1400" b="1">
                <a:solidFill>
                  <a:srgbClr val="000000"/>
                </a:solidFill>
                <a:latin typeface="Times New Roman" pitchFamily="18" charset="0"/>
              </a:rPr>
              <a:t>Основное мероприятие </a:t>
            </a:r>
          </a:p>
          <a:p>
            <a:pPr algn="ctr">
              <a:defRPr/>
            </a:pPr>
            <a:r>
              <a:rPr lang="ru-RU" sz="1400" b="1">
                <a:solidFill>
                  <a:srgbClr val="000000"/>
                </a:solidFill>
                <a:latin typeface="Times New Roman" pitchFamily="18" charset="0"/>
              </a:rPr>
              <a:t>Стратегической карты </a:t>
            </a:r>
          </a:p>
          <a:p>
            <a:pPr algn="ctr">
              <a:defRPr/>
            </a:pPr>
            <a:r>
              <a:rPr lang="ru-RU" sz="1400" b="1">
                <a:solidFill>
                  <a:srgbClr val="000000"/>
                </a:solidFill>
                <a:latin typeface="Times New Roman" pitchFamily="18" charset="0"/>
              </a:rPr>
              <a:t>12.4. «Развитие механизмов </a:t>
            </a:r>
          </a:p>
          <a:p>
            <a:pPr algn="ctr">
              <a:defRPr/>
            </a:pPr>
            <a:r>
              <a:rPr lang="ru-RU" sz="1400" b="1">
                <a:solidFill>
                  <a:srgbClr val="000000"/>
                </a:solidFill>
                <a:latin typeface="Times New Roman" pitchFamily="18" charset="0"/>
              </a:rPr>
              <a:t>внутреннего контроля</a:t>
            </a:r>
          </a:p>
          <a:p>
            <a:pPr algn="ctr">
              <a:defRPr/>
            </a:pPr>
            <a:r>
              <a:rPr lang="ru-RU" sz="1400" b="1">
                <a:solidFill>
                  <a:srgbClr val="000000"/>
                </a:solidFill>
                <a:latin typeface="Times New Roman" pitchFamily="18" charset="0"/>
              </a:rPr>
              <a:t> Федерального казначейства»</a:t>
            </a:r>
          </a:p>
          <a:p>
            <a:pPr algn="ctr">
              <a:defRPr/>
            </a:pPr>
            <a:endParaRPr lang="ru-RU" sz="1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Rectangle 16"/>
          <p:cNvSpPr>
            <a:spLocks noChangeArrowheads="1"/>
          </p:cNvSpPr>
          <p:nvPr/>
        </p:nvSpPr>
        <p:spPr bwMode="auto">
          <a:xfrm>
            <a:off x="5292725" y="2636838"/>
            <a:ext cx="3382963" cy="1439862"/>
          </a:xfrm>
          <a:prstGeom prst="rect">
            <a:avLst/>
          </a:prstGeom>
          <a:solidFill>
            <a:srgbClr val="BCF1FC"/>
          </a:solidFill>
          <a:ln w="9525" algn="ctr">
            <a:solidFill>
              <a:srgbClr val="2F2F98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1400" b="1">
                <a:solidFill>
                  <a:srgbClr val="000000"/>
                </a:solidFill>
                <a:latin typeface="Times New Roman" pitchFamily="18" charset="0"/>
              </a:rPr>
              <a:t>План выполнения </a:t>
            </a:r>
          </a:p>
          <a:p>
            <a:pPr algn="ctr">
              <a:defRPr/>
            </a:pPr>
            <a:r>
              <a:rPr lang="ru-RU" sz="1400" b="1">
                <a:solidFill>
                  <a:srgbClr val="000000"/>
                </a:solidFill>
                <a:latin typeface="Times New Roman" pitchFamily="18" charset="0"/>
              </a:rPr>
              <a:t>Основного мероприятия 12.4.</a:t>
            </a:r>
          </a:p>
        </p:txBody>
      </p:sp>
      <p:sp>
        <p:nvSpPr>
          <p:cNvPr id="30732" name="Line 52"/>
          <p:cNvSpPr>
            <a:spLocks noChangeShapeType="1"/>
          </p:cNvSpPr>
          <p:nvPr/>
        </p:nvSpPr>
        <p:spPr bwMode="auto">
          <a:xfrm flipH="1">
            <a:off x="2051050" y="1989138"/>
            <a:ext cx="865188" cy="576262"/>
          </a:xfrm>
          <a:prstGeom prst="line">
            <a:avLst/>
          </a:prstGeom>
          <a:noFill/>
          <a:ln w="127000">
            <a:solidFill>
              <a:srgbClr val="162387"/>
            </a:solidFill>
            <a:round/>
            <a:headEnd/>
            <a:tailEnd type="triangle" w="med" len="med"/>
          </a:ln>
          <a:effectLst>
            <a:prstShdw prst="shdw17" dist="17961" dir="2700000">
              <a:srgbClr val="0D1551"/>
            </a:prstShdw>
          </a:effectLst>
        </p:spPr>
        <p:txBody>
          <a:bodyPr/>
          <a:lstStyle/>
          <a:p>
            <a:endParaRPr lang="ru-RU"/>
          </a:p>
        </p:txBody>
      </p:sp>
      <p:sp>
        <p:nvSpPr>
          <p:cNvPr id="30733" name="Line 54"/>
          <p:cNvSpPr>
            <a:spLocks noChangeShapeType="1"/>
          </p:cNvSpPr>
          <p:nvPr/>
        </p:nvSpPr>
        <p:spPr bwMode="auto">
          <a:xfrm>
            <a:off x="3924300" y="3284538"/>
            <a:ext cx="1152525" cy="0"/>
          </a:xfrm>
          <a:prstGeom prst="line">
            <a:avLst/>
          </a:prstGeom>
          <a:noFill/>
          <a:ln w="127000">
            <a:solidFill>
              <a:srgbClr val="162387"/>
            </a:solidFill>
            <a:round/>
            <a:headEnd/>
            <a:tailEnd type="triangle" w="med" len="med"/>
          </a:ln>
          <a:effectLst>
            <a:prstShdw prst="shdw17" dist="17961" dir="2700000">
              <a:srgbClr val="0D1551"/>
            </a:prstShdw>
          </a:effectLst>
        </p:spPr>
        <p:txBody>
          <a:bodyPr/>
          <a:lstStyle/>
          <a:p>
            <a:endParaRPr lang="ru-RU"/>
          </a:p>
        </p:txBody>
      </p:sp>
      <p:sp>
        <p:nvSpPr>
          <p:cNvPr id="30734" name="Line 57"/>
          <p:cNvSpPr>
            <a:spLocks noChangeShapeType="1"/>
          </p:cNvSpPr>
          <p:nvPr/>
        </p:nvSpPr>
        <p:spPr bwMode="auto">
          <a:xfrm flipH="1">
            <a:off x="5508625" y="4221163"/>
            <a:ext cx="1008063" cy="576262"/>
          </a:xfrm>
          <a:prstGeom prst="line">
            <a:avLst/>
          </a:prstGeom>
          <a:noFill/>
          <a:ln w="127000">
            <a:solidFill>
              <a:srgbClr val="162387"/>
            </a:solidFill>
            <a:round/>
            <a:headEnd/>
            <a:tailEnd type="triangle" w="med" len="med"/>
          </a:ln>
          <a:effectLst>
            <a:prstShdw prst="shdw17" dist="17961" dir="2700000">
              <a:srgbClr val="0D1551"/>
            </a:prstShdw>
          </a:effectLst>
        </p:spPr>
        <p:txBody>
          <a:bodyPr/>
          <a:lstStyle/>
          <a:p>
            <a:endParaRPr lang="ru-RU"/>
          </a:p>
        </p:txBody>
      </p:sp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1763713" y="4941888"/>
            <a:ext cx="4752975" cy="1439862"/>
          </a:xfrm>
          <a:prstGeom prst="rect">
            <a:avLst/>
          </a:prstGeom>
          <a:solidFill>
            <a:srgbClr val="BCF1FC"/>
          </a:solidFill>
          <a:ln w="9525" algn="ctr">
            <a:solidFill>
              <a:srgbClr val="2F2F98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1400" b="1">
                <a:solidFill>
                  <a:srgbClr val="000000"/>
                </a:solidFill>
                <a:latin typeface="Times New Roman" pitchFamily="18" charset="0"/>
              </a:rPr>
              <a:t>Проект порядка управления реализацией</a:t>
            </a:r>
          </a:p>
          <a:p>
            <a:pPr algn="ctr">
              <a:defRPr/>
            </a:pPr>
            <a:r>
              <a:rPr lang="ru-RU" sz="1400" b="1">
                <a:solidFill>
                  <a:srgbClr val="000000"/>
                </a:solidFill>
                <a:latin typeface="Times New Roman" pitchFamily="18" charset="0"/>
              </a:rPr>
              <a:t> государственных программ </a:t>
            </a:r>
          </a:p>
          <a:p>
            <a:pPr algn="ctr">
              <a:defRPr/>
            </a:pPr>
            <a:r>
              <a:rPr lang="ru-RU" sz="1400" b="1">
                <a:solidFill>
                  <a:srgbClr val="000000"/>
                </a:solidFill>
                <a:latin typeface="Times New Roman" pitchFamily="18" charset="0"/>
              </a:rPr>
              <a:t>Российской Федерации в Федеральном казначействе</a:t>
            </a:r>
          </a:p>
          <a:p>
            <a:pPr algn="ctr">
              <a:defRPr/>
            </a:pPr>
            <a:endParaRPr lang="ru-RU" sz="1400" b="1">
              <a:solidFill>
                <a:srgbClr val="162387"/>
              </a:solidFill>
              <a:latin typeface="Times New Roman" pitchFamily="18" charset="0"/>
            </a:endParaRPr>
          </a:p>
          <a:p>
            <a:pPr algn="ctr">
              <a:defRPr/>
            </a:pPr>
            <a:r>
              <a:rPr lang="ru-RU" sz="1800" b="1">
                <a:solidFill>
                  <a:srgbClr val="16238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ДЕКАБРЬ 2013 ГОДА</a:t>
            </a:r>
            <a:r>
              <a:rPr lang="ru-RU" sz="1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</a:p>
        </p:txBody>
      </p:sp>
      <p:pic>
        <p:nvPicPr>
          <p:cNvPr id="30736" name="Picture 64" descr="документ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8488" y="4941888"/>
            <a:ext cx="1655762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Номер слайда 11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A6B84814-F3E6-4B81-8A3F-7FB024ED7465}" type="slidenum">
              <a:rPr lang="ru-RU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ru-RU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/>
          </p:nvPr>
        </p:nvSpPr>
        <p:spPr>
          <a:xfrm>
            <a:off x="323850" y="115888"/>
            <a:ext cx="8820150" cy="720725"/>
          </a:xfrm>
        </p:spPr>
        <p:txBody>
          <a:bodyPr/>
          <a:lstStyle/>
          <a:p>
            <a:pPr algn="ctr"/>
            <a:r>
              <a:rPr sz="2000" b="0" smtClean="0">
                <a:solidFill>
                  <a:srgbClr val="162387"/>
                </a:solidFill>
                <a:latin typeface="Times New Roman" pitchFamily="18" charset="0"/>
              </a:rPr>
              <a:t>Причина и цели разработки проекта порядка</a:t>
            </a:r>
            <a:r>
              <a:rPr sz="2000" smtClean="0">
                <a:latin typeface="Times New Roman" pitchFamily="18" charset="0"/>
              </a:rPr>
              <a:t> </a:t>
            </a:r>
            <a:r>
              <a:rPr sz="2000" b="0" smtClean="0">
                <a:solidFill>
                  <a:srgbClr val="162387"/>
                </a:solidFill>
                <a:latin typeface="Times New Roman" pitchFamily="18" charset="0"/>
              </a:rPr>
              <a:t>управления</a:t>
            </a:r>
            <a:br>
              <a:rPr sz="2000" b="0" smtClean="0">
                <a:solidFill>
                  <a:srgbClr val="162387"/>
                </a:solidFill>
                <a:latin typeface="Times New Roman" pitchFamily="18" charset="0"/>
              </a:rPr>
            </a:br>
            <a:r>
              <a:rPr sz="2000" b="0" smtClean="0">
                <a:solidFill>
                  <a:srgbClr val="162387"/>
                </a:solidFill>
                <a:latin typeface="Times New Roman" pitchFamily="18" charset="0"/>
              </a:rPr>
              <a:t>реализацией государственных программ Российской Федерации </a:t>
            </a:r>
            <a:br>
              <a:rPr sz="2000" b="0" smtClean="0">
                <a:solidFill>
                  <a:srgbClr val="162387"/>
                </a:solidFill>
                <a:latin typeface="Times New Roman" pitchFamily="18" charset="0"/>
              </a:rPr>
            </a:br>
            <a:r>
              <a:rPr sz="2000" b="0" smtClean="0">
                <a:solidFill>
                  <a:srgbClr val="162387"/>
                </a:solidFill>
                <a:latin typeface="Times New Roman" pitchFamily="18" charset="0"/>
              </a:rPr>
              <a:t>в Федеральном казначействе</a:t>
            </a:r>
          </a:p>
        </p:txBody>
      </p:sp>
      <p:sp>
        <p:nvSpPr>
          <p:cNvPr id="12" name="Номер слайда 11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AC871BB3-27C4-4539-8A4A-8F28306D99A8}" type="slidenum">
              <a:rPr lang="ru-RU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ru-RU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7" name="Oval 8"/>
          <p:cNvSpPr>
            <a:spLocks noGrp="1" noChangeArrowheads="1"/>
          </p:cNvSpPr>
          <p:nvPr>
            <p:ph type="body" idx="1"/>
          </p:nvPr>
        </p:nvSpPr>
        <p:spPr>
          <a:xfrm>
            <a:off x="179388" y="1341438"/>
            <a:ext cx="3241675" cy="1295400"/>
          </a:xfrm>
          <a:prstGeom prst="ellipse">
            <a:avLst/>
          </a:prstGeom>
          <a:solidFill>
            <a:srgbClr val="CDC5FD">
              <a:alpha val="25098"/>
            </a:srgbClr>
          </a:solidFill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>
            <a:flatTx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1800" b="1" i="1" smtClean="0">
              <a:solidFill>
                <a:srgbClr val="162387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1800" b="1" i="1" smtClean="0">
                <a:latin typeface="Times New Roman" pitchFamily="18" charset="0"/>
              </a:rPr>
              <a:t>Причина разработки</a:t>
            </a:r>
          </a:p>
        </p:txBody>
      </p:sp>
      <p:sp>
        <p:nvSpPr>
          <p:cNvPr id="31748" name="Oval 8"/>
          <p:cNvSpPr>
            <a:spLocks noChangeArrowheads="1"/>
          </p:cNvSpPr>
          <p:nvPr/>
        </p:nvSpPr>
        <p:spPr bwMode="auto">
          <a:xfrm>
            <a:off x="179388" y="3500438"/>
            <a:ext cx="3313112" cy="1441450"/>
          </a:xfrm>
          <a:prstGeom prst="ellipse">
            <a:avLst/>
          </a:prstGeom>
          <a:solidFill>
            <a:srgbClr val="CDC5FD">
              <a:alpha val="25098"/>
            </a:srgbClr>
          </a:solidFill>
          <a:ln w="9525"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>
            <a:flatTx/>
          </a:bodyPr>
          <a:lstStyle/>
          <a:p>
            <a:pPr marL="342900" indent="-342900" algn="ctr"/>
            <a:endParaRPr lang="ru-RU" sz="1800" b="1" i="1">
              <a:solidFill>
                <a:srgbClr val="162387"/>
              </a:solidFill>
              <a:latin typeface="Times New Roman" pitchFamily="18" charset="0"/>
            </a:endParaRPr>
          </a:p>
          <a:p>
            <a:pPr marL="342900" indent="-342900" algn="ctr"/>
            <a:r>
              <a:rPr lang="ru-RU" sz="1800" b="1" i="1">
                <a:latin typeface="Times New Roman" pitchFamily="18" charset="0"/>
              </a:rPr>
              <a:t>Цели разработки</a:t>
            </a:r>
          </a:p>
        </p:txBody>
      </p:sp>
      <p:sp>
        <p:nvSpPr>
          <p:cNvPr id="31749" name="Rectangle 8"/>
          <p:cNvSpPr>
            <a:spLocks noChangeArrowheads="1"/>
          </p:cNvSpPr>
          <p:nvPr/>
        </p:nvSpPr>
        <p:spPr bwMode="auto">
          <a:xfrm>
            <a:off x="3492500" y="1412875"/>
            <a:ext cx="5400675" cy="1150938"/>
          </a:xfrm>
          <a:prstGeom prst="rect">
            <a:avLst/>
          </a:prstGeom>
          <a:solidFill>
            <a:srgbClr val="BCF1FC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19197"/>
            </a:prstShdw>
          </a:effec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endParaRPr lang="ru-RU" sz="1600"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</a:rPr>
              <a:t>Необходимость создания в Федеральном казначействе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</a:rPr>
              <a:t>эффективной системы управления реализацией мероприятий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</a:rPr>
              <a:t>государственных программ Российской Федерации</a:t>
            </a:r>
          </a:p>
          <a:p>
            <a:pPr algn="ctr"/>
            <a:endParaRPr lang="ru-RU" sz="1600"/>
          </a:p>
        </p:txBody>
      </p:sp>
      <p:sp>
        <p:nvSpPr>
          <p:cNvPr id="31750" name="Rectangle 8"/>
          <p:cNvSpPr>
            <a:spLocks noChangeArrowheads="1"/>
          </p:cNvSpPr>
          <p:nvPr/>
        </p:nvSpPr>
        <p:spPr bwMode="auto">
          <a:xfrm>
            <a:off x="3492500" y="3573463"/>
            <a:ext cx="5543550" cy="2087562"/>
          </a:xfrm>
          <a:prstGeom prst="rect">
            <a:avLst/>
          </a:prstGeom>
          <a:solidFill>
            <a:srgbClr val="BCF1FC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19197"/>
            </a:prstShdw>
          </a:effectLst>
        </p:spPr>
        <p:txBody>
          <a:bodyPr wrap="none" anchor="ctr"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</a:rPr>
              <a:t>Систематизация и описание в едином правовом акте всех 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</a:rPr>
              <a:t>фактически реализуемых в настоящее время в органах 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</a:rPr>
              <a:t>Федерального казначейства подходов: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</a:rPr>
              <a:t>     к планированию деятельности, осуществляемой в рамках </a:t>
            </a:r>
          </a:p>
          <a:p>
            <a:r>
              <a:rPr lang="ru-RU" sz="1600">
                <a:latin typeface="Times New Roman" pitchFamily="18" charset="0"/>
              </a:rPr>
              <a:t>реализации мероприятий государственных программ;</a:t>
            </a:r>
          </a:p>
          <a:p>
            <a:r>
              <a:rPr lang="ru-RU" sz="1600">
                <a:latin typeface="Times New Roman" pitchFamily="18" charset="0"/>
              </a:rPr>
              <a:t>     к осуществлению мониторинга исполнения установленных</a:t>
            </a:r>
          </a:p>
          <a:p>
            <a:r>
              <a:rPr lang="ru-RU" sz="1600">
                <a:latin typeface="Times New Roman" pitchFamily="18" charset="0"/>
              </a:rPr>
              <a:t> планов, подготовке отчетности по итогам их реализации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/>
          </p:nvPr>
        </p:nvSpPr>
        <p:spPr>
          <a:xfrm>
            <a:off x="900113" y="115888"/>
            <a:ext cx="7848600" cy="720725"/>
          </a:xfrm>
        </p:spPr>
        <p:txBody>
          <a:bodyPr/>
          <a:lstStyle/>
          <a:p>
            <a:pPr algn="ctr"/>
            <a:r>
              <a:rPr sz="2000" b="0" smtClean="0">
                <a:solidFill>
                  <a:srgbClr val="162387"/>
                </a:solidFill>
                <a:latin typeface="Times New Roman" pitchFamily="18" charset="0"/>
              </a:rPr>
              <a:t>Основные изменения в подходах к планированию, мониторингу и контролю исполнения документов планирования деятельности Казначейства России</a:t>
            </a:r>
          </a:p>
        </p:txBody>
      </p:sp>
      <p:sp>
        <p:nvSpPr>
          <p:cNvPr id="32770" name="Rectangle 3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362950" cy="54006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1600" smtClean="0">
                <a:latin typeface="Times New Roman" pitchFamily="18" charset="0"/>
              </a:rPr>
              <a:t>Цель:</a:t>
            </a:r>
          </a:p>
          <a:p>
            <a:r>
              <a:rPr lang="ru-RU" sz="1500" smtClean="0">
                <a:latin typeface="Times New Roman" pitchFamily="18" charset="0"/>
              </a:rPr>
              <a:t>формализовать принципы и процедуры управления реализацией государственных программ Российской Федерации, участником которых является Федеральное казначейство;</a:t>
            </a:r>
          </a:p>
          <a:p>
            <a:r>
              <a:rPr lang="ru-RU" sz="1500" smtClean="0">
                <a:latin typeface="Times New Roman" pitchFamily="18" charset="0"/>
              </a:rPr>
              <a:t>формализовать порядок подготовки документов, оформляемых в ходе выполнения процедур управления реализацией государственных программ, в Федеральном казначействе, его подведомственных учреждениях и их структурных подразделениях</a:t>
            </a:r>
          </a:p>
        </p:txBody>
      </p:sp>
      <p:sp>
        <p:nvSpPr>
          <p:cNvPr id="12" name="Номер слайда 11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25F7E56-AD6F-470F-AC11-18E8D5898474}" type="slidenum">
              <a:rPr lang="ru-RU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ru-RU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2" name="Rectangle 132"/>
          <p:cNvSpPr>
            <a:spLocks noChangeArrowheads="1"/>
          </p:cNvSpPr>
          <p:nvPr/>
        </p:nvSpPr>
        <p:spPr bwMode="auto">
          <a:xfrm>
            <a:off x="323850" y="3429000"/>
            <a:ext cx="3095625" cy="2663825"/>
          </a:xfrm>
          <a:prstGeom prst="rect">
            <a:avLst/>
          </a:prstGeom>
          <a:solidFill>
            <a:srgbClr val="BCF1FC"/>
          </a:solidFill>
          <a:ln w="9525">
            <a:solidFill>
              <a:srgbClr val="162387"/>
            </a:solidFill>
            <a:miter lim="800000"/>
            <a:headEnd/>
            <a:tailEnd/>
          </a:ln>
          <a:effectLst>
            <a:prstShdw prst="shdw17" dist="17961" dir="2700000">
              <a:srgbClr val="0D1551"/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5974" name="Rectangle 134"/>
          <p:cNvSpPr>
            <a:spLocks noChangeArrowheads="1"/>
          </p:cNvSpPr>
          <p:nvPr/>
        </p:nvSpPr>
        <p:spPr bwMode="auto">
          <a:xfrm>
            <a:off x="468313" y="3500438"/>
            <a:ext cx="30241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1600">
                <a:latin typeface="Times New Roman" pitchFamily="18" charset="0"/>
              </a:rPr>
              <a:t>1. Отсутствие взаимосвязи </a:t>
            </a:r>
          </a:p>
          <a:p>
            <a:pPr>
              <a:defRPr/>
            </a:pPr>
            <a:r>
              <a:rPr lang="ru-RU" sz="1600">
                <a:latin typeface="Times New Roman" pitchFamily="18" charset="0"/>
              </a:rPr>
              <a:t>между плановыми документами </a:t>
            </a:r>
          </a:p>
        </p:txBody>
      </p:sp>
      <p:sp>
        <p:nvSpPr>
          <p:cNvPr id="35975" name="Rectangle 135"/>
          <p:cNvSpPr>
            <a:spLocks noChangeArrowheads="1"/>
          </p:cNvSpPr>
          <p:nvPr/>
        </p:nvSpPr>
        <p:spPr bwMode="auto">
          <a:xfrm>
            <a:off x="468313" y="4292600"/>
            <a:ext cx="302418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1600">
                <a:latin typeface="Times New Roman" pitchFamily="18" charset="0"/>
              </a:rPr>
              <a:t>2. Неформализованность отдельных элементов процесса планирования деятельности</a:t>
            </a:r>
          </a:p>
        </p:txBody>
      </p:sp>
      <p:sp>
        <p:nvSpPr>
          <p:cNvPr id="35976" name="Rectangle 136"/>
          <p:cNvSpPr>
            <a:spLocks noChangeArrowheads="1"/>
          </p:cNvSpPr>
          <p:nvPr/>
        </p:nvSpPr>
        <p:spPr bwMode="auto">
          <a:xfrm>
            <a:off x="468313" y="5300663"/>
            <a:ext cx="302418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r>
              <a:rPr lang="ru-RU" sz="1600">
                <a:latin typeface="Times New Roman" pitchFamily="18" charset="0"/>
              </a:rPr>
              <a:t>3. Трудоемкость подготовки значительного количества отчетов </a:t>
            </a:r>
          </a:p>
        </p:txBody>
      </p:sp>
      <p:sp>
        <p:nvSpPr>
          <p:cNvPr id="35977" name="Rectangle 137"/>
          <p:cNvSpPr>
            <a:spLocks noChangeArrowheads="1"/>
          </p:cNvSpPr>
          <p:nvPr/>
        </p:nvSpPr>
        <p:spPr bwMode="auto">
          <a:xfrm>
            <a:off x="395288" y="6092825"/>
            <a:ext cx="3024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>
                <a:solidFill>
                  <a:srgbClr val="162387"/>
                </a:solidFill>
                <a:latin typeface="Times New Roman" pitchFamily="18" charset="0"/>
              </a:rPr>
              <a:t>НАСТОЯЩЕЕ</a:t>
            </a:r>
          </a:p>
        </p:txBody>
      </p:sp>
      <p:sp>
        <p:nvSpPr>
          <p:cNvPr id="32777" name="AutoShape 138"/>
          <p:cNvSpPr>
            <a:spLocks noChangeArrowheads="1"/>
          </p:cNvSpPr>
          <p:nvPr/>
        </p:nvSpPr>
        <p:spPr bwMode="auto">
          <a:xfrm>
            <a:off x="3563938" y="4437063"/>
            <a:ext cx="1295400" cy="3603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162387"/>
          </a:solidFill>
          <a:ln w="0">
            <a:solidFill>
              <a:srgbClr val="162387"/>
            </a:solidFill>
            <a:miter lim="800000"/>
            <a:headEnd/>
            <a:tailEnd/>
          </a:ln>
          <a:effectLst>
            <a:prstShdw prst="shdw17" dist="17961" dir="2700000">
              <a:srgbClr val="0D1551"/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2778" name="Rectangle 139"/>
          <p:cNvSpPr>
            <a:spLocks noChangeArrowheads="1"/>
          </p:cNvSpPr>
          <p:nvPr/>
        </p:nvSpPr>
        <p:spPr bwMode="auto">
          <a:xfrm>
            <a:off x="4932363" y="2781300"/>
            <a:ext cx="4032250" cy="3454400"/>
          </a:xfrm>
          <a:prstGeom prst="rect">
            <a:avLst/>
          </a:prstGeom>
          <a:solidFill>
            <a:srgbClr val="BCF1FC"/>
          </a:solidFill>
          <a:ln w="9525">
            <a:solidFill>
              <a:srgbClr val="162387"/>
            </a:solidFill>
            <a:miter lim="800000"/>
            <a:headEnd/>
            <a:tailEnd/>
          </a:ln>
          <a:effectLst>
            <a:prstShdw prst="shdw17" dist="17961" dir="2700000">
              <a:srgbClr val="0D1551"/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5981" name="Rectangle 141"/>
          <p:cNvSpPr>
            <a:spLocks noChangeArrowheads="1"/>
          </p:cNvSpPr>
          <p:nvPr/>
        </p:nvSpPr>
        <p:spPr bwMode="auto">
          <a:xfrm>
            <a:off x="4932363" y="2781300"/>
            <a:ext cx="40322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1600">
                <a:latin typeface="Times New Roman" pitchFamily="18" charset="0"/>
              </a:rPr>
              <a:t>1. Регламентация взаимосвязи всех документов планирования деятельности, формируемых в органах Федерального казначейства</a:t>
            </a:r>
          </a:p>
        </p:txBody>
      </p:sp>
      <p:sp>
        <p:nvSpPr>
          <p:cNvPr id="35982" name="Rectangle 142"/>
          <p:cNvSpPr>
            <a:spLocks noChangeArrowheads="1"/>
          </p:cNvSpPr>
          <p:nvPr/>
        </p:nvSpPr>
        <p:spPr bwMode="auto">
          <a:xfrm>
            <a:off x="4932363" y="3789363"/>
            <a:ext cx="40322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1600">
                <a:latin typeface="Times New Roman" pitchFamily="18" charset="0"/>
              </a:rPr>
              <a:t>2. Регламентация порядка и сроков составления всех документов планирования деятельности, применяемых в настоящее время в Казначействе России </a:t>
            </a:r>
          </a:p>
        </p:txBody>
      </p:sp>
      <p:sp>
        <p:nvSpPr>
          <p:cNvPr id="35983" name="Rectangle 143"/>
          <p:cNvSpPr>
            <a:spLocks noChangeArrowheads="1"/>
          </p:cNvSpPr>
          <p:nvPr/>
        </p:nvSpPr>
        <p:spPr bwMode="auto">
          <a:xfrm>
            <a:off x="4932363" y="4797425"/>
            <a:ext cx="4032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1600">
                <a:latin typeface="Times New Roman" pitchFamily="18" charset="0"/>
              </a:rPr>
              <a:t>3. Формирование единственного отчета</a:t>
            </a:r>
          </a:p>
        </p:txBody>
      </p:sp>
      <p:sp>
        <p:nvSpPr>
          <p:cNvPr id="35984" name="Rectangle 144"/>
          <p:cNvSpPr>
            <a:spLocks noChangeArrowheads="1"/>
          </p:cNvSpPr>
          <p:nvPr/>
        </p:nvSpPr>
        <p:spPr bwMode="auto">
          <a:xfrm>
            <a:off x="4932363" y="5084763"/>
            <a:ext cx="40322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r>
              <a:rPr lang="ru-RU" sz="1600">
                <a:latin typeface="Times New Roman" pitchFamily="18" charset="0"/>
              </a:rPr>
              <a:t>4. Определение должностных лиц, ответственных за выполнение процедур планирования, мониторинга, исполнения мероприятий и подготовки отчетности </a:t>
            </a:r>
          </a:p>
        </p:txBody>
      </p:sp>
      <p:sp>
        <p:nvSpPr>
          <p:cNvPr id="35985" name="Rectangle 145"/>
          <p:cNvSpPr>
            <a:spLocks noChangeArrowheads="1"/>
          </p:cNvSpPr>
          <p:nvPr/>
        </p:nvSpPr>
        <p:spPr bwMode="auto">
          <a:xfrm>
            <a:off x="5580063" y="6237288"/>
            <a:ext cx="3024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>
                <a:solidFill>
                  <a:srgbClr val="162387"/>
                </a:solidFill>
                <a:latin typeface="Times New Roman" pitchFamily="18" charset="0"/>
              </a:rPr>
              <a:t>БУДУЩЕЕ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/>
          </p:nvPr>
        </p:nvSpPr>
        <p:spPr>
          <a:xfrm>
            <a:off x="179388" y="0"/>
            <a:ext cx="8713787" cy="981075"/>
          </a:xfrm>
        </p:spPr>
        <p:txBody>
          <a:bodyPr/>
          <a:lstStyle/>
          <a:p>
            <a:pPr algn="ctr"/>
            <a:r>
              <a:rPr b="0" smtClean="0">
                <a:solidFill>
                  <a:srgbClr val="162387"/>
                </a:solidFill>
                <a:latin typeface="Times New Roman" pitchFamily="18" charset="0"/>
              </a:rPr>
              <a:t>Формирование реестров документов </a:t>
            </a:r>
            <a:br>
              <a:rPr b="0" smtClean="0">
                <a:solidFill>
                  <a:srgbClr val="162387"/>
                </a:solidFill>
                <a:latin typeface="Times New Roman" pitchFamily="18" charset="0"/>
              </a:rPr>
            </a:br>
            <a:r>
              <a:rPr b="0" smtClean="0">
                <a:solidFill>
                  <a:srgbClr val="162387"/>
                </a:solidFill>
                <a:latin typeface="Times New Roman" pitchFamily="18" charset="0"/>
              </a:rPr>
              <a:t>планирования деятельности</a:t>
            </a:r>
          </a:p>
        </p:txBody>
      </p:sp>
      <p:sp>
        <p:nvSpPr>
          <p:cNvPr id="12" name="Номер слайда 11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39E15D2-7147-4292-B061-06B17FA7A7C2}" type="slidenum">
              <a:rPr lang="ru-RU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ru-RU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5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96975"/>
            <a:ext cx="878522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1" name="Rectangle 2"/>
          <p:cNvSpPr>
            <a:spLocks noGrp="1"/>
          </p:cNvSpPr>
          <p:nvPr>
            <p:ph type="title"/>
          </p:nvPr>
        </p:nvSpPr>
        <p:spPr>
          <a:xfrm>
            <a:off x="900113" y="115888"/>
            <a:ext cx="7488237" cy="865187"/>
          </a:xfrm>
        </p:spPr>
        <p:txBody>
          <a:bodyPr/>
          <a:lstStyle/>
          <a:p>
            <a:pPr algn="ctr"/>
            <a:r>
              <a:rPr b="0" smtClean="0">
                <a:solidFill>
                  <a:srgbClr val="162387"/>
                </a:solidFill>
                <a:latin typeface="Times New Roman" pitchFamily="18" charset="0"/>
              </a:rPr>
              <a:t>Схема взаимосвязи документов планирования </a:t>
            </a:r>
            <a:br>
              <a:rPr b="0" smtClean="0">
                <a:solidFill>
                  <a:srgbClr val="162387"/>
                </a:solidFill>
                <a:latin typeface="Times New Roman" pitchFamily="18" charset="0"/>
              </a:rPr>
            </a:br>
            <a:r>
              <a:rPr b="0" smtClean="0">
                <a:solidFill>
                  <a:srgbClr val="162387"/>
                </a:solidFill>
                <a:latin typeface="Times New Roman" pitchFamily="18" charset="0"/>
              </a:rPr>
              <a:t>в Федеральном казначействе</a:t>
            </a:r>
          </a:p>
        </p:txBody>
      </p:sp>
      <p:sp>
        <p:nvSpPr>
          <p:cNvPr id="40972" name="Rectangle 3"/>
          <p:cNvSpPr>
            <a:spLocks noGrp="1"/>
          </p:cNvSpPr>
          <p:nvPr>
            <p:ph type="body" idx="1"/>
          </p:nvPr>
        </p:nvSpPr>
        <p:spPr>
          <a:xfrm>
            <a:off x="0" y="981075"/>
            <a:ext cx="9144000" cy="554355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12" name="Номер слайда 11"/>
          <p:cNvSpPr txBox="1">
            <a:spLocks noGrp="1"/>
          </p:cNvSpPr>
          <p:nvPr/>
        </p:nvSpPr>
        <p:spPr>
          <a:xfrm>
            <a:off x="6588125" y="630872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00C5F55-EE09-4836-925C-6A9A0B72D83B}" type="slidenum">
              <a:rPr lang="ru-RU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ru-RU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>
              <a:defRPr/>
            </a:pPr>
            <a:endParaRPr lang="ru-RU"/>
          </a:p>
        </p:txBody>
      </p:sp>
      <p:graphicFrame>
        <p:nvGraphicFramePr>
          <p:cNvPr id="40970" name="Object 10"/>
          <p:cNvGraphicFramePr>
            <a:graphicFrameLocks noChangeAspect="1"/>
          </p:cNvGraphicFramePr>
          <p:nvPr/>
        </p:nvGraphicFramePr>
        <p:xfrm>
          <a:off x="0" y="981075"/>
          <a:ext cx="8964613" cy="5400675"/>
        </p:xfrm>
        <a:graphic>
          <a:graphicData uri="http://schemas.openxmlformats.org/presentationml/2006/ole">
            <p:oleObj spid="_x0000_s40970" name="Visio" r:id="rId3" imgW="15244341" imgH="9715669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/>
          </p:cNvSpPr>
          <p:nvPr>
            <p:ph type="title"/>
          </p:nvPr>
        </p:nvSpPr>
        <p:spPr>
          <a:xfrm>
            <a:off x="539750" y="115888"/>
            <a:ext cx="8064500" cy="720725"/>
          </a:xfrm>
        </p:spPr>
        <p:txBody>
          <a:bodyPr/>
          <a:lstStyle/>
          <a:p>
            <a:pPr algn="ctr"/>
            <a:r>
              <a:rPr b="0" smtClean="0">
                <a:solidFill>
                  <a:srgbClr val="162387"/>
                </a:solidFill>
                <a:latin typeface="Times New Roman" pitchFamily="18" charset="0"/>
              </a:rPr>
              <a:t>Основные предложения по изменению системы </a:t>
            </a:r>
            <a:br>
              <a:rPr b="0" smtClean="0">
                <a:solidFill>
                  <a:srgbClr val="162387"/>
                </a:solidFill>
                <a:latin typeface="Times New Roman" pitchFamily="18" charset="0"/>
              </a:rPr>
            </a:br>
            <a:r>
              <a:rPr b="0" smtClean="0">
                <a:solidFill>
                  <a:srgbClr val="162387"/>
                </a:solidFill>
                <a:latin typeface="Times New Roman" pitchFamily="18" charset="0"/>
              </a:rPr>
              <a:t>документов планирования в Казначействе России</a:t>
            </a:r>
            <a:endParaRPr sz="2000" smtClean="0"/>
          </a:p>
        </p:txBody>
      </p:sp>
      <p:sp>
        <p:nvSpPr>
          <p:cNvPr id="41986" name="Rectangle 3"/>
          <p:cNvSpPr>
            <a:spLocks noGrp="1"/>
          </p:cNvSpPr>
          <p:nvPr>
            <p:ph type="body" idx="1"/>
          </p:nvPr>
        </p:nvSpPr>
        <p:spPr>
          <a:xfrm>
            <a:off x="179388" y="1196975"/>
            <a:ext cx="8964612" cy="532765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Arial" charset="0"/>
              <a:buNone/>
            </a:pPr>
            <a:r>
              <a:rPr lang="ru-RU" sz="2000" smtClean="0">
                <a:latin typeface="Times New Roman" pitchFamily="18" charset="0"/>
              </a:rPr>
              <a:t>Исключить из системы планирования:</a:t>
            </a:r>
          </a:p>
          <a:p>
            <a:pPr marL="609600" indent="-609600">
              <a:lnSpc>
                <a:spcPct val="80000"/>
              </a:lnSpc>
            </a:pPr>
            <a:r>
              <a:rPr lang="ru-RU" sz="2000" smtClean="0">
                <a:latin typeface="Times New Roman" pitchFamily="18" charset="0"/>
              </a:rPr>
              <a:t>планы деятельности отделов органов Федерального казначейства (казенного учреждения)</a:t>
            </a:r>
          </a:p>
          <a:p>
            <a:pPr marL="609600" indent="-609600">
              <a:lnSpc>
                <a:spcPct val="80000"/>
              </a:lnSpc>
            </a:pPr>
            <a:r>
              <a:rPr lang="ru-RU" sz="2000" smtClean="0">
                <a:latin typeface="Times New Roman" pitchFamily="18" charset="0"/>
              </a:rPr>
              <a:t>планы деятельности сотрудников органов Федерального казначейства (казенного учреждения) </a:t>
            </a:r>
          </a:p>
          <a:p>
            <a:pPr marL="609600" indent="-609600">
              <a:lnSpc>
                <a:spcPct val="80000"/>
              </a:lnSpc>
              <a:buFont typeface="Arial" charset="0"/>
              <a:buNone/>
            </a:pPr>
            <a:endParaRPr lang="ru-RU" sz="5400" smtClean="0">
              <a:solidFill>
                <a:srgbClr val="162387"/>
              </a:solidFill>
              <a:latin typeface="Times New Roman" pitchFamily="18" charset="0"/>
            </a:endParaRPr>
          </a:p>
          <a:p>
            <a:pPr marL="609600" indent="-609600" algn="ctr">
              <a:lnSpc>
                <a:spcPct val="80000"/>
              </a:lnSpc>
              <a:buFont typeface="Arial" charset="0"/>
              <a:buNone/>
            </a:pPr>
            <a:endParaRPr lang="ru-RU" sz="2800" smtClean="0">
              <a:latin typeface="Times New Roman" pitchFamily="18" charset="0"/>
            </a:endParaRPr>
          </a:p>
          <a:p>
            <a:pPr marL="609600" indent="-609600" algn="ctr">
              <a:lnSpc>
                <a:spcPct val="80000"/>
              </a:lnSpc>
              <a:buFont typeface="Arial" charset="0"/>
              <a:buNone/>
            </a:pPr>
            <a:endParaRPr lang="ru-RU" sz="2800" smtClean="0">
              <a:latin typeface="Times New Roman" pitchFamily="18" charset="0"/>
            </a:endParaRPr>
          </a:p>
          <a:p>
            <a:pPr marL="609600" indent="-609600" algn="ctr">
              <a:lnSpc>
                <a:spcPct val="80000"/>
              </a:lnSpc>
              <a:buFont typeface="Arial" charset="0"/>
              <a:buNone/>
            </a:pPr>
            <a:r>
              <a:rPr lang="ru-RU" sz="4000" b="1" smtClean="0">
                <a:solidFill>
                  <a:srgbClr val="1623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!</a:t>
            </a:r>
            <a:r>
              <a:rPr lang="ru-RU" sz="4000" smtClean="0">
                <a:solidFill>
                  <a:srgbClr val="162387"/>
                </a:solidFill>
                <a:latin typeface="Times New Roman" pitchFamily="18" charset="0"/>
              </a:rPr>
              <a:t> </a:t>
            </a:r>
            <a:r>
              <a:rPr lang="ru-RU" sz="2800" smtClean="0">
                <a:latin typeface="Times New Roman" pitchFamily="18" charset="0"/>
              </a:rPr>
              <a:t>Формирование указанных документов только </a:t>
            </a:r>
          </a:p>
          <a:p>
            <a:pPr marL="609600" indent="-609600" algn="ctr">
              <a:lnSpc>
                <a:spcPct val="80000"/>
              </a:lnSpc>
              <a:buFont typeface="Arial" charset="0"/>
              <a:buNone/>
            </a:pPr>
            <a:r>
              <a:rPr lang="ru-RU" sz="2800" b="1" u="sng" smtClean="0">
                <a:latin typeface="Times New Roman" pitchFamily="18" charset="0"/>
              </a:rPr>
              <a:t>ПРИ НЕОБХОДИМОСТИ</a:t>
            </a:r>
            <a:r>
              <a:rPr lang="ru-RU" sz="2800" u="sng" smtClean="0">
                <a:latin typeface="Times New Roman" pitchFamily="18" charset="0"/>
              </a:rPr>
              <a:t>,</a:t>
            </a:r>
          </a:p>
          <a:p>
            <a:pPr marL="609600" indent="-609600" algn="ctr">
              <a:lnSpc>
                <a:spcPct val="80000"/>
              </a:lnSpc>
              <a:buFont typeface="Arial" charset="0"/>
              <a:buNone/>
            </a:pPr>
            <a:r>
              <a:rPr lang="ru-RU" sz="2800" smtClean="0">
                <a:latin typeface="Times New Roman" pitchFamily="18" charset="0"/>
              </a:rPr>
              <a:t>которая определяется руководителем</a:t>
            </a:r>
          </a:p>
          <a:p>
            <a:pPr marL="609600" indent="-609600" algn="ctr">
              <a:lnSpc>
                <a:spcPct val="80000"/>
              </a:lnSpc>
              <a:buFont typeface="Arial" charset="0"/>
              <a:buNone/>
            </a:pPr>
            <a:r>
              <a:rPr lang="ru-RU" sz="2800" smtClean="0">
                <a:latin typeface="Times New Roman" pitchFamily="18" charset="0"/>
              </a:rPr>
              <a:t>соответствующего подразделения</a:t>
            </a:r>
          </a:p>
        </p:txBody>
      </p:sp>
      <p:sp>
        <p:nvSpPr>
          <p:cNvPr id="12" name="Номер слайда 11"/>
          <p:cNvSpPr txBox="1">
            <a:spLocks noGrp="1"/>
          </p:cNvSpPr>
          <p:nvPr/>
        </p:nvSpPr>
        <p:spPr>
          <a:xfrm>
            <a:off x="6588125" y="630872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BDAD6E5-9DB5-4451-9362-49CC0CDE236A}" type="slidenum">
              <a:rPr lang="ru-RU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ru-RU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988" name="Picture 12" descr="знак вопрос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08400" y="2636838"/>
            <a:ext cx="2016125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/>
          </p:cNvSpPr>
          <p:nvPr>
            <p:ph type="title"/>
          </p:nvPr>
        </p:nvSpPr>
        <p:spPr>
          <a:xfrm>
            <a:off x="395288" y="115888"/>
            <a:ext cx="7921625" cy="865187"/>
          </a:xfrm>
        </p:spPr>
        <p:txBody>
          <a:bodyPr/>
          <a:lstStyle/>
          <a:p>
            <a:pPr algn="ctr"/>
            <a:r>
              <a:rPr sz="2000" b="0" smtClean="0">
                <a:solidFill>
                  <a:srgbClr val="162387"/>
                </a:solidFill>
                <a:latin typeface="Times New Roman" pitchFamily="18" charset="0"/>
              </a:rPr>
              <a:t>Ожидаемые результаты внедрения порядка управления реализацией государственных программ Российской Федерации</a:t>
            </a:r>
            <a:br>
              <a:rPr sz="2000" b="0" smtClean="0">
                <a:solidFill>
                  <a:srgbClr val="162387"/>
                </a:solidFill>
                <a:latin typeface="Times New Roman" pitchFamily="18" charset="0"/>
              </a:rPr>
            </a:br>
            <a:r>
              <a:rPr sz="2000" b="0" smtClean="0">
                <a:solidFill>
                  <a:srgbClr val="162387"/>
                </a:solidFill>
                <a:latin typeface="Times New Roman" pitchFamily="18" charset="0"/>
              </a:rPr>
              <a:t> в Федеральном казначействе</a:t>
            </a:r>
          </a:p>
        </p:txBody>
      </p:sp>
      <p:sp>
        <p:nvSpPr>
          <p:cNvPr id="43010" name="Rectangle 3"/>
          <p:cNvSpPr>
            <a:spLocks noGrp="1"/>
          </p:cNvSpPr>
          <p:nvPr>
            <p:ph type="body" idx="1"/>
          </p:nvPr>
        </p:nvSpPr>
        <p:spPr>
          <a:xfrm>
            <a:off x="250825" y="1196975"/>
            <a:ext cx="8642350" cy="5256213"/>
          </a:xfrm>
        </p:spPr>
        <p:txBody>
          <a:bodyPr/>
          <a:lstStyle/>
          <a:p>
            <a:pPr marL="609600" indent="-609600">
              <a:buFont typeface="Arial" charset="0"/>
              <a:buNone/>
            </a:pPr>
            <a:endParaRPr lang="ru-RU" sz="2000" smtClean="0">
              <a:latin typeface="Times New Roman" pitchFamily="18" charset="0"/>
            </a:endParaRPr>
          </a:p>
          <a:p>
            <a:pPr marL="609600" indent="-609600"/>
            <a:endParaRPr lang="ru-RU" sz="2000" smtClean="0">
              <a:latin typeface="Times New Roman" pitchFamily="18" charset="0"/>
            </a:endParaRPr>
          </a:p>
          <a:p>
            <a:pPr marL="609600" indent="-609600"/>
            <a:endParaRPr lang="ru-RU" sz="2000" smtClean="0">
              <a:latin typeface="Times New Roman" pitchFamily="18" charset="0"/>
            </a:endParaRPr>
          </a:p>
          <a:p>
            <a:pPr marL="609600" indent="-609600"/>
            <a:endParaRPr lang="ru-RU" sz="2000" smtClean="0">
              <a:latin typeface="Times New Roman" pitchFamily="18" charset="0"/>
            </a:endParaRPr>
          </a:p>
          <a:p>
            <a:pPr marL="609600" indent="-609600"/>
            <a:endParaRPr lang="ru-RU" sz="2000" smtClean="0">
              <a:latin typeface="Times New Roman" pitchFamily="18" charset="0"/>
            </a:endParaRPr>
          </a:p>
          <a:p>
            <a:pPr marL="609600" indent="-609600">
              <a:buFont typeface="Arial" charset="0"/>
              <a:buNone/>
            </a:pPr>
            <a:endParaRPr lang="ru-RU" sz="2000" smtClean="0">
              <a:latin typeface="Times New Roman" pitchFamily="18" charset="0"/>
            </a:endParaRPr>
          </a:p>
          <a:p>
            <a:pPr marL="609600" indent="-609600"/>
            <a:endParaRPr lang="ru-RU" sz="2000" smtClean="0">
              <a:latin typeface="Times New Roman" pitchFamily="18" charset="0"/>
            </a:endParaRPr>
          </a:p>
          <a:p>
            <a:pPr marL="609600" indent="-609600"/>
            <a:endParaRPr lang="ru-RU" sz="2000" smtClean="0">
              <a:latin typeface="Times New Roman" pitchFamily="18" charset="0"/>
            </a:endParaRPr>
          </a:p>
          <a:p>
            <a:pPr marL="609600" indent="-609600"/>
            <a:endParaRPr lang="ru-RU" sz="2000" smtClean="0">
              <a:latin typeface="Times New Roman" pitchFamily="18" charset="0"/>
            </a:endParaRPr>
          </a:p>
          <a:p>
            <a:pPr marL="609600" indent="-609600"/>
            <a:endParaRPr lang="ru-RU" sz="2000" smtClean="0">
              <a:latin typeface="Times New Roman" pitchFamily="18" charset="0"/>
            </a:endParaRPr>
          </a:p>
          <a:p>
            <a:pPr marL="609600" indent="-609600"/>
            <a:endParaRPr lang="ru-RU" sz="2000" smtClean="0">
              <a:latin typeface="Times New Roman" pitchFamily="18" charset="0"/>
            </a:endParaRPr>
          </a:p>
          <a:p>
            <a:pPr marL="609600" indent="-609600">
              <a:buFont typeface="Arial" charset="0"/>
              <a:buNone/>
            </a:pPr>
            <a:endParaRPr lang="ru-RU" sz="2000" smtClean="0">
              <a:latin typeface="Times New Roman" pitchFamily="18" charset="0"/>
            </a:endParaRPr>
          </a:p>
        </p:txBody>
      </p:sp>
      <p:sp>
        <p:nvSpPr>
          <p:cNvPr id="12" name="Номер слайда 11"/>
          <p:cNvSpPr txBox="1">
            <a:spLocks noGrp="1"/>
          </p:cNvSpPr>
          <p:nvPr/>
        </p:nvSpPr>
        <p:spPr>
          <a:xfrm>
            <a:off x="6588125" y="630872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B58E98E-4622-41A5-BD2F-CB08D40ED564}" type="slidenum">
              <a:rPr lang="ru-RU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ru-RU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12" name="AutoShape 14"/>
          <p:cNvSpPr>
            <a:spLocks noChangeArrowheads="1"/>
          </p:cNvSpPr>
          <p:nvPr/>
        </p:nvSpPr>
        <p:spPr bwMode="auto">
          <a:xfrm>
            <a:off x="468313" y="1484313"/>
            <a:ext cx="8207375" cy="1296987"/>
          </a:xfrm>
          <a:prstGeom prst="roundRect">
            <a:avLst>
              <a:gd name="adj" fmla="val 16667"/>
            </a:avLst>
          </a:prstGeom>
          <a:solidFill>
            <a:srgbClr val="BCF1FC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719197"/>
            </a:prstShdw>
          </a:effectLst>
        </p:spPr>
        <p:txBody>
          <a:bodyPr wrap="none" anchor="ctr"/>
          <a:lstStyle/>
          <a:p>
            <a:r>
              <a:rPr lang="ru-RU" sz="1800">
                <a:latin typeface="Times New Roman" pitchFamily="18" charset="0"/>
              </a:rPr>
              <a:t>Решение задачи планирования, реализации мероприятий и подготовки</a:t>
            </a:r>
          </a:p>
          <a:p>
            <a:r>
              <a:rPr lang="ru-RU" sz="1800">
                <a:latin typeface="Times New Roman" pitchFamily="18" charset="0"/>
              </a:rPr>
              <a:t>отчетности в целях обеспечения эффективной реализации мероприятий </a:t>
            </a:r>
          </a:p>
          <a:p>
            <a:r>
              <a:rPr lang="ru-RU" sz="1800">
                <a:latin typeface="Times New Roman" pitchFamily="18" charset="0"/>
              </a:rPr>
              <a:t>государственных программ Российской Федерации, в исполнении которых </a:t>
            </a:r>
          </a:p>
          <a:p>
            <a:r>
              <a:rPr lang="ru-RU" sz="1800">
                <a:latin typeface="Times New Roman" pitchFamily="18" charset="0"/>
              </a:rPr>
              <a:t>принимает участие Федеральное казначейство</a:t>
            </a:r>
          </a:p>
        </p:txBody>
      </p:sp>
      <p:sp>
        <p:nvSpPr>
          <p:cNvPr id="43013" name="AutoShape 16"/>
          <p:cNvSpPr>
            <a:spLocks noChangeArrowheads="1"/>
          </p:cNvSpPr>
          <p:nvPr/>
        </p:nvSpPr>
        <p:spPr bwMode="auto">
          <a:xfrm>
            <a:off x="900113" y="3068638"/>
            <a:ext cx="7775575" cy="865187"/>
          </a:xfrm>
          <a:prstGeom prst="roundRect">
            <a:avLst>
              <a:gd name="adj" fmla="val 16667"/>
            </a:avLst>
          </a:prstGeom>
          <a:solidFill>
            <a:srgbClr val="BCF1FC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719197"/>
            </a:prstShdw>
          </a:effectLst>
        </p:spPr>
        <p:txBody>
          <a:bodyPr wrap="none" anchor="ctr"/>
          <a:lstStyle/>
          <a:p>
            <a:r>
              <a:rPr lang="ru-RU" sz="1800">
                <a:latin typeface="Times New Roman" pitchFamily="18" charset="0"/>
              </a:rPr>
              <a:t>Повышение прозрачности процессов реализации государственных программ </a:t>
            </a:r>
          </a:p>
          <a:p>
            <a:r>
              <a:rPr lang="ru-RU" sz="1800">
                <a:latin typeface="Times New Roman" pitchFamily="18" charset="0"/>
              </a:rPr>
              <a:t>в системе Федерального казначейства (в том числе размещение в сети</a:t>
            </a:r>
          </a:p>
          <a:p>
            <a:r>
              <a:rPr lang="ru-RU" sz="1800">
                <a:latin typeface="Times New Roman" pitchFamily="18" charset="0"/>
              </a:rPr>
              <a:t>Интернет с учетом ограничений)</a:t>
            </a:r>
            <a:endParaRPr lang="ru-RU"/>
          </a:p>
        </p:txBody>
      </p:sp>
      <p:sp>
        <p:nvSpPr>
          <p:cNvPr id="43014" name="AutoShape 17"/>
          <p:cNvSpPr>
            <a:spLocks noChangeArrowheads="1"/>
          </p:cNvSpPr>
          <p:nvPr/>
        </p:nvSpPr>
        <p:spPr bwMode="auto">
          <a:xfrm>
            <a:off x="1692275" y="4221163"/>
            <a:ext cx="6983413" cy="863600"/>
          </a:xfrm>
          <a:prstGeom prst="roundRect">
            <a:avLst>
              <a:gd name="adj" fmla="val 16667"/>
            </a:avLst>
          </a:prstGeom>
          <a:solidFill>
            <a:srgbClr val="BCF1FC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719197"/>
            </a:prstShdw>
          </a:effectLst>
        </p:spPr>
        <p:txBody>
          <a:bodyPr wrap="none" anchor="ctr"/>
          <a:lstStyle/>
          <a:p>
            <a:r>
              <a:rPr lang="ru-RU" sz="1800">
                <a:latin typeface="Times New Roman" pitchFamily="18" charset="0"/>
              </a:rPr>
              <a:t>Повышение качества и обеспечение мониторинга сроков реализации </a:t>
            </a:r>
          </a:p>
          <a:p>
            <a:r>
              <a:rPr lang="ru-RU" sz="1800">
                <a:latin typeface="Times New Roman" pitchFamily="18" charset="0"/>
              </a:rPr>
              <a:t>Государственных программ в системе Казначейства России</a:t>
            </a:r>
          </a:p>
        </p:txBody>
      </p:sp>
      <p:pic>
        <p:nvPicPr>
          <p:cNvPr id="43015" name="Picture 18" descr="Своевременност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4941888"/>
            <a:ext cx="2303463" cy="115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smtClean="0"/>
          </a:p>
        </p:txBody>
      </p:sp>
      <p:sp>
        <p:nvSpPr>
          <p:cNvPr id="45058" name="Rectangle 3"/>
          <p:cNvSpPr>
            <a:spLocks noGrp="1"/>
          </p:cNvSpPr>
          <p:nvPr>
            <p:ph type="body" idx="1"/>
          </p:nvPr>
        </p:nvSpPr>
        <p:spPr>
          <a:xfrm>
            <a:off x="457200" y="1268413"/>
            <a:ext cx="8229600" cy="5113337"/>
          </a:xfrm>
        </p:spPr>
        <p:txBody>
          <a:bodyPr/>
          <a:lstStyle/>
          <a:p>
            <a:pPr algn="ctr">
              <a:buFont typeface="Arial" charset="0"/>
              <a:buNone/>
              <a:defRPr/>
            </a:pPr>
            <a:endParaRPr lang="ru-RU" sz="4800" smtClean="0">
              <a:latin typeface="Times New Roman" pitchFamily="18" charset="0"/>
            </a:endParaRPr>
          </a:p>
          <a:p>
            <a:pPr algn="ctr">
              <a:buFont typeface="Arial" charset="0"/>
              <a:buNone/>
              <a:defRPr/>
            </a:pPr>
            <a:endParaRPr lang="ru-RU" sz="4800" smtClean="0">
              <a:latin typeface="Times New Roman" pitchFamily="18" charset="0"/>
            </a:endParaRPr>
          </a:p>
          <a:p>
            <a:pPr algn="ctr">
              <a:buFont typeface="Arial" charset="0"/>
              <a:buNone/>
              <a:defRPr/>
            </a:pPr>
            <a:r>
              <a:rPr lang="ru-RU" sz="5400" i="1" smtClean="0">
                <a:solidFill>
                  <a:srgbClr val="1623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Спасибо за внимание!</a:t>
            </a:r>
          </a:p>
        </p:txBody>
      </p:sp>
      <p:sp>
        <p:nvSpPr>
          <p:cNvPr id="12" name="Номер слайда 11"/>
          <p:cNvSpPr txBox="1">
            <a:spLocks noGrp="1"/>
          </p:cNvSpPr>
          <p:nvPr/>
        </p:nvSpPr>
        <p:spPr>
          <a:xfrm>
            <a:off x="6588125" y="6237288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C616396-294A-4894-9FB4-6F5267C8CE7A}" type="slidenum">
              <a:rPr lang="ru-RU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ru-RU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6037</TotalTime>
  <Words>408</Words>
  <Application>Microsoft Office PowerPoint</Application>
  <PresentationFormat>Экран (4:3)</PresentationFormat>
  <Paragraphs>96</Paragraphs>
  <Slides>9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Times New Roman</vt:lpstr>
      <vt:lpstr>MS PGothic</vt:lpstr>
      <vt:lpstr>Wingdings</vt:lpstr>
      <vt:lpstr>Тема Office</vt:lpstr>
      <vt:lpstr>Документ Microsoft Office Visio</vt:lpstr>
      <vt:lpstr>О ПОРЯДКЕ УПРАВЛЕНИЯ РЕАЛИЗАЦИЕЙ ГОСУДАРСТВЕННЫХ ПРОГРАММ РОССИЙСКОЙ ФЕДЕРАЦИИ В ФЕДЕРАЛЬНОМ КАЗНАЧЕЙСТВЕ </vt:lpstr>
      <vt:lpstr>Разработка проекта порядка управления реализацией  государственных программ Российской Федерации  в Федеральном казначействе</vt:lpstr>
      <vt:lpstr>Причина и цели разработки проекта порядка управления реализацией государственных программ Российской Федерации  в Федеральном казначействе</vt:lpstr>
      <vt:lpstr>Основные изменения в подходах к планированию, мониторингу и контролю исполнения документов планирования деятельности Казначейства России</vt:lpstr>
      <vt:lpstr>Формирование реестров документов  планирования деятельности</vt:lpstr>
      <vt:lpstr>Схема взаимосвязи документов планирования  в Федеральном казначействе</vt:lpstr>
      <vt:lpstr>Основные предложения по изменению системы  документов планирования в Казначействе России</vt:lpstr>
      <vt:lpstr>Ожидаемые результаты внедрения порядка управления реализацией государственных программ Российской Федерации  в Федеральном казначействе</vt:lpstr>
      <vt:lpstr>Слайд 9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vvnikolaev</dc:creator>
  <cp:lastModifiedBy>Пронина Анастасия Владимировна</cp:lastModifiedBy>
  <cp:revision>231</cp:revision>
  <dcterms:created xsi:type="dcterms:W3CDTF">2012-02-14T07:53:23Z</dcterms:created>
  <dcterms:modified xsi:type="dcterms:W3CDTF">2013-11-26T12:03:39Z</dcterms:modified>
</cp:coreProperties>
</file>