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4" r:id="rId2"/>
    <p:sldId id="338" r:id="rId3"/>
    <p:sldId id="340" r:id="rId4"/>
    <p:sldId id="341" r:id="rId5"/>
    <p:sldId id="342" r:id="rId6"/>
    <p:sldId id="343" r:id="rId7"/>
    <p:sldId id="344" r:id="rId8"/>
    <p:sldId id="346" r:id="rId9"/>
    <p:sldId id="347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387"/>
    <a:srgbClr val="BCF1FC"/>
    <a:srgbClr val="CDC5FD"/>
    <a:srgbClr val="F8FFB3"/>
    <a:srgbClr val="C5DAE7"/>
    <a:srgbClr val="007434"/>
    <a:srgbClr val="66FF33"/>
    <a:srgbClr val="DDE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8818" autoAdjust="0"/>
  </p:normalViewPr>
  <p:slideViewPr>
    <p:cSldViewPr>
      <p:cViewPr>
        <p:scale>
          <a:sx n="100" d="100"/>
          <a:sy n="100" d="100"/>
        </p:scale>
        <p:origin x="1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DDF04E5-A837-40B3-A931-BDDCDCC8B1A4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77AD12-2BB5-43F2-896F-5972B101F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48100" y="9426575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33" tIns="45018" rIns="90033" bIns="45018" anchor="b"/>
          <a:lstStyle/>
          <a:p>
            <a:pPr algn="r" defTabSz="895350"/>
            <a:fld id="{90A36B5B-2F00-46A9-97C7-66432B752716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350"/>
              <a:t>1</a:t>
            </a:fld>
            <a:endParaRPr lang="ru-RU" sz="120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33" tIns="45018" rIns="90033" bIns="45018"/>
          <a:lstStyle/>
          <a:p>
            <a:pPr marL="234950" indent="-234950" eaLnBrk="1" hangingPunct="1">
              <a:lnSpc>
                <a:spcPct val="90000"/>
              </a:lnSpc>
            </a:pPr>
            <a:r>
              <a:rPr lang="ru-RU" smtClean="0"/>
              <a:t>Титул</a:t>
            </a:r>
          </a:p>
          <a:p>
            <a:pPr marL="234950" indent="-234950"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3C21-0598-4BF2-9AD3-6DD302385A83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7859-7B92-40F6-93A0-31B236785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5ED6-9E48-4C03-A86B-DF397F4CC0C4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03D0-9498-4136-BC11-009FA26DC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3C15-B146-4752-9322-8C1EB56A99BE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824C7-64A6-42AA-8735-0B9A4010C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115888"/>
            <a:ext cx="5759450" cy="504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1CEE1-3775-4D14-AC82-5FB4515B55D7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AA34-D271-40E5-B305-35FBB02F4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7132-4599-48E0-84FC-7FBB574EDF9B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CB93-2FA2-455E-AA38-25DEAA0CF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37F5-57CF-46E6-87D0-1E5A27E069FD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EFA4-0A4F-442D-9AD7-128B5122C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F0F5-5370-423E-8E3E-DA2BA3D7FF8A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09F9A-AB7E-4744-9310-FAF8ABDA3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E076-4B6F-4699-9A2B-4238E114D097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204B-B68B-4D12-B6F2-B768FD28A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71926-135A-41D5-8172-D4D3D6B3D912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07F56-03E2-4D6C-A737-EAA73E8C7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E2B4-0AB3-4D79-83AC-75328405C3F4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DDE5-0EF7-4649-ADFF-4736012B0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03A6F-AFDE-40B5-A52D-AA7831056D8D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CB2E-ECF1-4400-B4C1-493F1114B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022C-D7EF-4780-B03C-9887E809A02C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5CCA-DED2-40BB-80BC-C6180A19F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648E11-EE67-4852-9A78-21A5A8E45339}" type="datetime1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A6CBE4-47B6-4DEB-AC04-9D18CC1CF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 idx="4294967295"/>
          </p:nvPr>
        </p:nvSpPr>
        <p:spPr>
          <a:xfrm>
            <a:off x="214313" y="1643063"/>
            <a:ext cx="8748712" cy="3270250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sz="2800" i="1" smtClean="0">
                <a:solidFill>
                  <a:srgbClr val="162387"/>
                </a:solidFill>
                <a:latin typeface="Times New Roman" pitchFamily="18" charset="0"/>
              </a:rPr>
              <a:t>О ПОРЯДКЕ УПРАВЛЕНИЯ РЕАЛИЗАЦИЕЙ ГОСУДАРСТВЕННЫХ ПРОГРАММ РОССИЙСКОЙ ФЕДЕРАЦИИ В ФЕДЕРАЛЬНОМ КАЗНАЧЕЙСТВЕ</a:t>
            </a:r>
            <a:r>
              <a:rPr sz="2800" u="sng" smtClean="0">
                <a:solidFill>
                  <a:srgbClr val="0027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/>
            </a:r>
            <a:br>
              <a:rPr sz="2800" u="sng" smtClean="0">
                <a:solidFill>
                  <a:srgbClr val="0027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</a:br>
            <a:endParaRPr sz="2800" u="sng" smtClean="0">
              <a:solidFill>
                <a:srgbClr val="0027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PGothic"/>
              <a:cs typeface="MS PGothic"/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4686300" y="4868863"/>
            <a:ext cx="44577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400" b="1">
                <a:solidFill>
                  <a:srgbClr val="002776"/>
                </a:solidFill>
                <a:latin typeface="Times New Roman" pitchFamily="18" charset="0"/>
              </a:rPr>
              <a:t>Начальник Управления внутреннего контроля   (аудита) и оценки эффективности деятельности</a:t>
            </a:r>
            <a:endParaRPr lang="en-US" sz="1400" b="1">
              <a:solidFill>
                <a:srgbClr val="002776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1400" b="1">
                <a:solidFill>
                  <a:srgbClr val="002776"/>
                </a:solidFill>
                <a:latin typeface="Times New Roman" pitchFamily="18" charset="0"/>
              </a:rPr>
              <a:t>А. В. Солодов</a:t>
            </a:r>
            <a:endParaRPr lang="ru-RU" sz="1400" b="1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572000" y="5734050"/>
            <a:ext cx="1576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162387"/>
                </a:solidFill>
                <a:latin typeface="Times New Roman" pitchFamily="18" charset="0"/>
              </a:rPr>
              <a:t>   ноябрь 2013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14"/>
          <p:cNvSpPr>
            <a:spLocks noGrp="1"/>
          </p:cNvSpPr>
          <p:nvPr>
            <p:ph type="title"/>
          </p:nvPr>
        </p:nvSpPr>
        <p:spPr>
          <a:xfrm>
            <a:off x="250825" y="115888"/>
            <a:ext cx="8893175" cy="865187"/>
          </a:xfrm>
        </p:spPr>
        <p:txBody>
          <a:bodyPr/>
          <a:lstStyle/>
          <a:p>
            <a:pPr algn="ctr"/>
            <a:r>
              <a:rPr sz="2200" b="0" smtClean="0">
                <a:solidFill>
                  <a:srgbClr val="162387"/>
                </a:solidFill>
                <a:latin typeface="Times New Roman" pitchFamily="18" charset="0"/>
              </a:rPr>
              <a:t>Разработка проекта порядка управления реализацией </a:t>
            </a:r>
            <a:br>
              <a:rPr sz="2200"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sz="2200" b="0" smtClean="0">
                <a:solidFill>
                  <a:srgbClr val="162387"/>
                </a:solidFill>
                <a:latin typeface="Times New Roman" pitchFamily="18" charset="0"/>
              </a:rPr>
              <a:t>государственных программ Российской Федерации </a:t>
            </a:r>
            <a:br>
              <a:rPr sz="2200"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sz="2200" b="0" smtClean="0">
                <a:solidFill>
                  <a:srgbClr val="162387"/>
                </a:solidFill>
                <a:latin typeface="Times New Roman" pitchFamily="18" charset="0"/>
              </a:rPr>
              <a:t>в Федеральном казначействе</a:t>
            </a:r>
          </a:p>
        </p:txBody>
      </p:sp>
      <p:graphicFrame>
        <p:nvGraphicFramePr>
          <p:cNvPr id="30727" name="Diagram 7"/>
          <p:cNvGraphicFramePr>
            <a:graphicFrameLocks noChangeAspect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30727"/>
          </a:graphicData>
        </a:graphic>
      </p:graphicFrame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059113" y="1196975"/>
            <a:ext cx="3313112" cy="1081088"/>
          </a:xfrm>
          <a:prstGeom prst="rect">
            <a:avLst/>
          </a:prstGeom>
          <a:solidFill>
            <a:srgbClr val="BCF1FC"/>
          </a:solidFill>
          <a:ln w="9525" algn="ctr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Стратегическая карта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Казначейства России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на 2013-2017 годы</a:t>
            </a: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179388" y="2708275"/>
            <a:ext cx="3529012" cy="1439863"/>
          </a:xfrm>
          <a:prstGeom prst="rect">
            <a:avLst/>
          </a:prstGeom>
          <a:solidFill>
            <a:srgbClr val="BCF1FC"/>
          </a:solidFill>
          <a:ln w="9525" algn="ctr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Основное мероприятие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Стратегической карты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12.4. «Развитие механизмов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внутреннего контроля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Федерального казначейства»</a:t>
            </a:r>
          </a:p>
          <a:p>
            <a:pPr algn="ctr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5292725" y="2636838"/>
            <a:ext cx="3382963" cy="1439862"/>
          </a:xfrm>
          <a:prstGeom prst="rect">
            <a:avLst/>
          </a:prstGeom>
          <a:solidFill>
            <a:srgbClr val="BCF1FC"/>
          </a:solidFill>
          <a:ln w="9525" algn="ctr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План выполнения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Основного мероприятия 12.4.</a:t>
            </a:r>
          </a:p>
        </p:txBody>
      </p:sp>
      <p:sp>
        <p:nvSpPr>
          <p:cNvPr id="30732" name="Line 52"/>
          <p:cNvSpPr>
            <a:spLocks noChangeShapeType="1"/>
          </p:cNvSpPr>
          <p:nvPr/>
        </p:nvSpPr>
        <p:spPr bwMode="auto">
          <a:xfrm flipH="1">
            <a:off x="2051050" y="1989138"/>
            <a:ext cx="865188" cy="576262"/>
          </a:xfrm>
          <a:prstGeom prst="line">
            <a:avLst/>
          </a:prstGeom>
          <a:noFill/>
          <a:ln w="127000">
            <a:solidFill>
              <a:srgbClr val="162387"/>
            </a:solidFill>
            <a:round/>
            <a:headEnd/>
            <a:tailEnd type="triangle" w="med" len="med"/>
          </a:ln>
          <a:effectLst>
            <a:prstShdw prst="shdw17" dist="17961" dir="2700000">
              <a:srgbClr val="0D1551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30733" name="Line 54"/>
          <p:cNvSpPr>
            <a:spLocks noChangeShapeType="1"/>
          </p:cNvSpPr>
          <p:nvPr/>
        </p:nvSpPr>
        <p:spPr bwMode="auto">
          <a:xfrm>
            <a:off x="3924300" y="3284538"/>
            <a:ext cx="1152525" cy="0"/>
          </a:xfrm>
          <a:prstGeom prst="line">
            <a:avLst/>
          </a:prstGeom>
          <a:noFill/>
          <a:ln w="127000">
            <a:solidFill>
              <a:srgbClr val="162387"/>
            </a:solidFill>
            <a:round/>
            <a:headEnd/>
            <a:tailEnd type="triangle" w="med" len="med"/>
          </a:ln>
          <a:effectLst>
            <a:prstShdw prst="shdw17" dist="17961" dir="2700000">
              <a:srgbClr val="0D1551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30734" name="Line 57"/>
          <p:cNvSpPr>
            <a:spLocks noChangeShapeType="1"/>
          </p:cNvSpPr>
          <p:nvPr/>
        </p:nvSpPr>
        <p:spPr bwMode="auto">
          <a:xfrm flipH="1">
            <a:off x="5508625" y="4221163"/>
            <a:ext cx="1008063" cy="576262"/>
          </a:xfrm>
          <a:prstGeom prst="line">
            <a:avLst/>
          </a:prstGeom>
          <a:noFill/>
          <a:ln w="127000">
            <a:solidFill>
              <a:srgbClr val="162387"/>
            </a:solidFill>
            <a:round/>
            <a:headEnd/>
            <a:tailEnd type="triangle" w="med" len="med"/>
          </a:ln>
          <a:effectLst>
            <a:prstShdw prst="shdw17" dist="17961" dir="2700000">
              <a:srgbClr val="0D1551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763713" y="4941888"/>
            <a:ext cx="4752975" cy="1439862"/>
          </a:xfrm>
          <a:prstGeom prst="rect">
            <a:avLst/>
          </a:prstGeom>
          <a:solidFill>
            <a:srgbClr val="BCF1FC"/>
          </a:solidFill>
          <a:ln w="9525" algn="ctr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Проект порядка управления реализацией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государственных программ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Российской Федерации в Федеральном казначействе</a:t>
            </a:r>
          </a:p>
          <a:p>
            <a:pPr algn="ctr">
              <a:defRPr/>
            </a:pPr>
            <a:endParaRPr lang="ru-RU" sz="1400" b="1">
              <a:solidFill>
                <a:srgbClr val="162387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800" b="1">
                <a:solidFill>
                  <a:srgbClr val="16238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ДЕКАБРЬ 2013 ГОДА</a:t>
            </a:r>
            <a:r>
              <a:rPr lang="ru-RU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30736" name="Picture 64" descr="докуме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941888"/>
            <a:ext cx="1655762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B84814-F3E6-4B81-8A3F-7FB024ED7465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323850" y="115888"/>
            <a:ext cx="8820150" cy="720725"/>
          </a:xfrm>
        </p:spPr>
        <p:txBody>
          <a:bodyPr/>
          <a:lstStyle/>
          <a:p>
            <a:pPr algn="ctr"/>
            <a:r>
              <a:rPr sz="2000" b="0" smtClean="0">
                <a:solidFill>
                  <a:srgbClr val="162387"/>
                </a:solidFill>
                <a:latin typeface="Times New Roman" pitchFamily="18" charset="0"/>
              </a:rPr>
              <a:t>Причина и цели разработки проекта порядка</a:t>
            </a:r>
            <a:r>
              <a:rPr sz="2000" smtClean="0">
                <a:latin typeface="Times New Roman" pitchFamily="18" charset="0"/>
              </a:rPr>
              <a:t> </a:t>
            </a:r>
            <a:r>
              <a:rPr sz="2000" b="0" smtClean="0">
                <a:solidFill>
                  <a:srgbClr val="162387"/>
                </a:solidFill>
                <a:latin typeface="Times New Roman" pitchFamily="18" charset="0"/>
              </a:rPr>
              <a:t>управления</a:t>
            </a:r>
            <a:br>
              <a:rPr sz="2000"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sz="2000" b="0" smtClean="0">
                <a:solidFill>
                  <a:srgbClr val="162387"/>
                </a:solidFill>
                <a:latin typeface="Times New Roman" pitchFamily="18" charset="0"/>
              </a:rPr>
              <a:t>реализацией государственных программ Российской Федерации </a:t>
            </a:r>
            <a:br>
              <a:rPr sz="2000"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sz="2000" b="0" smtClean="0">
                <a:solidFill>
                  <a:srgbClr val="162387"/>
                </a:solidFill>
                <a:latin typeface="Times New Roman" pitchFamily="18" charset="0"/>
              </a:rPr>
              <a:t>в Федеральном казначействе</a:t>
            </a:r>
          </a:p>
        </p:txBody>
      </p:sp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C871BB3-27C4-4539-8A4A-8F28306D99A8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Oval 8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3241675" cy="1295400"/>
          </a:xfrm>
          <a:prstGeom prst="ellipse">
            <a:avLst/>
          </a:prstGeom>
          <a:solidFill>
            <a:srgbClr val="CDC5FD">
              <a:alpha val="25098"/>
            </a:srgbClr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800" b="1" i="1" smtClean="0">
              <a:solidFill>
                <a:srgbClr val="162387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latin typeface="Times New Roman" pitchFamily="18" charset="0"/>
              </a:rPr>
              <a:t>Причина разработки</a:t>
            </a:r>
          </a:p>
        </p:txBody>
      </p:sp>
      <p:sp>
        <p:nvSpPr>
          <p:cNvPr id="31748" name="Oval 8"/>
          <p:cNvSpPr>
            <a:spLocks noChangeArrowheads="1"/>
          </p:cNvSpPr>
          <p:nvPr/>
        </p:nvSpPr>
        <p:spPr bwMode="auto">
          <a:xfrm>
            <a:off x="179388" y="3500438"/>
            <a:ext cx="3313112" cy="1441450"/>
          </a:xfrm>
          <a:prstGeom prst="ellipse">
            <a:avLst/>
          </a:prstGeom>
          <a:solidFill>
            <a:srgbClr val="CDC5FD">
              <a:alpha val="25098"/>
            </a:srgbClr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pPr marL="342900" indent="-342900" algn="ctr"/>
            <a:endParaRPr lang="ru-RU" sz="1800" b="1" i="1">
              <a:solidFill>
                <a:srgbClr val="162387"/>
              </a:solidFill>
              <a:latin typeface="Times New Roman" pitchFamily="18" charset="0"/>
            </a:endParaRPr>
          </a:p>
          <a:p>
            <a:pPr marL="342900" indent="-342900" algn="ctr"/>
            <a:r>
              <a:rPr lang="ru-RU" sz="1800" b="1" i="1">
                <a:latin typeface="Times New Roman" pitchFamily="18" charset="0"/>
              </a:rPr>
              <a:t>Цели разработки</a:t>
            </a:r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3492500" y="1412875"/>
            <a:ext cx="5400675" cy="1150938"/>
          </a:xfrm>
          <a:prstGeom prst="rect">
            <a:avLst/>
          </a:prstGeom>
          <a:solidFill>
            <a:srgbClr val="BCF1F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19197"/>
            </a:prst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ru-RU" sz="160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Необходимость создания в Федеральном казначействе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эффективной системы управления реализацией мероприятий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государственных программ Российской Федерации</a:t>
            </a:r>
          </a:p>
          <a:p>
            <a:pPr algn="ctr"/>
            <a:endParaRPr lang="ru-RU" sz="1600"/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3492500" y="3573463"/>
            <a:ext cx="5543550" cy="2087562"/>
          </a:xfrm>
          <a:prstGeom prst="rect">
            <a:avLst/>
          </a:prstGeom>
          <a:solidFill>
            <a:srgbClr val="BCF1F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19197"/>
            </a:prstShdw>
          </a:effectLst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Систематизация и описание в едином правовом акте всех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фактически реализуемых в настоящее время в органах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Федерального казначейства подходов: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     к планированию деятельности, осуществляемой в рамках </a:t>
            </a:r>
          </a:p>
          <a:p>
            <a:r>
              <a:rPr lang="ru-RU" sz="1600">
                <a:latin typeface="Times New Roman" pitchFamily="18" charset="0"/>
              </a:rPr>
              <a:t>реализации мероприятий государственных программ;</a:t>
            </a:r>
          </a:p>
          <a:p>
            <a:r>
              <a:rPr lang="ru-RU" sz="1600">
                <a:latin typeface="Times New Roman" pitchFamily="18" charset="0"/>
              </a:rPr>
              <a:t>     к осуществлению мониторинга исполнения установленных</a:t>
            </a:r>
          </a:p>
          <a:p>
            <a:r>
              <a:rPr lang="ru-RU" sz="1600">
                <a:latin typeface="Times New Roman" pitchFamily="18" charset="0"/>
              </a:rPr>
              <a:t> планов, подготовке отчетности по итогам их реализации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900113" y="115888"/>
            <a:ext cx="7848600" cy="720725"/>
          </a:xfrm>
        </p:spPr>
        <p:txBody>
          <a:bodyPr/>
          <a:lstStyle/>
          <a:p>
            <a:pPr algn="ctr"/>
            <a:r>
              <a:rPr sz="2000" b="0" smtClean="0">
                <a:solidFill>
                  <a:srgbClr val="162387"/>
                </a:solidFill>
                <a:latin typeface="Times New Roman" pitchFamily="18" charset="0"/>
              </a:rPr>
              <a:t>Основные изменения в подходах к планированию, мониторингу и контролю исполнения документов планирования деятельности Казначейства России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362950" cy="54006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Цель:</a:t>
            </a:r>
          </a:p>
          <a:p>
            <a:r>
              <a:rPr lang="ru-RU" sz="1500" smtClean="0">
                <a:latin typeface="Times New Roman" pitchFamily="18" charset="0"/>
              </a:rPr>
              <a:t>формализовать принципы и процедуры управления реализацией государственных программ Российской Федерации, участником которых является Федеральное казначейство;</a:t>
            </a:r>
          </a:p>
          <a:p>
            <a:r>
              <a:rPr lang="ru-RU" sz="1500" smtClean="0">
                <a:latin typeface="Times New Roman" pitchFamily="18" charset="0"/>
              </a:rPr>
              <a:t>формализовать порядок подготовки документов, оформляемых в ходе выполнения процедур управления реализацией государственных программ, в Федеральном казначействе, его подведомственных учреждениях и их структурных подразделениях</a:t>
            </a:r>
          </a:p>
        </p:txBody>
      </p:sp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25F7E56-AD6F-470F-AC11-18E8D5898474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132"/>
          <p:cNvSpPr>
            <a:spLocks noChangeArrowheads="1"/>
          </p:cNvSpPr>
          <p:nvPr/>
        </p:nvSpPr>
        <p:spPr bwMode="auto">
          <a:xfrm>
            <a:off x="323850" y="3429000"/>
            <a:ext cx="3095625" cy="2663825"/>
          </a:xfrm>
          <a:prstGeom prst="rect">
            <a:avLst/>
          </a:prstGeom>
          <a:solidFill>
            <a:srgbClr val="BCF1FC"/>
          </a:solidFill>
          <a:ln w="9525">
            <a:solidFill>
              <a:srgbClr val="162387"/>
            </a:solidFill>
            <a:miter lim="800000"/>
            <a:headEnd/>
            <a:tailEnd/>
          </a:ln>
          <a:effectLst>
            <a:prstShdw prst="shdw17" dist="17961" dir="2700000">
              <a:srgbClr val="0D1551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5974" name="Rectangle 134"/>
          <p:cNvSpPr>
            <a:spLocks noChangeArrowheads="1"/>
          </p:cNvSpPr>
          <p:nvPr/>
        </p:nvSpPr>
        <p:spPr bwMode="auto">
          <a:xfrm>
            <a:off x="468313" y="3500438"/>
            <a:ext cx="3024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600">
                <a:latin typeface="Times New Roman" pitchFamily="18" charset="0"/>
              </a:rPr>
              <a:t>1. Отсутствие взаимосвязи </a:t>
            </a:r>
          </a:p>
          <a:p>
            <a:pPr>
              <a:defRPr/>
            </a:pPr>
            <a:r>
              <a:rPr lang="ru-RU" sz="1600">
                <a:latin typeface="Times New Roman" pitchFamily="18" charset="0"/>
              </a:rPr>
              <a:t>между плановыми документами </a:t>
            </a:r>
          </a:p>
        </p:txBody>
      </p:sp>
      <p:sp>
        <p:nvSpPr>
          <p:cNvPr id="35975" name="Rectangle 135"/>
          <p:cNvSpPr>
            <a:spLocks noChangeArrowheads="1"/>
          </p:cNvSpPr>
          <p:nvPr/>
        </p:nvSpPr>
        <p:spPr bwMode="auto">
          <a:xfrm>
            <a:off x="468313" y="4292600"/>
            <a:ext cx="30241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600">
                <a:latin typeface="Times New Roman" pitchFamily="18" charset="0"/>
              </a:rPr>
              <a:t>2. Неформализованность отдельных элементов процесса планирования деятельности</a:t>
            </a:r>
          </a:p>
        </p:txBody>
      </p:sp>
      <p:sp>
        <p:nvSpPr>
          <p:cNvPr id="35976" name="Rectangle 136"/>
          <p:cNvSpPr>
            <a:spLocks noChangeArrowheads="1"/>
          </p:cNvSpPr>
          <p:nvPr/>
        </p:nvSpPr>
        <p:spPr bwMode="auto">
          <a:xfrm>
            <a:off x="468313" y="5300663"/>
            <a:ext cx="30241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3. Трудоемкость подготовки значительного количества отчетов </a:t>
            </a:r>
          </a:p>
        </p:txBody>
      </p:sp>
      <p:sp>
        <p:nvSpPr>
          <p:cNvPr id="35977" name="Rectangle 137"/>
          <p:cNvSpPr>
            <a:spLocks noChangeArrowheads="1"/>
          </p:cNvSpPr>
          <p:nvPr/>
        </p:nvSpPr>
        <p:spPr bwMode="auto">
          <a:xfrm>
            <a:off x="395288" y="6092825"/>
            <a:ext cx="3024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162387"/>
                </a:solidFill>
                <a:latin typeface="Times New Roman" pitchFamily="18" charset="0"/>
              </a:rPr>
              <a:t>НАСТОЯЩЕЕ</a:t>
            </a:r>
          </a:p>
        </p:txBody>
      </p:sp>
      <p:sp>
        <p:nvSpPr>
          <p:cNvPr id="32777" name="AutoShape 138"/>
          <p:cNvSpPr>
            <a:spLocks noChangeArrowheads="1"/>
          </p:cNvSpPr>
          <p:nvPr/>
        </p:nvSpPr>
        <p:spPr bwMode="auto">
          <a:xfrm>
            <a:off x="3563938" y="4437063"/>
            <a:ext cx="1295400" cy="3603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162387"/>
          </a:solidFill>
          <a:ln w="0">
            <a:solidFill>
              <a:srgbClr val="162387"/>
            </a:solidFill>
            <a:miter lim="800000"/>
            <a:headEnd/>
            <a:tailEnd/>
          </a:ln>
          <a:effectLst>
            <a:prstShdw prst="shdw17" dist="17961" dir="2700000">
              <a:srgbClr val="0D1551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Rectangle 139"/>
          <p:cNvSpPr>
            <a:spLocks noChangeArrowheads="1"/>
          </p:cNvSpPr>
          <p:nvPr/>
        </p:nvSpPr>
        <p:spPr bwMode="auto">
          <a:xfrm>
            <a:off x="4932363" y="2781300"/>
            <a:ext cx="4032250" cy="3454400"/>
          </a:xfrm>
          <a:prstGeom prst="rect">
            <a:avLst/>
          </a:prstGeom>
          <a:solidFill>
            <a:srgbClr val="BCF1FC"/>
          </a:solidFill>
          <a:ln w="9525">
            <a:solidFill>
              <a:srgbClr val="162387"/>
            </a:solidFill>
            <a:miter lim="800000"/>
            <a:headEnd/>
            <a:tailEnd/>
          </a:ln>
          <a:effectLst>
            <a:prstShdw prst="shdw17" dist="17961" dir="2700000">
              <a:srgbClr val="0D1551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5981" name="Rectangle 141"/>
          <p:cNvSpPr>
            <a:spLocks noChangeArrowheads="1"/>
          </p:cNvSpPr>
          <p:nvPr/>
        </p:nvSpPr>
        <p:spPr bwMode="auto">
          <a:xfrm>
            <a:off x="4932363" y="2781300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600">
                <a:latin typeface="Times New Roman" pitchFamily="18" charset="0"/>
              </a:rPr>
              <a:t>1. Регламентация взаимосвязи всех документов планирования деятельности, формируемых в органах Федерального казначейства</a:t>
            </a:r>
          </a:p>
        </p:txBody>
      </p:sp>
      <p:sp>
        <p:nvSpPr>
          <p:cNvPr id="35982" name="Rectangle 142"/>
          <p:cNvSpPr>
            <a:spLocks noChangeArrowheads="1"/>
          </p:cNvSpPr>
          <p:nvPr/>
        </p:nvSpPr>
        <p:spPr bwMode="auto">
          <a:xfrm>
            <a:off x="4932363" y="3789363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600">
                <a:latin typeface="Times New Roman" pitchFamily="18" charset="0"/>
              </a:rPr>
              <a:t>2. Регламентация порядка и сроков составления всех документов планирования деятельности, применяемых в настоящее время в Казначействе России </a:t>
            </a:r>
          </a:p>
        </p:txBody>
      </p:sp>
      <p:sp>
        <p:nvSpPr>
          <p:cNvPr id="35983" name="Rectangle 143"/>
          <p:cNvSpPr>
            <a:spLocks noChangeArrowheads="1"/>
          </p:cNvSpPr>
          <p:nvPr/>
        </p:nvSpPr>
        <p:spPr bwMode="auto">
          <a:xfrm>
            <a:off x="4932363" y="4797425"/>
            <a:ext cx="4032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600">
                <a:latin typeface="Times New Roman" pitchFamily="18" charset="0"/>
              </a:rPr>
              <a:t>3. Формирование единственного отчета</a:t>
            </a:r>
          </a:p>
        </p:txBody>
      </p:sp>
      <p:sp>
        <p:nvSpPr>
          <p:cNvPr id="35984" name="Rectangle 144"/>
          <p:cNvSpPr>
            <a:spLocks noChangeArrowheads="1"/>
          </p:cNvSpPr>
          <p:nvPr/>
        </p:nvSpPr>
        <p:spPr bwMode="auto">
          <a:xfrm>
            <a:off x="4932363" y="5084763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4. Определение должностных лиц, ответственных за выполнение процедур планирования, мониторинга, исполнения мероприятий и подготовки отчетности </a:t>
            </a:r>
          </a:p>
        </p:txBody>
      </p:sp>
      <p:sp>
        <p:nvSpPr>
          <p:cNvPr id="35985" name="Rectangle 145"/>
          <p:cNvSpPr>
            <a:spLocks noChangeArrowheads="1"/>
          </p:cNvSpPr>
          <p:nvPr/>
        </p:nvSpPr>
        <p:spPr bwMode="auto">
          <a:xfrm>
            <a:off x="5580063" y="6237288"/>
            <a:ext cx="3024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162387"/>
                </a:solidFill>
                <a:latin typeface="Times New Roman" pitchFamily="18" charset="0"/>
              </a:rPr>
              <a:t>БУДУЩЕЕ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179388" y="0"/>
            <a:ext cx="8713787" cy="981075"/>
          </a:xfrm>
        </p:spPr>
        <p:txBody>
          <a:bodyPr/>
          <a:lstStyle/>
          <a:p>
            <a:pPr algn="ctr"/>
            <a:r>
              <a:rPr b="0" smtClean="0">
                <a:solidFill>
                  <a:srgbClr val="162387"/>
                </a:solidFill>
                <a:latin typeface="Times New Roman" pitchFamily="18" charset="0"/>
              </a:rPr>
              <a:t>Формирование реестров документов </a:t>
            </a:r>
            <a:br>
              <a:rPr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b="0" smtClean="0">
                <a:solidFill>
                  <a:srgbClr val="162387"/>
                </a:solidFill>
                <a:latin typeface="Times New Roman" pitchFamily="18" charset="0"/>
              </a:rPr>
              <a:t>планирования деятельности</a:t>
            </a:r>
          </a:p>
        </p:txBody>
      </p:sp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9E15D2-7147-4292-B061-06B17FA7A7C2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96975"/>
            <a:ext cx="87852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Rectangle 2"/>
          <p:cNvSpPr>
            <a:spLocks noGrp="1"/>
          </p:cNvSpPr>
          <p:nvPr>
            <p:ph type="title"/>
          </p:nvPr>
        </p:nvSpPr>
        <p:spPr>
          <a:xfrm>
            <a:off x="900113" y="115888"/>
            <a:ext cx="7488237" cy="865187"/>
          </a:xfrm>
        </p:spPr>
        <p:txBody>
          <a:bodyPr/>
          <a:lstStyle/>
          <a:p>
            <a:pPr algn="ctr"/>
            <a:r>
              <a:rPr b="0" smtClean="0">
                <a:solidFill>
                  <a:srgbClr val="162387"/>
                </a:solidFill>
                <a:latin typeface="Times New Roman" pitchFamily="18" charset="0"/>
              </a:rPr>
              <a:t>Схема взаимосвязи документов планирования </a:t>
            </a:r>
            <a:br>
              <a:rPr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b="0" smtClean="0">
                <a:solidFill>
                  <a:srgbClr val="162387"/>
                </a:solidFill>
                <a:latin typeface="Times New Roman" pitchFamily="18" charset="0"/>
              </a:rPr>
              <a:t>в Федеральном казначействе</a:t>
            </a:r>
          </a:p>
        </p:txBody>
      </p:sp>
      <p:sp>
        <p:nvSpPr>
          <p:cNvPr id="40972" name="Rectangle 3"/>
          <p:cNvSpPr>
            <a:spLocks noGrp="1"/>
          </p:cNvSpPr>
          <p:nvPr>
            <p:ph type="body" idx="1"/>
          </p:nvPr>
        </p:nvSpPr>
        <p:spPr>
          <a:xfrm>
            <a:off x="0" y="981075"/>
            <a:ext cx="9144000" cy="55435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88125" y="63087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0C5F55-EE09-4836-925C-6A9A0B72D83B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0" y="981075"/>
          <a:ext cx="8964613" cy="5400675"/>
        </p:xfrm>
        <a:graphic>
          <a:graphicData uri="http://schemas.openxmlformats.org/presentationml/2006/ole">
            <p:oleObj spid="_x0000_s40970" name="Visio" r:id="rId3" imgW="15244341" imgH="971566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539750" y="115888"/>
            <a:ext cx="8064500" cy="720725"/>
          </a:xfrm>
        </p:spPr>
        <p:txBody>
          <a:bodyPr/>
          <a:lstStyle/>
          <a:p>
            <a:pPr algn="ctr"/>
            <a:r>
              <a:rPr b="0" smtClean="0">
                <a:solidFill>
                  <a:srgbClr val="162387"/>
                </a:solidFill>
                <a:latin typeface="Times New Roman" pitchFamily="18" charset="0"/>
              </a:rPr>
              <a:t>Основные предложения по изменению системы </a:t>
            </a:r>
            <a:br>
              <a:rPr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b="0" smtClean="0">
                <a:solidFill>
                  <a:srgbClr val="162387"/>
                </a:solidFill>
                <a:latin typeface="Times New Roman" pitchFamily="18" charset="0"/>
              </a:rPr>
              <a:t>документов планирования в Казначействе России</a:t>
            </a:r>
            <a:endParaRPr sz="2000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179388" y="1196975"/>
            <a:ext cx="8964612" cy="53276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Исключить из системы планирования: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планы деятельности отделов органов Федерального казначейства (казенного учреждения)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планы деятельности сотрудников органов Федерального казначейства (казенного учреждения)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ru-RU" sz="5400" smtClean="0">
              <a:solidFill>
                <a:srgbClr val="162387"/>
              </a:solidFill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r>
              <a:rPr lang="ru-RU" sz="4000" b="1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!</a:t>
            </a:r>
            <a:r>
              <a:rPr lang="ru-RU" sz="4000" smtClean="0">
                <a:solidFill>
                  <a:srgbClr val="162387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</a:rPr>
              <a:t>Формирование указанных документов только 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r>
              <a:rPr lang="ru-RU" sz="2800" b="1" u="sng" smtClean="0">
                <a:latin typeface="Times New Roman" pitchFamily="18" charset="0"/>
              </a:rPr>
              <a:t>ПРИ НЕОБХОДИМОСТИ</a:t>
            </a:r>
            <a:r>
              <a:rPr lang="ru-RU" sz="2800" u="sng" smtClean="0">
                <a:latin typeface="Times New Roman" pitchFamily="18" charset="0"/>
              </a:rPr>
              <a:t>,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которая определяется руководителем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соответствующего подразделения</a:t>
            </a:r>
          </a:p>
        </p:txBody>
      </p:sp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88125" y="63087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DAD6E5-9DB5-4451-9362-49CC0CDE236A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8" name="Picture 12" descr="знак вопро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36838"/>
            <a:ext cx="20161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395288" y="115888"/>
            <a:ext cx="7921625" cy="865187"/>
          </a:xfrm>
        </p:spPr>
        <p:txBody>
          <a:bodyPr/>
          <a:lstStyle/>
          <a:p>
            <a:pPr algn="ctr"/>
            <a:r>
              <a:rPr sz="2000" b="0" smtClean="0">
                <a:solidFill>
                  <a:srgbClr val="162387"/>
                </a:solidFill>
                <a:latin typeface="Times New Roman" pitchFamily="18" charset="0"/>
              </a:rPr>
              <a:t>Ожидаемые результаты внедрения порядка управления реализацией государственных программ Российской Федерации</a:t>
            </a:r>
            <a:br>
              <a:rPr sz="2000" b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sz="2000" b="0" smtClean="0">
                <a:solidFill>
                  <a:srgbClr val="162387"/>
                </a:solidFill>
                <a:latin typeface="Times New Roman" pitchFamily="18" charset="0"/>
              </a:rPr>
              <a:t> в Федеральном казначействе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250825" y="1196975"/>
            <a:ext cx="8642350" cy="525621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>
              <a:buFont typeface="Arial" charset="0"/>
              <a:buNone/>
            </a:pPr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/>
            <a:endParaRPr lang="ru-RU" sz="2000" smtClean="0">
              <a:latin typeface="Times New Roman" pitchFamily="18" charset="0"/>
            </a:endParaRPr>
          </a:p>
          <a:p>
            <a:pPr marL="609600" indent="-609600">
              <a:buFont typeface="Arial" charset="0"/>
              <a:buNone/>
            </a:pPr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88125" y="63087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B58E98E-4622-41A5-BD2F-CB08D40ED564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AutoShape 14"/>
          <p:cNvSpPr>
            <a:spLocks noChangeArrowheads="1"/>
          </p:cNvSpPr>
          <p:nvPr/>
        </p:nvSpPr>
        <p:spPr bwMode="auto">
          <a:xfrm>
            <a:off x="468313" y="1484313"/>
            <a:ext cx="8207375" cy="1296987"/>
          </a:xfrm>
          <a:prstGeom prst="roundRect">
            <a:avLst>
              <a:gd name="adj" fmla="val 16667"/>
            </a:avLst>
          </a:prstGeom>
          <a:solidFill>
            <a:srgbClr val="BCF1FC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19197"/>
            </a:prstShdw>
          </a:effectLst>
        </p:spPr>
        <p:txBody>
          <a:bodyPr wrap="none" anchor="ctr"/>
          <a:lstStyle/>
          <a:p>
            <a:r>
              <a:rPr lang="ru-RU" sz="1800">
                <a:latin typeface="Times New Roman" pitchFamily="18" charset="0"/>
              </a:rPr>
              <a:t>Решение задачи планирования, реализации мероприятий и подготовки</a:t>
            </a:r>
          </a:p>
          <a:p>
            <a:r>
              <a:rPr lang="ru-RU" sz="1800">
                <a:latin typeface="Times New Roman" pitchFamily="18" charset="0"/>
              </a:rPr>
              <a:t>отчетности в целях обеспечения эффективной реализации мероприятий </a:t>
            </a:r>
          </a:p>
          <a:p>
            <a:r>
              <a:rPr lang="ru-RU" sz="1800">
                <a:latin typeface="Times New Roman" pitchFamily="18" charset="0"/>
              </a:rPr>
              <a:t>государственных программ Российской Федерации, в исполнении которых </a:t>
            </a:r>
          </a:p>
          <a:p>
            <a:r>
              <a:rPr lang="ru-RU" sz="1800">
                <a:latin typeface="Times New Roman" pitchFamily="18" charset="0"/>
              </a:rPr>
              <a:t>принимает участие Федеральное казначейство</a:t>
            </a:r>
          </a:p>
        </p:txBody>
      </p:sp>
      <p:sp>
        <p:nvSpPr>
          <p:cNvPr id="43013" name="AutoShape 16"/>
          <p:cNvSpPr>
            <a:spLocks noChangeArrowheads="1"/>
          </p:cNvSpPr>
          <p:nvPr/>
        </p:nvSpPr>
        <p:spPr bwMode="auto">
          <a:xfrm>
            <a:off x="900113" y="3068638"/>
            <a:ext cx="7775575" cy="865187"/>
          </a:xfrm>
          <a:prstGeom prst="roundRect">
            <a:avLst>
              <a:gd name="adj" fmla="val 16667"/>
            </a:avLst>
          </a:prstGeom>
          <a:solidFill>
            <a:srgbClr val="BCF1FC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19197"/>
            </a:prstShdw>
          </a:effectLst>
        </p:spPr>
        <p:txBody>
          <a:bodyPr wrap="none" anchor="ctr"/>
          <a:lstStyle/>
          <a:p>
            <a:r>
              <a:rPr lang="ru-RU" sz="1800">
                <a:latin typeface="Times New Roman" pitchFamily="18" charset="0"/>
              </a:rPr>
              <a:t>Повышение прозрачности процессов реализации государственных программ </a:t>
            </a:r>
          </a:p>
          <a:p>
            <a:r>
              <a:rPr lang="ru-RU" sz="1800">
                <a:latin typeface="Times New Roman" pitchFamily="18" charset="0"/>
              </a:rPr>
              <a:t>в системе Федерального казначейства (в том числе размещение в сети</a:t>
            </a:r>
          </a:p>
          <a:p>
            <a:r>
              <a:rPr lang="ru-RU" sz="1800">
                <a:latin typeface="Times New Roman" pitchFamily="18" charset="0"/>
              </a:rPr>
              <a:t>Интернет с учетом ограничений)</a:t>
            </a:r>
            <a:endParaRPr lang="ru-RU"/>
          </a:p>
        </p:txBody>
      </p:sp>
      <p:sp>
        <p:nvSpPr>
          <p:cNvPr id="43014" name="AutoShape 17"/>
          <p:cNvSpPr>
            <a:spLocks noChangeArrowheads="1"/>
          </p:cNvSpPr>
          <p:nvPr/>
        </p:nvSpPr>
        <p:spPr bwMode="auto">
          <a:xfrm>
            <a:off x="1692275" y="4221163"/>
            <a:ext cx="6983413" cy="863600"/>
          </a:xfrm>
          <a:prstGeom prst="roundRect">
            <a:avLst>
              <a:gd name="adj" fmla="val 16667"/>
            </a:avLst>
          </a:prstGeom>
          <a:solidFill>
            <a:srgbClr val="BCF1FC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19197"/>
            </a:prstShdw>
          </a:effectLst>
        </p:spPr>
        <p:txBody>
          <a:bodyPr wrap="none" anchor="ctr"/>
          <a:lstStyle/>
          <a:p>
            <a:r>
              <a:rPr lang="ru-RU" sz="1800">
                <a:latin typeface="Times New Roman" pitchFamily="18" charset="0"/>
              </a:rPr>
              <a:t>Повышение качества и обеспечение мониторинга сроков реализации </a:t>
            </a:r>
          </a:p>
          <a:p>
            <a:r>
              <a:rPr lang="ru-RU" sz="1800">
                <a:latin typeface="Times New Roman" pitchFamily="18" charset="0"/>
              </a:rPr>
              <a:t>Государственных программ в системе Казначейства России</a:t>
            </a:r>
          </a:p>
        </p:txBody>
      </p:sp>
      <p:pic>
        <p:nvPicPr>
          <p:cNvPr id="43015" name="Picture 18" descr="Своевременнос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941888"/>
            <a:ext cx="23034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ru-RU" sz="4800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ru-RU" sz="4800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5400" i="1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12" name="Номер слайда 11"/>
          <p:cNvSpPr txBox="1">
            <a:spLocks noGrp="1"/>
          </p:cNvSpPr>
          <p:nvPr/>
        </p:nvSpPr>
        <p:spPr>
          <a:xfrm>
            <a:off x="6588125" y="6237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C616396-294A-4894-9FB4-6F5267C8CE7A}" type="slidenum">
              <a:rPr lang="ru-RU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6037</TotalTime>
  <Words>408</Words>
  <Application>Microsoft Office PowerPoint</Application>
  <PresentationFormat>Экран (4:3)</PresentationFormat>
  <Paragraphs>96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MS PGothic</vt:lpstr>
      <vt:lpstr>Wingdings</vt:lpstr>
      <vt:lpstr>Тема Office</vt:lpstr>
      <vt:lpstr>Документ Microsoft Office Visio</vt:lpstr>
      <vt:lpstr>О ПОРЯДКЕ УПРАВЛЕНИЯ РЕАЛИЗАЦИЕЙ ГОСУДАРСТВЕННЫХ ПРОГРАММ РОССИЙСКОЙ ФЕДЕРАЦИИ В ФЕДЕРАЛЬНОМ КАЗНАЧЕЙСТВЕ </vt:lpstr>
      <vt:lpstr>Разработка проекта порядка управления реализацией  государственных программ Российской Федерации  в Федеральном казначействе</vt:lpstr>
      <vt:lpstr>Причина и цели разработки проекта порядка управления реализацией государственных программ Российской Федерации  в Федеральном казначействе</vt:lpstr>
      <vt:lpstr>Основные изменения в подходах к планированию, мониторингу и контролю исполнения документов планирования деятельности Казначейства России</vt:lpstr>
      <vt:lpstr>Формирование реестров документов  планирования деятельности</vt:lpstr>
      <vt:lpstr>Схема взаимосвязи документов планирования  в Федеральном казначействе</vt:lpstr>
      <vt:lpstr>Основные предложения по изменению системы  документов планирования в Казначействе России</vt:lpstr>
      <vt:lpstr>Ожидаемые результаты внедрения порядка управления реализацией государственных программ Российской Федерации  в Федеральном казначействе</vt:lpstr>
      <vt:lpstr>Слайд 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vvnikolaev</dc:creator>
  <cp:lastModifiedBy>Пронина Анастасия Владимировна</cp:lastModifiedBy>
  <cp:revision>231</cp:revision>
  <dcterms:created xsi:type="dcterms:W3CDTF">2012-02-14T07:53:23Z</dcterms:created>
  <dcterms:modified xsi:type="dcterms:W3CDTF">2013-11-26T12:03:39Z</dcterms:modified>
</cp:coreProperties>
</file>