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717" autoAdjust="0"/>
  </p:normalViewPr>
  <p:slideViewPr>
    <p:cSldViewPr>
      <p:cViewPr varScale="1">
        <p:scale>
          <a:sx n="82" d="100"/>
          <a:sy n="82" d="100"/>
        </p:scale>
        <p:origin x="-98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SRV_G\Disk_G\UFK\OBUiO\_&#1057;&#1042;&#1045;&#1056;&#1050;&#1040;%202013\&#1057;&#1042;&#1045;&#1056;&#1050;&#1040;%20&#1054;&#1058;&#1063;&#1045;&#1058;&#1053;&#1054;&#1057;&#1058;&#1048;\616\_&#1076;&#1072;&#1085;&#1085;&#1099;&#1077;%20&#1076;&#1083;&#1103;%20&#1052;&#1086;&#1088;&#1086;&#1079;&#1072;\&#1076;&#1072;&#1085;&#1085;&#1099;&#1077;%20&#1087;&#1086;%20&#1086;&#1089;&#1090;&#1072;&#1090;&#1082;&#1072;&#1084;%202012%20-2013.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SRV_G\Disk_G\UFK\DOH\&#1051;&#1048;&#1063;&#1053;&#1067;&#1045;%20&#1055;&#1040;&#1055;&#1050;&#1048;\&#1050;&#1072;&#1088;&#1084;&#1072;&#1085;&#1086;&#1074;&#1072;\&#1053;&#1042;&#1057;\2014\&#1044;&#1080;&#1072;&#1075;&#1088;&#1072;&#1084;&#1084;&#1072;%20&#1076;&#1083;&#1103;%20&#1052;&#1086;&#1088;&#1086;&#1079;&#1072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Documents%20and%20Settings\&#1050;&#1072;&#1088;&#1084;&#1072;&#1085;&#1086;&#1074;&#1072;\Local%20Settings\Temporary%20Internet%20Files\Content.Outlook\VXL02ZC2\&#1062;&#1080;&#1092;&#1088;&#1099;%20&#1082;%20&#1075;&#1088;&#1072;&#1092;&#1080;&#1082;&#1091;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779286964129566E-2"/>
          <c:y val="3.0436764401244341E-2"/>
          <c:w val="0.55196402012248469"/>
          <c:h val="0.85990530417114164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С использованием КАРТ - 350 организаций, 774 карты, 72 операции в день</c:v>
                </c:pt>
              </c:strCache>
            </c:strRef>
          </c:tx>
          <c:spPr>
            <a:ln w="69850"/>
          </c:spPr>
          <c:marker>
            <c:symbol val="square"/>
            <c:size val="13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/>
                      <a:t>3</a:t>
                    </a:r>
                    <a:r>
                      <a:rPr lang="en-US"/>
                      <a:t> </a:t>
                    </a:r>
                    <a:r>
                      <a:rPr lang="en-US" smtClean="0"/>
                      <a:t>224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/>
                      <a:t>7</a:t>
                    </a:r>
                    <a:r>
                      <a:rPr lang="en-US"/>
                      <a:t> </a:t>
                    </a:r>
                    <a:r>
                      <a:rPr lang="en-US" smtClean="0"/>
                      <a:t>347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-1.5277777777777841E-2"/>
                  <c:y val="3.964942489050959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1</a:t>
                    </a:r>
                    <a:r>
                      <a:rPr lang="en-US"/>
                      <a:t>0 </a:t>
                    </a:r>
                    <a:r>
                      <a:rPr lang="en-US" smtClean="0"/>
                      <a:t>831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4.3055555555555375E-2"/>
                  <c:y val="-2.56555102232713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1</a:t>
                    </a:r>
                    <a:r>
                      <a:rPr lang="en-US" dirty="0"/>
                      <a:t>5 </a:t>
                    </a:r>
                    <a:r>
                      <a:rPr lang="en-US" dirty="0" smtClean="0"/>
                      <a:t>409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b="1"/>
                      <a:t>1</a:t>
                    </a:r>
                    <a:r>
                      <a:rPr lang="en-US"/>
                      <a:t>3 </a:t>
                    </a:r>
                    <a:r>
                      <a:rPr lang="en-US" smtClean="0"/>
                      <a:t>444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>
                <c:manualLayout>
                  <c:x val="-1.9444444444444445E-2"/>
                  <c:y val="-3.265246755689064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1</a:t>
                    </a:r>
                    <a:r>
                      <a:rPr lang="en-US" dirty="0"/>
                      <a:t>5 </a:t>
                    </a:r>
                    <a:r>
                      <a:rPr lang="en-US" dirty="0" smtClean="0"/>
                      <a:t>979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 b="1"/>
                      <a:t>1</a:t>
                    </a:r>
                    <a:r>
                      <a:rPr lang="en-US"/>
                      <a:t>5 </a:t>
                    </a:r>
                    <a:r>
                      <a:rPr lang="en-US" smtClean="0"/>
                      <a:t>719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>
                <c:manualLayout>
                  <c:x val="-4.1666666666666692E-2"/>
                  <c:y val="-3.964942489050959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1</a:t>
                    </a:r>
                    <a:r>
                      <a:rPr lang="en-US"/>
                      <a:t>8 </a:t>
                    </a:r>
                    <a:r>
                      <a:rPr lang="en-US" smtClean="0"/>
                      <a:t>271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Лист1!$B$1:$I$1</c:f>
              <c:strCache>
                <c:ptCount val="8"/>
                <c:pt idx="0">
                  <c:v>1 кв 2012</c:v>
                </c:pt>
                <c:pt idx="1">
                  <c:v>2кв 2012</c:v>
                </c:pt>
                <c:pt idx="2">
                  <c:v>3кв 2012</c:v>
                </c:pt>
                <c:pt idx="3">
                  <c:v>4кв 2012</c:v>
                </c:pt>
                <c:pt idx="4">
                  <c:v>1 кв 2013</c:v>
                </c:pt>
                <c:pt idx="5">
                  <c:v>2кв 2013</c:v>
                </c:pt>
                <c:pt idx="6">
                  <c:v>3кв 2013</c:v>
                </c:pt>
                <c:pt idx="7">
                  <c:v>4кв 2013</c:v>
                </c:pt>
              </c:strCache>
            </c:strRef>
          </c:cat>
          <c:val>
            <c:numRef>
              <c:f>Лист1!$B$2:$I$2</c:f>
              <c:numCache>
                <c:formatCode>#,##0.00</c:formatCode>
                <c:ptCount val="8"/>
                <c:pt idx="0">
                  <c:v>3224.6133187719502</c:v>
                </c:pt>
                <c:pt idx="1">
                  <c:v>7347.2131472580668</c:v>
                </c:pt>
                <c:pt idx="2">
                  <c:v>10831.683338615379</c:v>
                </c:pt>
                <c:pt idx="3">
                  <c:v>15409.37875968247</c:v>
                </c:pt>
                <c:pt idx="4">
                  <c:v>13444.612348596611</c:v>
                </c:pt>
                <c:pt idx="5">
                  <c:v>15979.814756271198</c:v>
                </c:pt>
                <c:pt idx="6">
                  <c:v>15719.962327424171</c:v>
                </c:pt>
                <c:pt idx="7">
                  <c:v>18271.138074687497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 использованием ЧЕКОВ - 175 организаций, 20 операций в день</c:v>
                </c:pt>
              </c:strCache>
            </c:strRef>
          </c:tx>
          <c:spPr>
            <a:ln w="69850"/>
          </c:spPr>
          <c:marker>
            <c:symbol val="triangle"/>
            <c:size val="13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/>
                      <a:t>2</a:t>
                    </a:r>
                    <a:r>
                      <a:rPr lang="en-US"/>
                      <a:t>1 </a:t>
                    </a:r>
                    <a:r>
                      <a:rPr lang="en-US" smtClean="0"/>
                      <a:t>117</a:t>
                    </a:r>
                    <a:endParaRPr lang="ru-RU" smtClean="0"/>
                  </a:p>
                </c:rich>
              </c:tx>
              <c:showVal val="1"/>
            </c:dLbl>
            <c:dLbl>
              <c:idx val="1"/>
              <c:layout>
                <c:manualLayout>
                  <c:x val="-4.3055555555555375E-2"/>
                  <c:y val="3.4984786668096665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1</a:t>
                    </a:r>
                    <a:r>
                      <a:rPr lang="en-US" dirty="0" smtClean="0"/>
                      <a:t>2 221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3.0555555555555652E-2"/>
                  <c:y val="-3.498478666809666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1</a:t>
                    </a:r>
                    <a:r>
                      <a:rPr lang="en-US"/>
                      <a:t>2 </a:t>
                    </a:r>
                    <a:r>
                      <a:rPr lang="en-US" smtClean="0"/>
                      <a:t>805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1"/>
                      <a:t>9</a:t>
                    </a:r>
                    <a:r>
                      <a:rPr lang="en-US"/>
                      <a:t> </a:t>
                    </a:r>
                    <a:r>
                      <a:rPr lang="en-US" smtClean="0"/>
                      <a:t>559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0"/>
                  <c:y val="2.099087200085800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1</a:t>
                    </a:r>
                    <a:r>
                      <a:rPr lang="en-US" dirty="0"/>
                      <a:t>2 </a:t>
                    </a:r>
                    <a:r>
                      <a:rPr lang="en-US" dirty="0" smtClean="0"/>
                      <a:t>936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-3.7500000000000248E-2"/>
                  <c:y val="3.265228390971621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6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242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-6.9444444444445473E-3"/>
                  <c:y val="-2.332319111206444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6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257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-2.5000000000000144E-2"/>
                  <c:y val="4.198174400171597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5</a:t>
                    </a:r>
                    <a:r>
                      <a:rPr lang="en-US"/>
                      <a:t> </a:t>
                    </a:r>
                    <a:r>
                      <a:rPr lang="en-US" smtClean="0"/>
                      <a:t>725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Лист1!$B$1:$I$1</c:f>
              <c:strCache>
                <c:ptCount val="8"/>
                <c:pt idx="0">
                  <c:v>1 кв 2012</c:v>
                </c:pt>
                <c:pt idx="1">
                  <c:v>2кв 2012</c:v>
                </c:pt>
                <c:pt idx="2">
                  <c:v>3кв 2012</c:v>
                </c:pt>
                <c:pt idx="3">
                  <c:v>4кв 2012</c:v>
                </c:pt>
                <c:pt idx="4">
                  <c:v>1 кв 2013</c:v>
                </c:pt>
                <c:pt idx="5">
                  <c:v>2кв 2013</c:v>
                </c:pt>
                <c:pt idx="6">
                  <c:v>3кв 2013</c:v>
                </c:pt>
                <c:pt idx="7">
                  <c:v>4кв 2013</c:v>
                </c:pt>
              </c:strCache>
            </c:strRef>
          </c:cat>
          <c:val>
            <c:numRef>
              <c:f>Лист1!$B$3:$I$3</c:f>
              <c:numCache>
                <c:formatCode>#,##0.00</c:formatCode>
                <c:ptCount val="8"/>
                <c:pt idx="0">
                  <c:v>21117.042874736861</c:v>
                </c:pt>
                <c:pt idx="1">
                  <c:v>12221.616313870973</c:v>
                </c:pt>
                <c:pt idx="2">
                  <c:v>12805.701025692308</c:v>
                </c:pt>
                <c:pt idx="3">
                  <c:v>9559.123932063485</c:v>
                </c:pt>
                <c:pt idx="4">
                  <c:v>12936.597014736839</c:v>
                </c:pt>
                <c:pt idx="5">
                  <c:v>6242.3978969491318</c:v>
                </c:pt>
                <c:pt idx="6">
                  <c:v>6257.1952307576476</c:v>
                </c:pt>
                <c:pt idx="7">
                  <c:v>5725.6955425000024</c:v>
                </c:pt>
              </c:numCache>
            </c:numRef>
          </c:val>
        </c:ser>
        <c:marker val="1"/>
        <c:axId val="65898752"/>
        <c:axId val="66187264"/>
      </c:lineChart>
      <c:catAx>
        <c:axId val="6589875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6187264"/>
        <c:crosses val="autoZero"/>
        <c:auto val="1"/>
        <c:lblAlgn val="ctr"/>
        <c:lblOffset val="100"/>
      </c:catAx>
      <c:valAx>
        <c:axId val="66187264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58987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C0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6412500000000996"/>
          <c:y val="0.17335925941705976"/>
          <c:w val="0.24559722222222513"/>
          <c:h val="0.71392177805724799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solidFill>
                  <a:srgbClr val="C00000"/>
                </a:solidFill>
              </a:defRPr>
            </a:pPr>
            <a:r>
              <a:rPr lang="ru-RU" sz="2000" b="1" i="0" baseline="0" dirty="0" smtClean="0"/>
              <a:t>Остатки невыясненных поступлений, зачисляемых в федеральный бюджет</a:t>
            </a:r>
            <a:endParaRPr lang="ru-RU" sz="2000" b="1" i="0" baseline="0" dirty="0"/>
          </a:p>
        </c:rich>
      </c:tx>
      <c:layout>
        <c:manualLayout>
          <c:xMode val="edge"/>
          <c:yMode val="edge"/>
          <c:x val="0.11754876973775501"/>
          <c:y val="1.4904376944228423E-2"/>
        </c:manualLayout>
      </c:layout>
    </c:title>
    <c:plotArea>
      <c:layout>
        <c:manualLayout>
          <c:layoutTarget val="inner"/>
          <c:xMode val="edge"/>
          <c:yMode val="edge"/>
          <c:x val="8.2183908906585487E-2"/>
          <c:y val="0.20440806056271757"/>
          <c:w val="0.88298483522893034"/>
          <c:h val="0.62421830451093507"/>
        </c:manualLayout>
      </c:layout>
      <c:lineChart>
        <c:grouping val="standard"/>
        <c:ser>
          <c:idx val="0"/>
          <c:order val="0"/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5639407114775638E-2"/>
                  <c:y val="-3.980099502487663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1.8285578885972983E-2"/>
                  <c:y val="-5.0137762922392033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0780670202666534E-2"/>
                  <c:y val="3.2151809521164941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9848716827063932E-2"/>
                  <c:y val="-3.5602285704732846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1653843427703156E-2"/>
                  <c:y val="3.2997418689590587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7049795858851516E-2"/>
                  <c:y val="-3.7993728835341682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3.2028288130650402E-3"/>
                  <c:y val="-2.0760995257177998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6.9356052778434998E-2"/>
                  <c:y val="3.4053073964004282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2.8476596675415682E-2"/>
                  <c:y val="4.2299095092720528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4.2440353719737603E-2"/>
                  <c:y val="-3.350235390512165E-2"/>
                </c:manualLayout>
              </c:layout>
              <c:dLblPos val="r"/>
              <c:showVal val="1"/>
            </c:dLbl>
            <c:dLbl>
              <c:idx val="10"/>
              <c:layout>
                <c:manualLayout>
                  <c:x val="-2.5157183260007768E-2"/>
                  <c:y val="-3.4899551091545383E-2"/>
                </c:manualLayout>
              </c:layout>
              <c:dLblPos val="r"/>
              <c:showVal val="1"/>
            </c:dLbl>
            <c:dLbl>
              <c:idx val="11"/>
              <c:layout>
                <c:manualLayout>
                  <c:x val="-5.8801089551032013E-2"/>
                  <c:y val="2.632172814131763E-2"/>
                </c:manualLayout>
              </c:layout>
              <c:dLblPos val="r"/>
              <c:showVal val="1"/>
            </c:dLbl>
            <c:dLbl>
              <c:idx val="12"/>
              <c:layout>
                <c:manualLayout>
                  <c:x val="-5.1365663503814413E-2"/>
                  <c:y val="-3.5295123458505016E-2"/>
                </c:manualLayout>
              </c:layout>
              <c:dLblPos val="r"/>
              <c:showVal val="1"/>
            </c:dLbl>
            <c:dLbl>
              <c:idx val="13"/>
              <c:layout>
                <c:manualLayout>
                  <c:x val="-1.3972039449055205E-2"/>
                  <c:y val="-3.6174366042662005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r"/>
            <c:showVal val="1"/>
          </c:dLbls>
          <c:cat>
            <c:strRef>
              <c:f>Лист1!$J$37:$J$50</c:f>
              <c:strCache>
                <c:ptCount val="14"/>
                <c:pt idx="0">
                  <c:v>на 01.07.2012</c:v>
                </c:pt>
                <c:pt idx="1">
                  <c:v>на 01.10. 2012</c:v>
                </c:pt>
                <c:pt idx="2">
                  <c:v>на 01.01.2013</c:v>
                </c:pt>
                <c:pt idx="3">
                  <c:v>на 01.02.2013</c:v>
                </c:pt>
                <c:pt idx="4">
                  <c:v>на 01.03.2013</c:v>
                </c:pt>
                <c:pt idx="5">
                  <c:v>на 01.04.2013 </c:v>
                </c:pt>
                <c:pt idx="6">
                  <c:v>на 01.05.2013</c:v>
                </c:pt>
                <c:pt idx="7">
                  <c:v>на 01.06.2013 </c:v>
                </c:pt>
                <c:pt idx="8">
                  <c:v>на 01.07.2013</c:v>
                </c:pt>
                <c:pt idx="9">
                  <c:v>на 01.08.2013 </c:v>
                </c:pt>
                <c:pt idx="10">
                  <c:v>на 01.09.2013</c:v>
                </c:pt>
                <c:pt idx="11">
                  <c:v>на 01.10.2013</c:v>
                </c:pt>
                <c:pt idx="12">
                  <c:v>на 01.11.2013</c:v>
                </c:pt>
                <c:pt idx="13">
                  <c:v>на 13.11.2013</c:v>
                </c:pt>
              </c:strCache>
            </c:strRef>
          </c:cat>
          <c:val>
            <c:numRef>
              <c:f>Лист1!$M$37:$M$50</c:f>
              <c:numCache>
                <c:formatCode>0.0</c:formatCode>
                <c:ptCount val="14"/>
                <c:pt idx="0">
                  <c:v>682048.5</c:v>
                </c:pt>
                <c:pt idx="1">
                  <c:v>635915.4</c:v>
                </c:pt>
                <c:pt idx="2">
                  <c:v>656170.1</c:v>
                </c:pt>
                <c:pt idx="3">
                  <c:v>839459.6</c:v>
                </c:pt>
                <c:pt idx="4">
                  <c:v>782586.2</c:v>
                </c:pt>
                <c:pt idx="5">
                  <c:v>860018.2</c:v>
                </c:pt>
                <c:pt idx="6">
                  <c:v>740043.6</c:v>
                </c:pt>
                <c:pt idx="7">
                  <c:v>591022.1</c:v>
                </c:pt>
                <c:pt idx="8">
                  <c:v>620686.5</c:v>
                </c:pt>
                <c:pt idx="9">
                  <c:v>654705.6</c:v>
                </c:pt>
                <c:pt idx="10">
                  <c:v>554558.4</c:v>
                </c:pt>
                <c:pt idx="11">
                  <c:v>471753.8</c:v>
                </c:pt>
                <c:pt idx="12">
                  <c:v>487514.3</c:v>
                </c:pt>
                <c:pt idx="13">
                  <c:v>450292.1</c:v>
                </c:pt>
              </c:numCache>
            </c:numRef>
          </c:val>
        </c:ser>
        <c:dropLines>
          <c:spPr>
            <a:ln>
              <a:solidFill>
                <a:sysClr val="windowText" lastClr="000000"/>
              </a:solidFill>
            </a:ln>
          </c:spPr>
        </c:dropLines>
        <c:marker val="1"/>
        <c:axId val="66727936"/>
        <c:axId val="66729472"/>
      </c:lineChart>
      <c:catAx>
        <c:axId val="66727936"/>
        <c:scaling>
          <c:orientation val="minMax"/>
        </c:scaling>
        <c:axPos val="b"/>
        <c:tickLblPos val="low"/>
        <c:txPr>
          <a:bodyPr/>
          <a:lstStyle/>
          <a:p>
            <a:pPr>
              <a:defRPr b="1"/>
            </a:pPr>
            <a:endParaRPr lang="ru-RU"/>
          </a:p>
        </c:txPr>
        <c:crossAx val="66729472"/>
        <c:crosses val="autoZero"/>
        <c:auto val="1"/>
        <c:lblAlgn val="ctr"/>
        <c:lblOffset val="100"/>
      </c:catAx>
      <c:valAx>
        <c:axId val="66729472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="1"/>
            </a:pPr>
            <a:endParaRPr lang="ru-RU"/>
          </a:p>
        </c:txPr>
        <c:crossAx val="66727936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 b="0"/>
                  </a:pPr>
                  <a:r>
                    <a:rPr lang="ru-RU" b="0" dirty="0" smtClean="0"/>
                    <a:t>млн., руб.</a:t>
                  </a:r>
                  <a:endParaRPr lang="ru-RU" b="0" dirty="0"/>
                </a:p>
              </c:rich>
            </c:tx>
          </c:dispUnitsLbl>
        </c:dispUnits>
      </c:valAx>
      <c:spPr>
        <a:noFill/>
        <a:ln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prstDash val="sysDash"/>
        </a:ln>
      </c:spPr>
    </c:plotArea>
    <c:plotVisOnly val="1"/>
  </c:chart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61411056141297"/>
          <c:y val="9.0170115778381521E-2"/>
          <c:w val="0.87263441219991156"/>
          <c:h val="0.60480274918948462"/>
        </c:manualLayout>
      </c:layout>
      <c:lineChart>
        <c:grouping val="standard"/>
        <c:ser>
          <c:idx val="1"/>
          <c:order val="0"/>
          <c:tx>
            <c:v>Администраторы доходов</c:v>
          </c:tx>
          <c:spPr>
            <a:ln w="38100"/>
          </c:spPr>
          <c:dLbls>
            <c:dLbl>
              <c:idx val="1"/>
              <c:layout>
                <c:manualLayout>
                  <c:x val="-1.4017412496026536E-2"/>
                  <c:y val="4.0478198232983223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9.3449416640177113E-2"/>
                  <c:y val="-1.734779924270744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9716002072075256E-2"/>
                  <c:y val="4.0478198232983223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7.9432004144152038E-2"/>
                  <c:y val="-2.8912998737845183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5698589576048678E-2"/>
                  <c:y val="4.3369498106767781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6.5414591648124534E-2"/>
                  <c:y val="-3.1804298611630012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6.5414591648124534E-2"/>
                  <c:y val="3.7586898359198706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6.5414591648124534E-2"/>
                  <c:y val="-3.469559848541489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7.5466464687107104E-2"/>
                  <c:y val="-1.4456499368922581E-2"/>
                </c:manualLayout>
              </c:layout>
              <c:dLblPos val="r"/>
              <c:showVal val="1"/>
            </c:dLbl>
            <c:dLbl>
              <c:idx val="10"/>
              <c:layout>
                <c:manualLayout>
                  <c:x val="-7.5419360311316824E-2"/>
                  <c:y val="3.7586898359198706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r"/>
            <c:showVal val="1"/>
          </c:dLbls>
          <c:cat>
            <c:numRef>
              <c:f>Цифры!$C$21:$C$31</c:f>
              <c:numCache>
                <c:formatCode>dd/mm/yyyy</c:formatCode>
                <c:ptCount val="11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</c:numCache>
            </c:numRef>
          </c:cat>
          <c:val>
            <c:numRef>
              <c:f>Цифры!$A$21:$A$31</c:f>
              <c:numCache>
                <c:formatCode>General</c:formatCode>
                <c:ptCount val="11"/>
                <c:pt idx="0">
                  <c:v>1</c:v>
                </c:pt>
                <c:pt idx="1">
                  <c:v>92</c:v>
                </c:pt>
                <c:pt idx="2">
                  <c:v>202</c:v>
                </c:pt>
                <c:pt idx="3">
                  <c:v>209</c:v>
                </c:pt>
                <c:pt idx="4">
                  <c:v>231</c:v>
                </c:pt>
                <c:pt idx="5">
                  <c:v>264</c:v>
                </c:pt>
                <c:pt idx="6">
                  <c:v>284</c:v>
                </c:pt>
                <c:pt idx="7">
                  <c:v>287</c:v>
                </c:pt>
                <c:pt idx="8">
                  <c:v>291</c:v>
                </c:pt>
                <c:pt idx="9">
                  <c:v>311</c:v>
                </c:pt>
                <c:pt idx="10">
                  <c:v>314</c:v>
                </c:pt>
              </c:numCache>
            </c:numRef>
          </c:val>
        </c:ser>
        <c:marker val="1"/>
        <c:axId val="66746240"/>
        <c:axId val="66747776"/>
      </c:lineChart>
      <c:dateAx>
        <c:axId val="66746240"/>
        <c:scaling>
          <c:orientation val="minMax"/>
        </c:scaling>
        <c:axPos val="b"/>
        <c:numFmt formatCode="dd/mm/yyyy" sourceLinked="0"/>
        <c:tickLblPos val="nextTo"/>
        <c:crossAx val="66747776"/>
        <c:crosses val="autoZero"/>
        <c:auto val="1"/>
        <c:lblOffset val="100"/>
      </c:dateAx>
      <c:valAx>
        <c:axId val="66747776"/>
        <c:scaling>
          <c:orientation val="minMax"/>
        </c:scaling>
        <c:axPos val="l"/>
        <c:majorGridlines/>
        <c:numFmt formatCode="General" sourceLinked="1"/>
        <c:tickLblPos val="nextTo"/>
        <c:crossAx val="66746240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7DCE2-802D-4A18-98CE-3ED8E63108DD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1ECEF4-5FD6-4D78-A8F5-84F46F509332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1</a:t>
          </a:r>
        </a:p>
      </dgm:t>
    </dgm:pt>
    <dgm:pt modelId="{060DF2EA-D1BD-46E3-880B-03E1F08583DC}" type="parTrans" cxnId="{5368BBC3-60FC-4905-8DCF-292FC59D01EA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E82E4053-E720-46BF-94A6-44AA3F7F5012}" type="sibTrans" cxnId="{5368BBC3-60FC-4905-8DCF-292FC59D01EA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0E41C8A7-4A3E-4AE4-A979-4E32D2B0A07A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2</a:t>
          </a:r>
        </a:p>
      </dgm:t>
    </dgm:pt>
    <dgm:pt modelId="{30C4A81D-6CBC-420C-A2DA-236518FA8F87}" type="parTrans" cxnId="{6CD67190-06F7-406B-96AD-DEBE598C16BC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5BA16ED4-E47C-4ACB-8ABB-BA46AF71C840}" type="sibTrans" cxnId="{6CD67190-06F7-406B-96AD-DEBE598C16BC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9CB072FA-E179-4C3E-B809-265D7D42E1B7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Осуществление полномочий в установленной сфере деятельности, внутренний контроль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7A78C5D-4DF2-438C-A159-ACBB3AF12802}" type="parTrans" cxnId="{86C97A63-24DE-4214-8A45-0D0AEC777386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31D420C0-0E59-4D18-A483-8008C8E4ACF5}" type="sibTrans" cxnId="{86C97A63-24DE-4214-8A45-0D0AEC777386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0D675F7F-9FC1-42E6-9C0A-6F6225AB09D0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3</a:t>
          </a:r>
        </a:p>
      </dgm:t>
    </dgm:pt>
    <dgm:pt modelId="{22749FBD-5A63-4278-BEE6-53CD22A3F1C9}" type="parTrans" cxnId="{2F102B9D-2A1B-491D-A382-8D654893ADFF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13775111-1FC8-4267-9D5C-11DC6BC8456B}" type="sibTrans" cxnId="{2F102B9D-2A1B-491D-A382-8D654893ADFF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47DCFA68-9F08-467C-934F-48C7BF181DF9}">
      <dgm:prSet phldrT="[Текст]" custT="1"/>
      <dgm:spPr/>
      <dgm:t>
        <a:bodyPr/>
        <a:lstStyle/>
        <a:p>
          <a:pPr algn="l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Повышение степени удовлетворенности клиентов качеством обслуживания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454512AF-B408-4C79-8AA2-5EFA665B71BE}" type="parTrans" cxnId="{24E4CCE8-699A-401A-9A61-6CE7F8CAF418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09C98B4B-2234-47D1-A6B9-4CEF9CCBCAB3}" type="sibTrans" cxnId="{24E4CCE8-699A-401A-9A61-6CE7F8CAF418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F77A586E-18FE-4EE8-A67C-8BCEF658B5A5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Расширение сферы деятельности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54DE709-23D6-4147-9F0F-D7B7A9F82FC4}" type="sibTrans" cxnId="{162E356F-9B36-4937-9CFC-1327A0AB5E2F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4E38E4BD-3188-4B82-B0F2-6BBE76C4749C}" type="parTrans" cxnId="{162E356F-9B36-4937-9CFC-1327A0AB5E2F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972F8594-EBD6-4E9F-98BB-71D446F477E0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4</a:t>
          </a:r>
        </a:p>
      </dgm:t>
    </dgm:pt>
    <dgm:pt modelId="{88C93DAA-4277-421C-9C4D-7152B010F796}" type="parTrans" cxnId="{76E3A8E4-B847-4B6B-B094-1CA5D73AF40C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283DEAC6-D42C-45D4-A5FE-696ADF9D5F9B}" type="sibTrans" cxnId="{76E3A8E4-B847-4B6B-B094-1CA5D73AF40C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15A8D6C8-460B-4108-8FC6-9D2456EF3C63}">
      <dgm:prSet phldrT="[Текст]" custT="1"/>
      <dgm:spPr/>
      <dgm:t>
        <a:bodyPr/>
        <a:lstStyle/>
        <a:p>
          <a:pPr algn="l"/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EF155310-1FE0-423E-8C26-CEC22B590964}" type="parTrans" cxnId="{3E4FBA3A-CEBF-4BF0-9D79-E241CA8E01ED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B604C0A1-778F-484F-9DC9-6C14C05F7044}" type="sibTrans" cxnId="{3E4FBA3A-CEBF-4BF0-9D79-E241CA8E01ED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ACEBA98C-50DE-4B14-B43D-2419CAE63DDC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5</a:t>
          </a:r>
        </a:p>
      </dgm:t>
    </dgm:pt>
    <dgm:pt modelId="{3CFEC9DD-036F-42AC-B59B-A105A7B16E64}" type="parTrans" cxnId="{E2990198-E709-4C13-B35C-0AA9394CE0FF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0F87F776-2D96-4147-AC5D-FFF541EEA588}" type="sibTrans" cxnId="{E2990198-E709-4C13-B35C-0AA9394CE0FF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D5638D35-2CF5-4DC0-92E3-0DB2D0BA528B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Участие в пилотных проектах Федерального казначейства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85D1B91-E052-4E8D-A581-4F6B8A5B49F8}" type="parTrans" cxnId="{055D0193-1605-4B41-9B3F-28371164D999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7D4E2CD8-4BD8-44C6-A015-B0556F8B9493}" type="sibTrans" cxnId="{055D0193-1605-4B41-9B3F-28371164D999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253BDC44-05CA-4EE2-8149-98A44D9C08BA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Оптимизация структуры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A2543C4-1912-4D08-A587-84A6B3EDEC4B}" type="parTrans" cxnId="{C4C41612-F9B0-4028-A6BF-BEBCBDA25872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57621C20-9BB3-40C0-A397-3763B54EFA23}" type="sibTrans" cxnId="{C4C41612-F9B0-4028-A6BF-BEBCBDA25872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C5F276D-F56C-41BB-8100-E8B1A1652001}">
      <dgm:prSet phldrT="[Текст]" custT="1"/>
      <dgm:spPr/>
      <dgm:t>
        <a:bodyPr/>
        <a:lstStyle/>
        <a:p>
          <a:pPr algn="l"/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8C15A3FB-CE3C-4C8F-BA08-4D2D7E0955C0}" type="parTrans" cxnId="{BC956AFA-5FEF-462B-B0EE-C89E5773C78F}">
      <dgm:prSet/>
      <dgm:spPr/>
      <dgm:t>
        <a:bodyPr/>
        <a:lstStyle/>
        <a:p>
          <a:endParaRPr lang="ru-RU"/>
        </a:p>
      </dgm:t>
    </dgm:pt>
    <dgm:pt modelId="{C8409FF3-AFAF-47FC-BD1C-A18FDD593749}" type="sibTrans" cxnId="{BC956AFA-5FEF-462B-B0EE-C89E5773C78F}">
      <dgm:prSet/>
      <dgm:spPr/>
      <dgm:t>
        <a:bodyPr/>
        <a:lstStyle/>
        <a:p>
          <a:endParaRPr lang="ru-RU"/>
        </a:p>
      </dgm:t>
    </dgm:pt>
    <dgm:pt modelId="{FAB44EBE-23B3-43FC-801D-F0E8CAB6494D}" type="pres">
      <dgm:prSet presAssocID="{E5E7DCE2-802D-4A18-98CE-3ED8E63108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97DA5F-CA03-49FA-B390-CE5C595B52E2}" type="pres">
      <dgm:prSet presAssocID="{831ECEF4-5FD6-4D78-A8F5-84F46F509332}" presName="composite" presStyleCnt="0"/>
      <dgm:spPr/>
      <dgm:t>
        <a:bodyPr/>
        <a:lstStyle/>
        <a:p>
          <a:endParaRPr lang="ru-RU"/>
        </a:p>
      </dgm:t>
    </dgm:pt>
    <dgm:pt modelId="{5922215E-CD5D-4547-8E93-EB730BCC9399}" type="pres">
      <dgm:prSet presAssocID="{831ECEF4-5FD6-4D78-A8F5-84F46F50933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AE4DB-788F-4CA8-B235-D990DEA6B8C0}" type="pres">
      <dgm:prSet presAssocID="{831ECEF4-5FD6-4D78-A8F5-84F46F50933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F0045-E053-4F21-8BD8-D2E0EEF35300}" type="pres">
      <dgm:prSet presAssocID="{E82E4053-E720-46BF-94A6-44AA3F7F5012}" presName="sp" presStyleCnt="0"/>
      <dgm:spPr/>
      <dgm:t>
        <a:bodyPr/>
        <a:lstStyle/>
        <a:p>
          <a:endParaRPr lang="ru-RU"/>
        </a:p>
      </dgm:t>
    </dgm:pt>
    <dgm:pt modelId="{E62AEED9-7A99-4817-B57F-939A6827BC82}" type="pres">
      <dgm:prSet presAssocID="{0E41C8A7-4A3E-4AE4-A979-4E32D2B0A07A}" presName="composite" presStyleCnt="0"/>
      <dgm:spPr/>
      <dgm:t>
        <a:bodyPr/>
        <a:lstStyle/>
        <a:p>
          <a:endParaRPr lang="ru-RU"/>
        </a:p>
      </dgm:t>
    </dgm:pt>
    <dgm:pt modelId="{CBBE4629-417E-406D-A917-3A2A9F03CAC1}" type="pres">
      <dgm:prSet presAssocID="{0E41C8A7-4A3E-4AE4-A979-4E32D2B0A07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6CDD9-E841-4E6B-8EB2-C0A07731784B}" type="pres">
      <dgm:prSet presAssocID="{0E41C8A7-4A3E-4AE4-A979-4E32D2B0A07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81177-ADE6-48B0-8C2B-F7BC3AB58263}" type="pres">
      <dgm:prSet presAssocID="{5BA16ED4-E47C-4ACB-8ABB-BA46AF71C840}" presName="sp" presStyleCnt="0"/>
      <dgm:spPr/>
      <dgm:t>
        <a:bodyPr/>
        <a:lstStyle/>
        <a:p>
          <a:endParaRPr lang="ru-RU"/>
        </a:p>
      </dgm:t>
    </dgm:pt>
    <dgm:pt modelId="{FC912F02-E2EC-4DC8-B830-620C04194A84}" type="pres">
      <dgm:prSet presAssocID="{0D675F7F-9FC1-42E6-9C0A-6F6225AB09D0}" presName="composite" presStyleCnt="0"/>
      <dgm:spPr/>
      <dgm:t>
        <a:bodyPr/>
        <a:lstStyle/>
        <a:p>
          <a:endParaRPr lang="ru-RU"/>
        </a:p>
      </dgm:t>
    </dgm:pt>
    <dgm:pt modelId="{EB9F6462-9B3B-4ABE-B8CB-02F64514F634}" type="pres">
      <dgm:prSet presAssocID="{0D675F7F-9FC1-42E6-9C0A-6F6225AB09D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FE6F8-39FD-40C6-B4A1-780B059D7EEB}" type="pres">
      <dgm:prSet presAssocID="{0D675F7F-9FC1-42E6-9C0A-6F6225AB09D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3EF59-0D06-4FA4-AA31-DDC562C6EB2E}" type="pres">
      <dgm:prSet presAssocID="{13775111-1FC8-4267-9D5C-11DC6BC8456B}" presName="sp" presStyleCnt="0"/>
      <dgm:spPr/>
      <dgm:t>
        <a:bodyPr/>
        <a:lstStyle/>
        <a:p>
          <a:endParaRPr lang="ru-RU"/>
        </a:p>
      </dgm:t>
    </dgm:pt>
    <dgm:pt modelId="{EC79DC70-639C-48A0-B816-8F7DD7B70557}" type="pres">
      <dgm:prSet presAssocID="{972F8594-EBD6-4E9F-98BB-71D446F477E0}" presName="composite" presStyleCnt="0"/>
      <dgm:spPr/>
      <dgm:t>
        <a:bodyPr/>
        <a:lstStyle/>
        <a:p>
          <a:endParaRPr lang="ru-RU"/>
        </a:p>
      </dgm:t>
    </dgm:pt>
    <dgm:pt modelId="{A9361DEB-111E-456E-A615-4289DC155B43}" type="pres">
      <dgm:prSet presAssocID="{972F8594-EBD6-4E9F-98BB-71D446F477E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44760-8675-4F24-8513-D4BD1A3093AC}" type="pres">
      <dgm:prSet presAssocID="{972F8594-EBD6-4E9F-98BB-71D446F477E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282B8-AB9B-49DD-BC7B-081EB97FE1A6}" type="pres">
      <dgm:prSet presAssocID="{283DEAC6-D42C-45D4-A5FE-696ADF9D5F9B}" presName="sp" presStyleCnt="0"/>
      <dgm:spPr/>
      <dgm:t>
        <a:bodyPr/>
        <a:lstStyle/>
        <a:p>
          <a:endParaRPr lang="ru-RU"/>
        </a:p>
      </dgm:t>
    </dgm:pt>
    <dgm:pt modelId="{5CE13AD9-F2E7-4DB3-89D7-D326FB8BD76C}" type="pres">
      <dgm:prSet presAssocID="{ACEBA98C-50DE-4B14-B43D-2419CAE63DDC}" presName="composite" presStyleCnt="0"/>
      <dgm:spPr/>
      <dgm:t>
        <a:bodyPr/>
        <a:lstStyle/>
        <a:p>
          <a:endParaRPr lang="ru-RU"/>
        </a:p>
      </dgm:t>
    </dgm:pt>
    <dgm:pt modelId="{5A5ACECE-933D-440F-B3AB-CE9D6317E06C}" type="pres">
      <dgm:prSet presAssocID="{ACEBA98C-50DE-4B14-B43D-2419CAE63DD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9F2CD-B2CE-4B12-A2A1-6321018849BE}" type="pres">
      <dgm:prSet presAssocID="{ACEBA98C-50DE-4B14-B43D-2419CAE63DD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41D15E-75E4-477F-87D4-9C4ED29CD35B}" type="presOf" srcId="{831ECEF4-5FD6-4D78-A8F5-84F46F509332}" destId="{5922215E-CD5D-4547-8E93-EB730BCC9399}" srcOrd="0" destOrd="0" presId="urn:microsoft.com/office/officeart/2005/8/layout/chevron2"/>
    <dgm:cxn modelId="{15CDB87A-D44C-4012-9B3C-C7F4DDBCDCA8}" type="presOf" srcId="{F77A586E-18FE-4EE8-A67C-8BCEF658B5A5}" destId="{A96AE4DB-788F-4CA8-B235-D990DEA6B8C0}" srcOrd="0" destOrd="0" presId="urn:microsoft.com/office/officeart/2005/8/layout/chevron2"/>
    <dgm:cxn modelId="{6CD67190-06F7-406B-96AD-DEBE598C16BC}" srcId="{E5E7DCE2-802D-4A18-98CE-3ED8E63108DD}" destId="{0E41C8A7-4A3E-4AE4-A979-4E32D2B0A07A}" srcOrd="1" destOrd="0" parTransId="{30C4A81D-6CBC-420C-A2DA-236518FA8F87}" sibTransId="{5BA16ED4-E47C-4ACB-8ABB-BA46AF71C840}"/>
    <dgm:cxn modelId="{76E3A8E4-B847-4B6B-B094-1CA5D73AF40C}" srcId="{E5E7DCE2-802D-4A18-98CE-3ED8E63108DD}" destId="{972F8594-EBD6-4E9F-98BB-71D446F477E0}" srcOrd="3" destOrd="0" parTransId="{88C93DAA-4277-421C-9C4D-7152B010F796}" sibTransId="{283DEAC6-D42C-45D4-A5FE-696ADF9D5F9B}"/>
    <dgm:cxn modelId="{1834FEFC-6E6F-43FB-B67C-5171A1732107}" type="presOf" srcId="{15A8D6C8-460B-4108-8FC6-9D2456EF3C63}" destId="{C82FE6F8-39FD-40C6-B4A1-780B059D7EEB}" srcOrd="0" destOrd="2" presId="urn:microsoft.com/office/officeart/2005/8/layout/chevron2"/>
    <dgm:cxn modelId="{E2990198-E709-4C13-B35C-0AA9394CE0FF}" srcId="{E5E7DCE2-802D-4A18-98CE-3ED8E63108DD}" destId="{ACEBA98C-50DE-4B14-B43D-2419CAE63DDC}" srcOrd="4" destOrd="0" parTransId="{3CFEC9DD-036F-42AC-B59B-A105A7B16E64}" sibTransId="{0F87F776-2D96-4147-AC5D-FFF541EEA588}"/>
    <dgm:cxn modelId="{C4C41612-F9B0-4028-A6BF-BEBCBDA25872}" srcId="{ACEBA98C-50DE-4B14-B43D-2419CAE63DDC}" destId="{253BDC44-05CA-4EE2-8149-98A44D9C08BA}" srcOrd="0" destOrd="0" parTransId="{0A2543C4-1912-4D08-A587-84A6B3EDEC4B}" sibTransId="{57621C20-9BB3-40C0-A397-3763B54EFA23}"/>
    <dgm:cxn modelId="{1A004910-59F9-4CB7-9E81-6CB47298E8A2}" type="presOf" srcId="{47DCFA68-9F08-467C-934F-48C7BF181DF9}" destId="{C82FE6F8-39FD-40C6-B4A1-780B059D7EEB}" srcOrd="0" destOrd="1" presId="urn:microsoft.com/office/officeart/2005/8/layout/chevron2"/>
    <dgm:cxn modelId="{5368BBC3-60FC-4905-8DCF-292FC59D01EA}" srcId="{E5E7DCE2-802D-4A18-98CE-3ED8E63108DD}" destId="{831ECEF4-5FD6-4D78-A8F5-84F46F509332}" srcOrd="0" destOrd="0" parTransId="{060DF2EA-D1BD-46E3-880B-03E1F08583DC}" sibTransId="{E82E4053-E720-46BF-94A6-44AA3F7F5012}"/>
    <dgm:cxn modelId="{162E356F-9B36-4937-9CFC-1327A0AB5E2F}" srcId="{831ECEF4-5FD6-4D78-A8F5-84F46F509332}" destId="{F77A586E-18FE-4EE8-A67C-8BCEF658B5A5}" srcOrd="0" destOrd="0" parTransId="{4E38E4BD-3188-4B82-B0F2-6BBE76C4749C}" sibTransId="{354DE709-23D6-4147-9F0F-D7B7A9F82FC4}"/>
    <dgm:cxn modelId="{7C32C486-88E3-4DE7-B8D5-BD4FF0A9BC23}" type="presOf" srcId="{ACEBA98C-50DE-4B14-B43D-2419CAE63DDC}" destId="{5A5ACECE-933D-440F-B3AB-CE9D6317E06C}" srcOrd="0" destOrd="0" presId="urn:microsoft.com/office/officeart/2005/8/layout/chevron2"/>
    <dgm:cxn modelId="{587A3A12-9D60-4C92-95C6-AE559D60841A}" type="presOf" srcId="{6C5F276D-F56C-41BB-8100-E8B1A1652001}" destId="{C82FE6F8-39FD-40C6-B4A1-780B059D7EEB}" srcOrd="0" destOrd="0" presId="urn:microsoft.com/office/officeart/2005/8/layout/chevron2"/>
    <dgm:cxn modelId="{65BC0B76-159C-426A-865C-2F7B791F8F72}" type="presOf" srcId="{E5E7DCE2-802D-4A18-98CE-3ED8E63108DD}" destId="{FAB44EBE-23B3-43FC-801D-F0E8CAB6494D}" srcOrd="0" destOrd="0" presId="urn:microsoft.com/office/officeart/2005/8/layout/chevron2"/>
    <dgm:cxn modelId="{24E4CCE8-699A-401A-9A61-6CE7F8CAF418}" srcId="{0D675F7F-9FC1-42E6-9C0A-6F6225AB09D0}" destId="{47DCFA68-9F08-467C-934F-48C7BF181DF9}" srcOrd="1" destOrd="0" parTransId="{454512AF-B408-4C79-8AA2-5EFA665B71BE}" sibTransId="{09C98B4B-2234-47D1-A6B9-4CEF9CCBCAB3}"/>
    <dgm:cxn modelId="{055D0193-1605-4B41-9B3F-28371164D999}" srcId="{972F8594-EBD6-4E9F-98BB-71D446F477E0}" destId="{D5638D35-2CF5-4DC0-92E3-0DB2D0BA528B}" srcOrd="0" destOrd="0" parTransId="{B85D1B91-E052-4E8D-A581-4F6B8A5B49F8}" sibTransId="{7D4E2CD8-4BD8-44C6-A015-B0556F8B9493}"/>
    <dgm:cxn modelId="{3E4FBA3A-CEBF-4BF0-9D79-E241CA8E01ED}" srcId="{0D675F7F-9FC1-42E6-9C0A-6F6225AB09D0}" destId="{15A8D6C8-460B-4108-8FC6-9D2456EF3C63}" srcOrd="2" destOrd="0" parTransId="{EF155310-1FE0-423E-8C26-CEC22B590964}" sibTransId="{B604C0A1-778F-484F-9DC9-6C14C05F7044}"/>
    <dgm:cxn modelId="{1E608AD3-D888-4DB7-A31B-00F926478478}" type="presOf" srcId="{0E41C8A7-4A3E-4AE4-A979-4E32D2B0A07A}" destId="{CBBE4629-417E-406D-A917-3A2A9F03CAC1}" srcOrd="0" destOrd="0" presId="urn:microsoft.com/office/officeart/2005/8/layout/chevron2"/>
    <dgm:cxn modelId="{2F102B9D-2A1B-491D-A382-8D654893ADFF}" srcId="{E5E7DCE2-802D-4A18-98CE-3ED8E63108DD}" destId="{0D675F7F-9FC1-42E6-9C0A-6F6225AB09D0}" srcOrd="2" destOrd="0" parTransId="{22749FBD-5A63-4278-BEE6-53CD22A3F1C9}" sibTransId="{13775111-1FC8-4267-9D5C-11DC6BC8456B}"/>
    <dgm:cxn modelId="{1F7BC77D-C064-47CB-877A-EAF17320BE9F}" type="presOf" srcId="{253BDC44-05CA-4EE2-8149-98A44D9C08BA}" destId="{3879F2CD-B2CE-4B12-A2A1-6321018849BE}" srcOrd="0" destOrd="0" presId="urn:microsoft.com/office/officeart/2005/8/layout/chevron2"/>
    <dgm:cxn modelId="{86C97A63-24DE-4214-8A45-0D0AEC777386}" srcId="{0E41C8A7-4A3E-4AE4-A979-4E32D2B0A07A}" destId="{9CB072FA-E179-4C3E-B809-265D7D42E1B7}" srcOrd="0" destOrd="0" parTransId="{77A78C5D-4DF2-438C-A159-ACBB3AF12802}" sibTransId="{31D420C0-0E59-4D18-A483-8008C8E4ACF5}"/>
    <dgm:cxn modelId="{09A4005A-B8E9-4DCD-AA94-367FF76DE3E2}" type="presOf" srcId="{9CB072FA-E179-4C3E-B809-265D7D42E1B7}" destId="{FCD6CDD9-E841-4E6B-8EB2-C0A07731784B}" srcOrd="0" destOrd="0" presId="urn:microsoft.com/office/officeart/2005/8/layout/chevron2"/>
    <dgm:cxn modelId="{130EBC5E-94F7-49B3-ADD8-AE7342F70EE0}" type="presOf" srcId="{972F8594-EBD6-4E9F-98BB-71D446F477E0}" destId="{A9361DEB-111E-456E-A615-4289DC155B43}" srcOrd="0" destOrd="0" presId="urn:microsoft.com/office/officeart/2005/8/layout/chevron2"/>
    <dgm:cxn modelId="{BC956AFA-5FEF-462B-B0EE-C89E5773C78F}" srcId="{0D675F7F-9FC1-42E6-9C0A-6F6225AB09D0}" destId="{6C5F276D-F56C-41BB-8100-E8B1A1652001}" srcOrd="0" destOrd="0" parTransId="{8C15A3FB-CE3C-4C8F-BA08-4D2D7E0955C0}" sibTransId="{C8409FF3-AFAF-47FC-BD1C-A18FDD593749}"/>
    <dgm:cxn modelId="{9AFD5F10-7AC1-4293-A663-08633BE977B2}" type="presOf" srcId="{D5638D35-2CF5-4DC0-92E3-0DB2D0BA528B}" destId="{88E44760-8675-4F24-8513-D4BD1A3093AC}" srcOrd="0" destOrd="0" presId="urn:microsoft.com/office/officeart/2005/8/layout/chevron2"/>
    <dgm:cxn modelId="{28590083-6E32-4883-8687-8E8E1964AE25}" type="presOf" srcId="{0D675F7F-9FC1-42E6-9C0A-6F6225AB09D0}" destId="{EB9F6462-9B3B-4ABE-B8CB-02F64514F634}" srcOrd="0" destOrd="0" presId="urn:microsoft.com/office/officeart/2005/8/layout/chevron2"/>
    <dgm:cxn modelId="{D9EB7DD7-9B93-4EB6-8CB5-8F83DA5438EA}" type="presParOf" srcId="{FAB44EBE-23B3-43FC-801D-F0E8CAB6494D}" destId="{5897DA5F-CA03-49FA-B390-CE5C595B52E2}" srcOrd="0" destOrd="0" presId="urn:microsoft.com/office/officeart/2005/8/layout/chevron2"/>
    <dgm:cxn modelId="{2C25D8BF-855B-4C1A-89E8-021E1870D5DC}" type="presParOf" srcId="{5897DA5F-CA03-49FA-B390-CE5C595B52E2}" destId="{5922215E-CD5D-4547-8E93-EB730BCC9399}" srcOrd="0" destOrd="0" presId="urn:microsoft.com/office/officeart/2005/8/layout/chevron2"/>
    <dgm:cxn modelId="{DF486CD9-470F-445A-B38B-2D5B5C72E1A6}" type="presParOf" srcId="{5897DA5F-CA03-49FA-B390-CE5C595B52E2}" destId="{A96AE4DB-788F-4CA8-B235-D990DEA6B8C0}" srcOrd="1" destOrd="0" presId="urn:microsoft.com/office/officeart/2005/8/layout/chevron2"/>
    <dgm:cxn modelId="{E7861744-4EB4-47E5-9892-C25FFA182BBF}" type="presParOf" srcId="{FAB44EBE-23B3-43FC-801D-F0E8CAB6494D}" destId="{333F0045-E053-4F21-8BD8-D2E0EEF35300}" srcOrd="1" destOrd="0" presId="urn:microsoft.com/office/officeart/2005/8/layout/chevron2"/>
    <dgm:cxn modelId="{B5B70C75-B5EA-4B4B-B4BE-6272F3F99B86}" type="presParOf" srcId="{FAB44EBE-23B3-43FC-801D-F0E8CAB6494D}" destId="{E62AEED9-7A99-4817-B57F-939A6827BC82}" srcOrd="2" destOrd="0" presId="urn:microsoft.com/office/officeart/2005/8/layout/chevron2"/>
    <dgm:cxn modelId="{4E9B9DD5-B6FC-4EF0-8017-B4DF14CED901}" type="presParOf" srcId="{E62AEED9-7A99-4817-B57F-939A6827BC82}" destId="{CBBE4629-417E-406D-A917-3A2A9F03CAC1}" srcOrd="0" destOrd="0" presId="urn:microsoft.com/office/officeart/2005/8/layout/chevron2"/>
    <dgm:cxn modelId="{7800F0D8-36BF-4A7F-B043-AAABEB101AC6}" type="presParOf" srcId="{E62AEED9-7A99-4817-B57F-939A6827BC82}" destId="{FCD6CDD9-E841-4E6B-8EB2-C0A07731784B}" srcOrd="1" destOrd="0" presId="urn:microsoft.com/office/officeart/2005/8/layout/chevron2"/>
    <dgm:cxn modelId="{D03F3DE3-9155-4886-8308-E6FB139D3390}" type="presParOf" srcId="{FAB44EBE-23B3-43FC-801D-F0E8CAB6494D}" destId="{01581177-ADE6-48B0-8C2B-F7BC3AB58263}" srcOrd="3" destOrd="0" presId="urn:microsoft.com/office/officeart/2005/8/layout/chevron2"/>
    <dgm:cxn modelId="{9BB3F9ED-5686-47E8-9BB7-497CB24A0064}" type="presParOf" srcId="{FAB44EBE-23B3-43FC-801D-F0E8CAB6494D}" destId="{FC912F02-E2EC-4DC8-B830-620C04194A84}" srcOrd="4" destOrd="0" presId="urn:microsoft.com/office/officeart/2005/8/layout/chevron2"/>
    <dgm:cxn modelId="{34EE5E05-AB62-41C2-A324-12456DABFC50}" type="presParOf" srcId="{FC912F02-E2EC-4DC8-B830-620C04194A84}" destId="{EB9F6462-9B3B-4ABE-B8CB-02F64514F634}" srcOrd="0" destOrd="0" presId="urn:microsoft.com/office/officeart/2005/8/layout/chevron2"/>
    <dgm:cxn modelId="{7401622E-1F14-469D-90F5-885A9A13E9FD}" type="presParOf" srcId="{FC912F02-E2EC-4DC8-B830-620C04194A84}" destId="{C82FE6F8-39FD-40C6-B4A1-780B059D7EEB}" srcOrd="1" destOrd="0" presId="urn:microsoft.com/office/officeart/2005/8/layout/chevron2"/>
    <dgm:cxn modelId="{2FAB910A-3447-4033-952B-1849CAD48213}" type="presParOf" srcId="{FAB44EBE-23B3-43FC-801D-F0E8CAB6494D}" destId="{E7B3EF59-0D06-4FA4-AA31-DDC562C6EB2E}" srcOrd="5" destOrd="0" presId="urn:microsoft.com/office/officeart/2005/8/layout/chevron2"/>
    <dgm:cxn modelId="{D2A70780-3976-4A6D-B679-F18A88BAB0A8}" type="presParOf" srcId="{FAB44EBE-23B3-43FC-801D-F0E8CAB6494D}" destId="{EC79DC70-639C-48A0-B816-8F7DD7B70557}" srcOrd="6" destOrd="0" presId="urn:microsoft.com/office/officeart/2005/8/layout/chevron2"/>
    <dgm:cxn modelId="{65191656-A46E-4794-B45D-E6AABFFEE4A5}" type="presParOf" srcId="{EC79DC70-639C-48A0-B816-8F7DD7B70557}" destId="{A9361DEB-111E-456E-A615-4289DC155B43}" srcOrd="0" destOrd="0" presId="urn:microsoft.com/office/officeart/2005/8/layout/chevron2"/>
    <dgm:cxn modelId="{ED346001-086F-49BB-91BF-A6994BC793CA}" type="presParOf" srcId="{EC79DC70-639C-48A0-B816-8F7DD7B70557}" destId="{88E44760-8675-4F24-8513-D4BD1A3093AC}" srcOrd="1" destOrd="0" presId="urn:microsoft.com/office/officeart/2005/8/layout/chevron2"/>
    <dgm:cxn modelId="{23C00BF1-D6AA-486D-8835-D82988CB4421}" type="presParOf" srcId="{FAB44EBE-23B3-43FC-801D-F0E8CAB6494D}" destId="{83B282B8-AB9B-49DD-BC7B-081EB97FE1A6}" srcOrd="7" destOrd="0" presId="urn:microsoft.com/office/officeart/2005/8/layout/chevron2"/>
    <dgm:cxn modelId="{1EA6E4FD-B935-48BE-B159-82951826C52A}" type="presParOf" srcId="{FAB44EBE-23B3-43FC-801D-F0E8CAB6494D}" destId="{5CE13AD9-F2E7-4DB3-89D7-D326FB8BD76C}" srcOrd="8" destOrd="0" presId="urn:microsoft.com/office/officeart/2005/8/layout/chevron2"/>
    <dgm:cxn modelId="{BA5624AA-2E71-4F83-96BE-9D5520B0BAAA}" type="presParOf" srcId="{5CE13AD9-F2E7-4DB3-89D7-D326FB8BD76C}" destId="{5A5ACECE-933D-440F-B3AB-CE9D6317E06C}" srcOrd="0" destOrd="0" presId="urn:microsoft.com/office/officeart/2005/8/layout/chevron2"/>
    <dgm:cxn modelId="{9D9D6F9A-025F-4E69-8256-7E9440A8ECB5}" type="presParOf" srcId="{5CE13AD9-F2E7-4DB3-89D7-D326FB8BD76C}" destId="{3879F2CD-B2CE-4B12-A2A1-6321018849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22215E-CD5D-4547-8E93-EB730BCC9399}">
      <dsp:nvSpPr>
        <dsp:cNvPr id="0" name=""/>
        <dsp:cNvSpPr/>
      </dsp:nvSpPr>
      <dsp:spPr>
        <a:xfrm rot="5400000">
          <a:off x="-147981" y="150614"/>
          <a:ext cx="986543" cy="69058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1</a:t>
          </a:r>
        </a:p>
      </dsp:txBody>
      <dsp:txXfrm rot="5400000">
        <a:off x="-147981" y="150614"/>
        <a:ext cx="986543" cy="690580"/>
      </dsp:txXfrm>
    </dsp:sp>
    <dsp:sp modelId="{A96AE4DB-788F-4CA8-B235-D990DEA6B8C0}">
      <dsp:nvSpPr>
        <dsp:cNvPr id="0" name=""/>
        <dsp:cNvSpPr/>
      </dsp:nvSpPr>
      <dsp:spPr>
        <a:xfrm rot="5400000">
          <a:off x="3717685" y="-3024472"/>
          <a:ext cx="641253" cy="6695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Расширение сферы деятельности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717685" y="-3024472"/>
        <a:ext cx="641253" cy="6695463"/>
      </dsp:txXfrm>
    </dsp:sp>
    <dsp:sp modelId="{CBBE4629-417E-406D-A917-3A2A9F03CAC1}">
      <dsp:nvSpPr>
        <dsp:cNvPr id="0" name=""/>
        <dsp:cNvSpPr/>
      </dsp:nvSpPr>
      <dsp:spPr>
        <a:xfrm rot="5400000">
          <a:off x="-147981" y="1018785"/>
          <a:ext cx="986543" cy="69058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2</a:t>
          </a:r>
        </a:p>
      </dsp:txBody>
      <dsp:txXfrm rot="5400000">
        <a:off x="-147981" y="1018785"/>
        <a:ext cx="986543" cy="690580"/>
      </dsp:txXfrm>
    </dsp:sp>
    <dsp:sp modelId="{FCD6CDD9-E841-4E6B-8EB2-C0A07731784B}">
      <dsp:nvSpPr>
        <dsp:cNvPr id="0" name=""/>
        <dsp:cNvSpPr/>
      </dsp:nvSpPr>
      <dsp:spPr>
        <a:xfrm rot="5400000">
          <a:off x="3717685" y="-2156300"/>
          <a:ext cx="641253" cy="6695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Осуществление полномочий в установленной сфере деятельности, внутренний контроль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717685" y="-2156300"/>
        <a:ext cx="641253" cy="6695463"/>
      </dsp:txXfrm>
    </dsp:sp>
    <dsp:sp modelId="{EB9F6462-9B3B-4ABE-B8CB-02F64514F634}">
      <dsp:nvSpPr>
        <dsp:cNvPr id="0" name=""/>
        <dsp:cNvSpPr/>
      </dsp:nvSpPr>
      <dsp:spPr>
        <a:xfrm rot="5400000">
          <a:off x="-147981" y="1886957"/>
          <a:ext cx="986543" cy="69058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3</a:t>
          </a:r>
        </a:p>
      </dsp:txBody>
      <dsp:txXfrm rot="5400000">
        <a:off x="-147981" y="1886957"/>
        <a:ext cx="986543" cy="690580"/>
      </dsp:txXfrm>
    </dsp:sp>
    <dsp:sp modelId="{C82FE6F8-39FD-40C6-B4A1-780B059D7EEB}">
      <dsp:nvSpPr>
        <dsp:cNvPr id="0" name=""/>
        <dsp:cNvSpPr/>
      </dsp:nvSpPr>
      <dsp:spPr>
        <a:xfrm rot="5400000">
          <a:off x="3717685" y="-1288128"/>
          <a:ext cx="641253" cy="6695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Повышение степени удовлетворенности клиентов качеством обслуживания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717685" y="-1288128"/>
        <a:ext cx="641253" cy="6695463"/>
      </dsp:txXfrm>
    </dsp:sp>
    <dsp:sp modelId="{A9361DEB-111E-456E-A615-4289DC155B43}">
      <dsp:nvSpPr>
        <dsp:cNvPr id="0" name=""/>
        <dsp:cNvSpPr/>
      </dsp:nvSpPr>
      <dsp:spPr>
        <a:xfrm rot="5400000">
          <a:off x="-147981" y="2755129"/>
          <a:ext cx="986543" cy="69058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4</a:t>
          </a:r>
        </a:p>
      </dsp:txBody>
      <dsp:txXfrm rot="5400000">
        <a:off x="-147981" y="2755129"/>
        <a:ext cx="986543" cy="690580"/>
      </dsp:txXfrm>
    </dsp:sp>
    <dsp:sp modelId="{88E44760-8675-4F24-8513-D4BD1A3093AC}">
      <dsp:nvSpPr>
        <dsp:cNvPr id="0" name=""/>
        <dsp:cNvSpPr/>
      </dsp:nvSpPr>
      <dsp:spPr>
        <a:xfrm rot="5400000">
          <a:off x="3717685" y="-419957"/>
          <a:ext cx="641253" cy="6695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Участие в пилотных проектах Федерального казначейства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717685" y="-419957"/>
        <a:ext cx="641253" cy="6695463"/>
      </dsp:txXfrm>
    </dsp:sp>
    <dsp:sp modelId="{5A5ACECE-933D-440F-B3AB-CE9D6317E06C}">
      <dsp:nvSpPr>
        <dsp:cNvPr id="0" name=""/>
        <dsp:cNvSpPr/>
      </dsp:nvSpPr>
      <dsp:spPr>
        <a:xfrm rot="5400000">
          <a:off x="-147981" y="3623301"/>
          <a:ext cx="986543" cy="69058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5</a:t>
          </a:r>
        </a:p>
      </dsp:txBody>
      <dsp:txXfrm rot="5400000">
        <a:off x="-147981" y="3623301"/>
        <a:ext cx="986543" cy="690580"/>
      </dsp:txXfrm>
    </dsp:sp>
    <dsp:sp modelId="{3879F2CD-B2CE-4B12-A2A1-6321018849BE}">
      <dsp:nvSpPr>
        <dsp:cNvPr id="0" name=""/>
        <dsp:cNvSpPr/>
      </dsp:nvSpPr>
      <dsp:spPr>
        <a:xfrm rot="5400000">
          <a:off x="3717685" y="448214"/>
          <a:ext cx="641253" cy="6695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Оптимизация структуры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717685" y="448214"/>
        <a:ext cx="641253" cy="6695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</cdr:x>
      <cdr:y>0.51574</cdr:y>
    </cdr:from>
    <cdr:to>
      <cdr:x>1</cdr:x>
      <cdr:y>0.68367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04448" y="28083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0.689</cdr:x>
      <cdr:y>0.46284</cdr:y>
    </cdr:from>
    <cdr:to>
      <cdr:x>1</cdr:x>
      <cdr:y>0.60831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300216" y="2520280"/>
          <a:ext cx="284378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Задача на </a:t>
          </a:r>
          <a:endParaRPr lang="en-US" sz="2000" b="1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en-US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2014 год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0.90162</cdr:x>
      <cdr:y>0.3306</cdr:y>
    </cdr:from>
    <cdr:to>
      <cdr:x>0.98162</cdr:x>
      <cdr:y>0.74055</cdr:y>
    </cdr:to>
    <cdr:sp macro="" textlink="">
      <cdr:nvSpPr>
        <cdr:cNvPr id="4" name="Выгнутая влево стрелка 3"/>
        <cdr:cNvSpPr/>
      </cdr:nvSpPr>
      <cdr:spPr>
        <a:xfrm xmlns:a="http://schemas.openxmlformats.org/drawingml/2006/main" rot="10800000">
          <a:off x="8244408" y="1800200"/>
          <a:ext cx="731520" cy="2232248"/>
        </a:xfrm>
        <a:prstGeom xmlns:a="http://schemas.openxmlformats.org/drawingml/2006/main" prst="curvedRightArrow">
          <a:avLst/>
        </a:prstGeom>
        <a:solidFill xmlns:a="http://schemas.openxmlformats.org/drawingml/2006/main">
          <a:srgbClr val="0070C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0.24262</cdr:x>
      <cdr:y>0.76562</cdr:y>
    </cdr:from>
    <cdr:to>
      <cdr:x>0.34146</cdr:x>
      <cdr:y>0.82812</cdr:y>
    </cdr:to>
    <cdr:sp macro="" textlink="">
      <cdr:nvSpPr>
        <cdr:cNvPr id="35" name="Прямая соединительная линия 34"/>
        <cdr:cNvSpPr/>
      </cdr:nvSpPr>
      <cdr:spPr>
        <a:xfrm xmlns:a="http://schemas.openxmlformats.org/drawingml/2006/main">
          <a:off x="1944216" y="3528391"/>
          <a:ext cx="792088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0.24262</cdr:x>
      <cdr:y>0.70312</cdr:y>
    </cdr:from>
    <cdr:to>
      <cdr:x>0.41334</cdr:x>
      <cdr:y>0.82812</cdr:y>
    </cdr:to>
    <cdr:sp macro="" textlink="">
      <cdr:nvSpPr>
        <cdr:cNvPr id="37" name="Прямая соединительная линия 36"/>
        <cdr:cNvSpPr/>
      </cdr:nvSpPr>
      <cdr:spPr>
        <a:xfrm xmlns:a="http://schemas.openxmlformats.org/drawingml/2006/main">
          <a:off x="1944216" y="3240359"/>
          <a:ext cx="1368152" cy="5760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0.24262</cdr:x>
      <cdr:y>0.67187</cdr:y>
    </cdr:from>
    <cdr:to>
      <cdr:x>0.43132</cdr:x>
      <cdr:y>0.8125</cdr:y>
    </cdr:to>
    <cdr:sp macro="" textlink="">
      <cdr:nvSpPr>
        <cdr:cNvPr id="45" name="Прямая соединительная линия 44"/>
        <cdr:cNvSpPr/>
      </cdr:nvSpPr>
      <cdr:spPr>
        <a:xfrm xmlns:a="http://schemas.openxmlformats.org/drawingml/2006/main">
          <a:off x="1944216" y="3096343"/>
          <a:ext cx="1512168" cy="6480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0.24262</cdr:x>
      <cdr:y>0.64062</cdr:y>
    </cdr:from>
    <cdr:to>
      <cdr:x>0.43132</cdr:x>
      <cdr:y>0.78125</cdr:y>
    </cdr:to>
    <cdr:sp macro="" textlink="">
      <cdr:nvSpPr>
        <cdr:cNvPr id="47" name="Прямая соединительная линия 46"/>
        <cdr:cNvSpPr/>
      </cdr:nvSpPr>
      <cdr:spPr>
        <a:xfrm xmlns:a="http://schemas.openxmlformats.org/drawingml/2006/main">
          <a:off x="1944216" y="2952327"/>
          <a:ext cx="1512168" cy="6480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0.24262</cdr:x>
      <cdr:y>0.60937</cdr:y>
    </cdr:from>
    <cdr:to>
      <cdr:x>0.43132</cdr:x>
      <cdr:y>0.75</cdr:y>
    </cdr:to>
    <cdr:sp macro="" textlink="">
      <cdr:nvSpPr>
        <cdr:cNvPr id="49" name="Прямая соединительная линия 48"/>
        <cdr:cNvSpPr/>
      </cdr:nvSpPr>
      <cdr:spPr>
        <a:xfrm xmlns:a="http://schemas.openxmlformats.org/drawingml/2006/main">
          <a:off x="1944216" y="2808311"/>
          <a:ext cx="1512168" cy="6480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0.24262</cdr:x>
      <cdr:y>0.57812</cdr:y>
    </cdr:from>
    <cdr:to>
      <cdr:x>0.43132</cdr:x>
      <cdr:y>0.71875</cdr:y>
    </cdr:to>
    <cdr:sp macro="" textlink="">
      <cdr:nvSpPr>
        <cdr:cNvPr id="53" name="Прямая соединительная линия 52"/>
        <cdr:cNvSpPr/>
      </cdr:nvSpPr>
      <cdr:spPr>
        <a:xfrm xmlns:a="http://schemas.openxmlformats.org/drawingml/2006/main">
          <a:off x="1944216" y="2664295"/>
          <a:ext cx="1512168" cy="6480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0.24262</cdr:x>
      <cdr:y>0.54687</cdr:y>
    </cdr:from>
    <cdr:to>
      <cdr:x>0.43132</cdr:x>
      <cdr:y>0.6875</cdr:y>
    </cdr:to>
    <cdr:sp macro="" textlink="">
      <cdr:nvSpPr>
        <cdr:cNvPr id="55" name="Прямая соединительная линия 54"/>
        <cdr:cNvSpPr/>
      </cdr:nvSpPr>
      <cdr:spPr>
        <a:xfrm xmlns:a="http://schemas.openxmlformats.org/drawingml/2006/main">
          <a:off x="1944216" y="2520279"/>
          <a:ext cx="1512168" cy="6480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0.24262</cdr:x>
      <cdr:y>0.51562</cdr:y>
    </cdr:from>
    <cdr:to>
      <cdr:x>0.43132</cdr:x>
      <cdr:y>0.65625</cdr:y>
    </cdr:to>
    <cdr:sp macro="" textlink="">
      <cdr:nvSpPr>
        <cdr:cNvPr id="57" name="Прямая соединительная линия 56"/>
        <cdr:cNvSpPr/>
      </cdr:nvSpPr>
      <cdr:spPr>
        <a:xfrm xmlns:a="http://schemas.openxmlformats.org/drawingml/2006/main">
          <a:off x="1944216" y="2376263"/>
          <a:ext cx="1512168" cy="6480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0.24262</cdr:x>
      <cdr:y>0.48437</cdr:y>
    </cdr:from>
    <cdr:to>
      <cdr:x>0.43132</cdr:x>
      <cdr:y>0.625</cdr:y>
    </cdr:to>
    <cdr:sp macro="" textlink="">
      <cdr:nvSpPr>
        <cdr:cNvPr id="67" name="Прямая соединительная линия 66"/>
        <cdr:cNvSpPr/>
      </cdr:nvSpPr>
      <cdr:spPr>
        <a:xfrm xmlns:a="http://schemas.openxmlformats.org/drawingml/2006/main">
          <a:off x="1944216" y="2232247"/>
          <a:ext cx="1512168" cy="6480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0.2516</cdr:x>
      <cdr:y>0.45312</cdr:y>
    </cdr:from>
    <cdr:to>
      <cdr:x>0.43132</cdr:x>
      <cdr:y>0.59375</cdr:y>
    </cdr:to>
    <cdr:sp macro="" textlink="">
      <cdr:nvSpPr>
        <cdr:cNvPr id="71" name="Прямая соединительная линия 70"/>
        <cdr:cNvSpPr/>
      </cdr:nvSpPr>
      <cdr:spPr>
        <a:xfrm xmlns:a="http://schemas.openxmlformats.org/drawingml/2006/main">
          <a:off x="2016216" y="2088209"/>
          <a:ext cx="1440200" cy="64809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0.2516</cdr:x>
      <cdr:y>0.42187</cdr:y>
    </cdr:from>
    <cdr:to>
      <cdr:x>0.43132</cdr:x>
      <cdr:y>0.5625</cdr:y>
    </cdr:to>
    <cdr:sp macro="" textlink="">
      <cdr:nvSpPr>
        <cdr:cNvPr id="73" name="Прямая соединительная линия 72"/>
        <cdr:cNvSpPr/>
      </cdr:nvSpPr>
      <cdr:spPr>
        <a:xfrm xmlns:a="http://schemas.openxmlformats.org/drawingml/2006/main">
          <a:off x="2016224" y="1944215"/>
          <a:ext cx="1440160" cy="6480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0.26059</cdr:x>
      <cdr:y>0.39062</cdr:y>
    </cdr:from>
    <cdr:to>
      <cdr:x>0.43132</cdr:x>
      <cdr:y>0.53125</cdr:y>
    </cdr:to>
    <cdr:sp macro="" textlink="">
      <cdr:nvSpPr>
        <cdr:cNvPr id="75" name="Прямая соединительная линия 74"/>
        <cdr:cNvSpPr/>
      </cdr:nvSpPr>
      <cdr:spPr>
        <a:xfrm xmlns:a="http://schemas.openxmlformats.org/drawingml/2006/main">
          <a:off x="2088232" y="1800199"/>
          <a:ext cx="1368152" cy="6480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0.27856</cdr:x>
      <cdr:y>0.35937</cdr:y>
    </cdr:from>
    <cdr:to>
      <cdr:x>0.43132</cdr:x>
      <cdr:y>0.48437</cdr:y>
    </cdr:to>
    <cdr:sp macro="" textlink="">
      <cdr:nvSpPr>
        <cdr:cNvPr id="77" name="Прямая соединительная линия 76"/>
        <cdr:cNvSpPr/>
      </cdr:nvSpPr>
      <cdr:spPr>
        <a:xfrm xmlns:a="http://schemas.openxmlformats.org/drawingml/2006/main">
          <a:off x="2232248" y="1656183"/>
          <a:ext cx="1224154" cy="5760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0.29653</cdr:x>
      <cdr:y>0.32812</cdr:y>
    </cdr:from>
    <cdr:to>
      <cdr:x>0.43132</cdr:x>
      <cdr:y>0.45312</cdr:y>
    </cdr:to>
    <cdr:sp macro="" textlink="">
      <cdr:nvSpPr>
        <cdr:cNvPr id="81" name="Прямая соединительная линия 80"/>
        <cdr:cNvSpPr/>
      </cdr:nvSpPr>
      <cdr:spPr>
        <a:xfrm xmlns:a="http://schemas.openxmlformats.org/drawingml/2006/main">
          <a:off x="2376264" y="1512167"/>
          <a:ext cx="1080120" cy="5760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0.32349</cdr:x>
      <cdr:y>0.3125</cdr:y>
    </cdr:from>
    <cdr:to>
      <cdr:x>0.43132</cdr:x>
      <cdr:y>0.40625</cdr:y>
    </cdr:to>
    <cdr:sp macro="" textlink="">
      <cdr:nvSpPr>
        <cdr:cNvPr id="83" name="Прямая соединительная линия 82"/>
        <cdr:cNvSpPr/>
      </cdr:nvSpPr>
      <cdr:spPr>
        <a:xfrm xmlns:a="http://schemas.openxmlformats.org/drawingml/2006/main">
          <a:off x="2592288" y="1440159"/>
          <a:ext cx="864096" cy="43204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0.38639</cdr:x>
      <cdr:y>0.32812</cdr:y>
    </cdr:from>
    <cdr:to>
      <cdr:x>0.43132</cdr:x>
      <cdr:y>0.375</cdr:y>
    </cdr:to>
    <cdr:sp macro="" textlink="">
      <cdr:nvSpPr>
        <cdr:cNvPr id="85" name="Прямая соединительная линия 84"/>
        <cdr:cNvSpPr/>
      </cdr:nvSpPr>
      <cdr:spPr>
        <a:xfrm xmlns:a="http://schemas.openxmlformats.org/drawingml/2006/main">
          <a:off x="3096344" y="1512167"/>
          <a:ext cx="360040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0.07985</cdr:x>
      <cdr:y>0.52922</cdr:y>
    </cdr:from>
    <cdr:to>
      <cdr:x>0.96829</cdr:x>
      <cdr:y>0.60969</cdr:y>
    </cdr:to>
    <cdr:sp macro="" textlink="">
      <cdr:nvSpPr>
        <cdr:cNvPr id="21" name="Стрелка вправо 20"/>
        <cdr:cNvSpPr/>
      </cdr:nvSpPr>
      <cdr:spPr>
        <a:xfrm xmlns:a="http://schemas.openxmlformats.org/drawingml/2006/main" rot="400933" flipV="1">
          <a:off x="639918" y="2438932"/>
          <a:ext cx="7119582" cy="370834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>
          <a:solidFill>
            <a:schemeClr val="accent1">
              <a:lumMod val="40000"/>
              <a:lumOff val="60000"/>
            </a:schemeClr>
          </a:solidFill>
          <a:round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0.68234</cdr:x>
      <cdr:y>0.43091</cdr:y>
    </cdr:from>
    <cdr:to>
      <cdr:x>1</cdr:x>
      <cdr:y>0.6751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635896" y="2160240"/>
          <a:ext cx="1692696" cy="1224135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54</a:t>
          </a:r>
        </a:p>
        <a:p xmlns:a="http://schemas.openxmlformats.org/drawingml/2006/main">
          <a:pPr algn="ctr"/>
          <a:r>
            <a:rPr lang="ru-RU" sz="1600" b="1" dirty="0" smtClean="0"/>
            <a:t>Статус «Активен»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0.91892</cdr:x>
      <cdr:y>0.16667</cdr:y>
    </cdr:from>
    <cdr:to>
      <cdr:x>0.93909</cdr:x>
      <cdr:y>0.474</cdr:y>
    </cdr:to>
    <cdr:sp macro="" textlink="">
      <cdr:nvSpPr>
        <cdr:cNvPr id="3" name="Стрелка вверх 2"/>
        <cdr:cNvSpPr/>
      </cdr:nvSpPr>
      <cdr:spPr>
        <a:xfrm xmlns:a="http://schemas.openxmlformats.org/drawingml/2006/main">
          <a:off x="4896550" y="835546"/>
          <a:ext cx="107498" cy="1540718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0.91892</cdr:x>
      <cdr:y>0.06557</cdr:y>
    </cdr:from>
    <cdr:to>
      <cdr:x>0.94595</cdr:x>
      <cdr:y>0.13636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4896545" y="311622"/>
          <a:ext cx="144015" cy="33645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0.10811</cdr:x>
      <cdr:y>0.06557</cdr:y>
    </cdr:from>
    <cdr:to>
      <cdr:x>0.94595</cdr:x>
      <cdr:y>0.06557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>
          <a:off x="576064" y="288032"/>
          <a:ext cx="446449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0.89189</cdr:x>
      <cdr:y>0</cdr:y>
    </cdr:from>
    <cdr:to>
      <cdr:x>1</cdr:x>
      <cdr:y>0.04918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752528" y="0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0.17568</cdr:x>
      <cdr:y>0</cdr:y>
    </cdr:from>
    <cdr:to>
      <cdr:x>0.97297</cdr:x>
      <cdr:y>0.07576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936104" y="0"/>
          <a:ext cx="42484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362 администратора доходов</a:t>
          </a:r>
        </a:p>
        <a:p xmlns:a="http://schemas.openxmlformats.org/drawingml/2006/main">
          <a:pPr algn="r"/>
          <a:endParaRPr lang="ru-RU" sz="16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B6C7-5A3C-4EE3-8FF7-CCF2166CD70A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F6E4-EEB3-4BE0-BD93-03362F727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B6C7-5A3C-4EE3-8FF7-CCF2166CD70A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F6E4-EEB3-4BE0-BD93-03362F727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B6C7-5A3C-4EE3-8FF7-CCF2166CD70A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F6E4-EEB3-4BE0-BD93-03362F727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B6C7-5A3C-4EE3-8FF7-CCF2166CD70A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F6E4-EEB3-4BE0-BD93-03362F727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B6C7-5A3C-4EE3-8FF7-CCF2166CD70A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F6E4-EEB3-4BE0-BD93-03362F727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B6C7-5A3C-4EE3-8FF7-CCF2166CD70A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F6E4-EEB3-4BE0-BD93-03362F727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B6C7-5A3C-4EE3-8FF7-CCF2166CD70A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F6E4-EEB3-4BE0-BD93-03362F727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B6C7-5A3C-4EE3-8FF7-CCF2166CD70A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F6E4-EEB3-4BE0-BD93-03362F727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B6C7-5A3C-4EE3-8FF7-CCF2166CD70A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F6E4-EEB3-4BE0-BD93-03362F727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B6C7-5A3C-4EE3-8FF7-CCF2166CD70A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F6E4-EEB3-4BE0-BD93-03362F727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B6C7-5A3C-4EE3-8FF7-CCF2166CD70A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F6E4-EEB3-4BE0-BD93-03362F727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3B6C7-5A3C-4EE3-8FF7-CCF2166CD70A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EF6E4-EEB3-4BE0-BD93-03362F727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sil_mono_pr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82539" y="0"/>
            <a:ext cx="3061461" cy="92867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</p:pic>
      <p:sp>
        <p:nvSpPr>
          <p:cNvPr id="9" name="Прямоугольник 8"/>
          <p:cNvSpPr/>
          <p:nvPr/>
        </p:nvSpPr>
        <p:spPr>
          <a:xfrm>
            <a:off x="1714480" y="142852"/>
            <a:ext cx="5715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Управление Федерального </a:t>
            </a:r>
            <a:r>
              <a:rPr lang="ru-RU" sz="2000" b="1" kern="1600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казначейства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2000" b="1" dirty="0" smtClean="0">
              <a:solidFill>
                <a:prstClr val="white">
                  <a:alpha val="97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2000" b="1" dirty="0" smtClean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 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г. Санкт-Петербургу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44000" y="72000"/>
            <a:ext cx="1470839" cy="792000"/>
            <a:chOff x="142847" y="0"/>
            <a:chExt cx="1470839" cy="7920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20000"/>
            </a:blip>
            <a:srcRect/>
            <a:stretch>
              <a:fillRect/>
            </a:stretch>
          </p:blipFill>
          <p:spPr bwMode="auto">
            <a:xfrm>
              <a:off x="857224" y="0"/>
              <a:ext cx="756462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Рисунок 12" descr="Знак+ФК_clipped_rev_1.png"/>
            <p:cNvPicPr>
              <a:picLocks noChangeAspect="1"/>
            </p:cNvPicPr>
            <p:nvPr/>
          </p:nvPicPr>
          <p:blipFill>
            <a:blip r:embed="rId4" cstate="print">
              <a:lum contrast="-20000"/>
            </a:blip>
            <a:stretch>
              <a:fillRect/>
            </a:stretch>
          </p:blipFill>
          <p:spPr>
            <a:xfrm>
              <a:off x="142847" y="0"/>
              <a:ext cx="703401" cy="792000"/>
            </a:xfrm>
            <a:prstGeom prst="rect">
              <a:avLst/>
            </a:prstGeom>
          </p:spPr>
        </p:pic>
      </p:grpSp>
      <p:sp>
        <p:nvSpPr>
          <p:cNvPr id="10" name="Прямоугольник 124"/>
          <p:cNvSpPr>
            <a:spLocks noChangeArrowheads="1"/>
          </p:cNvSpPr>
          <p:nvPr/>
        </p:nvSpPr>
        <p:spPr bwMode="auto">
          <a:xfrm>
            <a:off x="323850" y="2276475"/>
            <a:ext cx="83581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Отдельные направления совершенствования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работы  Управления Федерального казначейства по г. Санкт-Петербургу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2013 -2017 годах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sil_mono_pr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82539" y="0"/>
            <a:ext cx="3061461" cy="92867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</p:pic>
      <p:sp>
        <p:nvSpPr>
          <p:cNvPr id="9" name="Прямоугольник 8"/>
          <p:cNvSpPr/>
          <p:nvPr/>
        </p:nvSpPr>
        <p:spPr>
          <a:xfrm>
            <a:off x="1714480" y="142852"/>
            <a:ext cx="5715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Управление Федерального </a:t>
            </a:r>
            <a:r>
              <a:rPr lang="ru-RU" sz="2000" b="1" kern="1600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казначейства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2000" b="1" dirty="0" smtClean="0">
              <a:solidFill>
                <a:prstClr val="white">
                  <a:alpha val="97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2000" b="1" dirty="0" smtClean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 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г. Санкт-Петербургу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144000" y="72000"/>
            <a:ext cx="1470839" cy="792000"/>
            <a:chOff x="142847" y="0"/>
            <a:chExt cx="1470839" cy="7920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20000"/>
            </a:blip>
            <a:srcRect/>
            <a:stretch>
              <a:fillRect/>
            </a:stretch>
          </p:blipFill>
          <p:spPr bwMode="auto">
            <a:xfrm>
              <a:off x="857224" y="0"/>
              <a:ext cx="756462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Рисунок 12" descr="Знак+ФК_clipped_rev_1.png"/>
            <p:cNvPicPr>
              <a:picLocks noChangeAspect="1"/>
            </p:cNvPicPr>
            <p:nvPr/>
          </p:nvPicPr>
          <p:blipFill>
            <a:blip r:embed="rId5" cstate="print">
              <a:lum contrast="-20000"/>
            </a:blip>
            <a:stretch>
              <a:fillRect/>
            </a:stretch>
          </p:blipFill>
          <p:spPr>
            <a:xfrm>
              <a:off x="142847" y="0"/>
              <a:ext cx="703401" cy="792000"/>
            </a:xfrm>
            <a:prstGeom prst="rect">
              <a:avLst/>
            </a:prstGeom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</a:t>
            </a:r>
            <a:r>
              <a:rPr lang="en-US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</a:t>
            </a:r>
            <a:r>
              <a:rPr lang="ru-RU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. Размещение </a:t>
            </a:r>
            <a:r>
              <a:rPr lang="ru-RU" sz="2200" b="1" dirty="0">
                <a:solidFill>
                  <a:srgbClr val="C00000"/>
                </a:solidFill>
                <a:latin typeface="+mj-lt"/>
              </a:rPr>
              <a:t>учреждениями </a:t>
            </a:r>
            <a:r>
              <a:rPr lang="ru-RU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информации на сайте ГМУ в 2013 году</a:t>
            </a:r>
          </a:p>
        </p:txBody>
      </p:sp>
      <p:graphicFrame>
        <p:nvGraphicFramePr>
          <p:cNvPr id="11" name="Содержимое 3"/>
          <p:cNvGraphicFramePr>
            <a:graphicFrameLocks noGrp="1"/>
          </p:cNvGraphicFramePr>
          <p:nvPr/>
        </p:nvGraphicFramePr>
        <p:xfrm>
          <a:off x="0" y="1989138"/>
          <a:ext cx="4437063" cy="3454400"/>
        </p:xfrm>
        <a:graphic>
          <a:graphicData uri="http://schemas.openxmlformats.org/presentationml/2006/ole">
            <p:oleObj spid="_x0000_s19458" name="Лист" r:id="rId6" imgW="4526319" imgH="2636507" progId="Excel.Sheet.8">
              <p:embed/>
            </p:oleObj>
          </a:graphicData>
        </a:graphic>
      </p:graphicFrame>
      <p:graphicFrame>
        <p:nvGraphicFramePr>
          <p:cNvPr id="14" name="Object 6"/>
          <p:cNvGraphicFramePr>
            <a:graphicFrameLocks/>
          </p:cNvGraphicFramePr>
          <p:nvPr/>
        </p:nvGraphicFramePr>
        <p:xfrm>
          <a:off x="4572000" y="1989138"/>
          <a:ext cx="4568825" cy="3384550"/>
        </p:xfrm>
        <a:graphic>
          <a:graphicData uri="http://schemas.openxmlformats.org/presentationml/2006/ole">
            <p:oleObj spid="_x0000_s19459" name="Лист" r:id="rId7" imgW="6454185" imgH="3588981" progId="Excel.Sheet.8">
              <p:embed/>
            </p:oleObj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551656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Задача – 100% размещение необходимой информации на Официальном сайте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www.bus.gov.ru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8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179388" y="1484313"/>
            <a:ext cx="4248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</a:rPr>
              <a:t>Федеральные бюджетные учреждения</a:t>
            </a: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4643438" y="1412875"/>
            <a:ext cx="4500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</a:rPr>
              <a:t>Бюджетные учреждения СПб и муниципальных образований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2916238" y="2565400"/>
            <a:ext cx="0" cy="790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2447925" y="2447925"/>
            <a:ext cx="431800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7451725" y="2349500"/>
            <a:ext cx="0" cy="1295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sil_mono_pr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82539" y="0"/>
            <a:ext cx="3061461" cy="92867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</p:pic>
      <p:sp>
        <p:nvSpPr>
          <p:cNvPr id="9" name="Прямоугольник 8"/>
          <p:cNvSpPr/>
          <p:nvPr/>
        </p:nvSpPr>
        <p:spPr>
          <a:xfrm>
            <a:off x="1714480" y="142852"/>
            <a:ext cx="5715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Управление Федерального </a:t>
            </a:r>
            <a:r>
              <a:rPr lang="ru-RU" sz="2000" b="1" kern="1600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казначейства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2000" b="1" dirty="0" smtClean="0">
              <a:solidFill>
                <a:prstClr val="white">
                  <a:alpha val="97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2000" b="1" dirty="0" smtClean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 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г. Санкт-Петербургу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144000" y="72000"/>
            <a:ext cx="1470839" cy="792000"/>
            <a:chOff x="142847" y="0"/>
            <a:chExt cx="1470839" cy="7920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20000"/>
            </a:blip>
            <a:srcRect/>
            <a:stretch>
              <a:fillRect/>
            </a:stretch>
          </p:blipFill>
          <p:spPr bwMode="auto">
            <a:xfrm>
              <a:off x="857224" y="0"/>
              <a:ext cx="756462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Рисунок 12" descr="Знак+ФК_clipped_rev_1.png"/>
            <p:cNvPicPr>
              <a:picLocks noChangeAspect="1"/>
            </p:cNvPicPr>
            <p:nvPr/>
          </p:nvPicPr>
          <p:blipFill>
            <a:blip r:embed="rId4" cstate="print">
              <a:lum contrast="-20000"/>
            </a:blip>
            <a:stretch>
              <a:fillRect/>
            </a:stretch>
          </p:blipFill>
          <p:spPr>
            <a:xfrm>
              <a:off x="142847" y="0"/>
              <a:ext cx="703401" cy="792000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90805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3.  Повышение степени удовлетворенности клиентов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качеством обслуживания</a:t>
            </a:r>
          </a:p>
        </p:txBody>
      </p:sp>
      <p:sp>
        <p:nvSpPr>
          <p:cNvPr id="11" name="Куб 10"/>
          <p:cNvSpPr/>
          <p:nvPr/>
        </p:nvSpPr>
        <p:spPr>
          <a:xfrm>
            <a:off x="179388" y="1844675"/>
            <a:ext cx="1908175" cy="1368425"/>
          </a:xfrm>
          <a:prstGeom prst="cube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u="sng" cap="small" dirty="0">
                <a:solidFill>
                  <a:schemeClr val="tx2"/>
                </a:solidFill>
                <a:latin typeface="Times New Roman" pitchFamily="18" charset="0"/>
              </a:rPr>
              <a:t>Основные</a:t>
            </a:r>
            <a:r>
              <a:rPr lang="ru-RU" sz="2000" b="1" i="1" u="sng" dirty="0">
                <a:solidFill>
                  <a:schemeClr val="tx2"/>
                </a:solidFill>
              </a:rPr>
              <a:t> </a:t>
            </a:r>
            <a:r>
              <a:rPr lang="ru-RU" sz="2000" b="1" i="1" u="sng" cap="small" dirty="0">
                <a:solidFill>
                  <a:schemeClr val="tx2"/>
                </a:solidFill>
                <a:latin typeface="Times New Roman" pitchFamily="18" charset="0"/>
              </a:rPr>
              <a:t>задачи</a:t>
            </a:r>
            <a:r>
              <a:rPr lang="en-US" sz="2000" b="1" i="1" u="sng" dirty="0">
                <a:solidFill>
                  <a:schemeClr val="tx2"/>
                </a:solidFill>
              </a:rPr>
              <a:t>:</a:t>
            </a:r>
            <a:endParaRPr lang="ru-RU" sz="2000" b="1" i="1" u="sng" dirty="0">
              <a:solidFill>
                <a:schemeClr val="tx2"/>
              </a:solidFill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555875" y="3095625"/>
            <a:ext cx="6396038" cy="1439863"/>
          </a:xfrm>
          <a:prstGeom prst="bevel">
            <a:avLst>
              <a:gd name="adj" fmla="val 1124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600" b="1" dirty="0">
                <a:latin typeface="Times New Roman" pitchFamily="18" charset="0"/>
              </a:rPr>
              <a:t>Ускорение процесса проведения платежей и предоставление клиентам сервиса по наблюдению за изменением статусов платежных документов в ППО СУФД в процессе их обработки в режиме </a:t>
            </a:r>
            <a:r>
              <a:rPr lang="en-US" sz="1600" b="1" dirty="0">
                <a:latin typeface="Times New Roman" pitchFamily="18" charset="0"/>
              </a:rPr>
              <a:t>on-line</a:t>
            </a:r>
          </a:p>
          <a:p>
            <a:pPr>
              <a:spcAft>
                <a:spcPts val="1000"/>
              </a:spcAft>
              <a:defRPr/>
            </a:pPr>
            <a:endParaRPr lang="ru-RU" sz="1600" b="1" dirty="0">
              <a:latin typeface="Arial" pitchFamily="34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2555875" y="2420938"/>
            <a:ext cx="6408738" cy="647700"/>
          </a:xfrm>
          <a:prstGeom prst="bevel">
            <a:avLst>
              <a:gd name="adj" fmla="val 10302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Активное использование сайта Управления для оперативного доведения актуальной информации до клиентов</a:t>
            </a: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2555875" y="1844675"/>
            <a:ext cx="6408738" cy="504825"/>
          </a:xfrm>
          <a:prstGeom prst="bevel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600" b="1" dirty="0">
                <a:latin typeface="Times New Roman" pitchFamily="18" charset="0"/>
              </a:rPr>
              <a:t>Проведение обучения клиентов работе в ППО СУФД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2555875" y="5732463"/>
            <a:ext cx="6408738" cy="1009650"/>
          </a:xfrm>
          <a:prstGeom prst="bevel">
            <a:avLst>
              <a:gd name="adj" fmla="val 8104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600" b="1" dirty="0">
                <a:latin typeface="Times New Roman" pitchFamily="18" charset="0"/>
              </a:rPr>
              <a:t>Проработка вопроса о создании  в 2015 году </a:t>
            </a:r>
            <a:r>
              <a:rPr lang="en-US" sz="1600" b="1" dirty="0">
                <a:latin typeface="Times New Roman" pitchFamily="18" charset="0"/>
              </a:rPr>
              <a:t>call-</a:t>
            </a:r>
            <a:r>
              <a:rPr lang="ru-RU" sz="1600" b="1" dirty="0">
                <a:latin typeface="Times New Roman" pitchFamily="18" charset="0"/>
              </a:rPr>
              <a:t>центра для более качественного оказания консультационных услуг клиентам по техническим вопросам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047875" y="2060848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право 18"/>
          <p:cNvSpPr/>
          <p:nvPr/>
        </p:nvSpPr>
        <p:spPr>
          <a:xfrm>
            <a:off x="2123728" y="2060848"/>
            <a:ext cx="43204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124075" y="3644900"/>
            <a:ext cx="431800" cy="460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2124075" y="6092825"/>
            <a:ext cx="431800" cy="460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flipV="1">
            <a:off x="2124075" y="2781300"/>
            <a:ext cx="431800" cy="365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2124075" y="5084763"/>
            <a:ext cx="431800" cy="46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2555875" y="4572000"/>
            <a:ext cx="6408738" cy="1079500"/>
          </a:xfrm>
          <a:prstGeom prst="bevel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Предварительное направление электронных уведомлений клиентам об истечении срока действия сертификатов ключей электронной подписи</a:t>
            </a:r>
            <a:endParaRPr lang="ru-RU" sz="1600" b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sil_mono_pr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82539" y="0"/>
            <a:ext cx="3061461" cy="92867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</p:pic>
      <p:sp>
        <p:nvSpPr>
          <p:cNvPr id="9" name="Прямоугольник 8"/>
          <p:cNvSpPr/>
          <p:nvPr/>
        </p:nvSpPr>
        <p:spPr>
          <a:xfrm>
            <a:off x="1714480" y="142852"/>
            <a:ext cx="5715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Управление Федерального </a:t>
            </a:r>
            <a:r>
              <a:rPr lang="ru-RU" sz="2000" b="1" kern="1600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казначейства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2000" b="1" dirty="0" smtClean="0">
              <a:solidFill>
                <a:prstClr val="white">
                  <a:alpha val="97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2000" b="1" dirty="0" smtClean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 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г. Санкт-Петербургу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144000" y="72000"/>
            <a:ext cx="1470839" cy="792000"/>
            <a:chOff x="142847" y="0"/>
            <a:chExt cx="1470839" cy="7920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20000"/>
            </a:blip>
            <a:srcRect/>
            <a:stretch>
              <a:fillRect/>
            </a:stretch>
          </p:blipFill>
          <p:spPr bwMode="auto">
            <a:xfrm>
              <a:off x="857224" y="0"/>
              <a:ext cx="756462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Рисунок 12" descr="Знак+ФК_clipped_rev_1.png"/>
            <p:cNvPicPr>
              <a:picLocks noChangeAspect="1"/>
            </p:cNvPicPr>
            <p:nvPr/>
          </p:nvPicPr>
          <p:blipFill>
            <a:blip r:embed="rId4" cstate="print">
              <a:lum contrast="-20000"/>
            </a:blip>
            <a:stretch>
              <a:fillRect/>
            </a:stretch>
          </p:blipFill>
          <p:spPr>
            <a:xfrm>
              <a:off x="142847" y="0"/>
              <a:ext cx="703401" cy="792000"/>
            </a:xfrm>
            <a:prstGeom prst="rect">
              <a:avLst/>
            </a:prstGeom>
          </p:spPr>
        </p:pic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50825" y="981075"/>
            <a:ext cx="84978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 Стратегическая карта Казначейства России на 201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-201</a:t>
            </a:r>
            <a:r>
              <a:rPr lang="en-US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годы</a:t>
            </a:r>
          </a:p>
          <a:p>
            <a:endParaRPr lang="ru-RU" sz="2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547813" y="1484313"/>
            <a:ext cx="6048375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стратегических целей</a:t>
            </a:r>
          </a:p>
        </p:txBody>
      </p:sp>
      <p:sp>
        <p:nvSpPr>
          <p:cNvPr id="14" name="Скругленный прямоугольник 13"/>
          <p:cNvSpPr>
            <a:spLocks noChangeArrowheads="1"/>
          </p:cNvSpPr>
          <p:nvPr/>
        </p:nvSpPr>
        <p:spPr bwMode="auto">
          <a:xfrm>
            <a:off x="1476375" y="2133600"/>
            <a:ext cx="6048375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стратегических задач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1476375" y="2781300"/>
            <a:ext cx="5976938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48 мероприятий на 2013 год 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3779838" y="1916113"/>
            <a:ext cx="1439862" cy="2159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708400" y="2565400"/>
            <a:ext cx="1565275" cy="2159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20"/>
          <p:cNvSpPr/>
          <p:nvPr/>
        </p:nvSpPr>
        <p:spPr>
          <a:xfrm>
            <a:off x="3708400" y="3213100"/>
            <a:ext cx="1565275" cy="2159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1"/>
          <p:cNvSpPr>
            <a:spLocks noChangeArrowheads="1"/>
          </p:cNvSpPr>
          <p:nvPr/>
        </p:nvSpPr>
        <p:spPr bwMode="auto">
          <a:xfrm>
            <a:off x="827088" y="3429000"/>
            <a:ext cx="7489825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39 мероприятий, в которых принимают участие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пилотные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УФК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регионам</a:t>
            </a:r>
          </a:p>
        </p:txBody>
      </p:sp>
      <p:sp>
        <p:nvSpPr>
          <p:cNvPr id="20" name="Стрелка вниз 20"/>
          <p:cNvSpPr/>
          <p:nvPr/>
        </p:nvSpPr>
        <p:spPr>
          <a:xfrm>
            <a:off x="3708400" y="3860800"/>
            <a:ext cx="1565275" cy="2159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11"/>
          <p:cNvSpPr>
            <a:spLocks noChangeArrowheads="1"/>
          </p:cNvSpPr>
          <p:nvPr/>
        </p:nvSpPr>
        <p:spPr bwMode="auto">
          <a:xfrm>
            <a:off x="179388" y="4076700"/>
            <a:ext cx="8713787" cy="1571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УФК по г. Санкт-Петербургу в качестве пилотного привлечено 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одном: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Стратегическая задача 10. 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процессов управления финансовыми ресурсами Российской Федерации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Мероприятие 10.3.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осуществления операций по управлению остатками средств на едином счете федерального бюджета в части покупки (продажи) ценных бумаг по договорам РЕПО с кредитными организациями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11"/>
          <p:cNvSpPr>
            <a:spLocks noChangeArrowheads="1"/>
          </p:cNvSpPr>
          <p:nvPr/>
        </p:nvSpPr>
        <p:spPr bwMode="auto">
          <a:xfrm>
            <a:off x="250825" y="5876925"/>
            <a:ext cx="8569325" cy="781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rgbClr val="4A7EBB"/>
            </a:solidFill>
            <a:prstDash val="lgDash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еще 5 мероприятий, в которых в качестве пилотного региона могло быть привлечено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УФК по г. Санкт-Петербургу (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</a:rPr>
              <a:t>без дополнительных вложений в техническую инфраструктуру,  с учетом имеющегося кадрового потенциала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) </a:t>
            </a:r>
          </a:p>
        </p:txBody>
      </p:sp>
      <p:sp>
        <p:nvSpPr>
          <p:cNvPr id="23" name="Стрелка вниз 20"/>
          <p:cNvSpPr/>
          <p:nvPr/>
        </p:nvSpPr>
        <p:spPr>
          <a:xfrm>
            <a:off x="3708400" y="5661025"/>
            <a:ext cx="1565275" cy="2159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sil_mono_pr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82539" y="0"/>
            <a:ext cx="3061461" cy="92867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</p:pic>
      <p:sp>
        <p:nvSpPr>
          <p:cNvPr id="9" name="Прямоугольник 8"/>
          <p:cNvSpPr/>
          <p:nvPr/>
        </p:nvSpPr>
        <p:spPr>
          <a:xfrm>
            <a:off x="1714480" y="142852"/>
            <a:ext cx="5715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Управление Федерального </a:t>
            </a:r>
            <a:r>
              <a:rPr lang="ru-RU" sz="2000" b="1" kern="1600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казначейства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2000" b="1" dirty="0" smtClean="0">
              <a:solidFill>
                <a:prstClr val="white">
                  <a:alpha val="97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2000" b="1" dirty="0" smtClean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 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г. Санкт-Петербургу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144000" y="72000"/>
            <a:ext cx="1470839" cy="792000"/>
            <a:chOff x="142847" y="0"/>
            <a:chExt cx="1470839" cy="7920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20000"/>
            </a:blip>
            <a:srcRect/>
            <a:stretch>
              <a:fillRect/>
            </a:stretch>
          </p:blipFill>
          <p:spPr bwMode="auto">
            <a:xfrm>
              <a:off x="857224" y="0"/>
              <a:ext cx="756462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Рисунок 12" descr="Знак+ФК_clipped_rev_1.png"/>
            <p:cNvPicPr>
              <a:picLocks noChangeAspect="1"/>
            </p:cNvPicPr>
            <p:nvPr/>
          </p:nvPicPr>
          <p:blipFill>
            <a:blip r:embed="rId4" cstate="print">
              <a:lum contrast="-20000"/>
            </a:blip>
            <a:stretch>
              <a:fillRect/>
            </a:stretch>
          </p:blipFill>
          <p:spPr>
            <a:xfrm>
              <a:off x="142847" y="0"/>
              <a:ext cx="703401" cy="792000"/>
            </a:xfrm>
            <a:prstGeom prst="rect">
              <a:avLst/>
            </a:prstGeom>
          </p:spPr>
        </p:pic>
      </p:grpSp>
      <p:sp>
        <p:nvSpPr>
          <p:cNvPr id="11" name="Прямоугольник 25"/>
          <p:cNvSpPr>
            <a:spLocks noChangeArrowheads="1"/>
          </p:cNvSpPr>
          <p:nvPr/>
        </p:nvSpPr>
        <p:spPr bwMode="auto">
          <a:xfrm>
            <a:off x="6948488" y="857232"/>
            <a:ext cx="2195512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u="sng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5.1. Оптимизация сети </a:t>
            </a:r>
          </a:p>
          <a:p>
            <a:endParaRPr lang="ru-RU" sz="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2010 -2011 годах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 были закрыты 3 площадки на территории Приморского</a:t>
            </a:r>
            <a:r>
              <a:rPr lang="en-US" sz="1300" b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 Кронштадского</a:t>
            </a:r>
            <a:r>
              <a:rPr lang="en-US" sz="13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и Кировского районов общей площадью</a:t>
            </a:r>
            <a:r>
              <a:rPr lang="en-US" sz="1300" b="1">
                <a:latin typeface="Times New Roman" pitchFamily="18" charset="0"/>
                <a:cs typeface="Times New Roman" pitchFamily="18" charset="0"/>
              </a:rPr>
              <a:t> – 1074 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кв.м. Обслуживание клиентов осуществляется ближайшими терр. отделами. </a:t>
            </a:r>
          </a:p>
          <a:p>
            <a:endParaRPr lang="ru-RU" sz="6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2013 году 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освобождены неиспользуемые площади в Выборгском и  Центральном районах       ( всего 2 площадки - 880,7 кв.м.), с сохранением точек присутствия.</a:t>
            </a:r>
          </a:p>
          <a:p>
            <a:endParaRPr lang="ru-RU" sz="6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2014 году 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– упразднение отдела №7 (Красногвардейский район) – 10 человек,  649,4 кв.м., 1,0 млн. руб.  в год. Клиенты переходят на обслуживание в отдел №4 (Калининский район).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0" y="798513"/>
            <a:ext cx="7019925" cy="6059487"/>
            <a:chOff x="0" y="798513"/>
            <a:chExt cx="7019925" cy="6059487"/>
          </a:xfrm>
        </p:grpSpPr>
        <p:pic>
          <p:nvPicPr>
            <p:cNvPr id="14" name="Picture 10" descr="C:\Users\Пользователь\Desktop\Собеседование_доклад\Карта спб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98513"/>
              <a:ext cx="7019925" cy="6059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9"/>
            <p:cNvSpPr txBox="1">
              <a:spLocks/>
            </p:cNvSpPr>
            <p:nvPr/>
          </p:nvSpPr>
          <p:spPr bwMode="auto">
            <a:xfrm>
              <a:off x="2987675" y="1989138"/>
              <a:ext cx="1793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o</a:t>
              </a:r>
              <a:endParaRPr lang="ru-RU" sz="1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6" name="TextBox 10"/>
            <p:cNvSpPr txBox="1">
              <a:spLocks/>
            </p:cNvSpPr>
            <p:nvPr/>
          </p:nvSpPr>
          <p:spPr bwMode="auto">
            <a:xfrm>
              <a:off x="4679950" y="2735263"/>
              <a:ext cx="179388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o</a:t>
              </a:r>
              <a:endParaRPr lang="ru-RU" sz="1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7" name="TextBox 11"/>
            <p:cNvSpPr txBox="1">
              <a:spLocks/>
            </p:cNvSpPr>
            <p:nvPr/>
          </p:nvSpPr>
          <p:spPr bwMode="auto">
            <a:xfrm>
              <a:off x="2627313" y="4292600"/>
              <a:ext cx="17938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o</a:t>
              </a:r>
              <a:endParaRPr lang="ru-RU" sz="1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8" name="TextBox 12"/>
            <p:cNvSpPr txBox="1">
              <a:spLocks/>
            </p:cNvSpPr>
            <p:nvPr/>
          </p:nvSpPr>
          <p:spPr bwMode="auto">
            <a:xfrm>
              <a:off x="3851275" y="4581525"/>
              <a:ext cx="180975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o</a:t>
              </a:r>
              <a:endParaRPr lang="ru-RU" sz="1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9" name="TextBox 13"/>
            <p:cNvSpPr txBox="1">
              <a:spLocks/>
            </p:cNvSpPr>
            <p:nvPr/>
          </p:nvSpPr>
          <p:spPr bwMode="auto">
            <a:xfrm>
              <a:off x="5148263" y="5589588"/>
              <a:ext cx="17938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o</a:t>
              </a:r>
              <a:endParaRPr lang="ru-RU" sz="1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0" name="TextBox 14"/>
            <p:cNvSpPr txBox="1">
              <a:spLocks/>
            </p:cNvSpPr>
            <p:nvPr/>
          </p:nvSpPr>
          <p:spPr bwMode="auto">
            <a:xfrm>
              <a:off x="5940425" y="5373688"/>
              <a:ext cx="1793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o</a:t>
              </a:r>
              <a:endParaRPr lang="ru-RU" sz="1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1" name="TextBox 15"/>
            <p:cNvSpPr txBox="1">
              <a:spLocks/>
            </p:cNvSpPr>
            <p:nvPr/>
          </p:nvSpPr>
          <p:spPr bwMode="auto">
            <a:xfrm>
              <a:off x="4643438" y="4365625"/>
              <a:ext cx="17938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o</a:t>
              </a:r>
              <a:endParaRPr lang="ru-RU" sz="1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2" name="TextBox 16"/>
            <p:cNvSpPr txBox="1">
              <a:spLocks/>
            </p:cNvSpPr>
            <p:nvPr/>
          </p:nvSpPr>
          <p:spPr bwMode="auto">
            <a:xfrm>
              <a:off x="4859338" y="4076700"/>
              <a:ext cx="179387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o</a:t>
              </a:r>
              <a:endParaRPr lang="ru-RU" sz="1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3" name="TextBox 17"/>
            <p:cNvSpPr txBox="1">
              <a:spLocks/>
            </p:cNvSpPr>
            <p:nvPr/>
          </p:nvSpPr>
          <p:spPr bwMode="auto">
            <a:xfrm>
              <a:off x="5364163" y="4365625"/>
              <a:ext cx="179387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o</a:t>
              </a:r>
              <a:endParaRPr lang="ru-RU" sz="1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4" name="TextBox 18"/>
            <p:cNvSpPr txBox="1">
              <a:spLocks/>
            </p:cNvSpPr>
            <p:nvPr/>
          </p:nvSpPr>
          <p:spPr bwMode="auto">
            <a:xfrm>
              <a:off x="4841875" y="3384550"/>
              <a:ext cx="180975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o</a:t>
              </a:r>
              <a:endParaRPr lang="ru-RU" sz="1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5" name="TextBox 19"/>
            <p:cNvSpPr txBox="1">
              <a:spLocks/>
            </p:cNvSpPr>
            <p:nvPr/>
          </p:nvSpPr>
          <p:spPr bwMode="auto">
            <a:xfrm>
              <a:off x="4248150" y="3563938"/>
              <a:ext cx="179388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o</a:t>
              </a:r>
              <a:endParaRPr lang="ru-RU" sz="1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6" name="TextBox 20"/>
            <p:cNvSpPr txBox="1">
              <a:spLocks/>
            </p:cNvSpPr>
            <p:nvPr/>
          </p:nvSpPr>
          <p:spPr bwMode="auto">
            <a:xfrm>
              <a:off x="4500563" y="3860800"/>
              <a:ext cx="1809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o</a:t>
              </a:r>
              <a:endParaRPr lang="ru-RU" sz="1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7" name="TextBox 21"/>
            <p:cNvSpPr txBox="1">
              <a:spLocks/>
            </p:cNvSpPr>
            <p:nvPr/>
          </p:nvSpPr>
          <p:spPr bwMode="auto">
            <a:xfrm>
              <a:off x="4824413" y="3635375"/>
              <a:ext cx="17938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o</a:t>
              </a:r>
              <a:endParaRPr lang="ru-RU" sz="1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8" name="TextBox 22"/>
            <p:cNvSpPr txBox="1">
              <a:spLocks/>
            </p:cNvSpPr>
            <p:nvPr/>
          </p:nvSpPr>
          <p:spPr bwMode="auto">
            <a:xfrm>
              <a:off x="4608513" y="3455988"/>
              <a:ext cx="1809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rgbClr val="FF0000"/>
                  </a:solidFill>
                  <a:latin typeface="Calibri" pitchFamily="34" charset="0"/>
                </a:rPr>
                <a:t>▲</a:t>
              </a:r>
            </a:p>
          </p:txBody>
        </p:sp>
        <p:sp>
          <p:nvSpPr>
            <p:cNvPr id="29" name="TextBox 23"/>
            <p:cNvSpPr txBox="1">
              <a:spLocks/>
            </p:cNvSpPr>
            <p:nvPr/>
          </p:nvSpPr>
          <p:spPr bwMode="auto">
            <a:xfrm>
              <a:off x="4464050" y="3384550"/>
              <a:ext cx="1809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o</a:t>
              </a:r>
              <a:endParaRPr lang="ru-RU" sz="1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0" name="TextBox 21"/>
            <p:cNvSpPr txBox="1">
              <a:spLocks/>
            </p:cNvSpPr>
            <p:nvPr/>
          </p:nvSpPr>
          <p:spPr bwMode="auto">
            <a:xfrm>
              <a:off x="5435600" y="3357563"/>
              <a:ext cx="1793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o</a:t>
              </a:r>
              <a:endPara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1" name="TextBox 51"/>
            <p:cNvSpPr txBox="1">
              <a:spLocks noChangeArrowheads="1"/>
            </p:cNvSpPr>
            <p:nvPr/>
          </p:nvSpPr>
          <p:spPr bwMode="auto">
            <a:xfrm>
              <a:off x="5003800" y="3284538"/>
              <a:ext cx="504825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>
                  <a:solidFill>
                    <a:srgbClr val="003300"/>
                  </a:solidFill>
                  <a:latin typeface="Calibri" pitchFamily="34" charset="0"/>
                </a:rPr>
                <a:t>2014</a:t>
              </a:r>
              <a:endParaRPr lang="ru-RU" sz="1100" b="1">
                <a:solidFill>
                  <a:srgbClr val="003300"/>
                </a:solidFill>
                <a:latin typeface="Calibri" pitchFamily="34" charset="0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 bwMode="auto">
            <a:xfrm rot="21300000" flipH="1" flipV="1">
              <a:off x="4967288" y="3527425"/>
              <a:ext cx="504825" cy="1588"/>
            </a:xfrm>
            <a:prstGeom prst="straightConnector1">
              <a:avLst/>
            </a:prstGeom>
            <a:ln w="19050">
              <a:solidFill>
                <a:srgbClr val="0033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sil_mono_pr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82539" y="0"/>
            <a:ext cx="3061461" cy="92867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</p:pic>
      <p:sp>
        <p:nvSpPr>
          <p:cNvPr id="9" name="Прямоугольник 8"/>
          <p:cNvSpPr/>
          <p:nvPr/>
        </p:nvSpPr>
        <p:spPr>
          <a:xfrm>
            <a:off x="1714480" y="142852"/>
            <a:ext cx="5715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Управление Федерального </a:t>
            </a:r>
            <a:r>
              <a:rPr lang="ru-RU" sz="2000" b="1" kern="1600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казначейства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2000" b="1" dirty="0" smtClean="0">
              <a:solidFill>
                <a:prstClr val="white">
                  <a:alpha val="97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2000" b="1" dirty="0" smtClean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 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г. Санкт-Петербургу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144000" y="72000"/>
            <a:ext cx="1470839" cy="792000"/>
            <a:chOff x="142847" y="0"/>
            <a:chExt cx="1470839" cy="7920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20000"/>
            </a:blip>
            <a:srcRect/>
            <a:stretch>
              <a:fillRect/>
            </a:stretch>
          </p:blipFill>
          <p:spPr bwMode="auto">
            <a:xfrm>
              <a:off x="857224" y="0"/>
              <a:ext cx="756462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Рисунок 12" descr="Знак+ФК_clipped_rev_1.png"/>
            <p:cNvPicPr>
              <a:picLocks noChangeAspect="1"/>
            </p:cNvPicPr>
            <p:nvPr/>
          </p:nvPicPr>
          <p:blipFill>
            <a:blip r:embed="rId4" cstate="print">
              <a:lum contrast="-20000"/>
            </a:blip>
            <a:stretch>
              <a:fillRect/>
            </a:stretch>
          </p:blipFill>
          <p:spPr>
            <a:xfrm>
              <a:off x="142847" y="0"/>
              <a:ext cx="703401" cy="792000"/>
            </a:xfrm>
            <a:prstGeom prst="rect">
              <a:avLst/>
            </a:prstGeom>
          </p:spPr>
        </p:pic>
      </p:grp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2195513" y="1412875"/>
            <a:ext cx="4824412" cy="649288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50000">
                <a:srgbClr val="FFFFCC"/>
              </a:gs>
              <a:gs pos="100000">
                <a:srgbClr val="CCFF33"/>
              </a:gs>
            </a:gsLst>
            <a:lin ang="5400000" scaled="1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Управления</a:t>
            </a:r>
          </a:p>
          <a:p>
            <a:pPr algn="ctr"/>
            <a:endParaRPr lang="ru-RU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2484438" y="2420938"/>
            <a:ext cx="2087562" cy="431800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rgbClr val="FFF0F0"/>
              </a:gs>
              <a:gs pos="100000">
                <a:srgbClr val="FFCCCC"/>
              </a:gs>
            </a:gsLst>
            <a:lin ang="5400000" scaled="1"/>
          </a:gradFill>
          <a:ln w="12700" algn="ctr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lIns="91432" tIns="45716" rIns="91432" bIns="45716" anchor="ctr"/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Заместитель руководителя</a:t>
            </a:r>
          </a:p>
          <a:p>
            <a:pPr algn="ctr"/>
            <a:endParaRPr lang="ru-RU" sz="1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4716463" y="2420938"/>
            <a:ext cx="1943100" cy="431800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rgbClr val="FFF0F0"/>
              </a:gs>
              <a:gs pos="100000">
                <a:srgbClr val="FFCCCC"/>
              </a:gs>
            </a:gsLst>
            <a:lin ang="5400000" scaled="1"/>
          </a:gradFill>
          <a:ln w="12700" algn="ctr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lIns="91432" tIns="45716" rIns="91432" bIns="45716" anchor="ctr"/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Заместитель руководителя</a:t>
            </a:r>
          </a:p>
          <a:p>
            <a:pPr algn="ctr"/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8"/>
          <p:cNvSpPr>
            <a:spLocks noChangeArrowheads="1"/>
          </p:cNvSpPr>
          <p:nvPr/>
        </p:nvSpPr>
        <p:spPr bwMode="auto">
          <a:xfrm>
            <a:off x="7235825" y="4076700"/>
            <a:ext cx="1439863" cy="3587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FF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Отдел кадров</a:t>
            </a:r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7164388" y="6237288"/>
            <a:ext cx="1441450" cy="5048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FF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Юридический 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отдел</a:t>
            </a:r>
          </a:p>
        </p:txBody>
      </p:sp>
      <p:sp>
        <p:nvSpPr>
          <p:cNvPr id="17" name="Rectangle 40"/>
          <p:cNvSpPr>
            <a:spLocks noChangeArrowheads="1"/>
          </p:cNvSpPr>
          <p:nvPr/>
        </p:nvSpPr>
        <p:spPr bwMode="auto">
          <a:xfrm>
            <a:off x="6877050" y="5229225"/>
            <a:ext cx="1728788" cy="9366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FF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Отдел 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мобилизационной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подготовки 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и гражданской 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обороны</a:t>
            </a:r>
          </a:p>
        </p:txBody>
      </p:sp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7235825" y="3429000"/>
            <a:ext cx="1547813" cy="5762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FF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Отдел 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государственных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закупок</a:t>
            </a:r>
          </a:p>
        </p:txBody>
      </p:sp>
      <p:sp>
        <p:nvSpPr>
          <p:cNvPr id="19" name="Rectangle 42"/>
          <p:cNvSpPr>
            <a:spLocks noChangeArrowheads="1"/>
          </p:cNvSpPr>
          <p:nvPr/>
        </p:nvSpPr>
        <p:spPr bwMode="auto">
          <a:xfrm>
            <a:off x="2843213" y="4797425"/>
            <a:ext cx="1728787" cy="7921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FF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Отдел бюджетного 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учета и отчетности 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по операциям 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бюджетов</a:t>
            </a:r>
          </a:p>
        </p:txBody>
      </p:sp>
      <p:sp>
        <p:nvSpPr>
          <p:cNvPr id="20" name="Rectangle 43"/>
          <p:cNvSpPr>
            <a:spLocks noChangeArrowheads="1"/>
          </p:cNvSpPr>
          <p:nvPr/>
        </p:nvSpPr>
        <p:spPr bwMode="auto">
          <a:xfrm>
            <a:off x="7235825" y="2924175"/>
            <a:ext cx="1584325" cy="4318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FF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Отдел финансового 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обеспечения</a:t>
            </a:r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2843213" y="3644900"/>
            <a:ext cx="1657350" cy="4318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FF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Операционный отдел</a:t>
            </a:r>
          </a:p>
        </p:txBody>
      </p:sp>
      <p:sp>
        <p:nvSpPr>
          <p:cNvPr id="22" name="Rectangle 45"/>
          <p:cNvSpPr>
            <a:spLocks noChangeArrowheads="1"/>
          </p:cNvSpPr>
          <p:nvPr/>
        </p:nvSpPr>
        <p:spPr bwMode="auto">
          <a:xfrm>
            <a:off x="2843213" y="4221163"/>
            <a:ext cx="1657350" cy="3587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FF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Отдел доходов</a:t>
            </a:r>
          </a:p>
        </p:txBody>
      </p:sp>
      <p:sp>
        <p:nvSpPr>
          <p:cNvPr id="23" name="Rectangle 46"/>
          <p:cNvSpPr>
            <a:spLocks noChangeArrowheads="1"/>
          </p:cNvSpPr>
          <p:nvPr/>
        </p:nvSpPr>
        <p:spPr bwMode="auto">
          <a:xfrm>
            <a:off x="5219700" y="3860800"/>
            <a:ext cx="1439863" cy="9366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FF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Отдел режима 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секретности и 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безопасности 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информации</a:t>
            </a:r>
          </a:p>
        </p:txBody>
      </p:sp>
      <p:sp>
        <p:nvSpPr>
          <p:cNvPr id="24" name="Rectangle 47"/>
          <p:cNvSpPr>
            <a:spLocks noChangeArrowheads="1"/>
          </p:cNvSpPr>
          <p:nvPr/>
        </p:nvSpPr>
        <p:spPr bwMode="auto">
          <a:xfrm>
            <a:off x="5219700" y="4941888"/>
            <a:ext cx="1439863" cy="4318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FF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Административный 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отдел</a:t>
            </a:r>
          </a:p>
        </p:txBody>
      </p:sp>
      <p:sp>
        <p:nvSpPr>
          <p:cNvPr id="25" name="Rectangle 48"/>
          <p:cNvSpPr>
            <a:spLocks noChangeArrowheads="1"/>
          </p:cNvSpPr>
          <p:nvPr/>
        </p:nvSpPr>
        <p:spPr bwMode="auto">
          <a:xfrm>
            <a:off x="1258888" y="2924175"/>
            <a:ext cx="1152525" cy="2889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FF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Отдел расходов</a:t>
            </a:r>
          </a:p>
        </p:txBody>
      </p:sp>
      <p:sp>
        <p:nvSpPr>
          <p:cNvPr id="26" name="Rectangle 49"/>
          <p:cNvSpPr>
            <a:spLocks noChangeArrowheads="1"/>
          </p:cNvSpPr>
          <p:nvPr/>
        </p:nvSpPr>
        <p:spPr bwMode="auto">
          <a:xfrm>
            <a:off x="1258888" y="3357563"/>
            <a:ext cx="1152525" cy="7223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Отдел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обслуживания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силовых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ведомств</a:t>
            </a:r>
          </a:p>
        </p:txBody>
      </p:sp>
      <p:sp>
        <p:nvSpPr>
          <p:cNvPr id="27" name="Rectangle 50"/>
          <p:cNvSpPr>
            <a:spLocks noChangeArrowheads="1"/>
          </p:cNvSpPr>
          <p:nvPr/>
        </p:nvSpPr>
        <p:spPr bwMode="auto">
          <a:xfrm>
            <a:off x="7092950" y="4508500"/>
            <a:ext cx="1511300" cy="6477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FF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Отдел 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внутреннего 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контроля и аудита</a:t>
            </a:r>
          </a:p>
        </p:txBody>
      </p:sp>
      <p:sp>
        <p:nvSpPr>
          <p:cNvPr id="28" name="Rectangle 51"/>
          <p:cNvSpPr>
            <a:spLocks noChangeArrowheads="1"/>
          </p:cNvSpPr>
          <p:nvPr/>
        </p:nvSpPr>
        <p:spPr bwMode="auto">
          <a:xfrm>
            <a:off x="2843213" y="2924175"/>
            <a:ext cx="1657350" cy="5746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FF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Отдел ведения 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федеральных 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реестров</a:t>
            </a:r>
          </a:p>
        </p:txBody>
      </p:sp>
      <p:sp>
        <p:nvSpPr>
          <p:cNvPr id="29" name="Rectangle 52"/>
          <p:cNvSpPr>
            <a:spLocks noChangeArrowheads="1"/>
          </p:cNvSpPr>
          <p:nvPr/>
        </p:nvSpPr>
        <p:spPr bwMode="auto">
          <a:xfrm>
            <a:off x="179388" y="2420938"/>
            <a:ext cx="2087562" cy="431800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rgbClr val="FFF0F0"/>
              </a:gs>
              <a:gs pos="100000">
                <a:srgbClr val="FFCCCC"/>
              </a:gs>
            </a:gsLst>
            <a:lin ang="5400000" scaled="1"/>
          </a:gra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lIns="91432" tIns="45716" rIns="91432" bIns="45716" anchor="ctr"/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Заместитель руководителя </a:t>
            </a:r>
          </a:p>
          <a:p>
            <a:pPr algn="ctr"/>
            <a:endParaRPr lang="ru-RU" sz="1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71"/>
          <p:cNvSpPr>
            <a:spLocks noChangeShapeType="1"/>
          </p:cNvSpPr>
          <p:nvPr/>
        </p:nvSpPr>
        <p:spPr bwMode="auto">
          <a:xfrm flipV="1">
            <a:off x="1331913" y="2276475"/>
            <a:ext cx="7561262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1" name="Rectangle 83"/>
          <p:cNvSpPr>
            <a:spLocks noChangeArrowheads="1"/>
          </p:cNvSpPr>
          <p:nvPr/>
        </p:nvSpPr>
        <p:spPr bwMode="auto">
          <a:xfrm>
            <a:off x="5219700" y="2997200"/>
            <a:ext cx="1368425" cy="6477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FF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Отдел 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информационных 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систем</a:t>
            </a:r>
          </a:p>
        </p:txBody>
      </p:sp>
      <p:sp>
        <p:nvSpPr>
          <p:cNvPr id="32" name="Rectangle 85"/>
          <p:cNvSpPr>
            <a:spLocks noChangeArrowheads="1"/>
          </p:cNvSpPr>
          <p:nvPr/>
        </p:nvSpPr>
        <p:spPr bwMode="auto">
          <a:xfrm>
            <a:off x="7235825" y="1341438"/>
            <a:ext cx="1728788" cy="792162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FF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ПОМОЩНИК</a:t>
            </a:r>
          </a:p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РУКОВОДИТЕЛЯ</a:t>
            </a:r>
          </a:p>
        </p:txBody>
      </p:sp>
      <p:sp>
        <p:nvSpPr>
          <p:cNvPr id="33" name="Rectangle 85"/>
          <p:cNvSpPr>
            <a:spLocks noChangeArrowheads="1"/>
          </p:cNvSpPr>
          <p:nvPr/>
        </p:nvSpPr>
        <p:spPr bwMode="auto">
          <a:xfrm>
            <a:off x="250825" y="1341438"/>
            <a:ext cx="1728788" cy="792162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FF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ПОМОЩНИК </a:t>
            </a:r>
          </a:p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РУКОВОДИТЕЛЯ </a:t>
            </a:r>
          </a:p>
        </p:txBody>
      </p:sp>
      <p:cxnSp>
        <p:nvCxnSpPr>
          <p:cNvPr id="34" name="Прямая со стрелкой 55"/>
          <p:cNvCxnSpPr>
            <a:cxnSpLocks noChangeShapeType="1"/>
          </p:cNvCxnSpPr>
          <p:nvPr/>
        </p:nvCxnSpPr>
        <p:spPr bwMode="auto">
          <a:xfrm flipH="1">
            <a:off x="1979613" y="1700213"/>
            <a:ext cx="215900" cy="1587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</p:spPr>
      </p:cxn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6877050" y="2420938"/>
            <a:ext cx="1946275" cy="431800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rgbClr val="FFF0F0"/>
              </a:gs>
              <a:gs pos="100000">
                <a:srgbClr val="FFCCCC"/>
              </a:gs>
            </a:gsLst>
            <a:lin ang="5400000" scaled="1"/>
          </a:gradFill>
          <a:ln w="12700" algn="ctr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lIns="91432" tIns="45716" rIns="91432" bIns="45716" anchor="ctr"/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Заместитель руководителя</a:t>
            </a:r>
          </a:p>
          <a:p>
            <a:pPr algn="ctr"/>
            <a:endParaRPr lang="ru-RU" sz="10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75"/>
          <p:cNvCxnSpPr>
            <a:cxnSpLocks noChangeShapeType="1"/>
            <a:stCxn id="30" idx="1"/>
          </p:cNvCxnSpPr>
          <p:nvPr/>
        </p:nvCxnSpPr>
        <p:spPr bwMode="auto">
          <a:xfrm flipH="1">
            <a:off x="8893175" y="2276475"/>
            <a:ext cx="0" cy="424815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</p:spPr>
      </p:cxnSp>
      <p:sp>
        <p:nvSpPr>
          <p:cNvPr id="37" name="Rectangle 48"/>
          <p:cNvSpPr>
            <a:spLocks noChangeArrowheads="1"/>
          </p:cNvSpPr>
          <p:nvPr/>
        </p:nvSpPr>
        <p:spPr bwMode="auto">
          <a:xfrm>
            <a:off x="107950" y="3068638"/>
            <a:ext cx="863600" cy="288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Отдел № 1</a:t>
            </a:r>
          </a:p>
        </p:txBody>
      </p:sp>
      <p:sp>
        <p:nvSpPr>
          <p:cNvPr id="38" name="Rectangle 48"/>
          <p:cNvSpPr>
            <a:spLocks noChangeArrowheads="1"/>
          </p:cNvSpPr>
          <p:nvPr/>
        </p:nvSpPr>
        <p:spPr bwMode="auto">
          <a:xfrm>
            <a:off x="107950" y="3429000"/>
            <a:ext cx="863600" cy="287338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Отдел № 2</a:t>
            </a:r>
          </a:p>
        </p:txBody>
      </p:sp>
      <p:sp>
        <p:nvSpPr>
          <p:cNvPr id="39" name="Rectangle 48"/>
          <p:cNvSpPr>
            <a:spLocks noChangeArrowheads="1"/>
          </p:cNvSpPr>
          <p:nvPr/>
        </p:nvSpPr>
        <p:spPr bwMode="auto">
          <a:xfrm>
            <a:off x="107950" y="3789363"/>
            <a:ext cx="863600" cy="287337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Отдел № 3</a:t>
            </a:r>
          </a:p>
        </p:txBody>
      </p:sp>
      <p:sp>
        <p:nvSpPr>
          <p:cNvPr id="40" name="Rectangle 48"/>
          <p:cNvSpPr>
            <a:spLocks noChangeArrowheads="1"/>
          </p:cNvSpPr>
          <p:nvPr/>
        </p:nvSpPr>
        <p:spPr bwMode="auto">
          <a:xfrm>
            <a:off x="107950" y="4149725"/>
            <a:ext cx="863600" cy="287338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Отдел № 4</a:t>
            </a:r>
          </a:p>
        </p:txBody>
      </p:sp>
      <p:sp>
        <p:nvSpPr>
          <p:cNvPr id="41" name="Rectangle 48"/>
          <p:cNvSpPr>
            <a:spLocks noChangeArrowheads="1"/>
          </p:cNvSpPr>
          <p:nvPr/>
        </p:nvSpPr>
        <p:spPr bwMode="auto">
          <a:xfrm>
            <a:off x="107950" y="4508500"/>
            <a:ext cx="863600" cy="288925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Отдел № 5</a:t>
            </a:r>
          </a:p>
        </p:txBody>
      </p:sp>
      <p:sp>
        <p:nvSpPr>
          <p:cNvPr id="42" name="Rectangle 48"/>
          <p:cNvSpPr>
            <a:spLocks noChangeArrowheads="1"/>
          </p:cNvSpPr>
          <p:nvPr/>
        </p:nvSpPr>
        <p:spPr bwMode="auto">
          <a:xfrm>
            <a:off x="107950" y="4868863"/>
            <a:ext cx="863600" cy="288925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Отдел № 6</a:t>
            </a:r>
          </a:p>
        </p:txBody>
      </p:sp>
      <p:sp>
        <p:nvSpPr>
          <p:cNvPr id="43" name="Rectangle 48"/>
          <p:cNvSpPr>
            <a:spLocks noChangeArrowheads="1"/>
          </p:cNvSpPr>
          <p:nvPr/>
        </p:nvSpPr>
        <p:spPr bwMode="auto">
          <a:xfrm>
            <a:off x="107950" y="5229225"/>
            <a:ext cx="863600" cy="288925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Отдел № 8</a:t>
            </a:r>
          </a:p>
        </p:txBody>
      </p:sp>
      <p:sp>
        <p:nvSpPr>
          <p:cNvPr id="44" name="Rectangle 48"/>
          <p:cNvSpPr>
            <a:spLocks noChangeArrowheads="1"/>
          </p:cNvSpPr>
          <p:nvPr/>
        </p:nvSpPr>
        <p:spPr bwMode="auto">
          <a:xfrm>
            <a:off x="107950" y="5589588"/>
            <a:ext cx="863600" cy="288925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Отдел № 9</a:t>
            </a:r>
          </a:p>
        </p:txBody>
      </p:sp>
      <p:sp>
        <p:nvSpPr>
          <p:cNvPr id="45" name="Rectangle 48"/>
          <p:cNvSpPr>
            <a:spLocks noChangeArrowheads="1"/>
          </p:cNvSpPr>
          <p:nvPr/>
        </p:nvSpPr>
        <p:spPr bwMode="auto">
          <a:xfrm>
            <a:off x="107950" y="5949950"/>
            <a:ext cx="863600" cy="288925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Отдел № 10</a:t>
            </a:r>
          </a:p>
        </p:txBody>
      </p:sp>
      <p:sp>
        <p:nvSpPr>
          <p:cNvPr id="46" name="Rectangle 48"/>
          <p:cNvSpPr>
            <a:spLocks noChangeArrowheads="1"/>
          </p:cNvSpPr>
          <p:nvPr/>
        </p:nvSpPr>
        <p:spPr bwMode="auto">
          <a:xfrm>
            <a:off x="107950" y="6308725"/>
            <a:ext cx="901700" cy="287338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Отдел № 11</a:t>
            </a:r>
          </a:p>
        </p:txBody>
      </p:sp>
      <p:sp>
        <p:nvSpPr>
          <p:cNvPr id="47" name="Rectangle 48"/>
          <p:cNvSpPr>
            <a:spLocks noChangeArrowheads="1"/>
          </p:cNvSpPr>
          <p:nvPr/>
        </p:nvSpPr>
        <p:spPr bwMode="auto">
          <a:xfrm>
            <a:off x="1258888" y="5734050"/>
            <a:ext cx="1009650" cy="288925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Отдел № 13</a:t>
            </a:r>
          </a:p>
        </p:txBody>
      </p:sp>
      <p:cxnSp>
        <p:nvCxnSpPr>
          <p:cNvPr id="48" name="Прямая соединительная линия 188"/>
          <p:cNvCxnSpPr>
            <a:cxnSpLocks noChangeShapeType="1"/>
          </p:cNvCxnSpPr>
          <p:nvPr/>
        </p:nvCxnSpPr>
        <p:spPr bwMode="auto">
          <a:xfrm>
            <a:off x="2627313" y="2852738"/>
            <a:ext cx="0" cy="2160587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49" name="Прямая со стрелкой 199"/>
          <p:cNvCxnSpPr>
            <a:cxnSpLocks noChangeShapeType="1"/>
            <a:endCxn id="28" idx="1"/>
          </p:cNvCxnSpPr>
          <p:nvPr/>
        </p:nvCxnSpPr>
        <p:spPr bwMode="auto">
          <a:xfrm flipV="1">
            <a:off x="2627313" y="3211513"/>
            <a:ext cx="215900" cy="1587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50" name="Прямая со стрелкой 205"/>
          <p:cNvCxnSpPr>
            <a:cxnSpLocks noChangeShapeType="1"/>
          </p:cNvCxnSpPr>
          <p:nvPr/>
        </p:nvCxnSpPr>
        <p:spPr bwMode="auto">
          <a:xfrm>
            <a:off x="7019925" y="3213100"/>
            <a:ext cx="217488" cy="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51" name="Прямая со стрелкой 223"/>
          <p:cNvCxnSpPr>
            <a:cxnSpLocks noChangeShapeType="1"/>
          </p:cNvCxnSpPr>
          <p:nvPr/>
        </p:nvCxnSpPr>
        <p:spPr bwMode="auto">
          <a:xfrm>
            <a:off x="4643438" y="2062163"/>
            <a:ext cx="0" cy="214312"/>
          </a:xfrm>
          <a:prstGeom prst="straightConnector1">
            <a:avLst/>
          </a:prstGeom>
          <a:noFill/>
          <a:ln w="22225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52" name="Прямая соединительная линия 253"/>
          <p:cNvCxnSpPr>
            <a:cxnSpLocks noChangeShapeType="1"/>
          </p:cNvCxnSpPr>
          <p:nvPr/>
        </p:nvCxnSpPr>
        <p:spPr bwMode="auto">
          <a:xfrm>
            <a:off x="4859338" y="2852738"/>
            <a:ext cx="0" cy="3097212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53" name="Прямая со стрелкой 262"/>
          <p:cNvCxnSpPr>
            <a:cxnSpLocks noChangeShapeType="1"/>
          </p:cNvCxnSpPr>
          <p:nvPr/>
        </p:nvCxnSpPr>
        <p:spPr bwMode="auto">
          <a:xfrm>
            <a:off x="4859338" y="3284538"/>
            <a:ext cx="358775" cy="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54" name="Прямая со стрелкой 264"/>
          <p:cNvCxnSpPr>
            <a:cxnSpLocks noChangeShapeType="1"/>
          </p:cNvCxnSpPr>
          <p:nvPr/>
        </p:nvCxnSpPr>
        <p:spPr bwMode="auto">
          <a:xfrm>
            <a:off x="4859338" y="4292600"/>
            <a:ext cx="358775" cy="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55" name="Прямая соединительная линия 275"/>
          <p:cNvCxnSpPr>
            <a:cxnSpLocks noChangeShapeType="1"/>
          </p:cNvCxnSpPr>
          <p:nvPr/>
        </p:nvCxnSpPr>
        <p:spPr bwMode="auto">
          <a:xfrm>
            <a:off x="7019925" y="2852738"/>
            <a:ext cx="0" cy="1439862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56" name="Прямая со стрелкой 282"/>
          <p:cNvCxnSpPr>
            <a:cxnSpLocks noChangeShapeType="1"/>
          </p:cNvCxnSpPr>
          <p:nvPr/>
        </p:nvCxnSpPr>
        <p:spPr bwMode="auto">
          <a:xfrm>
            <a:off x="7019925" y="3789363"/>
            <a:ext cx="217488" cy="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57" name="Прямая со стрелкой 284"/>
          <p:cNvCxnSpPr>
            <a:cxnSpLocks noChangeShapeType="1"/>
          </p:cNvCxnSpPr>
          <p:nvPr/>
        </p:nvCxnSpPr>
        <p:spPr bwMode="auto">
          <a:xfrm>
            <a:off x="7019925" y="4292600"/>
            <a:ext cx="215900" cy="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58" name="Прямая со стрелкой 292"/>
          <p:cNvCxnSpPr>
            <a:cxnSpLocks noChangeShapeType="1"/>
          </p:cNvCxnSpPr>
          <p:nvPr/>
        </p:nvCxnSpPr>
        <p:spPr bwMode="auto">
          <a:xfrm flipH="1">
            <a:off x="8604250" y="6524625"/>
            <a:ext cx="288925" cy="0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59" name="Прямая со стрелкой 302"/>
          <p:cNvCxnSpPr>
            <a:cxnSpLocks noChangeShapeType="1"/>
          </p:cNvCxnSpPr>
          <p:nvPr/>
        </p:nvCxnSpPr>
        <p:spPr bwMode="auto">
          <a:xfrm>
            <a:off x="7019925" y="1773238"/>
            <a:ext cx="215900" cy="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60" name="Прямая со стрелкой 306"/>
          <p:cNvCxnSpPr>
            <a:cxnSpLocks noChangeShapeType="1"/>
          </p:cNvCxnSpPr>
          <p:nvPr/>
        </p:nvCxnSpPr>
        <p:spPr bwMode="auto">
          <a:xfrm>
            <a:off x="1331913" y="2276475"/>
            <a:ext cx="0" cy="144463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61" name="Прямая со стрелкой 310"/>
          <p:cNvCxnSpPr>
            <a:cxnSpLocks noChangeShapeType="1"/>
          </p:cNvCxnSpPr>
          <p:nvPr/>
        </p:nvCxnSpPr>
        <p:spPr bwMode="auto">
          <a:xfrm>
            <a:off x="3563938" y="2276475"/>
            <a:ext cx="0" cy="144463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62" name="Прямая со стрелкой 312"/>
          <p:cNvCxnSpPr>
            <a:cxnSpLocks noChangeShapeType="1"/>
          </p:cNvCxnSpPr>
          <p:nvPr/>
        </p:nvCxnSpPr>
        <p:spPr bwMode="auto">
          <a:xfrm>
            <a:off x="5580063" y="2276475"/>
            <a:ext cx="0" cy="144463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63" name="Прямая со стрелкой 314"/>
          <p:cNvCxnSpPr>
            <a:cxnSpLocks noChangeShapeType="1"/>
          </p:cNvCxnSpPr>
          <p:nvPr/>
        </p:nvCxnSpPr>
        <p:spPr bwMode="auto">
          <a:xfrm>
            <a:off x="8027988" y="2276475"/>
            <a:ext cx="0" cy="144463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64" name="Прямая со стрелкой 322"/>
          <p:cNvCxnSpPr>
            <a:cxnSpLocks noChangeShapeType="1"/>
            <a:endCxn id="21" idx="1"/>
          </p:cNvCxnSpPr>
          <p:nvPr/>
        </p:nvCxnSpPr>
        <p:spPr bwMode="auto">
          <a:xfrm flipV="1">
            <a:off x="2627313" y="3860800"/>
            <a:ext cx="215900" cy="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65" name="Прямая со стрелкой 327"/>
          <p:cNvCxnSpPr>
            <a:cxnSpLocks noChangeShapeType="1"/>
          </p:cNvCxnSpPr>
          <p:nvPr/>
        </p:nvCxnSpPr>
        <p:spPr bwMode="auto">
          <a:xfrm>
            <a:off x="2627313" y="4365625"/>
            <a:ext cx="215900" cy="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66" name="Прямая со стрелкой 93"/>
          <p:cNvCxnSpPr>
            <a:cxnSpLocks noChangeShapeType="1"/>
          </p:cNvCxnSpPr>
          <p:nvPr/>
        </p:nvCxnSpPr>
        <p:spPr bwMode="auto">
          <a:xfrm flipH="1">
            <a:off x="8604250" y="5589588"/>
            <a:ext cx="288925" cy="0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</p:spPr>
      </p:cxnSp>
      <p:sp>
        <p:nvSpPr>
          <p:cNvPr id="67" name="Прямоугольник 124"/>
          <p:cNvSpPr>
            <a:spLocks noChangeArrowheads="1"/>
          </p:cNvSpPr>
          <p:nvPr/>
        </p:nvSpPr>
        <p:spPr bwMode="auto">
          <a:xfrm>
            <a:off x="1627188" y="908050"/>
            <a:ext cx="6221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5.2. ИЗМЕНЕНИЕ ОРГАНИЗАЦИОННОЙ СТРУКТУРЫ</a:t>
            </a:r>
          </a:p>
        </p:txBody>
      </p:sp>
      <p:sp>
        <p:nvSpPr>
          <p:cNvPr id="68" name="Rectangle 51"/>
          <p:cNvSpPr>
            <a:spLocks noChangeArrowheads="1"/>
          </p:cNvSpPr>
          <p:nvPr/>
        </p:nvSpPr>
        <p:spPr bwMode="auto">
          <a:xfrm>
            <a:off x="1258888" y="4221163"/>
            <a:ext cx="1225550" cy="93662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endParaRPr lang="ru-RU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Отдел кассового 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обслуживания 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исполнения 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бюджетов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(с 01.04.2014)</a:t>
            </a:r>
          </a:p>
          <a:p>
            <a:pPr algn="ctr"/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Прямая со стрелкой 279"/>
          <p:cNvCxnSpPr>
            <a:cxnSpLocks noChangeShapeType="1"/>
          </p:cNvCxnSpPr>
          <p:nvPr/>
        </p:nvCxnSpPr>
        <p:spPr bwMode="auto">
          <a:xfrm>
            <a:off x="4859338" y="5157788"/>
            <a:ext cx="358775" cy="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70" name="Прямая со стрелкой 172"/>
          <p:cNvCxnSpPr>
            <a:cxnSpLocks noChangeShapeType="1"/>
          </p:cNvCxnSpPr>
          <p:nvPr/>
        </p:nvCxnSpPr>
        <p:spPr bwMode="auto">
          <a:xfrm>
            <a:off x="4859338" y="5949950"/>
            <a:ext cx="360362" cy="0"/>
          </a:xfrm>
          <a:prstGeom prst="straightConnector1">
            <a:avLst/>
          </a:prstGeom>
          <a:noFill/>
          <a:ln w="9525" algn="ctr">
            <a:solidFill>
              <a:srgbClr val="0033CC"/>
            </a:solidFill>
            <a:round/>
            <a:headEnd/>
            <a:tailEnd type="arrow" w="med" len="med"/>
          </a:ln>
        </p:spPr>
      </p:cxnSp>
      <p:sp>
        <p:nvSpPr>
          <p:cNvPr id="71" name="Rectangle 47"/>
          <p:cNvSpPr>
            <a:spLocks noChangeArrowheads="1"/>
          </p:cNvSpPr>
          <p:nvPr/>
        </p:nvSpPr>
        <p:spPr bwMode="auto">
          <a:xfrm>
            <a:off x="5148263" y="5661025"/>
            <a:ext cx="1655762" cy="982663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Отдел 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технологического 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обеспечения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(с 2015г. - при согласии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 руководителя ФК)</a:t>
            </a:r>
          </a:p>
        </p:txBody>
      </p:sp>
      <p:cxnSp>
        <p:nvCxnSpPr>
          <p:cNvPr id="72" name="Прямая со стрелкой 93"/>
          <p:cNvCxnSpPr>
            <a:cxnSpLocks noChangeShapeType="1"/>
          </p:cNvCxnSpPr>
          <p:nvPr/>
        </p:nvCxnSpPr>
        <p:spPr bwMode="auto">
          <a:xfrm flipH="1">
            <a:off x="8604250" y="4868863"/>
            <a:ext cx="288925" cy="0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</p:spPr>
      </p:cxnSp>
      <p:sp>
        <p:nvSpPr>
          <p:cNvPr id="73" name="Rectangle 48"/>
          <p:cNvSpPr>
            <a:spLocks noChangeArrowheads="1"/>
          </p:cNvSpPr>
          <p:nvPr/>
        </p:nvSpPr>
        <p:spPr bwMode="auto">
          <a:xfrm>
            <a:off x="1285875" y="6429375"/>
            <a:ext cx="1009650" cy="288925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Отдел № 15</a:t>
            </a:r>
          </a:p>
        </p:txBody>
      </p:sp>
      <p:sp>
        <p:nvSpPr>
          <p:cNvPr id="74" name="Rectangle 48"/>
          <p:cNvSpPr>
            <a:spLocks noChangeArrowheads="1"/>
          </p:cNvSpPr>
          <p:nvPr/>
        </p:nvSpPr>
        <p:spPr bwMode="auto">
          <a:xfrm>
            <a:off x="1285875" y="6072188"/>
            <a:ext cx="1009650" cy="288925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Отдел № 14</a:t>
            </a:r>
          </a:p>
        </p:txBody>
      </p:sp>
      <p:sp>
        <p:nvSpPr>
          <p:cNvPr id="75" name="Rectangle 48"/>
          <p:cNvSpPr>
            <a:spLocks noChangeArrowheads="1"/>
          </p:cNvSpPr>
          <p:nvPr/>
        </p:nvSpPr>
        <p:spPr bwMode="auto">
          <a:xfrm>
            <a:off x="1285875" y="5286375"/>
            <a:ext cx="1009650" cy="288925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Отдел № 12</a:t>
            </a:r>
          </a:p>
        </p:txBody>
      </p:sp>
      <p:cxnSp>
        <p:nvCxnSpPr>
          <p:cNvPr id="76" name="Прямая соединительная линия 77"/>
          <p:cNvCxnSpPr>
            <a:cxnSpLocks noChangeShapeType="1"/>
          </p:cNvCxnSpPr>
          <p:nvPr/>
        </p:nvCxnSpPr>
        <p:spPr bwMode="auto">
          <a:xfrm rot="16200000" flipH="1">
            <a:off x="-765968" y="4734719"/>
            <a:ext cx="3790950" cy="26987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7" name="Прямая со стрелкой 112"/>
          <p:cNvCxnSpPr>
            <a:cxnSpLocks noChangeShapeType="1"/>
          </p:cNvCxnSpPr>
          <p:nvPr/>
        </p:nvCxnSpPr>
        <p:spPr bwMode="auto">
          <a:xfrm flipH="1">
            <a:off x="971550" y="3213100"/>
            <a:ext cx="144463" cy="0"/>
          </a:xfrm>
          <a:prstGeom prst="straightConnector1">
            <a:avLst/>
          </a:prstGeom>
          <a:noFill/>
          <a:ln w="9525" algn="ctr">
            <a:solidFill>
              <a:srgbClr val="0033CC"/>
            </a:solidFill>
            <a:round/>
            <a:headEnd/>
            <a:tailEnd type="arrow" w="med" len="med"/>
          </a:ln>
        </p:spPr>
      </p:cxnSp>
      <p:cxnSp>
        <p:nvCxnSpPr>
          <p:cNvPr id="78" name="Прямая со стрелкой 116"/>
          <p:cNvCxnSpPr>
            <a:cxnSpLocks noChangeShapeType="1"/>
          </p:cNvCxnSpPr>
          <p:nvPr/>
        </p:nvCxnSpPr>
        <p:spPr bwMode="auto">
          <a:xfrm flipH="1">
            <a:off x="971550" y="3573463"/>
            <a:ext cx="144463" cy="0"/>
          </a:xfrm>
          <a:prstGeom prst="straightConnector1">
            <a:avLst/>
          </a:prstGeom>
          <a:noFill/>
          <a:ln w="9525" algn="ctr">
            <a:solidFill>
              <a:srgbClr val="0033CC"/>
            </a:solidFill>
            <a:round/>
            <a:headEnd/>
            <a:tailEnd type="arrow" w="med" len="med"/>
          </a:ln>
        </p:spPr>
      </p:cxnSp>
      <p:cxnSp>
        <p:nvCxnSpPr>
          <p:cNvPr id="79" name="Прямая со стрелкой 118"/>
          <p:cNvCxnSpPr>
            <a:cxnSpLocks noChangeShapeType="1"/>
          </p:cNvCxnSpPr>
          <p:nvPr/>
        </p:nvCxnSpPr>
        <p:spPr bwMode="auto">
          <a:xfrm flipH="1">
            <a:off x="971550" y="3933825"/>
            <a:ext cx="144463" cy="0"/>
          </a:xfrm>
          <a:prstGeom prst="straightConnector1">
            <a:avLst/>
          </a:prstGeom>
          <a:noFill/>
          <a:ln w="9525" algn="ctr">
            <a:solidFill>
              <a:srgbClr val="0033CC"/>
            </a:solidFill>
            <a:round/>
            <a:headEnd/>
            <a:tailEnd type="arrow" w="med" len="med"/>
          </a:ln>
        </p:spPr>
      </p:cxnSp>
      <p:cxnSp>
        <p:nvCxnSpPr>
          <p:cNvPr id="80" name="Прямая со стрелкой 120"/>
          <p:cNvCxnSpPr>
            <a:cxnSpLocks noChangeShapeType="1"/>
          </p:cNvCxnSpPr>
          <p:nvPr/>
        </p:nvCxnSpPr>
        <p:spPr bwMode="auto">
          <a:xfrm flipH="1">
            <a:off x="971550" y="4294188"/>
            <a:ext cx="144463" cy="0"/>
          </a:xfrm>
          <a:prstGeom prst="straightConnector1">
            <a:avLst/>
          </a:prstGeom>
          <a:noFill/>
          <a:ln w="9525" algn="ctr">
            <a:solidFill>
              <a:srgbClr val="0033CC"/>
            </a:solidFill>
            <a:round/>
            <a:headEnd/>
            <a:tailEnd type="arrow" w="med" len="med"/>
          </a:ln>
        </p:spPr>
      </p:cxnSp>
      <p:cxnSp>
        <p:nvCxnSpPr>
          <p:cNvPr id="81" name="Прямая со стрелкой 124"/>
          <p:cNvCxnSpPr>
            <a:cxnSpLocks noChangeShapeType="1"/>
          </p:cNvCxnSpPr>
          <p:nvPr/>
        </p:nvCxnSpPr>
        <p:spPr bwMode="auto">
          <a:xfrm flipH="1">
            <a:off x="971550" y="4652963"/>
            <a:ext cx="144463" cy="0"/>
          </a:xfrm>
          <a:prstGeom prst="straightConnector1">
            <a:avLst/>
          </a:prstGeom>
          <a:noFill/>
          <a:ln w="9525" algn="ctr">
            <a:solidFill>
              <a:srgbClr val="0033CC"/>
            </a:solidFill>
            <a:round/>
            <a:headEnd/>
            <a:tailEnd type="arrow" w="med" len="med"/>
          </a:ln>
        </p:spPr>
      </p:cxnSp>
      <p:cxnSp>
        <p:nvCxnSpPr>
          <p:cNvPr id="82" name="Прямая со стрелкой 126"/>
          <p:cNvCxnSpPr>
            <a:cxnSpLocks noChangeShapeType="1"/>
          </p:cNvCxnSpPr>
          <p:nvPr/>
        </p:nvCxnSpPr>
        <p:spPr bwMode="auto">
          <a:xfrm flipH="1">
            <a:off x="971550" y="5013325"/>
            <a:ext cx="144463" cy="0"/>
          </a:xfrm>
          <a:prstGeom prst="straightConnector1">
            <a:avLst/>
          </a:prstGeom>
          <a:noFill/>
          <a:ln w="9525" algn="ctr">
            <a:solidFill>
              <a:srgbClr val="0033CC"/>
            </a:solidFill>
            <a:round/>
            <a:headEnd/>
            <a:tailEnd type="arrow" w="med" len="med"/>
          </a:ln>
        </p:spPr>
      </p:cxnSp>
      <p:cxnSp>
        <p:nvCxnSpPr>
          <p:cNvPr id="83" name="Прямая со стрелкой 128"/>
          <p:cNvCxnSpPr>
            <a:cxnSpLocks noChangeShapeType="1"/>
          </p:cNvCxnSpPr>
          <p:nvPr/>
        </p:nvCxnSpPr>
        <p:spPr bwMode="auto">
          <a:xfrm flipH="1" flipV="1">
            <a:off x="971550" y="5300663"/>
            <a:ext cx="144463" cy="0"/>
          </a:xfrm>
          <a:prstGeom prst="straightConnector1">
            <a:avLst/>
          </a:prstGeom>
          <a:noFill/>
          <a:ln w="9525" algn="ctr">
            <a:solidFill>
              <a:srgbClr val="0033CC"/>
            </a:solidFill>
            <a:round/>
            <a:headEnd/>
            <a:tailEnd type="arrow" w="med" len="med"/>
          </a:ln>
        </p:spPr>
      </p:cxnSp>
      <p:cxnSp>
        <p:nvCxnSpPr>
          <p:cNvPr id="84" name="Прямая со стрелкой 132"/>
          <p:cNvCxnSpPr>
            <a:cxnSpLocks noChangeShapeType="1"/>
          </p:cNvCxnSpPr>
          <p:nvPr/>
        </p:nvCxnSpPr>
        <p:spPr bwMode="auto">
          <a:xfrm flipH="1">
            <a:off x="971550" y="5734050"/>
            <a:ext cx="144463" cy="0"/>
          </a:xfrm>
          <a:prstGeom prst="straightConnector1">
            <a:avLst/>
          </a:prstGeom>
          <a:noFill/>
          <a:ln w="9525" algn="ctr">
            <a:solidFill>
              <a:srgbClr val="0033CC"/>
            </a:solidFill>
            <a:round/>
            <a:headEnd/>
            <a:tailEnd type="arrow" w="med" len="med"/>
          </a:ln>
        </p:spPr>
      </p:cxnSp>
      <p:cxnSp>
        <p:nvCxnSpPr>
          <p:cNvPr id="85" name="Прямая со стрелкой 142"/>
          <p:cNvCxnSpPr>
            <a:cxnSpLocks noChangeShapeType="1"/>
          </p:cNvCxnSpPr>
          <p:nvPr/>
        </p:nvCxnSpPr>
        <p:spPr bwMode="auto">
          <a:xfrm flipH="1">
            <a:off x="971550" y="6094413"/>
            <a:ext cx="144463" cy="0"/>
          </a:xfrm>
          <a:prstGeom prst="straightConnector1">
            <a:avLst/>
          </a:prstGeom>
          <a:noFill/>
          <a:ln w="9525" algn="ctr">
            <a:solidFill>
              <a:srgbClr val="0033CC"/>
            </a:solidFill>
            <a:round/>
            <a:headEnd/>
            <a:tailEnd type="arrow" w="med" len="med"/>
          </a:ln>
        </p:spPr>
      </p:cxnSp>
      <p:cxnSp>
        <p:nvCxnSpPr>
          <p:cNvPr id="86" name="Прямая со стрелкой 144"/>
          <p:cNvCxnSpPr>
            <a:cxnSpLocks noChangeShapeType="1"/>
          </p:cNvCxnSpPr>
          <p:nvPr/>
        </p:nvCxnSpPr>
        <p:spPr bwMode="auto">
          <a:xfrm>
            <a:off x="1116013" y="4652963"/>
            <a:ext cx="144462" cy="0"/>
          </a:xfrm>
          <a:prstGeom prst="straightConnector1">
            <a:avLst/>
          </a:prstGeom>
          <a:noFill/>
          <a:ln w="9525" algn="ctr">
            <a:solidFill>
              <a:srgbClr val="0033CC"/>
            </a:solidFill>
            <a:round/>
            <a:headEnd/>
            <a:tailEnd type="arrow" w="med" len="med"/>
          </a:ln>
        </p:spPr>
      </p:cxnSp>
      <p:cxnSp>
        <p:nvCxnSpPr>
          <p:cNvPr id="87" name="Прямая со стрелкой 156"/>
          <p:cNvCxnSpPr>
            <a:cxnSpLocks noChangeShapeType="1"/>
          </p:cNvCxnSpPr>
          <p:nvPr/>
        </p:nvCxnSpPr>
        <p:spPr bwMode="auto">
          <a:xfrm>
            <a:off x="1116013" y="3068638"/>
            <a:ext cx="142875" cy="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88" name="Прямая со стрелкой 168"/>
          <p:cNvCxnSpPr>
            <a:cxnSpLocks noChangeShapeType="1"/>
          </p:cNvCxnSpPr>
          <p:nvPr/>
        </p:nvCxnSpPr>
        <p:spPr bwMode="auto">
          <a:xfrm>
            <a:off x="1116013" y="3719513"/>
            <a:ext cx="142875" cy="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89" name="Прямая со стрелкой 172"/>
          <p:cNvCxnSpPr>
            <a:cxnSpLocks noChangeShapeType="1"/>
          </p:cNvCxnSpPr>
          <p:nvPr/>
        </p:nvCxnSpPr>
        <p:spPr bwMode="auto">
          <a:xfrm>
            <a:off x="1116013" y="5878513"/>
            <a:ext cx="142875" cy="0"/>
          </a:xfrm>
          <a:prstGeom prst="straightConnector1">
            <a:avLst/>
          </a:prstGeom>
          <a:noFill/>
          <a:ln w="9525" algn="ctr">
            <a:solidFill>
              <a:srgbClr val="0033CC"/>
            </a:solidFill>
            <a:round/>
            <a:headEnd/>
            <a:tailEnd type="arrow" w="med" len="med"/>
          </a:ln>
        </p:spPr>
      </p:cxnSp>
      <p:cxnSp>
        <p:nvCxnSpPr>
          <p:cNvPr id="90" name="Прямая со стрелкой 174"/>
          <p:cNvCxnSpPr>
            <a:cxnSpLocks noChangeShapeType="1"/>
          </p:cNvCxnSpPr>
          <p:nvPr/>
        </p:nvCxnSpPr>
        <p:spPr bwMode="auto">
          <a:xfrm>
            <a:off x="1116013" y="6237288"/>
            <a:ext cx="142875" cy="0"/>
          </a:xfrm>
          <a:prstGeom prst="straightConnector1">
            <a:avLst/>
          </a:prstGeom>
          <a:noFill/>
          <a:ln w="9525" algn="ctr">
            <a:solidFill>
              <a:srgbClr val="0033CC"/>
            </a:solidFill>
            <a:round/>
            <a:headEnd/>
            <a:tailEnd type="arrow" w="med" len="med"/>
          </a:ln>
        </p:spPr>
      </p:cxnSp>
      <p:cxnSp>
        <p:nvCxnSpPr>
          <p:cNvPr id="91" name="Прямая со стрелкой 194"/>
          <p:cNvCxnSpPr>
            <a:cxnSpLocks noChangeShapeType="1"/>
          </p:cNvCxnSpPr>
          <p:nvPr/>
        </p:nvCxnSpPr>
        <p:spPr bwMode="auto">
          <a:xfrm>
            <a:off x="2627313" y="5013325"/>
            <a:ext cx="215900" cy="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92" name="Прямая со стрелкой 142"/>
          <p:cNvCxnSpPr>
            <a:cxnSpLocks noChangeShapeType="1"/>
          </p:cNvCxnSpPr>
          <p:nvPr/>
        </p:nvCxnSpPr>
        <p:spPr bwMode="auto">
          <a:xfrm flipH="1">
            <a:off x="1009650" y="6453188"/>
            <a:ext cx="106363" cy="0"/>
          </a:xfrm>
          <a:prstGeom prst="straightConnector1">
            <a:avLst/>
          </a:prstGeom>
          <a:noFill/>
          <a:ln w="9525" algn="ctr">
            <a:solidFill>
              <a:srgbClr val="0033CC"/>
            </a:solidFill>
            <a:round/>
            <a:headEnd/>
            <a:tailEnd type="arrow" w="med" len="med"/>
          </a:ln>
        </p:spPr>
      </p:cxnSp>
      <p:cxnSp>
        <p:nvCxnSpPr>
          <p:cNvPr id="93" name="Прямая со стрелкой 172"/>
          <p:cNvCxnSpPr>
            <a:cxnSpLocks noChangeShapeType="1"/>
          </p:cNvCxnSpPr>
          <p:nvPr/>
        </p:nvCxnSpPr>
        <p:spPr bwMode="auto">
          <a:xfrm>
            <a:off x="1116013" y="5445125"/>
            <a:ext cx="142875" cy="0"/>
          </a:xfrm>
          <a:prstGeom prst="straightConnector1">
            <a:avLst/>
          </a:prstGeom>
          <a:noFill/>
          <a:ln w="9525" algn="ctr">
            <a:solidFill>
              <a:srgbClr val="0033CC"/>
            </a:solidFill>
            <a:round/>
            <a:headEnd/>
            <a:tailEnd type="arrow" w="med" len="med"/>
          </a:ln>
        </p:spPr>
      </p:cxnSp>
      <p:cxnSp>
        <p:nvCxnSpPr>
          <p:cNvPr id="94" name="Прямая со стрелкой 279"/>
          <p:cNvCxnSpPr>
            <a:cxnSpLocks noChangeShapeType="1"/>
          </p:cNvCxnSpPr>
          <p:nvPr/>
        </p:nvCxnSpPr>
        <p:spPr bwMode="auto">
          <a:xfrm>
            <a:off x="4859338" y="5157788"/>
            <a:ext cx="358775" cy="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95" name="Прямая со стрелкой 174"/>
          <p:cNvCxnSpPr>
            <a:cxnSpLocks noChangeShapeType="1"/>
          </p:cNvCxnSpPr>
          <p:nvPr/>
        </p:nvCxnSpPr>
        <p:spPr bwMode="auto">
          <a:xfrm>
            <a:off x="1143000" y="6643688"/>
            <a:ext cx="142875" cy="0"/>
          </a:xfrm>
          <a:prstGeom prst="straightConnector1">
            <a:avLst/>
          </a:prstGeom>
          <a:noFill/>
          <a:ln w="9525" algn="ctr">
            <a:solidFill>
              <a:srgbClr val="0033CC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sil_mono_pr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82539" y="0"/>
            <a:ext cx="3061461" cy="92867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</p:pic>
      <p:sp>
        <p:nvSpPr>
          <p:cNvPr id="9" name="Прямоугольник 8"/>
          <p:cNvSpPr/>
          <p:nvPr/>
        </p:nvSpPr>
        <p:spPr>
          <a:xfrm>
            <a:off x="1714480" y="142852"/>
            <a:ext cx="5715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Управление Федерального </a:t>
            </a:r>
            <a:r>
              <a:rPr lang="ru-RU" sz="2000" b="1" kern="1600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казначейства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2000" b="1" dirty="0" smtClean="0">
              <a:solidFill>
                <a:prstClr val="white">
                  <a:alpha val="97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2000" b="1" dirty="0" smtClean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 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г. Санкт-Петербургу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144000" y="72000"/>
            <a:ext cx="1470839" cy="792000"/>
            <a:chOff x="142847" y="0"/>
            <a:chExt cx="1470839" cy="7920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20000"/>
            </a:blip>
            <a:srcRect/>
            <a:stretch>
              <a:fillRect/>
            </a:stretch>
          </p:blipFill>
          <p:spPr bwMode="auto">
            <a:xfrm>
              <a:off x="857224" y="0"/>
              <a:ext cx="756462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Рисунок 12" descr="Знак+ФК_clipped_rev_1.png"/>
            <p:cNvPicPr>
              <a:picLocks noChangeAspect="1"/>
            </p:cNvPicPr>
            <p:nvPr/>
          </p:nvPicPr>
          <p:blipFill>
            <a:blip r:embed="rId4" cstate="print">
              <a:lum contrast="-20000"/>
            </a:blip>
            <a:stretch>
              <a:fillRect/>
            </a:stretch>
          </p:blipFill>
          <p:spPr>
            <a:xfrm>
              <a:off x="142847" y="0"/>
              <a:ext cx="703401" cy="792000"/>
            </a:xfrm>
            <a:prstGeom prst="rect">
              <a:avLst/>
            </a:prstGeom>
          </p:spPr>
        </p:pic>
      </p:grp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313" y="1214438"/>
          <a:ext cx="8713788" cy="3706495"/>
        </p:xfrm>
        <a:graphic>
          <a:graphicData uri="http://schemas.openxmlformats.org/drawingml/2006/table">
            <a:tbl>
              <a:tblPr/>
              <a:tblGrid>
                <a:gridCol w="790575"/>
                <a:gridCol w="6034088"/>
                <a:gridCol w="1889125"/>
              </a:tblGrid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мес.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3F0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Штатная численность основного персонала (ед.)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3F0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Замещено должностей основного персонала (ед.)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3F0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Количество принятых сотрудников основного персонала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(в том числе до 35 лет)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 (51)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3F0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Количество уволенных сотрудников основного персонала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(в том числе до 35 лет)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 (43)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3F0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Текучесть кадров основного персонала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3F0"/>
                    </a:solidFill>
                  </a:tcPr>
                </a:tc>
              </a:tr>
              <a:tr h="576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Величина среднемесячной зарплаты  основного персонала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3F0"/>
                    </a:solidFill>
                  </a:tcPr>
                </a:tc>
              </a:tr>
            </a:tbl>
          </a:graphicData>
        </a:graphic>
      </p:graphicFrame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14313" y="5072063"/>
            <a:ext cx="87153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задача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- сохранение кадрового потенциала Управления и снижение текучести персонала. </a:t>
            </a:r>
          </a:p>
          <a:p>
            <a:pPr algn="just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Мероприятия: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b="1">
                <a:latin typeface="Times New Roman" pitchFamily="18" charset="0"/>
                <a:cs typeface="Times New Roman" pitchFamily="18" charset="0"/>
              </a:rPr>
              <a:t>- поддержание комфортных условий работы сотрудников в коллективе;</a:t>
            </a:r>
          </a:p>
          <a:p>
            <a:pPr algn="just"/>
            <a:r>
              <a:rPr lang="ru-RU" sz="1600" b="1">
                <a:latin typeface="Times New Roman" pitchFamily="18" charset="0"/>
                <a:cs typeface="Times New Roman" pitchFamily="18" charset="0"/>
              </a:rPr>
              <a:t>- работа с молодежью;</a:t>
            </a:r>
          </a:p>
          <a:p>
            <a:pPr algn="just"/>
            <a:r>
              <a:rPr lang="ru-RU" sz="1600" b="1">
                <a:latin typeface="Times New Roman" pitchFamily="18" charset="0"/>
                <a:cs typeface="Times New Roman" pitchFamily="18" charset="0"/>
              </a:rPr>
              <a:t>- должностной рост, моральное и материальное стимулирование наиболее профессиональных сотрудников. </a:t>
            </a:r>
          </a:p>
          <a:p>
            <a:endParaRPr lang="ru-RU" b="1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488" y="857232"/>
            <a:ext cx="37147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5.3.  УПРАВЛЕНИЕ  КАДРАМИ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end_back_v3.jpg"/>
          <p:cNvPicPr>
            <a:picLocks noChangeAspect="1"/>
          </p:cNvPicPr>
          <p:nvPr/>
        </p:nvPicPr>
        <p:blipFill>
          <a:blip r:embed="rId2" cstate="print">
            <a:lum contrast="-3000"/>
          </a:blip>
          <a:srcRect b="12723"/>
          <a:stretch>
            <a:fillRect/>
          </a:stretch>
        </p:blipFill>
        <p:spPr>
          <a:xfrm>
            <a:off x="0" y="928670"/>
            <a:ext cx="9144000" cy="59293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sil_mono_pr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82539" y="0"/>
            <a:ext cx="3061461" cy="92867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</p:pic>
      <p:sp>
        <p:nvSpPr>
          <p:cNvPr id="9" name="Прямоугольник 8"/>
          <p:cNvSpPr/>
          <p:nvPr/>
        </p:nvSpPr>
        <p:spPr>
          <a:xfrm>
            <a:off x="1714480" y="142852"/>
            <a:ext cx="5715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Управление Федерального </a:t>
            </a:r>
            <a:r>
              <a:rPr lang="ru-RU" sz="2000" b="1" kern="1600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казначейства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2000" b="1" dirty="0" smtClean="0">
              <a:solidFill>
                <a:prstClr val="white">
                  <a:alpha val="97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2000" b="1" dirty="0" smtClean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 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г. Санкт-Петербургу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144000" y="72000"/>
            <a:ext cx="1470839" cy="792000"/>
            <a:chOff x="142847" y="0"/>
            <a:chExt cx="1470839" cy="7920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20000"/>
            </a:blip>
            <a:srcRect/>
            <a:stretch>
              <a:fillRect/>
            </a:stretch>
          </p:blipFill>
          <p:spPr bwMode="auto">
            <a:xfrm>
              <a:off x="857224" y="0"/>
              <a:ext cx="756462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Рисунок 12" descr="Знак+ФК_clipped_rev_1.png"/>
            <p:cNvPicPr>
              <a:picLocks noChangeAspect="1"/>
            </p:cNvPicPr>
            <p:nvPr/>
          </p:nvPicPr>
          <p:blipFill>
            <a:blip r:embed="rId5" cstate="print">
              <a:lum contrast="-20000"/>
            </a:blip>
            <a:stretch>
              <a:fillRect/>
            </a:stretch>
          </p:blipFill>
          <p:spPr>
            <a:xfrm>
              <a:off x="142847" y="0"/>
              <a:ext cx="703401" cy="792000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tx2">
              <a:lumMod val="20000"/>
              <a:lumOff val="8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8800" b="1" dirty="0">
              <a:solidFill>
                <a:prstClr val="white">
                  <a:alpha val="97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4414" y="2071678"/>
            <a:ext cx="6813574" cy="28219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>
              <a:lnSpc>
                <a:spcPct val="200000"/>
              </a:lnSpc>
              <a:defRPr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ВНИМАНИЕ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sil_mono_pr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82539" y="0"/>
            <a:ext cx="3061461" cy="92867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</p:pic>
      <p:sp>
        <p:nvSpPr>
          <p:cNvPr id="9" name="Прямоугольник 8"/>
          <p:cNvSpPr/>
          <p:nvPr/>
        </p:nvSpPr>
        <p:spPr>
          <a:xfrm>
            <a:off x="1714480" y="142852"/>
            <a:ext cx="5715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Управление Федерального </a:t>
            </a:r>
            <a:r>
              <a:rPr lang="ru-RU" sz="2000" b="1" kern="1600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казначейства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2000" b="1" dirty="0" smtClean="0">
              <a:solidFill>
                <a:prstClr val="white">
                  <a:alpha val="97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2000" b="1" dirty="0" smtClean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 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г. Санкт-Петербургу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144000" y="72000"/>
            <a:ext cx="1470839" cy="792000"/>
            <a:chOff x="142847" y="0"/>
            <a:chExt cx="1470839" cy="7920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20000"/>
            </a:blip>
            <a:srcRect/>
            <a:stretch>
              <a:fillRect/>
            </a:stretch>
          </p:blipFill>
          <p:spPr bwMode="auto">
            <a:xfrm>
              <a:off x="857224" y="0"/>
              <a:ext cx="756462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Рисунок 12" descr="Знак+ФК_clipped_rev_1.png"/>
            <p:cNvPicPr>
              <a:picLocks noChangeAspect="1"/>
            </p:cNvPicPr>
            <p:nvPr/>
          </p:nvPicPr>
          <p:blipFill>
            <a:blip r:embed="rId4" cstate="print">
              <a:lum contrast="-20000"/>
            </a:blip>
            <a:stretch>
              <a:fillRect/>
            </a:stretch>
          </p:blipFill>
          <p:spPr>
            <a:xfrm>
              <a:off x="142847" y="0"/>
              <a:ext cx="703401" cy="792000"/>
            </a:xfrm>
            <a:prstGeom prst="rect">
              <a:avLst/>
            </a:prstGeom>
          </p:spPr>
        </p:pic>
      </p:grpSp>
      <p:graphicFrame>
        <p:nvGraphicFramePr>
          <p:cNvPr id="10" name="Схема 9"/>
          <p:cNvGraphicFramePr/>
          <p:nvPr/>
        </p:nvGraphicFramePr>
        <p:xfrm>
          <a:off x="971600" y="1556792"/>
          <a:ext cx="73860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sil_mono_pr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82539" y="0"/>
            <a:ext cx="3061461" cy="92867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</p:pic>
      <p:sp>
        <p:nvSpPr>
          <p:cNvPr id="9" name="Прямоугольник 8"/>
          <p:cNvSpPr/>
          <p:nvPr/>
        </p:nvSpPr>
        <p:spPr>
          <a:xfrm>
            <a:off x="1714480" y="142852"/>
            <a:ext cx="5715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Управление Федерального </a:t>
            </a:r>
            <a:r>
              <a:rPr lang="ru-RU" sz="2000" b="1" kern="1600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казначейства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2000" b="1" dirty="0" smtClean="0">
              <a:solidFill>
                <a:prstClr val="white">
                  <a:alpha val="97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2000" b="1" dirty="0" smtClean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 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г. Санкт-Петербургу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144000" y="72000"/>
            <a:ext cx="1470839" cy="792000"/>
            <a:chOff x="142847" y="0"/>
            <a:chExt cx="1470839" cy="7920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20000"/>
            </a:blip>
            <a:srcRect/>
            <a:stretch>
              <a:fillRect/>
            </a:stretch>
          </p:blipFill>
          <p:spPr bwMode="auto">
            <a:xfrm>
              <a:off x="857224" y="0"/>
              <a:ext cx="756462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Рисунок 12" descr="Знак+ФК_clipped_rev_1.png"/>
            <p:cNvPicPr>
              <a:picLocks noChangeAspect="1"/>
            </p:cNvPicPr>
            <p:nvPr/>
          </p:nvPicPr>
          <p:blipFill>
            <a:blip r:embed="rId4" cstate="print">
              <a:lum contrast="-20000"/>
            </a:blip>
            <a:stretch>
              <a:fillRect/>
            </a:stretch>
          </p:blipFill>
          <p:spPr>
            <a:xfrm>
              <a:off x="142847" y="0"/>
              <a:ext cx="703401" cy="792000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0" y="90805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1.1. Принятие на обслуживание с 01.01.2014 бюджета Пенсионного фонда РФ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388" y="1341438"/>
            <a:ext cx="1800225" cy="15113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Отделение Пенсионного фонда РФ по СПб и Лен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области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08400" y="1557338"/>
            <a:ext cx="1584325" cy="20875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АСФК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79388" y="2997200"/>
            <a:ext cx="2952750" cy="647700"/>
          </a:xfrm>
          <a:prstGeom prst="wedgeRoundRectCallout">
            <a:avLst>
              <a:gd name="adj1" fmla="val 41413"/>
              <a:gd name="adj2" fmla="val -9335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Платежные документы по 12, 01,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и 05 л/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179388" y="3789363"/>
            <a:ext cx="2952750" cy="576262"/>
          </a:xfrm>
          <a:prstGeom prst="wedgeRoundRectCallout">
            <a:avLst>
              <a:gd name="adj1" fmla="val 37761"/>
              <a:gd name="adj2" fmla="val 8045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Обработка платежных документов по 12, 01,03 и 05 л/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ОПФР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388" y="4581525"/>
            <a:ext cx="2305050" cy="6477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УФК</a:t>
            </a:r>
          </a:p>
        </p:txBody>
      </p:sp>
      <p:sp>
        <p:nvSpPr>
          <p:cNvPr id="18" name="TextBox 37"/>
          <p:cNvSpPr txBox="1">
            <a:spLocks noChangeArrowheads="1"/>
          </p:cNvSpPr>
          <p:nvPr/>
        </p:nvSpPr>
        <p:spPr bwMode="auto">
          <a:xfrm rot="1296741">
            <a:off x="1768475" y="2319338"/>
            <a:ext cx="20193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11.5 тыс.док.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Пенсион. обеспечение</a:t>
            </a:r>
          </a:p>
        </p:txBody>
      </p:sp>
      <p:sp>
        <p:nvSpPr>
          <p:cNvPr id="19" name="TextBox 36"/>
          <p:cNvSpPr txBox="1">
            <a:spLocks noChangeArrowheads="1"/>
          </p:cNvSpPr>
          <p:nvPr/>
        </p:nvSpPr>
        <p:spPr bwMode="auto">
          <a:xfrm rot="1263400">
            <a:off x="2217738" y="1539875"/>
            <a:ext cx="16081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186 док. </a:t>
            </a:r>
            <a:r>
              <a:rPr lang="ru-RU" sz="1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среднемесечно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расходам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2411413" y="3644900"/>
            <a:ext cx="1512887" cy="1368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несколько документов 20"/>
          <p:cNvSpPr/>
          <p:nvPr/>
        </p:nvSpPr>
        <p:spPr>
          <a:xfrm>
            <a:off x="6732588" y="1341438"/>
            <a:ext cx="2232025" cy="1655762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Управлений ПФР по СПб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Управлений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Лен.обл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40"/>
          <p:cNvSpPr txBox="1">
            <a:spLocks noChangeArrowheads="1"/>
          </p:cNvSpPr>
          <p:nvPr/>
        </p:nvSpPr>
        <p:spPr bwMode="auto">
          <a:xfrm rot="19208725">
            <a:off x="5165725" y="1635125"/>
            <a:ext cx="16922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Среднемесячно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1037 док. (СПб) </a:t>
            </a:r>
          </a:p>
          <a:p>
            <a:pPr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+ 1080 док. (ЛО)</a:t>
            </a:r>
          </a:p>
          <a:p>
            <a:pPr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 </a:t>
            </a:r>
            <a:r>
              <a:rPr lang="ru-RU" sz="1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расходам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6156325" y="3141663"/>
            <a:ext cx="2771775" cy="574675"/>
          </a:xfrm>
          <a:prstGeom prst="wedgeRoundRectCallout">
            <a:avLst>
              <a:gd name="adj1" fmla="val -52218"/>
              <a:gd name="adj2" fmla="val -5178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Платежные документы по 03 и 05 л/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5724525" y="3789363"/>
            <a:ext cx="3240088" cy="503237"/>
          </a:xfrm>
          <a:prstGeom prst="wedgeRoundRectCallout">
            <a:avLst>
              <a:gd name="adj1" fmla="val -48915"/>
              <a:gd name="adj2" fmla="val 9847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Обработка платежных документов по 03 и 05 л/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УПФР (СПб и Лен.обл.)</a:t>
            </a:r>
          </a:p>
        </p:txBody>
      </p:sp>
      <p:sp>
        <p:nvSpPr>
          <p:cNvPr id="25" name="Блок-схема: несколько документов 24"/>
          <p:cNvSpPr/>
          <p:nvPr/>
        </p:nvSpPr>
        <p:spPr>
          <a:xfrm>
            <a:off x="6659563" y="4365625"/>
            <a:ext cx="1441450" cy="1008063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Отделы УФК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4859338" y="3644900"/>
            <a:ext cx="1800225" cy="1655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0" y="5903913"/>
            <a:ext cx="9144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●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Протестировано Отделение ПФ  - 34 пакета на 8142 платежных поручения с лицевого счета «12», 52 расходных расписания, 17 Заявок, 2 заявки на получение наличных, 1 заявка на банковскую карту), 34 Управлений из 36 (570 заявок).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0" y="5429250"/>
            <a:ext cx="90011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●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Условно открыты лицевые счета «01», «03», «05», «12» для Отделения ПФ и лицевые счета «03» «05» 36 районным Управлениям ПФ в рабочей базе (с датой открытия 09.01.2014);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124075" y="1916113"/>
            <a:ext cx="1511300" cy="576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5292725" y="2133600"/>
            <a:ext cx="1366838" cy="1187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Стрелка вниз 30"/>
          <p:cNvSpPr/>
          <p:nvPr/>
        </p:nvSpPr>
        <p:spPr>
          <a:xfrm>
            <a:off x="1403350" y="4437063"/>
            <a:ext cx="46038" cy="144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7451725" y="4292600"/>
            <a:ext cx="73025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sil_mono_pr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82539" y="0"/>
            <a:ext cx="3061461" cy="92867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</p:pic>
      <p:sp>
        <p:nvSpPr>
          <p:cNvPr id="9" name="Прямоугольник 8"/>
          <p:cNvSpPr/>
          <p:nvPr/>
        </p:nvSpPr>
        <p:spPr>
          <a:xfrm>
            <a:off x="1714480" y="142852"/>
            <a:ext cx="5715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Управление Федерального </a:t>
            </a:r>
            <a:r>
              <a:rPr lang="ru-RU" sz="2000" b="1" kern="1600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казначейства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2000" b="1" dirty="0" smtClean="0">
              <a:solidFill>
                <a:prstClr val="white">
                  <a:alpha val="97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2000" b="1" dirty="0" smtClean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 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г. Санкт-Петербургу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144000" y="72000"/>
            <a:ext cx="1470839" cy="792000"/>
            <a:chOff x="142847" y="0"/>
            <a:chExt cx="1470839" cy="7920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20000"/>
            </a:blip>
            <a:srcRect/>
            <a:stretch>
              <a:fillRect/>
            </a:stretch>
          </p:blipFill>
          <p:spPr bwMode="auto">
            <a:xfrm>
              <a:off x="857224" y="0"/>
              <a:ext cx="756462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Рисунок 12" descr="Знак+ФК_clipped_rev_1.png"/>
            <p:cNvPicPr>
              <a:picLocks noChangeAspect="1"/>
            </p:cNvPicPr>
            <p:nvPr/>
          </p:nvPicPr>
          <p:blipFill>
            <a:blip r:embed="rId5" cstate="print">
              <a:lum contrast="-20000"/>
            </a:blip>
            <a:stretch>
              <a:fillRect/>
            </a:stretch>
          </p:blipFill>
          <p:spPr>
            <a:xfrm>
              <a:off x="142847" y="0"/>
              <a:ext cx="703401" cy="792000"/>
            </a:xfrm>
            <a:prstGeom prst="rect">
              <a:avLst/>
            </a:prstGeom>
          </p:spPr>
        </p:pic>
      </p:grp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863600" y="981075"/>
          <a:ext cx="7669213" cy="4824413"/>
        </p:xfrm>
        <a:graphic>
          <a:graphicData uri="http://schemas.openxmlformats.org/presentationml/2006/ole">
            <p:oleObj spid="_x0000_s1026" name="Worksheet" r:id="rId6" imgW="9162980" imgH="5943600" progId="Excel.Sheet.8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5229225"/>
            <a:ext cx="9144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CC3300"/>
                </a:solidFill>
              </a:rPr>
              <a:t>       </a:t>
            </a:r>
            <a:r>
              <a:rPr lang="ru-RU" sz="1600" b="1" u="sng" dirty="0">
                <a:solidFill>
                  <a:srgbClr val="CC3300"/>
                </a:solidFill>
              </a:rPr>
              <a:t>Также необходимо</a:t>
            </a:r>
            <a:r>
              <a:rPr lang="en-US" sz="1600" b="1" u="sng" dirty="0">
                <a:solidFill>
                  <a:srgbClr val="CC3300"/>
                </a:solidFill>
              </a:rPr>
              <a:t>:</a:t>
            </a:r>
            <a:endParaRPr lang="ru-RU" sz="1600" b="1" u="sng" dirty="0">
              <a:solidFill>
                <a:srgbClr val="CC3300"/>
              </a:solidFill>
            </a:endParaRPr>
          </a:p>
          <a:p>
            <a:pPr marL="625475" algn="just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</a:rPr>
              <a:t>заключить в 2014 году Соглашения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с местными администрациями 42 муниципальных образований по осуществлению операций со средствами, поступающими во временное распоряжение бюджетополучателей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625475" algn="just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1600" b="1" u="sng" dirty="0" err="1">
                <a:solidFill>
                  <a:schemeClr val="accent1">
                    <a:lumMod val="50000"/>
                  </a:schemeClr>
                </a:solidFill>
              </a:rPr>
              <a:t>мониторить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появление новых бюджетных учреждений, открывать лицевые счета.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6156176" y="3573016"/>
            <a:ext cx="1152525" cy="50482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59832" y="2060848"/>
            <a:ext cx="935038" cy="2159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195736" y="3645024"/>
            <a:ext cx="1439863" cy="7143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308304" y="3140968"/>
            <a:ext cx="0" cy="431800"/>
          </a:xfrm>
          <a:prstGeom prst="straightConnector1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sil_mono_pr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82539" y="0"/>
            <a:ext cx="3061461" cy="92867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</p:pic>
      <p:sp>
        <p:nvSpPr>
          <p:cNvPr id="9" name="Прямоугольник 8"/>
          <p:cNvSpPr/>
          <p:nvPr/>
        </p:nvSpPr>
        <p:spPr>
          <a:xfrm>
            <a:off x="1714480" y="142852"/>
            <a:ext cx="5715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Управление Федерального </a:t>
            </a:r>
            <a:r>
              <a:rPr lang="ru-RU" sz="2000" b="1" kern="1600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казначейства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2000" b="1" dirty="0" smtClean="0">
              <a:solidFill>
                <a:prstClr val="white">
                  <a:alpha val="97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2000" b="1" dirty="0" smtClean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 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г. Санкт-Петербургу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144000" y="72000"/>
            <a:ext cx="1470839" cy="792000"/>
            <a:chOff x="142847" y="0"/>
            <a:chExt cx="1470839" cy="7920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20000"/>
            </a:blip>
            <a:srcRect/>
            <a:stretch>
              <a:fillRect/>
            </a:stretch>
          </p:blipFill>
          <p:spPr bwMode="auto">
            <a:xfrm>
              <a:off x="857224" y="0"/>
              <a:ext cx="756462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Рисунок 12" descr="Знак+ФК_clipped_rev_1.png"/>
            <p:cNvPicPr>
              <a:picLocks noChangeAspect="1"/>
            </p:cNvPicPr>
            <p:nvPr/>
          </p:nvPicPr>
          <p:blipFill>
            <a:blip r:embed="rId4" cstate="print">
              <a:lum contrast="-20000"/>
            </a:blip>
            <a:stretch>
              <a:fillRect/>
            </a:stretch>
          </p:blipFill>
          <p:spPr>
            <a:xfrm>
              <a:off x="142847" y="0"/>
              <a:ext cx="703401" cy="792000"/>
            </a:xfrm>
            <a:prstGeom prst="rect">
              <a:avLst/>
            </a:prstGeom>
          </p:spPr>
        </p:pic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857250"/>
            <a:ext cx="914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1.3. Обеспечение операций по счету № 40116 с использованием пластиковых карт и денежных чеков в 2013 -2015 годах</a:t>
            </a:r>
          </a:p>
          <a:p>
            <a:pPr algn="ctr"/>
            <a:endParaRPr lang="ru-RU" sz="21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42875" y="1357313"/>
            <a:ext cx="8785225" cy="5500687"/>
          </a:xfrm>
          <a:prstGeom prst="rect">
            <a:avLst/>
          </a:prstGeom>
        </p:spPr>
        <p:txBody>
          <a:bodyPr/>
          <a:lstStyle/>
          <a:p>
            <a:pPr algn="just" defTabSz="180000">
              <a:lnSpc>
                <a:spcPct val="8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800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2013 год </a:t>
            </a:r>
            <a:r>
              <a:rPr lang="ru-RU" sz="2000" b="1" dirty="0">
                <a:solidFill>
                  <a:srgbClr val="142F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работе с 01.01.2014 года</a:t>
            </a:r>
          </a:p>
          <a:p>
            <a:pPr algn="just" defTabSz="1800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новыми картами, обеспечивающими возможность </a:t>
            </a:r>
          </a:p>
          <a:p>
            <a:pPr algn="just" defTabSz="1800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безналичной оплаты в торговой сети. </a:t>
            </a:r>
          </a:p>
          <a:p>
            <a:pPr algn="just" defTabSz="180000">
              <a:lnSpc>
                <a:spcPct val="80000"/>
              </a:lnSpc>
              <a:spcBef>
                <a:spcPct val="20000"/>
              </a:spcBef>
              <a:defRPr/>
            </a:pPr>
            <a:endParaRPr lang="ru-RU" sz="1200" b="1" dirty="0">
              <a:solidFill>
                <a:srgbClr val="142F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800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2014 год </a:t>
            </a:r>
            <a:r>
              <a:rPr lang="ru-RU" sz="2000" b="1" dirty="0">
                <a:solidFill>
                  <a:srgbClr val="142F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наличными денежными средствами новых клиентов (Отделение и 36 Управлений ПФ РФ по Санкт-Петербургу и Ленинградской области; Санкт-Петербургское Региональное отделение ФСС и 14 его филиалов; получатели средств местных бюджетов, с местными администрациями которых с 01.01.2014  заключено Соглашение);</a:t>
            </a:r>
          </a:p>
          <a:p>
            <a:pPr indent="1073150" algn="just" defTabSz="1800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полномасштабный перевод федеральных казенных, бюджетных и автономных учреждений на использование пластиковых карт;</a:t>
            </a:r>
          </a:p>
          <a:p>
            <a:pPr indent="1073150" algn="just" defTabSz="1800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проведение  открытого аукциона в электронной форме по обслуживанию счетов № 40116 с использованием денежных чеков.</a:t>
            </a:r>
          </a:p>
          <a:p>
            <a:pPr indent="1073150" algn="just" defTabSz="180000">
              <a:lnSpc>
                <a:spcPct val="80000"/>
              </a:lnSpc>
              <a:spcBef>
                <a:spcPct val="20000"/>
              </a:spcBef>
              <a:defRPr/>
            </a:pPr>
            <a:endParaRPr lang="ru-RU" sz="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800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2015 год </a:t>
            </a:r>
            <a:r>
              <a:rPr lang="ru-RU" sz="2000" b="1" dirty="0">
                <a:solidFill>
                  <a:srgbClr val="142F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принятие на обеспечение наличными денежными средствами организаций, лицевые счета которых открыты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Комитете финансов Санкт-Петербурга (около 1000 КЛИЕНТОВ, около 200 ОПЕРАЦИЙ В ДЕНЬ).</a:t>
            </a:r>
          </a:p>
          <a:p>
            <a:pPr algn="just" defTabSz="180000">
              <a:lnSpc>
                <a:spcPct val="8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142F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09725" indent="-1609725" algn="just" defTabSz="180000">
              <a:lnSpc>
                <a:spcPct val="8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142F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180000">
              <a:lnSpc>
                <a:spcPct val="8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142F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sz="2500" b="1" dirty="0">
              <a:solidFill>
                <a:srgbClr val="142F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print">
            <a:lum bright="34000" contrast="58000"/>
          </a:blip>
          <a:srcRect/>
          <a:stretch>
            <a:fillRect/>
          </a:stretch>
        </p:blipFill>
        <p:spPr bwMode="auto">
          <a:xfrm>
            <a:off x="6732588" y="1628775"/>
            <a:ext cx="20415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sil_mono_pr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82539" y="0"/>
            <a:ext cx="3061461" cy="92867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</p:pic>
      <p:sp>
        <p:nvSpPr>
          <p:cNvPr id="9" name="Прямоугольник 8"/>
          <p:cNvSpPr/>
          <p:nvPr/>
        </p:nvSpPr>
        <p:spPr>
          <a:xfrm>
            <a:off x="1714480" y="142852"/>
            <a:ext cx="5715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Управление Федерального </a:t>
            </a:r>
            <a:r>
              <a:rPr lang="ru-RU" sz="2000" b="1" kern="1600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казначейства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2000" b="1" dirty="0" smtClean="0">
              <a:solidFill>
                <a:prstClr val="white">
                  <a:alpha val="97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2000" b="1" dirty="0" smtClean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 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г. Санкт-Петербургу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144000" y="72000"/>
            <a:ext cx="1470839" cy="792000"/>
            <a:chOff x="142847" y="0"/>
            <a:chExt cx="1470839" cy="7920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20000"/>
            </a:blip>
            <a:srcRect/>
            <a:stretch>
              <a:fillRect/>
            </a:stretch>
          </p:blipFill>
          <p:spPr bwMode="auto">
            <a:xfrm>
              <a:off x="857224" y="0"/>
              <a:ext cx="756462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Рисунок 12" descr="Знак+ФК_clipped_rev_1.png"/>
            <p:cNvPicPr>
              <a:picLocks noChangeAspect="1"/>
            </p:cNvPicPr>
            <p:nvPr/>
          </p:nvPicPr>
          <p:blipFill>
            <a:blip r:embed="rId4" cstate="print">
              <a:lum contrast="-20000"/>
            </a:blip>
            <a:stretch>
              <a:fillRect/>
            </a:stretch>
          </p:blipFill>
          <p:spPr>
            <a:xfrm>
              <a:off x="142847" y="0"/>
              <a:ext cx="703401" cy="792000"/>
            </a:xfrm>
            <a:prstGeom prst="rect">
              <a:avLst/>
            </a:prstGeom>
          </p:spPr>
        </p:pic>
      </p:grpSp>
      <p:sp>
        <p:nvSpPr>
          <p:cNvPr id="10" name="Прямоугольник 124"/>
          <p:cNvSpPr>
            <a:spLocks noChangeArrowheads="1"/>
          </p:cNvSpPr>
          <p:nvPr/>
        </p:nvSpPr>
        <p:spPr bwMode="auto">
          <a:xfrm>
            <a:off x="1116013" y="836613"/>
            <a:ext cx="72723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Характеристика наличных расчетов в 2013 году</a:t>
            </a:r>
          </a:p>
          <a:p>
            <a:pPr algn="ctr"/>
            <a:r>
              <a:rPr lang="ru-RU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(среднедневные остатки на счетах № 40116</a:t>
            </a:r>
            <a:r>
              <a:rPr lang="en-US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тыс. руб.)</a:t>
            </a:r>
          </a:p>
          <a:p>
            <a:pPr algn="ctr"/>
            <a:endParaRPr lang="ru-RU" sz="22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0" y="1412776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Выноска со стрелкой вправо 13"/>
          <p:cNvSpPr/>
          <p:nvPr/>
        </p:nvSpPr>
        <p:spPr>
          <a:xfrm>
            <a:off x="6300788" y="3933825"/>
            <a:ext cx="2592387" cy="790575"/>
          </a:xfrm>
          <a:prstGeom prst="rightArrowCallou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sil_mono_pr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82539" y="0"/>
            <a:ext cx="3061461" cy="92867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</p:pic>
      <p:sp>
        <p:nvSpPr>
          <p:cNvPr id="9" name="Прямоугольник 8"/>
          <p:cNvSpPr/>
          <p:nvPr/>
        </p:nvSpPr>
        <p:spPr>
          <a:xfrm>
            <a:off x="1714480" y="142852"/>
            <a:ext cx="5715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Управление Федерального </a:t>
            </a:r>
            <a:r>
              <a:rPr lang="ru-RU" sz="2000" b="1" kern="1600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казначейства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2000" b="1" dirty="0" smtClean="0">
              <a:solidFill>
                <a:prstClr val="white">
                  <a:alpha val="97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2000" b="1" dirty="0" smtClean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 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г. Санкт-Петербургу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144000" y="72000"/>
            <a:ext cx="1470839" cy="792000"/>
            <a:chOff x="142847" y="0"/>
            <a:chExt cx="1470839" cy="7920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20000"/>
            </a:blip>
            <a:srcRect/>
            <a:stretch>
              <a:fillRect/>
            </a:stretch>
          </p:blipFill>
          <p:spPr bwMode="auto">
            <a:xfrm>
              <a:off x="857224" y="0"/>
              <a:ext cx="756462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Рисунок 12" descr="Знак+ФК_clipped_rev_1.png"/>
            <p:cNvPicPr>
              <a:picLocks noChangeAspect="1"/>
            </p:cNvPicPr>
            <p:nvPr/>
          </p:nvPicPr>
          <p:blipFill>
            <a:blip r:embed="rId4" cstate="print">
              <a:lum contrast="-20000"/>
            </a:blip>
            <a:stretch>
              <a:fillRect/>
            </a:stretch>
          </p:blipFill>
          <p:spPr>
            <a:xfrm>
              <a:off x="142847" y="0"/>
              <a:ext cx="703401" cy="792000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844542"/>
            <a:ext cx="9144000" cy="3841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2.1. Кассовое обслуживание участников и </a:t>
            </a:r>
            <a:r>
              <a:rPr lang="ru-RU" sz="19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неучастников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бюджетного процесса</a:t>
            </a:r>
          </a:p>
        </p:txBody>
      </p:sp>
      <p:sp>
        <p:nvSpPr>
          <p:cNvPr id="11" name="Куб 10"/>
          <p:cNvSpPr/>
          <p:nvPr/>
        </p:nvSpPr>
        <p:spPr>
          <a:xfrm>
            <a:off x="0" y="1277930"/>
            <a:ext cx="1692275" cy="1295400"/>
          </a:xfrm>
          <a:prstGeom prst="cube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u="sng" cap="small" dirty="0">
                <a:solidFill>
                  <a:schemeClr val="tx2"/>
                </a:solidFill>
                <a:latin typeface="Times New Roman" pitchFamily="18" charset="0"/>
              </a:rPr>
              <a:t>Основные</a:t>
            </a:r>
            <a:r>
              <a:rPr lang="ru-RU" b="1" i="1" u="sng" dirty="0">
                <a:solidFill>
                  <a:schemeClr val="tx2"/>
                </a:solidFill>
              </a:rPr>
              <a:t> </a:t>
            </a:r>
            <a:r>
              <a:rPr lang="ru-RU" b="1" i="1" u="sng" cap="small" dirty="0">
                <a:solidFill>
                  <a:schemeClr val="tx2"/>
                </a:solidFill>
                <a:latin typeface="Times New Roman" pitchFamily="18" charset="0"/>
              </a:rPr>
              <a:t>задачи</a:t>
            </a:r>
            <a:r>
              <a:rPr lang="en-US" b="1" i="1" u="sng" dirty="0">
                <a:solidFill>
                  <a:schemeClr val="tx2"/>
                </a:solidFill>
              </a:rPr>
              <a:t>: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2051050" y="4086217"/>
            <a:ext cx="7092950" cy="447675"/>
          </a:xfrm>
          <a:prstGeom prst="bevel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600" b="1" dirty="0">
                <a:latin typeface="Times New Roman" pitchFamily="18" charset="0"/>
              </a:rPr>
              <a:t>Снижение количества невыясненных поступлений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2051050" y="4660892"/>
            <a:ext cx="7092950" cy="684213"/>
          </a:xfrm>
          <a:prstGeom prst="bevel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600" b="1" dirty="0">
                <a:latin typeface="Times New Roman" pitchFamily="18" charset="0"/>
              </a:rPr>
              <a:t>Реализация новаций в учете бюджетных обязательств. Контроль за превышением доведенных бюджетных данных, анализ результатов</a:t>
            </a:r>
          </a:p>
          <a:p>
            <a:pPr>
              <a:spcAft>
                <a:spcPts val="1000"/>
              </a:spcAft>
              <a:defRPr/>
            </a:pPr>
            <a:endParaRPr lang="ru-RU" sz="1600" b="1" dirty="0">
              <a:latin typeface="Arial" pitchFamily="34" charset="0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2014538" y="1341438"/>
            <a:ext cx="7129462" cy="647700"/>
          </a:xfrm>
          <a:prstGeom prst="bevel">
            <a:avLst>
              <a:gd name="adj" fmla="val 10302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Целенаправленная работа с клиентом на минимизацию возвратов платежных документов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43213" y="2060575"/>
            <a:ext cx="5976000" cy="288925"/>
          </a:xfrm>
          <a:prstGeom prst="roundRect">
            <a:avLst>
              <a:gd name="adj" fmla="val 2044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обучающих семинаров с клиентами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43213" y="2412000"/>
            <a:ext cx="5976937" cy="431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образцов заполнения платежных документов и разъяснений  по нормативно-правовым актам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43213" y="2916000"/>
            <a:ext cx="5976937" cy="468313"/>
          </a:xfrm>
          <a:prstGeom prst="roundRect">
            <a:avLst>
              <a:gd name="adj" fmla="val 3023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рейтинга клиента с целью выработки индивидуального подхода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763688" y="1440000"/>
            <a:ext cx="36312" cy="46800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 вправо 20"/>
          <p:cNvSpPr/>
          <p:nvPr/>
        </p:nvSpPr>
        <p:spPr>
          <a:xfrm>
            <a:off x="1835696" y="5013176"/>
            <a:ext cx="216024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1835150" y="1557338"/>
            <a:ext cx="144463" cy="46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2051050" y="5526080"/>
            <a:ext cx="7092950" cy="900112"/>
          </a:xfrm>
          <a:prstGeom prst="bevel">
            <a:avLst>
              <a:gd name="adj" fmla="val 8181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600" b="1" dirty="0">
                <a:latin typeface="Times New Roman" pitchFamily="18" charset="0"/>
              </a:rPr>
              <a:t>Постоянный мониторинг сроков обработки и доведения до конечных статусов документов в базе данных. Диагностика базы данных.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2051050" y="3436930"/>
            <a:ext cx="7092950" cy="504825"/>
          </a:xfrm>
          <a:prstGeom prst="bevel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600" b="1" dirty="0">
                <a:latin typeface="Times New Roman" pitchFamily="18" charset="0"/>
              </a:rPr>
              <a:t>Усиление внимания на организацию текущего внутреннего контроля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1835696" y="3717032"/>
            <a:ext cx="216024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1835696" y="6093296"/>
            <a:ext cx="216024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Горизонтальный свиток 26"/>
          <p:cNvSpPr/>
          <p:nvPr/>
        </p:nvSpPr>
        <p:spPr>
          <a:xfrm>
            <a:off x="0" y="2501892"/>
            <a:ext cx="1692275" cy="194310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2013 году возвраты документов клиентам составили  5%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612775" y="4760905"/>
            <a:ext cx="576263" cy="198913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Снизить</a:t>
            </a:r>
          </a:p>
        </p:txBody>
      </p:sp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250825" y="4256080"/>
            <a:ext cx="1296988" cy="503237"/>
          </a:xfrm>
          <a:prstGeom prst="beve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b="1" dirty="0">
                <a:latin typeface="Arial" pitchFamily="34" charset="0"/>
              </a:rPr>
              <a:t>Задача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2195736" y="2560638"/>
            <a:ext cx="64747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268000" y="2084388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267744" y="3108325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195736" y="2016000"/>
            <a:ext cx="264" cy="112496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трелка вправо 33"/>
          <p:cNvSpPr/>
          <p:nvPr/>
        </p:nvSpPr>
        <p:spPr>
          <a:xfrm>
            <a:off x="1835696" y="4365104"/>
            <a:ext cx="216024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sil_mono_pr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82539" y="0"/>
            <a:ext cx="3061461" cy="92867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</p:pic>
      <p:sp>
        <p:nvSpPr>
          <p:cNvPr id="9" name="Прямоугольник 8"/>
          <p:cNvSpPr/>
          <p:nvPr/>
        </p:nvSpPr>
        <p:spPr>
          <a:xfrm>
            <a:off x="1714480" y="142852"/>
            <a:ext cx="5715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Управление Федерального </a:t>
            </a:r>
            <a:r>
              <a:rPr lang="ru-RU" sz="2000" b="1" kern="1600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казначейства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2000" b="1" dirty="0" smtClean="0">
              <a:solidFill>
                <a:prstClr val="white">
                  <a:alpha val="97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2000" b="1" dirty="0" smtClean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 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г. Санкт-Петербургу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144000" y="72000"/>
            <a:ext cx="1470839" cy="792000"/>
            <a:chOff x="142847" y="0"/>
            <a:chExt cx="1470839" cy="7920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20000"/>
            </a:blip>
            <a:srcRect/>
            <a:stretch>
              <a:fillRect/>
            </a:stretch>
          </p:blipFill>
          <p:spPr bwMode="auto">
            <a:xfrm>
              <a:off x="857224" y="0"/>
              <a:ext cx="756462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Рисунок 12" descr="Знак+ФК_clipped_rev_1.png"/>
            <p:cNvPicPr>
              <a:picLocks noChangeAspect="1"/>
            </p:cNvPicPr>
            <p:nvPr/>
          </p:nvPicPr>
          <p:blipFill>
            <a:blip r:embed="rId4" cstate="print">
              <a:lum contrast="-20000"/>
            </a:blip>
            <a:stretch>
              <a:fillRect/>
            </a:stretch>
          </p:blipFill>
          <p:spPr>
            <a:xfrm>
              <a:off x="142847" y="0"/>
              <a:ext cx="703401" cy="792000"/>
            </a:xfrm>
            <a:prstGeom prst="rect">
              <a:avLst/>
            </a:prstGeom>
          </p:spPr>
        </p:pic>
      </p:grpSp>
      <p:graphicFrame>
        <p:nvGraphicFramePr>
          <p:cNvPr id="10" name="Содержимое 13"/>
          <p:cNvGraphicFramePr>
            <a:graphicFrameLocks/>
          </p:cNvGraphicFramePr>
          <p:nvPr/>
        </p:nvGraphicFramePr>
        <p:xfrm>
          <a:off x="683568" y="908721"/>
          <a:ext cx="801357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Стрелка углом 10"/>
          <p:cNvSpPr/>
          <p:nvPr/>
        </p:nvSpPr>
        <p:spPr>
          <a:xfrm rot="16200000">
            <a:off x="2951956" y="5193507"/>
            <a:ext cx="1368425" cy="576262"/>
          </a:xfrm>
          <a:prstGeom prst="bentArrow">
            <a:avLst>
              <a:gd name="adj1" fmla="val 12034"/>
              <a:gd name="adj2" fmla="val 28032"/>
              <a:gd name="adj3" fmla="val 25000"/>
              <a:gd name="adj4" fmla="val 4375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275" y="5534025"/>
            <a:ext cx="4464050" cy="13239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+mn-lt"/>
              </a:rPr>
              <a:t>Причинами роста невыясненных поступлений явились отсутствие нормативно-правовых актов главных администраторов  доходов бюджетов и  вступление с 01.01.2013 изменений в бюджетную классификацию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627313" y="4581525"/>
            <a:ext cx="504825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627313" y="4292600"/>
            <a:ext cx="1081087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sil_mono_pr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82539" y="0"/>
            <a:ext cx="3061461" cy="92867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</p:pic>
      <p:sp>
        <p:nvSpPr>
          <p:cNvPr id="9" name="Прямоугольник 8"/>
          <p:cNvSpPr/>
          <p:nvPr/>
        </p:nvSpPr>
        <p:spPr>
          <a:xfrm>
            <a:off x="1714480" y="142852"/>
            <a:ext cx="5715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Управление Федерального </a:t>
            </a:r>
            <a:r>
              <a:rPr lang="ru-RU" sz="2000" b="1" kern="1600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казначейства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2000" b="1" dirty="0" smtClean="0">
              <a:solidFill>
                <a:prstClr val="white">
                  <a:alpha val="97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2000" b="1" dirty="0" smtClean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 </a:t>
            </a:r>
            <a:r>
              <a:rPr lang="ru-RU" sz="2000" b="1" dirty="0">
                <a:solidFill>
                  <a:prstClr val="white">
                    <a:alpha val="97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г. Санкт-Петербургу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144000" y="72000"/>
            <a:ext cx="1470839" cy="792000"/>
            <a:chOff x="142847" y="0"/>
            <a:chExt cx="1470839" cy="7920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20000"/>
            </a:blip>
            <a:srcRect/>
            <a:stretch>
              <a:fillRect/>
            </a:stretch>
          </p:blipFill>
          <p:spPr bwMode="auto">
            <a:xfrm>
              <a:off x="857224" y="0"/>
              <a:ext cx="756462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Рисунок 12" descr="Знак+ФК_clipped_rev_1.png"/>
            <p:cNvPicPr>
              <a:picLocks noChangeAspect="1"/>
            </p:cNvPicPr>
            <p:nvPr/>
          </p:nvPicPr>
          <p:blipFill>
            <a:blip r:embed="rId4" cstate="print">
              <a:lum contrast="-20000"/>
            </a:blip>
            <a:stretch>
              <a:fillRect/>
            </a:stretch>
          </p:blipFill>
          <p:spPr>
            <a:xfrm>
              <a:off x="142847" y="0"/>
              <a:ext cx="703401" cy="792000"/>
            </a:xfrm>
            <a:prstGeom prst="rect">
              <a:avLst/>
            </a:prstGeom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0" y="908050"/>
            <a:ext cx="9144000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2.2. Информация о регистрации участников в  Государственной информационной системе о государственных и муниципальных платежах в части администраторов доходов бюджетов 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Содержимое 19"/>
          <p:cNvGraphicFramePr>
            <a:graphicFrameLocks/>
          </p:cNvGraphicFramePr>
          <p:nvPr/>
        </p:nvGraphicFramePr>
        <p:xfrm>
          <a:off x="0" y="1844824"/>
          <a:ext cx="5328592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684213" y="2349500"/>
            <a:ext cx="2159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>
                <a:solidFill>
                  <a:srgbClr val="C00000"/>
                </a:solidFill>
              </a:rPr>
              <a:t>Зарегистрировано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08625" y="1916113"/>
            <a:ext cx="647700" cy="433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/>
              <a:t>2217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27763" y="1916113"/>
            <a:ext cx="2755900" cy="4333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Всего администраторов начислений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08625" y="2420938"/>
            <a:ext cx="64770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 smtClean="0"/>
              <a:t>362</a:t>
            </a:r>
            <a:endParaRPr lang="ru-RU" sz="16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27763" y="2420938"/>
            <a:ext cx="2755900" cy="5048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Из них </a:t>
            </a:r>
            <a:r>
              <a:rPr lang="ru-RU" sz="1400" b="1" dirty="0" smtClean="0">
                <a:solidFill>
                  <a:schemeClr val="tx1"/>
                </a:solidFill>
              </a:rPr>
              <a:t>администраторов доходов бюджетов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08625" y="3573463"/>
            <a:ext cx="647700" cy="2592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 smtClean="0"/>
              <a:t>48</a:t>
            </a:r>
            <a:endParaRPr lang="ru-RU" sz="16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27763" y="3500438"/>
            <a:ext cx="2808287" cy="26654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Не зарегистрировано.Из них отказались </a:t>
            </a:r>
            <a:r>
              <a:rPr lang="ru-RU" sz="1400" b="1" dirty="0">
                <a:solidFill>
                  <a:schemeClr val="tx1"/>
                </a:solidFill>
              </a:rPr>
              <a:t>от </a:t>
            </a:r>
            <a:r>
              <a:rPr lang="ru-RU" sz="1400" b="1" dirty="0" smtClean="0">
                <a:solidFill>
                  <a:schemeClr val="tx1"/>
                </a:solidFill>
              </a:rPr>
              <a:t>регистрации 24 администратора доходов федерального бюджета, находящиеся в введение Минобороны России (4), МВД России (17), ФСБ России (2) и ФСО России (1) по причине регистрации через вышестоящее ведомство.  По состоянию на 18.11.2013 не зарегистрированы.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08625" y="2997200"/>
            <a:ext cx="647700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/>
              <a:t>314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27763" y="2997200"/>
            <a:ext cx="2755900" cy="431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ysClr val="windowText" lastClr="000000"/>
                </a:solidFill>
              </a:rPr>
              <a:t>Из них зарегистрировано администраторов </a:t>
            </a:r>
            <a:r>
              <a:rPr lang="ru-RU" sz="1400" b="1" dirty="0" smtClean="0">
                <a:solidFill>
                  <a:sysClr val="windowText" lastClr="000000"/>
                </a:solidFill>
              </a:rPr>
              <a:t>доходов</a:t>
            </a:r>
            <a:endParaRPr lang="ru-RU" sz="14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1492</Words>
  <Application>Microsoft Office PowerPoint</Application>
  <PresentationFormat>Экран (4:3)</PresentationFormat>
  <Paragraphs>307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Worksheet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УФК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Захаров Сергей Анатольевич</dc:creator>
  <cp:lastModifiedBy>1</cp:lastModifiedBy>
  <cp:revision>30</cp:revision>
  <dcterms:created xsi:type="dcterms:W3CDTF">2013-11-25T10:39:20Z</dcterms:created>
  <dcterms:modified xsi:type="dcterms:W3CDTF">2013-11-25T13:44:46Z</dcterms:modified>
</cp:coreProperties>
</file>