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2" r:id="rId1"/>
    <p:sldMasterId id="2147483654" r:id="rId2"/>
  </p:sldMasterIdLst>
  <p:notesMasterIdLst>
    <p:notesMasterId r:id="rId29"/>
  </p:notesMasterIdLst>
  <p:handoutMasterIdLst>
    <p:handoutMasterId r:id="rId30"/>
  </p:handoutMasterIdLst>
  <p:sldIdLst>
    <p:sldId id="469" r:id="rId3"/>
    <p:sldId id="466" r:id="rId4"/>
    <p:sldId id="465" r:id="rId5"/>
    <p:sldId id="467" r:id="rId6"/>
    <p:sldId id="468" r:id="rId7"/>
    <p:sldId id="488" r:id="rId8"/>
    <p:sldId id="464" r:id="rId9"/>
    <p:sldId id="487" r:id="rId10"/>
    <p:sldId id="486" r:id="rId11"/>
    <p:sldId id="470" r:id="rId12"/>
    <p:sldId id="491" r:id="rId13"/>
    <p:sldId id="459" r:id="rId14"/>
    <p:sldId id="472" r:id="rId15"/>
    <p:sldId id="479" r:id="rId16"/>
    <p:sldId id="480" r:id="rId17"/>
    <p:sldId id="473" r:id="rId18"/>
    <p:sldId id="483" r:id="rId19"/>
    <p:sldId id="484" r:id="rId20"/>
    <p:sldId id="493" r:id="rId21"/>
    <p:sldId id="492" r:id="rId22"/>
    <p:sldId id="496" r:id="rId23"/>
    <p:sldId id="503" r:id="rId24"/>
    <p:sldId id="501" r:id="rId25"/>
    <p:sldId id="502" r:id="rId26"/>
    <p:sldId id="500" r:id="rId27"/>
    <p:sldId id="504" r:id="rId28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4E79"/>
    <a:srgbClr val="CCCC00"/>
    <a:srgbClr val="E1E100"/>
    <a:srgbClr val="FFFF00"/>
    <a:srgbClr val="06497C"/>
    <a:srgbClr val="6B88A7"/>
    <a:srgbClr val="81A0C2"/>
    <a:srgbClr val="90B2D8"/>
    <a:srgbClr val="38579A"/>
    <a:srgbClr val="A5C8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527" autoAdjust="0"/>
    <p:restoredTop sz="86448" autoAdjust="0"/>
  </p:normalViewPr>
  <p:slideViewPr>
    <p:cSldViewPr>
      <p:cViewPr>
        <p:scale>
          <a:sx n="100" d="100"/>
          <a:sy n="100" d="100"/>
        </p:scale>
        <p:origin x="-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66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A4EB9-340E-46D6-B82D-D23BCCDB6D0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</dgm:pt>
    <dgm:pt modelId="{5230EDC1-492F-4956-9706-8EF56AAF3DA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Создание и опытная эксплуатация технологических подсистем системы «Электронный бюджет»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7A71B71-5B18-4AE0-81CC-5425B9A585DA}" type="parTrans" cxnId="{F37632AD-5339-4E83-B360-C79AB7794805}">
      <dgm:prSet/>
      <dgm:spPr/>
      <dgm:t>
        <a:bodyPr/>
        <a:lstStyle/>
        <a:p>
          <a:endParaRPr lang="ru-RU"/>
        </a:p>
      </dgm:t>
    </dgm:pt>
    <dgm:pt modelId="{586AF40D-DE3F-4C9F-A585-2C9EE4848F71}" type="sibTrans" cxnId="{F37632AD-5339-4E83-B360-C79AB7794805}">
      <dgm:prSet/>
      <dgm:spPr/>
      <dgm:t>
        <a:bodyPr/>
        <a:lstStyle/>
        <a:p>
          <a:endParaRPr lang="ru-RU" dirty="0"/>
        </a:p>
      </dgm:t>
    </dgm:pt>
    <dgm:pt modelId="{B525829C-FD5D-415C-873E-D0EB3701912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Реализация технологии централизованного сбора, свода и консолидации отчетности об исполнении бюджетов бюджетной системы РФ и бухгалтерской отчетности государственных и муниципальных учреждений</a:t>
          </a:r>
        </a:p>
      </dgm:t>
    </dgm:pt>
    <dgm:pt modelId="{4235BCC2-D729-44FF-BCE6-061529CD0658}" type="parTrans" cxnId="{27226C72-B465-45E4-8A69-F4D4FD1D3383}">
      <dgm:prSet/>
      <dgm:spPr/>
      <dgm:t>
        <a:bodyPr/>
        <a:lstStyle/>
        <a:p>
          <a:endParaRPr lang="ru-RU"/>
        </a:p>
      </dgm:t>
    </dgm:pt>
    <dgm:pt modelId="{4A17ADBE-82D9-431E-8265-D3FBC8133E03}" type="sibTrans" cxnId="{27226C72-B465-45E4-8A69-F4D4FD1D3383}">
      <dgm:prSet/>
      <dgm:spPr/>
      <dgm:t>
        <a:bodyPr/>
        <a:lstStyle/>
        <a:p>
          <a:endParaRPr lang="ru-RU"/>
        </a:p>
      </dgm:t>
    </dgm:pt>
    <dgm:pt modelId="{289DF41D-B3FB-48B9-A1A9-BB08F06F25F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Создание и развитие единого портала бюджетной системы Российской Федерации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2995569-B499-4D04-8329-6EEE48E0F954}" type="parTrans" cxnId="{F15B9527-0BBC-4E8A-A885-FCA5B6B75F57}">
      <dgm:prSet/>
      <dgm:spPr/>
      <dgm:t>
        <a:bodyPr/>
        <a:lstStyle/>
        <a:p>
          <a:endParaRPr lang="ru-RU"/>
        </a:p>
      </dgm:t>
    </dgm:pt>
    <dgm:pt modelId="{5FAC0BA0-7848-45D3-9C32-798043F75C10}" type="sibTrans" cxnId="{F15B9527-0BBC-4E8A-A885-FCA5B6B75F57}">
      <dgm:prSet/>
      <dgm:spPr/>
      <dgm:t>
        <a:bodyPr/>
        <a:lstStyle/>
        <a:p>
          <a:endParaRPr lang="ru-RU"/>
        </a:p>
      </dgm:t>
    </dgm:pt>
    <dgm:pt modelId="{E9B2B981-E5B4-4D65-ACC9-962127513C7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Проектирование и разработка функциональных подсистем управления закупками и кадровыми ресурсами</a:t>
          </a:r>
        </a:p>
      </dgm:t>
    </dgm:pt>
    <dgm:pt modelId="{E8C06301-9562-45A1-B0A7-F1303842F8A2}" type="parTrans" cxnId="{C66C624C-1F23-4EBF-A9BA-04C2862F629F}">
      <dgm:prSet/>
      <dgm:spPr/>
      <dgm:t>
        <a:bodyPr/>
        <a:lstStyle/>
        <a:p>
          <a:endParaRPr lang="ru-RU"/>
        </a:p>
      </dgm:t>
    </dgm:pt>
    <dgm:pt modelId="{FABFF6C9-8C97-4D13-BC52-12DD84D795D0}" type="sibTrans" cxnId="{C66C624C-1F23-4EBF-A9BA-04C2862F629F}">
      <dgm:prSet/>
      <dgm:spPr/>
      <dgm:t>
        <a:bodyPr/>
        <a:lstStyle/>
        <a:p>
          <a:endParaRPr lang="ru-RU"/>
        </a:p>
      </dgm:t>
    </dgm:pt>
    <dgm:pt modelId="{FCC5D621-6B88-4E31-8157-612A54AF0950}" type="pres">
      <dgm:prSet presAssocID="{B73A4EB9-340E-46D6-B82D-D23BCCDB6D01}" presName="Name0" presStyleCnt="0">
        <dgm:presLayoutVars>
          <dgm:chMax val="7"/>
          <dgm:chPref val="7"/>
          <dgm:dir/>
        </dgm:presLayoutVars>
      </dgm:prSet>
      <dgm:spPr/>
    </dgm:pt>
    <dgm:pt modelId="{CF64B7B4-DF83-43EE-881C-FE13692C69C6}" type="pres">
      <dgm:prSet presAssocID="{B73A4EB9-340E-46D6-B82D-D23BCCDB6D01}" presName="Name1" presStyleCnt="0"/>
      <dgm:spPr/>
    </dgm:pt>
    <dgm:pt modelId="{2BA90514-18A5-47C9-84CC-72D5C7F066F7}" type="pres">
      <dgm:prSet presAssocID="{B73A4EB9-340E-46D6-B82D-D23BCCDB6D01}" presName="cycle" presStyleCnt="0"/>
      <dgm:spPr/>
    </dgm:pt>
    <dgm:pt modelId="{49F39AD9-981F-4BDD-A53C-DCE03BBFBD47}" type="pres">
      <dgm:prSet presAssocID="{B73A4EB9-340E-46D6-B82D-D23BCCDB6D01}" presName="srcNode" presStyleLbl="node1" presStyleIdx="0" presStyleCnt="4"/>
      <dgm:spPr/>
    </dgm:pt>
    <dgm:pt modelId="{744175CD-15D3-47E3-A2F0-0FD7690A422C}" type="pres">
      <dgm:prSet presAssocID="{B73A4EB9-340E-46D6-B82D-D23BCCDB6D01}" presName="conn" presStyleLbl="parChTrans1D2" presStyleIdx="0" presStyleCnt="1"/>
      <dgm:spPr/>
      <dgm:t>
        <a:bodyPr/>
        <a:lstStyle/>
        <a:p>
          <a:endParaRPr lang="ru-RU"/>
        </a:p>
      </dgm:t>
    </dgm:pt>
    <dgm:pt modelId="{6E2994EC-6DE3-4790-8F73-671B17B36781}" type="pres">
      <dgm:prSet presAssocID="{B73A4EB9-340E-46D6-B82D-D23BCCDB6D01}" presName="extraNode" presStyleLbl="node1" presStyleIdx="0" presStyleCnt="4"/>
      <dgm:spPr/>
    </dgm:pt>
    <dgm:pt modelId="{78D5F22A-450C-4839-BFE8-B40FF0CC8F11}" type="pres">
      <dgm:prSet presAssocID="{B73A4EB9-340E-46D6-B82D-D23BCCDB6D01}" presName="dstNode" presStyleLbl="node1" presStyleIdx="0" presStyleCnt="4"/>
      <dgm:spPr/>
    </dgm:pt>
    <dgm:pt modelId="{6B573775-FFC7-476F-A4EE-4C4D2F8F9152}" type="pres">
      <dgm:prSet presAssocID="{5230EDC1-492F-4956-9706-8EF56AAF3DA2}" presName="text_1" presStyleLbl="node1" presStyleIdx="0" presStyleCnt="4" custScaleX="93494" custLinFactNeighborX="1760" custLinFactNeighborY="-7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F073C-B71E-45CC-BE23-1B4F4A5AE8BE}" type="pres">
      <dgm:prSet presAssocID="{5230EDC1-492F-4956-9706-8EF56AAF3DA2}" presName="accent_1" presStyleCnt="0"/>
      <dgm:spPr/>
    </dgm:pt>
    <dgm:pt modelId="{C550C97E-B3E4-4BC5-88D4-DFA765F4D610}" type="pres">
      <dgm:prSet presAssocID="{5230EDC1-492F-4956-9706-8EF56AAF3DA2}" presName="accentRepeatNode" presStyleLbl="solidFgAcc1" presStyleIdx="0" presStyleCnt="4" custLinFactNeighborY="-9722"/>
      <dgm:spPr>
        <a:blipFill rotWithShape="0">
          <a:blip xmlns:r="http://schemas.openxmlformats.org/officeDocument/2006/relationships" r:embed="rId1" cstate="screen">
            <a:extLst>
              <a:ext uri="{28A0092B-C50C-407E-A947-70E740481C1C}"/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F59EDA-620E-4C3B-825E-6C166ACC4A8F}" type="pres">
      <dgm:prSet presAssocID="{B525829C-FD5D-415C-873E-D0EB37019121}" presName="text_2" presStyleLbl="node1" presStyleIdx="1" presStyleCnt="4" custScaleX="96122" custScaleY="145508" custLinFactNeighborY="14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61249-9904-4938-96C2-61191616BECC}" type="pres">
      <dgm:prSet presAssocID="{B525829C-FD5D-415C-873E-D0EB37019121}" presName="accent_2" presStyleCnt="0"/>
      <dgm:spPr/>
    </dgm:pt>
    <dgm:pt modelId="{FBCC970A-848F-41C9-A1E4-29161B879A2F}" type="pres">
      <dgm:prSet presAssocID="{B525829C-FD5D-415C-873E-D0EB37019121}" presName="accentRepeatNode" presStyleLbl="solidFgAcc1" presStyleIdx="1" presStyleCnt="4" custLinFactNeighborX="-19212" custLinFactNeighborY="-1451"/>
      <dgm:spPr>
        <a:blipFill rotWithShape="0">
          <a:blip xmlns:r="http://schemas.openxmlformats.org/officeDocument/2006/relationships" r:embed="rId2" cstate="screen">
            <a:extLst>
              <a:ext uri="{28A0092B-C50C-407E-A947-70E740481C1C}"/>
            </a:extLst>
          </a:blip>
          <a:stretch>
            <a:fillRect/>
          </a:stretch>
        </a:blipFill>
      </dgm:spPr>
    </dgm:pt>
    <dgm:pt modelId="{06F3D667-A364-4F81-834A-3A34101EE28A}" type="pres">
      <dgm:prSet presAssocID="{289DF41D-B3FB-48B9-A1A9-BB08F06F25F8}" presName="text_3" presStyleLbl="node1" presStyleIdx="2" presStyleCnt="4" custScaleX="99603" custScaleY="94620" custLinFactNeighborX="-1403" custLinFactNeighborY="35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20D18-701C-4F61-8D85-CBB48395F1D4}" type="pres">
      <dgm:prSet presAssocID="{289DF41D-B3FB-48B9-A1A9-BB08F06F25F8}" presName="accent_3" presStyleCnt="0"/>
      <dgm:spPr/>
    </dgm:pt>
    <dgm:pt modelId="{5C8CA205-540D-437F-A2AE-A226B0D07FE9}" type="pres">
      <dgm:prSet presAssocID="{289DF41D-B3FB-48B9-A1A9-BB08F06F25F8}" presName="accentRepeatNode" presStyleLbl="solidFgAcc1" presStyleIdx="2" presStyleCnt="4" custLinFactNeighborX="-32022" custLinFactNeighborY="27078"/>
      <dgm:spPr>
        <a:blipFill rotWithShape="0">
          <a:blip xmlns:r="http://schemas.openxmlformats.org/officeDocument/2006/relationships" r:embed="rId3" cstate="screen">
            <a:extLst>
              <a:ext uri="{28A0092B-C50C-407E-A947-70E740481C1C}"/>
            </a:extLst>
          </a:blip>
          <a:stretch>
            <a:fillRect/>
          </a:stretch>
        </a:blipFill>
      </dgm:spPr>
    </dgm:pt>
    <dgm:pt modelId="{05CD9002-A593-43FE-A5B8-C9C4E458DC5D}" type="pres">
      <dgm:prSet presAssocID="{E9B2B981-E5B4-4D65-ACC9-962127513C76}" presName="text_4" presStyleLbl="node1" presStyleIdx="3" presStyleCnt="4" custScaleX="96247" custScaleY="85685" custLinFactNeighborX="57" custLinFactNeighborY="16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963E8-49E6-45FF-81ED-33CBA943A66C}" type="pres">
      <dgm:prSet presAssocID="{E9B2B981-E5B4-4D65-ACC9-962127513C76}" presName="accent_4" presStyleCnt="0"/>
      <dgm:spPr/>
    </dgm:pt>
    <dgm:pt modelId="{56F8D48C-389E-47B0-B1D2-6E134DBDD380}" type="pres">
      <dgm:prSet presAssocID="{E9B2B981-E5B4-4D65-ACC9-962127513C76}" presName="accentRepeatNode" presStyleLbl="solidFgAcc1" presStyleIdx="3" presStyleCnt="4" custScaleX="93765" custLinFactNeighborX="-3473" custLinFactNeighborY="21845"/>
      <dgm:spPr>
        <a:blipFill rotWithShape="0">
          <a:blip xmlns:r="http://schemas.openxmlformats.org/officeDocument/2006/relationships" r:embed="rId4" cstate="screen">
            <a:extLst>
              <a:ext uri="{28A0092B-C50C-407E-A947-70E740481C1C}"/>
            </a:extLst>
          </a:blip>
          <a:stretch>
            <a:fillRect/>
          </a:stretch>
        </a:blipFill>
      </dgm:spPr>
    </dgm:pt>
  </dgm:ptLst>
  <dgm:cxnLst>
    <dgm:cxn modelId="{F37632AD-5339-4E83-B360-C79AB7794805}" srcId="{B73A4EB9-340E-46D6-B82D-D23BCCDB6D01}" destId="{5230EDC1-492F-4956-9706-8EF56AAF3DA2}" srcOrd="0" destOrd="0" parTransId="{67A71B71-5B18-4AE0-81CC-5425B9A585DA}" sibTransId="{586AF40D-DE3F-4C9F-A585-2C9EE4848F71}"/>
    <dgm:cxn modelId="{21F02C56-9EAC-45B8-931C-82FC33FEA844}" type="presOf" srcId="{5230EDC1-492F-4956-9706-8EF56AAF3DA2}" destId="{6B573775-FFC7-476F-A4EE-4C4D2F8F9152}" srcOrd="0" destOrd="0" presId="urn:microsoft.com/office/officeart/2008/layout/VerticalCurvedList"/>
    <dgm:cxn modelId="{C0ED3A2B-C6EA-4D78-8F58-FA9DC61D8A53}" type="presOf" srcId="{B73A4EB9-340E-46D6-B82D-D23BCCDB6D01}" destId="{FCC5D621-6B88-4E31-8157-612A54AF0950}" srcOrd="0" destOrd="0" presId="urn:microsoft.com/office/officeart/2008/layout/VerticalCurvedList"/>
    <dgm:cxn modelId="{FE2AEBDC-1AEE-46CA-94A0-EE69DC8011EE}" type="presOf" srcId="{289DF41D-B3FB-48B9-A1A9-BB08F06F25F8}" destId="{06F3D667-A364-4F81-834A-3A34101EE28A}" srcOrd="0" destOrd="0" presId="urn:microsoft.com/office/officeart/2008/layout/VerticalCurvedList"/>
    <dgm:cxn modelId="{27226C72-B465-45E4-8A69-F4D4FD1D3383}" srcId="{B73A4EB9-340E-46D6-B82D-D23BCCDB6D01}" destId="{B525829C-FD5D-415C-873E-D0EB37019121}" srcOrd="1" destOrd="0" parTransId="{4235BCC2-D729-44FF-BCE6-061529CD0658}" sibTransId="{4A17ADBE-82D9-431E-8265-D3FBC8133E03}"/>
    <dgm:cxn modelId="{F15B9527-0BBC-4E8A-A885-FCA5B6B75F57}" srcId="{B73A4EB9-340E-46D6-B82D-D23BCCDB6D01}" destId="{289DF41D-B3FB-48B9-A1A9-BB08F06F25F8}" srcOrd="2" destOrd="0" parTransId="{52995569-B499-4D04-8329-6EEE48E0F954}" sibTransId="{5FAC0BA0-7848-45D3-9C32-798043F75C10}"/>
    <dgm:cxn modelId="{2C68344C-1136-4F4B-BA6B-F675F721967B}" type="presOf" srcId="{586AF40D-DE3F-4C9F-A585-2C9EE4848F71}" destId="{744175CD-15D3-47E3-A2F0-0FD7690A422C}" srcOrd="0" destOrd="0" presId="urn:microsoft.com/office/officeart/2008/layout/VerticalCurvedList"/>
    <dgm:cxn modelId="{201F7B5E-679D-40F2-B977-079D46137CD7}" type="presOf" srcId="{B525829C-FD5D-415C-873E-D0EB37019121}" destId="{7FF59EDA-620E-4C3B-825E-6C166ACC4A8F}" srcOrd="0" destOrd="0" presId="urn:microsoft.com/office/officeart/2008/layout/VerticalCurvedList"/>
    <dgm:cxn modelId="{C66C624C-1F23-4EBF-A9BA-04C2862F629F}" srcId="{B73A4EB9-340E-46D6-B82D-D23BCCDB6D01}" destId="{E9B2B981-E5B4-4D65-ACC9-962127513C76}" srcOrd="3" destOrd="0" parTransId="{E8C06301-9562-45A1-B0A7-F1303842F8A2}" sibTransId="{FABFF6C9-8C97-4D13-BC52-12DD84D795D0}"/>
    <dgm:cxn modelId="{96FFB769-1CE9-4D96-BC2B-7B5B2F99619C}" type="presOf" srcId="{E9B2B981-E5B4-4D65-ACC9-962127513C76}" destId="{05CD9002-A593-43FE-A5B8-C9C4E458DC5D}" srcOrd="0" destOrd="0" presId="urn:microsoft.com/office/officeart/2008/layout/VerticalCurvedList"/>
    <dgm:cxn modelId="{A2150C22-C1C4-4C13-8894-875248F57D02}" type="presParOf" srcId="{FCC5D621-6B88-4E31-8157-612A54AF0950}" destId="{CF64B7B4-DF83-43EE-881C-FE13692C69C6}" srcOrd="0" destOrd="0" presId="urn:microsoft.com/office/officeart/2008/layout/VerticalCurvedList"/>
    <dgm:cxn modelId="{6EC65A5A-DCD1-4809-87EA-C0F9BEE76A15}" type="presParOf" srcId="{CF64B7B4-DF83-43EE-881C-FE13692C69C6}" destId="{2BA90514-18A5-47C9-84CC-72D5C7F066F7}" srcOrd="0" destOrd="0" presId="urn:microsoft.com/office/officeart/2008/layout/VerticalCurvedList"/>
    <dgm:cxn modelId="{8B2DE3ED-6DBA-4ED7-B8D4-0DA928DA4BB5}" type="presParOf" srcId="{2BA90514-18A5-47C9-84CC-72D5C7F066F7}" destId="{49F39AD9-981F-4BDD-A53C-DCE03BBFBD47}" srcOrd="0" destOrd="0" presId="urn:microsoft.com/office/officeart/2008/layout/VerticalCurvedList"/>
    <dgm:cxn modelId="{603A9C31-5CD6-44EE-9094-25C677B9C418}" type="presParOf" srcId="{2BA90514-18A5-47C9-84CC-72D5C7F066F7}" destId="{744175CD-15D3-47E3-A2F0-0FD7690A422C}" srcOrd="1" destOrd="0" presId="urn:microsoft.com/office/officeart/2008/layout/VerticalCurvedList"/>
    <dgm:cxn modelId="{9A6413CB-69C7-4D1C-9743-8F89685630F2}" type="presParOf" srcId="{2BA90514-18A5-47C9-84CC-72D5C7F066F7}" destId="{6E2994EC-6DE3-4790-8F73-671B17B36781}" srcOrd="2" destOrd="0" presId="urn:microsoft.com/office/officeart/2008/layout/VerticalCurvedList"/>
    <dgm:cxn modelId="{7B6A56AE-5BEF-486C-8E6F-DBBBF1F502F5}" type="presParOf" srcId="{2BA90514-18A5-47C9-84CC-72D5C7F066F7}" destId="{78D5F22A-450C-4839-BFE8-B40FF0CC8F11}" srcOrd="3" destOrd="0" presId="urn:microsoft.com/office/officeart/2008/layout/VerticalCurvedList"/>
    <dgm:cxn modelId="{B97A38F0-4D52-4E0F-A0A3-5DA77ECC16A7}" type="presParOf" srcId="{CF64B7B4-DF83-43EE-881C-FE13692C69C6}" destId="{6B573775-FFC7-476F-A4EE-4C4D2F8F9152}" srcOrd="1" destOrd="0" presId="urn:microsoft.com/office/officeart/2008/layout/VerticalCurvedList"/>
    <dgm:cxn modelId="{02CA3500-2AF0-41F0-BDE2-B525B5BEE17B}" type="presParOf" srcId="{CF64B7B4-DF83-43EE-881C-FE13692C69C6}" destId="{67CF073C-B71E-45CC-BE23-1B4F4A5AE8BE}" srcOrd="2" destOrd="0" presId="urn:microsoft.com/office/officeart/2008/layout/VerticalCurvedList"/>
    <dgm:cxn modelId="{A40C68B9-60D5-4EA3-B9FB-46B8D61592F6}" type="presParOf" srcId="{67CF073C-B71E-45CC-BE23-1B4F4A5AE8BE}" destId="{C550C97E-B3E4-4BC5-88D4-DFA765F4D610}" srcOrd="0" destOrd="0" presId="urn:microsoft.com/office/officeart/2008/layout/VerticalCurvedList"/>
    <dgm:cxn modelId="{33BEDC3D-6F7B-48BA-BC25-A7E9A61AA48D}" type="presParOf" srcId="{CF64B7B4-DF83-43EE-881C-FE13692C69C6}" destId="{7FF59EDA-620E-4C3B-825E-6C166ACC4A8F}" srcOrd="3" destOrd="0" presId="urn:microsoft.com/office/officeart/2008/layout/VerticalCurvedList"/>
    <dgm:cxn modelId="{7DBDCBB6-1198-4F8E-963C-2AC01579E487}" type="presParOf" srcId="{CF64B7B4-DF83-43EE-881C-FE13692C69C6}" destId="{6B361249-9904-4938-96C2-61191616BECC}" srcOrd="4" destOrd="0" presId="urn:microsoft.com/office/officeart/2008/layout/VerticalCurvedList"/>
    <dgm:cxn modelId="{E9EEE55B-8082-49F9-BA3E-50024448EAAB}" type="presParOf" srcId="{6B361249-9904-4938-96C2-61191616BECC}" destId="{FBCC970A-848F-41C9-A1E4-29161B879A2F}" srcOrd="0" destOrd="0" presId="urn:microsoft.com/office/officeart/2008/layout/VerticalCurvedList"/>
    <dgm:cxn modelId="{68060202-996F-4C0D-BBC8-A9A03CE2090D}" type="presParOf" srcId="{CF64B7B4-DF83-43EE-881C-FE13692C69C6}" destId="{06F3D667-A364-4F81-834A-3A34101EE28A}" srcOrd="5" destOrd="0" presId="urn:microsoft.com/office/officeart/2008/layout/VerticalCurvedList"/>
    <dgm:cxn modelId="{11CDFBC3-EDDE-4ABB-9ADF-CC775056FAD8}" type="presParOf" srcId="{CF64B7B4-DF83-43EE-881C-FE13692C69C6}" destId="{1BC20D18-701C-4F61-8D85-CBB48395F1D4}" srcOrd="6" destOrd="0" presId="urn:microsoft.com/office/officeart/2008/layout/VerticalCurvedList"/>
    <dgm:cxn modelId="{058D3D65-7655-4130-8D00-152BDD765A88}" type="presParOf" srcId="{1BC20D18-701C-4F61-8D85-CBB48395F1D4}" destId="{5C8CA205-540D-437F-A2AE-A226B0D07FE9}" srcOrd="0" destOrd="0" presId="urn:microsoft.com/office/officeart/2008/layout/VerticalCurvedList"/>
    <dgm:cxn modelId="{6D50A227-8EB1-448C-9E8F-6C0E56F1B416}" type="presParOf" srcId="{CF64B7B4-DF83-43EE-881C-FE13692C69C6}" destId="{05CD9002-A593-43FE-A5B8-C9C4E458DC5D}" srcOrd="7" destOrd="0" presId="urn:microsoft.com/office/officeart/2008/layout/VerticalCurvedList"/>
    <dgm:cxn modelId="{B079A03F-12BD-4DEB-886E-20001FF4B001}" type="presParOf" srcId="{CF64B7B4-DF83-43EE-881C-FE13692C69C6}" destId="{598963E8-49E6-45FF-81ED-33CBA943A66C}" srcOrd="8" destOrd="0" presId="urn:microsoft.com/office/officeart/2008/layout/VerticalCurvedList"/>
    <dgm:cxn modelId="{94C6FFF9-91AB-4316-A5E3-307A32EFFBD8}" type="presParOf" srcId="{598963E8-49E6-45FF-81ED-33CBA943A66C}" destId="{56F8D48C-389E-47B0-B1D2-6E134DBDD380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64" y="0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FBE82DF-079B-4395-820D-E31F1A0D4385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79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64" y="9429779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980AFC6-611E-402D-83F1-08A00EC05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22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64" y="0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51" y="4716585"/>
            <a:ext cx="5438140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79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64" y="9429779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999D369-B063-4D1B-A7AB-CC2F9311D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7778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99D369-B063-4D1B-A7AB-CC2F9311D83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CA9FE2D-0B0A-4F19-82FE-2B0DE49292D5}" type="slidenum">
              <a:rPr lang="ru-RU" sz="1200">
                <a:cs typeface="Times New Roman" pitchFamily="18" charset="0"/>
              </a:rPr>
              <a:pPr algn="r"/>
              <a:t>10</a:t>
            </a:fld>
            <a:endParaRPr lang="ru-RU" sz="12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99D369-B063-4D1B-A7AB-CC2F9311D83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indent="-228600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33493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CA9FE2D-0B0A-4F19-82FE-2B0DE49292D5}" type="slidenum">
              <a:rPr lang="ru-RU" sz="1200">
                <a:cs typeface="Times New Roman" pitchFamily="18" charset="0"/>
              </a:rPr>
              <a:pPr algn="r"/>
              <a:t>13</a:t>
            </a:fld>
            <a:endParaRPr lang="ru-RU" sz="12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99D369-B063-4D1B-A7AB-CC2F9311D83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99D369-B063-4D1B-A7AB-CC2F9311D83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99D369-B063-4D1B-A7AB-CC2F9311D83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99D369-B063-4D1B-A7AB-CC2F9311D83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99D369-B063-4D1B-A7AB-CC2F9311D83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99D369-B063-4D1B-A7AB-CC2F9311D83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ru-RU" sz="12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99D369-B063-4D1B-A7AB-CC2F9311D83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ru-RU" sz="9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99D369-B063-4D1B-A7AB-CC2F9311D83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99D369-B063-4D1B-A7AB-CC2F9311D83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99D369-B063-4D1B-A7AB-CC2F9311D83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ru-RU" sz="1200" b="1" kern="1200" baseline="0" dirty="0" smtClean="0">
              <a:solidFill>
                <a:schemeClr val="tx1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AF98E7-79E5-47F5-B650-02A067B5EBEE}" type="slidenum">
              <a:rPr lang="ru-RU" sz="1200">
                <a:cs typeface="Times New Roman" pitchFamily="18" charset="0"/>
              </a:rPr>
              <a:pPr algn="r"/>
              <a:t>3</a:t>
            </a:fld>
            <a:endParaRPr lang="ru-RU" sz="1200" dirty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C8EC812-6E24-4B41-B44F-CD0E333B0166}" type="slidenum">
              <a:rPr lang="ru-RU" sz="1200">
                <a:cs typeface="Times New Roman" pitchFamily="18" charset="0"/>
              </a:rPr>
              <a:pPr algn="r"/>
              <a:t>4</a:t>
            </a:fld>
            <a:endParaRPr lang="ru-RU" sz="12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CA9FE2D-0B0A-4F19-82FE-2B0DE49292D5}" type="slidenum">
              <a:rPr lang="ru-RU" sz="1200">
                <a:cs typeface="Times New Roman" pitchFamily="18" charset="0"/>
              </a:rPr>
              <a:pPr algn="r"/>
              <a:t>5</a:t>
            </a:fld>
            <a:endParaRPr lang="ru-RU" sz="12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ru-RU" dirty="0" smtClean="0">
              <a:solidFill>
                <a:srgbClr val="4A452A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1" y="4716463"/>
            <a:ext cx="5438775" cy="4468812"/>
          </a:xfrm>
          <a:noFill/>
        </p:spPr>
        <p:txBody>
          <a:bodyPr wrap="square" lIns="91495" tIns="45747" rIns="91495" bIns="4574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baseline="0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3849688" y="9431339"/>
            <a:ext cx="2946400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5" tIns="45747" rIns="91495" bIns="45747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35EBE23-CCA9-4060-9E33-FFDB15F85141}" type="slidenum">
              <a:rPr lang="ru-RU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99D369-B063-4D1B-A7AB-CC2F9311D83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zna_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800">
                <a:latin typeface="Times New Roman" pitchFamily="18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211F0-2199-4D94-9162-114AFDD64CB4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DCB0D5-530A-412B-B77B-72BFF0B16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6B5AE-C71B-41A6-A8A2-8657288A3020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70D8F-3199-4935-994A-C0A8D2B15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17550"/>
            <a:ext cx="2057400" cy="5408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17550"/>
            <a:ext cx="6019800" cy="5408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B44B7-A2FD-405C-912A-DDAFDDFB812A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947E5-0728-4A7D-B6BC-4D4E5C271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717550"/>
            <a:ext cx="8208963" cy="7191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E9D6E-51CF-43B4-9449-2913FC2D5C4A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889FD-B2A0-4F69-9669-21CF8A949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3C78-A5FB-4633-BECF-AC83C311AA07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C79C7-8928-4F07-A268-011BC08FD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F8F7-6D5F-4DE2-B6F6-FB5969857C43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29ADC-4D60-4011-9344-8FC6AB43E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E2BB5-3867-4E02-804D-D463406941F7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1529-D014-41ED-9B5D-ACFDE1B0F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DFBA9-B16B-43C8-9EF9-2479F515994D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A89DC-22C6-4959-B2E3-8D9F87F5E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7DCA-A822-4F17-9161-E8D3643D6465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C108-7D75-43C5-89D9-3A4E19847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6BF8-0D26-4BDD-98AA-78E1E7EC1155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4904" y="6173787"/>
            <a:ext cx="2133600" cy="365125"/>
          </a:xfrm>
        </p:spPr>
        <p:txBody>
          <a:bodyPr/>
          <a:lstStyle>
            <a:lvl1pPr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60A46D2-C426-4B9D-A6D1-07ACFBB167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173A9-02B0-4B5E-B80D-4AE648EA7EB9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93BFB-D100-4523-84CB-4E149CCAC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E5207-B5FF-45BD-8A1E-CAC24F6C5DFD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1EAB4-3F18-4331-BC13-9F0E43DF1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8BB06-A307-4453-B2AE-694F83B1537C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C20B-4529-4510-8077-EC09FAF67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7D4FE-CE38-463D-9C84-17CE63CCAC14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41DD9-6920-4710-AB22-BC1254BA5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0C7A3-D4B8-41DE-99C9-BA6706CE304B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DBEC9-60BC-43CE-A724-77BFBE9B5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18054-3CB6-473C-A03C-B9676D180728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6BACB-1681-41B1-8E10-19FC1D583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F3A0F-76C3-4CDF-8E08-9212F620C2A2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3A31C-02B9-4601-99F1-4B849874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4830F-C59B-4467-B49E-4C80EDE17364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8A29E-5CEC-4CE8-ABF7-CA1040346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D6845-85ED-4227-8671-B5FD7187B846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F2A4F-A289-43D6-8F81-85DC231AC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3EFB4-3DD1-4004-8F7E-8425406BA5D5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94419-E75D-48E9-8A54-1BF7432F7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8B19E-4304-4D76-840F-D8F144F0A936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3D6FC-89FA-4CA3-8B88-4DA070457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7768A-5672-46D5-ABF9-6911D245038F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09C95-49B5-4181-8B5C-302C1A447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23EC7-4139-4209-B320-4D31032D7A04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78F45-BA93-4558-9A0F-55F56CEEA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717550"/>
            <a:ext cx="82089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E2285AC-9D2D-4836-BEAD-B6185A153DC0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45263"/>
            <a:ext cx="4683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smtClean="0">
                <a:latin typeface="Calibri" pitchFamily="34" charset="0"/>
              </a:defRPr>
            </a:lvl1pPr>
          </a:lstStyle>
          <a:p>
            <a:pPr>
              <a:defRPr/>
            </a:pPr>
            <a:fld id="{30CFEE7B-9081-4DBD-823A-92F95C6A6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8" descr="kazna_t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</p:sldLayoutIdLst>
  <p:transition/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MS PGothic" pitchFamily="34" charset="-128"/>
          <a:cs typeface="ＭＳ Ｐゴシック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MS PGothic" pitchFamily="34" charset="-128"/>
          <a:cs typeface="ＭＳ Ｐゴシック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MS PGothic" pitchFamily="34" charset="-128"/>
          <a:cs typeface="ＭＳ Ｐゴシック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MS PGothic" pitchFamily="34" charset="-128"/>
          <a:cs typeface="ＭＳ Ｐゴシック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MS PGothic" pitchFamily="34" charset="-128"/>
          <a:cs typeface="ＭＳ Ｐゴシック"/>
        </a:defRPr>
      </a:lvl5pPr>
      <a:lvl6pPr marL="4572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6pPr>
      <a:lvl7pPr marL="9144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7pPr>
      <a:lvl8pPr marL="13716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8pPr>
      <a:lvl9pPr marL="18288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152650" indent="-236538" algn="l" defTabSz="957263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6098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0670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5242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9814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Shablon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888"/>
            <a:ext cx="5759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5CD19E-429B-4EE2-B381-B685AF539CAF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CD5C019-4E54-4D45-9CA1-45F4A76DB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8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/>
          </p:cNvSpPr>
          <p:nvPr/>
        </p:nvSpPr>
        <p:spPr bwMode="auto">
          <a:xfrm>
            <a:off x="755650" y="2060849"/>
            <a:ext cx="7848600" cy="162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600"/>
              </a:spcBef>
            </a:pPr>
            <a:r>
              <a:rPr lang="ru-RU" sz="2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 создании </a:t>
            </a:r>
            <a:r>
              <a:rPr lang="ru-RU" sz="2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государственной интегрированной информационной системы управления общественными финансами </a:t>
            </a:r>
          </a:p>
          <a:p>
            <a:pPr algn="ctr" eaLnBrk="0" hangingPunct="0">
              <a:spcBef>
                <a:spcPts val="600"/>
              </a:spcBef>
            </a:pPr>
            <a:r>
              <a:rPr lang="ru-RU" sz="2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«Электронный бюджет» </a:t>
            </a: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B410650-33FB-479A-AA32-31E9EB87FF0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5076056" y="4652963"/>
            <a:ext cx="38171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ru-RU" sz="1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интегрированных информационных систем государственных финансов   </a:t>
            </a:r>
            <a:r>
              <a:rPr lang="ru-RU" sz="1400" b="1" dirty="0" err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Матвеенко</a:t>
            </a:r>
            <a:r>
              <a:rPr lang="ru-RU" sz="1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 В.В.</a:t>
            </a:r>
          </a:p>
          <a:p>
            <a:pPr algn="r" eaLnBrk="0" hangingPunct="0"/>
            <a:endParaRPr lang="ru-RU" sz="14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27.11.2013</a:t>
            </a:r>
            <a:endParaRPr lang="ru-RU" sz="14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2636912"/>
            <a:ext cx="8820150" cy="1584176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200" kern="1200" dirty="0" smtClean="0">
                <a:solidFill>
                  <a:srgbClr val="162387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Реализация технологии централизованного сбора, свода и консолидации отчетности об исполнении бюджетов бюджетной системы РФ и бухгалтерской отчетности государственных и муниципальных учреждений</a:t>
            </a:r>
          </a:p>
        </p:txBody>
      </p:sp>
      <p:sp>
        <p:nvSpPr>
          <p:cNvPr id="53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19ED73-7E6C-4BFB-B386-7878E0EA22A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Статистика по объему работ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6349954"/>
              </p:ext>
            </p:extLst>
          </p:nvPr>
        </p:nvGraphicFramePr>
        <p:xfrm>
          <a:off x="611560" y="3869319"/>
          <a:ext cx="7632699" cy="181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520185"/>
                <a:gridCol w="2736250"/>
              </a:tblGrid>
              <a:tr h="701311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2A231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Область доработки</a:t>
                      </a:r>
                      <a:endParaRPr lang="ru-RU" sz="2000" b="0" dirty="0">
                        <a:solidFill>
                          <a:srgbClr val="2A231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anchor="ctr">
                    <a:solidFill>
                      <a:srgbClr val="D6C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2A231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r>
                        <a:rPr lang="ru-RU" sz="2000" b="0" baseline="0" dirty="0" smtClean="0">
                          <a:solidFill>
                            <a:srgbClr val="2A231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0" dirty="0">
                        <a:solidFill>
                          <a:srgbClr val="2A231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anchor="ctr">
                    <a:solidFill>
                      <a:srgbClr val="D6C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2A231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Текущая</a:t>
                      </a:r>
                      <a:r>
                        <a:rPr lang="ru-RU" sz="2000" b="0" baseline="0" dirty="0" smtClean="0">
                          <a:solidFill>
                            <a:srgbClr val="2A231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реализация</a:t>
                      </a:r>
                      <a:endParaRPr lang="ru-RU" sz="2000" b="0" dirty="0">
                        <a:solidFill>
                          <a:srgbClr val="2A231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anchor="ctr">
                    <a:solidFill>
                      <a:srgbClr val="D6CBC0"/>
                    </a:solidFill>
                  </a:tcPr>
                </a:tc>
              </a:tr>
              <a:tr h="37098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Формуляры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8000" marR="91438" marT="45738" marB="45738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191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- 64,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33н - 23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91438" marT="45738" marB="45738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anchor="ctr">
                    <a:solidFill>
                      <a:srgbClr val="BDD7EE"/>
                    </a:solidFill>
                  </a:tcPr>
                </a:tc>
              </a:tr>
              <a:tr h="37098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ВДК, МДК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8000" marR="91438" marT="45738" marB="45738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91438" marT="45738" marB="45738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anchor="ctr">
                    <a:solidFill>
                      <a:srgbClr val="DEEBF7"/>
                    </a:solidFill>
                  </a:tcPr>
                </a:tc>
              </a:tr>
              <a:tr h="37098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Справочники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8000" marR="91438" marT="45738" marB="45738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91438" marT="45738" marB="45738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anchor="ctr"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sp>
        <p:nvSpPr>
          <p:cNvPr id="2" name="Стрелка вправо 1"/>
          <p:cNvSpPr/>
          <p:nvPr/>
        </p:nvSpPr>
        <p:spPr>
          <a:xfrm rot="5400000">
            <a:off x="3203848" y="-1467544"/>
            <a:ext cx="2520280" cy="8136904"/>
          </a:xfrm>
          <a:prstGeom prst="rightArrow">
            <a:avLst>
              <a:gd name="adj1" fmla="val 66174"/>
              <a:gd name="adj2" fmla="val 50000"/>
            </a:avLst>
          </a:prstGeom>
          <a:solidFill>
            <a:srgbClr val="BDD7EE"/>
          </a:solidFill>
          <a:ln w="3175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endParaRPr lang="ru-RU" sz="1600" b="1">
              <a:solidFill>
                <a:schemeClr val="accent1">
                  <a:lumMod val="50000"/>
                </a:schemeClr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755576" y="1340768"/>
            <a:ext cx="2376264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Описание формуляров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275856" y="1340768"/>
            <a:ext cx="2376264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Альбом диаграмм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796136" y="1340768"/>
            <a:ext cx="2376264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Технологические регламенты</a:t>
            </a:r>
          </a:p>
        </p:txBody>
      </p:sp>
      <p:sp>
        <p:nvSpPr>
          <p:cNvPr id="10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0319C0-E483-4DEB-BCA4-83C549B9A5D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Проектирование подсистемы учета и отчетности</a:t>
            </a:r>
            <a:b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</a:br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на основе технологии централизованного сбора и свода </a:t>
            </a:r>
            <a:b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</a:br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бюджетной (бухгалтерской) отчетности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0404930"/>
              </p:ext>
            </p:extLst>
          </p:nvPr>
        </p:nvGraphicFramePr>
        <p:xfrm>
          <a:off x="251520" y="1268760"/>
          <a:ext cx="8640960" cy="491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4392488"/>
                <a:gridCol w="2808312"/>
              </a:tblGrid>
              <a:tr h="16374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4C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E6CA4"/>
                          </a:solidFill>
                        </a:rPr>
                        <a:t>Анализ</a:t>
                      </a:r>
                      <a:r>
                        <a:rPr lang="ru-RU" baseline="0" dirty="0" smtClean="0">
                          <a:solidFill>
                            <a:srgbClr val="2E6CA4"/>
                          </a:solidFill>
                        </a:rPr>
                        <a:t> предоставленных материалов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Анализ предоставленных моделей бизнес-процессов и их описания.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Трансформация в исполняемые бизнес-процессы.</a:t>
                      </a:r>
                      <a:endParaRPr lang="ru-RU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4C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4CD">
                        <a:alpha val="30196"/>
                      </a:srgbClr>
                    </a:solidFill>
                  </a:tcPr>
                </a:tc>
              </a:tr>
              <a:tr h="16374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rgbClr val="2E6CA4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формуляров и справочников</a:t>
                      </a:r>
                      <a:endParaRPr lang="ru-RU" sz="1800" b="1" kern="1200" baseline="0" dirty="0">
                        <a:solidFill>
                          <a:srgbClr val="2E6C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374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4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исполняемых бизнес-процессов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Перевод бизнес-процессов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в исполняемые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Интеграция бизнес-процессов и формуляров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4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4CD"/>
                    </a:solidFill>
                  </a:tcPr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25252" y="1521579"/>
            <a:ext cx="8364986" cy="4607818"/>
            <a:chOff x="125252" y="1521579"/>
            <a:chExt cx="8364986" cy="4607818"/>
          </a:xfrm>
        </p:grpSpPr>
        <p:pic>
          <p:nvPicPr>
            <p:cNvPr id="26" name="Picture 2" descr="male2, иконки пользователя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13617" y="1892165"/>
              <a:ext cx="642942" cy="642929"/>
            </a:xfrm>
            <a:prstGeom prst="rect">
              <a:avLst/>
            </a:prstGeom>
            <a:noFill/>
          </p:spPr>
        </p:pic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125252" y="2532817"/>
              <a:ext cx="16196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+mn-lt"/>
                </a:rPr>
                <a:t>Бизнес-аналитик</a:t>
              </a:r>
            </a:p>
          </p:txBody>
        </p:sp>
        <p:pic>
          <p:nvPicPr>
            <p:cNvPr id="30" name="Picture 2" descr="male2, иконки пользователя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13617" y="3476341"/>
              <a:ext cx="642942" cy="642929"/>
            </a:xfrm>
            <a:prstGeom prst="rect">
              <a:avLst/>
            </a:prstGeom>
            <a:noFill/>
          </p:spPr>
        </p:pic>
        <p:sp>
          <p:nvSpPr>
            <p:cNvPr id="31" name="TextBox 9"/>
            <p:cNvSpPr txBox="1">
              <a:spLocks noChangeArrowheads="1"/>
            </p:cNvSpPr>
            <p:nvPr/>
          </p:nvSpPr>
          <p:spPr bwMode="auto">
            <a:xfrm>
              <a:off x="125252" y="4119270"/>
              <a:ext cx="16196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+mn-lt"/>
                </a:rPr>
                <a:t>Бизнес-аналитик</a:t>
              </a:r>
            </a:p>
          </p:txBody>
        </p:sp>
        <p:pic>
          <p:nvPicPr>
            <p:cNvPr id="32" name="Picture 2" descr="male2, иконки пользователя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13617" y="4963248"/>
              <a:ext cx="642942" cy="642929"/>
            </a:xfrm>
            <a:prstGeom prst="rect">
              <a:avLst/>
            </a:prstGeom>
            <a:noFill/>
          </p:spPr>
        </p:pic>
        <p:sp>
          <p:nvSpPr>
            <p:cNvPr id="33" name="TextBox 9"/>
            <p:cNvSpPr txBox="1">
              <a:spLocks noChangeArrowheads="1"/>
            </p:cNvSpPr>
            <p:nvPr/>
          </p:nvSpPr>
          <p:spPr bwMode="auto">
            <a:xfrm>
              <a:off x="384561" y="5606177"/>
              <a:ext cx="110105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latin typeface="+mn-lt"/>
                </a:rPr>
                <a:t>Системный</a:t>
              </a:r>
            </a:p>
            <a:p>
              <a:pPr algn="ctr"/>
              <a:r>
                <a:rPr lang="ru-RU" sz="1400" dirty="0" smtClean="0">
                  <a:latin typeface="+mn-lt"/>
                </a:rPr>
                <a:t> аналитик</a:t>
              </a:r>
              <a:endParaRPr lang="ru-RU" sz="1400" dirty="0">
                <a:latin typeface="+mn-lt"/>
              </a:endParaRPr>
            </a:p>
          </p:txBody>
        </p:sp>
        <p:pic>
          <p:nvPicPr>
            <p:cNvPr id="38" name="Рисунок 10" descr="Студия.bmp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26042" y="3140968"/>
              <a:ext cx="1440160" cy="1152107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39" name="Picture 9" descr="http://toplogos.ru/images/logo-microsoft-wor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40503" y="1521579"/>
              <a:ext cx="1011238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Прямоугольник 39"/>
            <p:cNvSpPr/>
            <p:nvPr/>
          </p:nvSpPr>
          <p:spPr>
            <a:xfrm>
              <a:off x="6402006" y="2489101"/>
              <a:ext cx="2088232" cy="2198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400" b="1" dirty="0">
                  <a:solidFill>
                    <a:srgbClr val="2E6CA4"/>
                  </a:solidFill>
                </a:rPr>
                <a:t>Техническое задание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581128"/>
            <a:ext cx="2592288" cy="15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0319C0-E483-4DEB-BCA4-83C549B9A5D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02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348880"/>
            <a:ext cx="9144000" cy="1584176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kern="1200" dirty="0" smtClean="0">
                <a:solidFill>
                  <a:srgbClr val="162387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/>
            </a:r>
            <a:br>
              <a:rPr lang="ru-RU" sz="2200" kern="1200" dirty="0" smtClean="0">
                <a:solidFill>
                  <a:srgbClr val="162387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kern="1200" dirty="0" smtClean="0">
                <a:solidFill>
                  <a:srgbClr val="162387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Создание и развитие единого портала бюджетной системы Российской Федерации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kern="1200" dirty="0" smtClean="0">
              <a:solidFill>
                <a:srgbClr val="162387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3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19ED73-7E6C-4BFB-B386-7878E0EA22A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82"/>
          <p:cNvCxnSpPr>
            <a:cxnSpLocks noChangeShapeType="1"/>
          </p:cNvCxnSpPr>
          <p:nvPr/>
        </p:nvCxnSpPr>
        <p:spPr bwMode="auto">
          <a:xfrm>
            <a:off x="2411760" y="1556792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5" name="Прямая соединительная линия 46"/>
          <p:cNvCxnSpPr>
            <a:cxnSpLocks noChangeShapeType="1"/>
          </p:cNvCxnSpPr>
          <p:nvPr/>
        </p:nvCxnSpPr>
        <p:spPr bwMode="auto">
          <a:xfrm>
            <a:off x="6650694" y="1723365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5475" y="6524625"/>
            <a:ext cx="2133600" cy="365125"/>
          </a:xfrm>
        </p:spPr>
        <p:txBody>
          <a:bodyPr/>
          <a:lstStyle/>
          <a:p>
            <a:pPr>
              <a:defRPr/>
            </a:pPr>
            <a:fld id="{12B976B9-EFF2-410B-9CEE-5F5853BB97F3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686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807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Дорожная карта работ по разработке </a:t>
            </a:r>
            <a:r>
              <a:rPr lang="ru-RU" sz="2000" kern="1200" dirty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открытой части </a:t>
            </a:r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/>
            </a:r>
            <a:b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</a:br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Единого </a:t>
            </a:r>
            <a:r>
              <a:rPr lang="ru-RU" sz="2000" kern="1200" dirty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портала бюджетной системы </a:t>
            </a:r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/>
            </a:r>
            <a:b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</a:br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Российской Федерации</a:t>
            </a:r>
            <a:endParaRPr lang="ru-RU" sz="2000" kern="1200" dirty="0">
              <a:solidFill>
                <a:srgbClr val="162387"/>
              </a:solidFill>
              <a:latin typeface="Times New Roman" pitchFamily="18" charset="0"/>
              <a:ea typeface="+mn-ea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 bwMode="auto">
          <a:xfrm>
            <a:off x="19518" y="3284984"/>
            <a:ext cx="1547813" cy="501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Разработка УТТ 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02</a:t>
            </a:r>
            <a:r>
              <a:rPr lang="ru-RU" sz="1000" b="1" dirty="0" smtClean="0">
                <a:solidFill>
                  <a:schemeClr val="tx1"/>
                </a:solidFill>
              </a:rPr>
              <a:t>.1</a:t>
            </a:r>
            <a:r>
              <a:rPr lang="en-US" sz="1000" b="1" dirty="0" smtClean="0">
                <a:solidFill>
                  <a:schemeClr val="tx1"/>
                </a:solidFill>
              </a:rPr>
              <a:t>2</a:t>
            </a:r>
            <a:r>
              <a:rPr lang="ru-RU" sz="1000" b="1" dirty="0" smtClean="0">
                <a:solidFill>
                  <a:schemeClr val="tx1"/>
                </a:solidFill>
              </a:rPr>
              <a:t> – 20.1</a:t>
            </a:r>
            <a:r>
              <a:rPr lang="en-US" sz="1000" b="1" dirty="0" smtClean="0">
                <a:solidFill>
                  <a:schemeClr val="tx1"/>
                </a:solidFill>
              </a:rPr>
              <a:t>2</a:t>
            </a:r>
            <a:r>
              <a:rPr lang="ru-RU" sz="1000" b="1" dirty="0" smtClean="0">
                <a:solidFill>
                  <a:schemeClr val="tx1"/>
                </a:solidFill>
              </a:rPr>
              <a:t>.2013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36897" name="Прямая соединительная линия 120"/>
          <p:cNvCxnSpPr>
            <a:cxnSpLocks noChangeShapeType="1"/>
          </p:cNvCxnSpPr>
          <p:nvPr/>
        </p:nvCxnSpPr>
        <p:spPr bwMode="auto">
          <a:xfrm>
            <a:off x="3345424" y="1556792"/>
            <a:ext cx="0" cy="4187825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898" name="Прямая соединительная линия 46"/>
          <p:cNvCxnSpPr>
            <a:cxnSpLocks noChangeShapeType="1"/>
          </p:cNvCxnSpPr>
          <p:nvPr/>
        </p:nvCxnSpPr>
        <p:spPr bwMode="auto">
          <a:xfrm>
            <a:off x="2890868" y="1546225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899" name="Прямая соединительная линия 55"/>
          <p:cNvCxnSpPr>
            <a:cxnSpLocks noChangeShapeType="1"/>
          </p:cNvCxnSpPr>
          <p:nvPr/>
        </p:nvCxnSpPr>
        <p:spPr bwMode="auto">
          <a:xfrm>
            <a:off x="5148064" y="1597771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00" name="Прямая соединительная линия 82"/>
          <p:cNvCxnSpPr>
            <a:cxnSpLocks noChangeShapeType="1"/>
          </p:cNvCxnSpPr>
          <p:nvPr/>
        </p:nvCxnSpPr>
        <p:spPr bwMode="auto">
          <a:xfrm>
            <a:off x="1980010" y="1546224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01" name="Прямая соединительная линия 113"/>
          <p:cNvCxnSpPr>
            <a:cxnSpLocks noChangeShapeType="1"/>
          </p:cNvCxnSpPr>
          <p:nvPr/>
        </p:nvCxnSpPr>
        <p:spPr bwMode="auto">
          <a:xfrm>
            <a:off x="4696619" y="1556792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02" name="Прямая соединительная линия 114"/>
          <p:cNvCxnSpPr>
            <a:cxnSpLocks noChangeShapeType="1"/>
          </p:cNvCxnSpPr>
          <p:nvPr/>
        </p:nvCxnSpPr>
        <p:spPr bwMode="auto">
          <a:xfrm>
            <a:off x="3692029" y="1546225"/>
            <a:ext cx="15875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03" name="Прямая соединительная линия 119"/>
          <p:cNvCxnSpPr>
            <a:cxnSpLocks noChangeShapeType="1"/>
          </p:cNvCxnSpPr>
          <p:nvPr/>
        </p:nvCxnSpPr>
        <p:spPr bwMode="auto">
          <a:xfrm flipH="1">
            <a:off x="1557338" y="1546225"/>
            <a:ext cx="41275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04" name="Прямая соединительная линия 121"/>
          <p:cNvCxnSpPr>
            <a:cxnSpLocks noChangeShapeType="1"/>
          </p:cNvCxnSpPr>
          <p:nvPr/>
        </p:nvCxnSpPr>
        <p:spPr bwMode="auto">
          <a:xfrm>
            <a:off x="5580063" y="1546225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07" name="Прямая соединительная линия 152"/>
          <p:cNvCxnSpPr>
            <a:cxnSpLocks noChangeShapeType="1"/>
          </p:cNvCxnSpPr>
          <p:nvPr/>
        </p:nvCxnSpPr>
        <p:spPr bwMode="auto">
          <a:xfrm flipH="1" flipV="1">
            <a:off x="1557338" y="5734050"/>
            <a:ext cx="741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12" name="Прямая соединительная линия 79"/>
          <p:cNvCxnSpPr>
            <a:cxnSpLocks noChangeShapeType="1"/>
            <a:endCxn id="16558" idx="3"/>
          </p:cNvCxnSpPr>
          <p:nvPr/>
        </p:nvCxnSpPr>
        <p:spPr bwMode="auto">
          <a:xfrm>
            <a:off x="8964613" y="1546225"/>
            <a:ext cx="9521" cy="43656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6559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4110086"/>
              </p:ext>
            </p:extLst>
          </p:nvPr>
        </p:nvGraphicFramePr>
        <p:xfrm>
          <a:off x="3347864" y="6092825"/>
          <a:ext cx="5635799" cy="335194"/>
        </p:xfrm>
        <a:graphic>
          <a:graphicData uri="http://schemas.openxmlformats.org/drawingml/2006/table">
            <a:tbl>
              <a:tblPr/>
              <a:tblGrid>
                <a:gridCol w="5635799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</a:txBody>
                  <a:tcPr marL="0" marR="0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" name="Таблица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8781151"/>
              </p:ext>
            </p:extLst>
          </p:nvPr>
        </p:nvGraphicFramePr>
        <p:xfrm>
          <a:off x="1547813" y="6092825"/>
          <a:ext cx="1800051" cy="335194"/>
        </p:xfrm>
        <a:graphic>
          <a:graphicData uri="http://schemas.openxmlformats.org/drawingml/2006/table">
            <a:tbl>
              <a:tblPr/>
              <a:tblGrid>
                <a:gridCol w="1800051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</a:txBody>
                  <a:tcPr marL="0" marR="0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cxnSp>
        <p:nvCxnSpPr>
          <p:cNvPr id="36927" name="Прямая соединительная линия 152"/>
          <p:cNvCxnSpPr>
            <a:cxnSpLocks noChangeShapeType="1"/>
          </p:cNvCxnSpPr>
          <p:nvPr/>
        </p:nvCxnSpPr>
        <p:spPr bwMode="auto">
          <a:xfrm flipH="1">
            <a:off x="1619250" y="1546225"/>
            <a:ext cx="73453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4" name="Прямоугольник 73"/>
          <p:cNvSpPr/>
          <p:nvPr/>
        </p:nvSpPr>
        <p:spPr bwMode="auto">
          <a:xfrm>
            <a:off x="-3176" y="2107766"/>
            <a:ext cx="1622426" cy="7032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ИТ-инфраструктура 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(в т.ч. лицензии)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и комплекс средств защиты </a:t>
            </a:r>
            <a:r>
              <a:rPr lang="ru-RU" sz="1000" b="1" dirty="0" err="1">
                <a:solidFill>
                  <a:schemeClr val="tx1"/>
                </a:solidFill>
              </a:rPr>
              <a:t>ЕПБС</a:t>
            </a:r>
            <a:endParaRPr lang="ru-RU" sz="1000" b="1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72430" y="1472540"/>
            <a:ext cx="1619250" cy="50165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</a:rPr>
              <a:t>Требования, определяемые Минфином России</a:t>
            </a:r>
          </a:p>
        </p:txBody>
      </p:sp>
      <p:cxnSp>
        <p:nvCxnSpPr>
          <p:cNvPr id="36935" name="Прямая соединительная линия 51"/>
          <p:cNvCxnSpPr>
            <a:cxnSpLocks noChangeShapeType="1"/>
          </p:cNvCxnSpPr>
          <p:nvPr/>
        </p:nvCxnSpPr>
        <p:spPr bwMode="auto">
          <a:xfrm flipH="1">
            <a:off x="1598613" y="2389188"/>
            <a:ext cx="736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36" name="Прямая соединительная линия 51"/>
          <p:cNvCxnSpPr>
            <a:cxnSpLocks noChangeShapeType="1"/>
          </p:cNvCxnSpPr>
          <p:nvPr/>
        </p:nvCxnSpPr>
        <p:spPr bwMode="auto">
          <a:xfrm flipH="1">
            <a:off x="1577975" y="5373216"/>
            <a:ext cx="73961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" name="Правая фигурная скобка 16"/>
          <p:cNvSpPr/>
          <p:nvPr/>
        </p:nvSpPr>
        <p:spPr>
          <a:xfrm rot="16200000">
            <a:off x="4335964" y="2690357"/>
            <a:ext cx="194989" cy="2272347"/>
          </a:xfrm>
          <a:prstGeom prst="rightBrace">
            <a:avLst>
              <a:gd name="adj1" fmla="val 54101"/>
              <a:gd name="adj2" fmla="val 705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4257631" y="3573016"/>
            <a:ext cx="1909762" cy="2508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200" b="1" dirty="0" err="1">
                <a:solidFill>
                  <a:schemeClr val="tx1"/>
                </a:solidFill>
              </a:rPr>
              <a:t>ЕПБС</a:t>
            </a:r>
            <a:r>
              <a:rPr lang="ru-RU" sz="1200" b="1" dirty="0">
                <a:solidFill>
                  <a:schemeClr val="tx1"/>
                </a:solidFill>
              </a:rPr>
              <a:t> на временном </a:t>
            </a:r>
            <a:r>
              <a:rPr lang="ru-RU" sz="1200" b="1" dirty="0" smtClean="0">
                <a:solidFill>
                  <a:schemeClr val="tx1"/>
                </a:solidFill>
              </a:rPr>
              <a:t>ПАК Исполнителя</a:t>
            </a:r>
            <a:endParaRPr lang="ru-RU" sz="1200" b="1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2" name="Правая фигурная скобка 61"/>
          <p:cNvSpPr/>
          <p:nvPr/>
        </p:nvSpPr>
        <p:spPr>
          <a:xfrm rot="16200000">
            <a:off x="6990814" y="2803209"/>
            <a:ext cx="311381" cy="3091626"/>
          </a:xfrm>
          <a:prstGeom prst="rightBrace">
            <a:avLst>
              <a:gd name="adj1" fmla="val 74734"/>
              <a:gd name="adj2" fmla="val 491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6262638" y="4023667"/>
            <a:ext cx="1909762" cy="2508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200" b="1" dirty="0" err="1">
                <a:solidFill>
                  <a:schemeClr val="tx1"/>
                </a:solidFill>
              </a:rPr>
              <a:t>ЕПБС</a:t>
            </a:r>
            <a:r>
              <a:rPr lang="ru-RU" sz="1200" b="1" dirty="0">
                <a:solidFill>
                  <a:schemeClr val="tx1"/>
                </a:solidFill>
              </a:rPr>
              <a:t> на ПАК </a:t>
            </a:r>
            <a:r>
              <a:rPr lang="ru-RU" sz="1200" b="1" dirty="0" err="1">
                <a:solidFill>
                  <a:schemeClr val="tx1"/>
                </a:solidFill>
              </a:rPr>
              <a:t>ЦОД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err="1">
                <a:solidFill>
                  <a:schemeClr val="tx1"/>
                </a:solidFill>
              </a:rPr>
              <a:t>ЭБ</a:t>
            </a:r>
            <a:endParaRPr lang="ru-RU" sz="1200" b="1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2" name="Выноска 1 51"/>
          <p:cNvSpPr/>
          <p:nvPr/>
        </p:nvSpPr>
        <p:spPr>
          <a:xfrm>
            <a:off x="251520" y="872323"/>
            <a:ext cx="2110939" cy="498108"/>
          </a:xfrm>
          <a:prstGeom prst="borderCallout1">
            <a:avLst>
              <a:gd name="adj1" fmla="val 82410"/>
              <a:gd name="adj2" fmla="val 8422"/>
              <a:gd name="adj3" fmla="val 113064"/>
              <a:gd name="adj4" fmla="val 113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/>
              <a:t>Требования к дизайну и контенту . Тестовая версия </a:t>
            </a:r>
            <a:r>
              <a:rPr lang="ru-RU" sz="1000" dirty="0" err="1" smtClean="0"/>
              <a:t>ЕПБС</a:t>
            </a:r>
            <a:r>
              <a:rPr lang="ru-RU" sz="1000" dirty="0" smtClean="0"/>
              <a:t> </a:t>
            </a:r>
            <a:r>
              <a:rPr lang="en-US" sz="1000" dirty="0" smtClean="0"/>
              <a:t>budget.gov.ru </a:t>
            </a:r>
            <a:endParaRPr lang="ru-RU" sz="1000" dirty="0"/>
          </a:p>
        </p:txBody>
      </p:sp>
      <p:cxnSp>
        <p:nvCxnSpPr>
          <p:cNvPr id="56" name="Прямая соединительная линия 114"/>
          <p:cNvCxnSpPr>
            <a:cxnSpLocks noChangeShapeType="1"/>
          </p:cNvCxnSpPr>
          <p:nvPr/>
        </p:nvCxnSpPr>
        <p:spPr bwMode="auto">
          <a:xfrm>
            <a:off x="4211960" y="1556792"/>
            <a:ext cx="15875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" name="Прямая соединительная линия 121"/>
          <p:cNvCxnSpPr>
            <a:cxnSpLocks noChangeShapeType="1"/>
          </p:cNvCxnSpPr>
          <p:nvPr/>
        </p:nvCxnSpPr>
        <p:spPr bwMode="auto">
          <a:xfrm>
            <a:off x="6128459" y="1670933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0" name="Прямая соединительная линия 46"/>
          <p:cNvCxnSpPr>
            <a:cxnSpLocks noChangeShapeType="1"/>
          </p:cNvCxnSpPr>
          <p:nvPr/>
        </p:nvCxnSpPr>
        <p:spPr bwMode="auto">
          <a:xfrm>
            <a:off x="7092280" y="1556792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9" name="Прямая соединительная линия 46"/>
          <p:cNvCxnSpPr>
            <a:cxnSpLocks noChangeShapeType="1"/>
          </p:cNvCxnSpPr>
          <p:nvPr/>
        </p:nvCxnSpPr>
        <p:spPr bwMode="auto">
          <a:xfrm>
            <a:off x="7554066" y="1723365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0" name="Прямая соединительная линия 46"/>
          <p:cNvCxnSpPr>
            <a:cxnSpLocks noChangeShapeType="1"/>
          </p:cNvCxnSpPr>
          <p:nvPr/>
        </p:nvCxnSpPr>
        <p:spPr bwMode="auto">
          <a:xfrm>
            <a:off x="8028384" y="1556792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" name="Прямая соединительная линия 46"/>
          <p:cNvCxnSpPr>
            <a:cxnSpLocks noChangeShapeType="1"/>
          </p:cNvCxnSpPr>
          <p:nvPr/>
        </p:nvCxnSpPr>
        <p:spPr bwMode="auto">
          <a:xfrm>
            <a:off x="8532440" y="1556792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2" name="Прямоугольник 71"/>
          <p:cNvSpPr/>
          <p:nvPr/>
        </p:nvSpPr>
        <p:spPr bwMode="auto">
          <a:xfrm>
            <a:off x="30162" y="2805140"/>
            <a:ext cx="1547813" cy="501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Проведение конкурса ФК2013/УИС/ОК-17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18.09 – </a:t>
            </a:r>
            <a:r>
              <a:rPr lang="en-US" sz="1000" b="1" dirty="0" smtClean="0">
                <a:solidFill>
                  <a:schemeClr val="tx1"/>
                </a:solidFill>
              </a:rPr>
              <a:t>20</a:t>
            </a:r>
            <a:r>
              <a:rPr lang="ru-RU" sz="1000" b="1" dirty="0" smtClean="0">
                <a:solidFill>
                  <a:schemeClr val="tx1"/>
                </a:solidFill>
              </a:rPr>
              <a:t>.11.2013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5" name="Выноска 1 74"/>
          <p:cNvSpPr/>
          <p:nvPr/>
        </p:nvSpPr>
        <p:spPr>
          <a:xfrm>
            <a:off x="3297284" y="2661739"/>
            <a:ext cx="1046842" cy="565946"/>
          </a:xfrm>
          <a:prstGeom prst="borderCallout1">
            <a:avLst>
              <a:gd name="adj1" fmla="val 18750"/>
              <a:gd name="adj2" fmla="val -8333"/>
              <a:gd name="adj3" fmla="val 49146"/>
              <a:gd name="adj4" fmla="val -278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/>
              <a:t>Заключение контракта </a:t>
            </a:r>
            <a:r>
              <a:rPr lang="en-US" sz="1200" dirty="0" smtClean="0"/>
              <a:t>02</a:t>
            </a:r>
            <a:r>
              <a:rPr lang="ru-RU" sz="1200" dirty="0" smtClean="0"/>
              <a:t>.1</a:t>
            </a:r>
            <a:r>
              <a:rPr lang="en-US" sz="1200" dirty="0" smtClean="0"/>
              <a:t>2</a:t>
            </a:r>
            <a:r>
              <a:rPr lang="ru-RU" sz="1200" dirty="0" smtClean="0"/>
              <a:t>.2013</a:t>
            </a:r>
            <a:endParaRPr lang="ru-RU" sz="1200" dirty="0"/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71859" y="3817277"/>
            <a:ext cx="1547813" cy="501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Работы по разработке </a:t>
            </a:r>
            <a:r>
              <a:rPr lang="ru-RU" sz="1000" b="1" dirty="0" smtClean="0">
                <a:solidFill>
                  <a:schemeClr val="tx1"/>
                </a:solidFill>
              </a:rPr>
              <a:t>ППО </a:t>
            </a:r>
            <a:r>
              <a:rPr lang="en-US" sz="1000" b="1" dirty="0" smtClean="0">
                <a:solidFill>
                  <a:schemeClr val="tx1"/>
                </a:solidFill>
              </a:rPr>
              <a:t>20</a:t>
            </a:r>
            <a:r>
              <a:rPr lang="ru-RU" sz="1000" b="1" dirty="0" smtClean="0">
                <a:solidFill>
                  <a:schemeClr val="tx1"/>
                </a:solidFill>
              </a:rPr>
              <a:t>.1</a:t>
            </a:r>
            <a:r>
              <a:rPr lang="en-US" sz="1000" b="1" dirty="0" smtClean="0">
                <a:solidFill>
                  <a:schemeClr val="tx1"/>
                </a:solidFill>
              </a:rPr>
              <a:t>2</a:t>
            </a:r>
            <a:r>
              <a:rPr lang="ru-RU" sz="1000" b="1" dirty="0" smtClean="0">
                <a:solidFill>
                  <a:schemeClr val="tx1"/>
                </a:solidFill>
              </a:rPr>
              <a:t>.2013 </a:t>
            </a:r>
            <a:r>
              <a:rPr lang="ru-RU" sz="1000" b="1" dirty="0">
                <a:solidFill>
                  <a:schemeClr val="tx1"/>
                </a:solidFill>
              </a:rPr>
              <a:t>– </a:t>
            </a:r>
            <a:r>
              <a:rPr lang="en-US" sz="1000" b="1" dirty="0" smtClean="0">
                <a:solidFill>
                  <a:schemeClr val="tx1"/>
                </a:solidFill>
              </a:rPr>
              <a:t>29</a:t>
            </a:r>
            <a:r>
              <a:rPr lang="ru-RU" sz="1000" b="1" dirty="0" smtClean="0">
                <a:solidFill>
                  <a:schemeClr val="tx1"/>
                </a:solidFill>
              </a:rPr>
              <a:t>.05.2014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 bwMode="auto">
          <a:xfrm>
            <a:off x="-3176" y="4439518"/>
            <a:ext cx="1547813" cy="501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Интеграция с </a:t>
            </a:r>
            <a:r>
              <a:rPr lang="ru-RU" sz="1000" b="1" dirty="0" err="1" smtClean="0">
                <a:solidFill>
                  <a:schemeClr val="tx1"/>
                </a:solidFill>
              </a:rPr>
              <a:t>ЭБ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>
                <a:solidFill>
                  <a:schemeClr val="tx1"/>
                </a:solidFill>
              </a:rPr>
              <a:t>(ПОИ, ПОЮЗД, ПОИБ)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29</a:t>
            </a:r>
            <a:r>
              <a:rPr lang="ru-RU" sz="1000" b="1" dirty="0" smtClean="0">
                <a:solidFill>
                  <a:schemeClr val="tx1"/>
                </a:solidFill>
              </a:rPr>
              <a:t>.05 – </a:t>
            </a:r>
            <a:r>
              <a:rPr lang="en-US" sz="1000" b="1" dirty="0" smtClean="0">
                <a:solidFill>
                  <a:schemeClr val="tx1"/>
                </a:solidFill>
              </a:rPr>
              <a:t>2</a:t>
            </a:r>
            <a:r>
              <a:rPr lang="ru-RU" sz="1000" b="1" dirty="0" smtClean="0">
                <a:solidFill>
                  <a:schemeClr val="tx1"/>
                </a:solidFill>
              </a:rPr>
              <a:t>8.07.2014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 bwMode="auto">
          <a:xfrm>
            <a:off x="-11028" y="5232399"/>
            <a:ext cx="1547813" cy="501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Опытная эксплуатация </a:t>
            </a:r>
            <a:r>
              <a:rPr lang="ru-RU" sz="1000" b="1" dirty="0">
                <a:solidFill>
                  <a:schemeClr val="tx1"/>
                </a:solidFill>
              </a:rPr>
              <a:t>и </a:t>
            </a:r>
            <a:r>
              <a:rPr lang="ru-RU" sz="1000" b="1" dirty="0" smtClean="0">
                <a:solidFill>
                  <a:schemeClr val="tx1"/>
                </a:solidFill>
              </a:rPr>
              <a:t>проведение приемочных </a:t>
            </a:r>
            <a:r>
              <a:rPr lang="ru-RU" sz="1000" b="1" dirty="0">
                <a:solidFill>
                  <a:schemeClr val="tx1"/>
                </a:solidFill>
              </a:rPr>
              <a:t>испытаний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28</a:t>
            </a:r>
            <a:r>
              <a:rPr lang="ru-RU" sz="1000" b="1" dirty="0" smtClean="0">
                <a:solidFill>
                  <a:schemeClr val="tx1"/>
                </a:solidFill>
              </a:rPr>
              <a:t>.07 – </a:t>
            </a:r>
            <a:r>
              <a:rPr lang="en-US" sz="1000" b="1" dirty="0" smtClean="0">
                <a:solidFill>
                  <a:schemeClr val="tx1"/>
                </a:solidFill>
              </a:rPr>
              <a:t>10</a:t>
            </a:r>
            <a:r>
              <a:rPr lang="ru-RU" sz="1000" b="1" dirty="0" smtClean="0">
                <a:solidFill>
                  <a:schemeClr val="tx1"/>
                </a:solidFill>
              </a:rPr>
              <a:t>.1</a:t>
            </a:r>
            <a:r>
              <a:rPr lang="en-US" sz="1000" b="1" dirty="0" smtClean="0">
                <a:solidFill>
                  <a:schemeClr val="tx1"/>
                </a:solidFill>
              </a:rPr>
              <a:t>2</a:t>
            </a:r>
            <a:r>
              <a:rPr lang="ru-RU" sz="1000" b="1" dirty="0" smtClean="0">
                <a:solidFill>
                  <a:schemeClr val="tx1"/>
                </a:solidFill>
              </a:rPr>
              <a:t>.2014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80" name="Прямая соединительная линия 51"/>
          <p:cNvCxnSpPr>
            <a:cxnSpLocks noChangeShapeType="1"/>
          </p:cNvCxnSpPr>
          <p:nvPr/>
        </p:nvCxnSpPr>
        <p:spPr bwMode="auto">
          <a:xfrm flipH="1">
            <a:off x="1568325" y="4701841"/>
            <a:ext cx="73961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1" name="Прямая соединительная линия 51"/>
          <p:cNvCxnSpPr>
            <a:cxnSpLocks noChangeShapeType="1"/>
          </p:cNvCxnSpPr>
          <p:nvPr/>
        </p:nvCxnSpPr>
        <p:spPr bwMode="auto">
          <a:xfrm flipH="1">
            <a:off x="1582740" y="3011785"/>
            <a:ext cx="736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" name="Прямая соединительная линия 51"/>
          <p:cNvCxnSpPr>
            <a:cxnSpLocks noChangeShapeType="1"/>
          </p:cNvCxnSpPr>
          <p:nvPr/>
        </p:nvCxnSpPr>
        <p:spPr bwMode="auto">
          <a:xfrm flipH="1">
            <a:off x="1593056" y="3589561"/>
            <a:ext cx="736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3" name="Прямая соединительная линия 51"/>
          <p:cNvCxnSpPr>
            <a:cxnSpLocks noChangeShapeType="1"/>
          </p:cNvCxnSpPr>
          <p:nvPr/>
        </p:nvCxnSpPr>
        <p:spPr bwMode="auto">
          <a:xfrm flipH="1">
            <a:off x="1593056" y="4172383"/>
            <a:ext cx="736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Стрелка углом 8"/>
          <p:cNvSpPr/>
          <p:nvPr/>
        </p:nvSpPr>
        <p:spPr>
          <a:xfrm rot="5400000">
            <a:off x="5567804" y="2217176"/>
            <a:ext cx="1719163" cy="1694546"/>
          </a:xfrm>
          <a:prstGeom prst="bentArrow">
            <a:avLst>
              <a:gd name="adj1" fmla="val 7995"/>
              <a:gd name="adj2" fmla="val 10067"/>
              <a:gd name="adj3" fmla="val 12537"/>
              <a:gd name="adj4" fmla="val 437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Стрелка углом 83"/>
          <p:cNvSpPr/>
          <p:nvPr/>
        </p:nvSpPr>
        <p:spPr>
          <a:xfrm rot="10800000" flipH="1">
            <a:off x="98771" y="1974187"/>
            <a:ext cx="224757" cy="2174889"/>
          </a:xfrm>
          <a:prstGeom prst="bentArrow">
            <a:avLst>
              <a:gd name="adj1" fmla="val 25590"/>
              <a:gd name="adj2" fmla="val 37866"/>
              <a:gd name="adj3" fmla="val 24700"/>
              <a:gd name="adj4" fmla="val 283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Прямоугольник 61"/>
          <p:cNvSpPr>
            <a:spLocks noChangeArrowheads="1"/>
          </p:cNvSpPr>
          <p:nvPr/>
        </p:nvSpPr>
        <p:spPr bwMode="auto">
          <a:xfrm>
            <a:off x="1599931" y="2081213"/>
            <a:ext cx="3980131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</a:rPr>
              <a:t>Закупка, </a:t>
            </a:r>
            <a:r>
              <a:rPr lang="ru-RU" sz="1200" b="1" dirty="0" smtClean="0">
                <a:solidFill>
                  <a:srgbClr val="FFFFFF"/>
                </a:solidFill>
              </a:rPr>
              <a:t>поставка и монтаж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FFFFFF"/>
                </a:solidFill>
              </a:rPr>
              <a:t>ПАК и оборудования комплекса средств защиты</a:t>
            </a:r>
            <a:endParaRPr lang="ru-RU" sz="1200" b="1" dirty="0">
              <a:solidFill>
                <a:srgbClr val="FFFFFF"/>
              </a:solidFill>
            </a:endParaRPr>
          </a:p>
        </p:txBody>
      </p:sp>
      <p:sp>
        <p:nvSpPr>
          <p:cNvPr id="73" name="Прямоугольник 61"/>
          <p:cNvSpPr>
            <a:spLocks noChangeArrowheads="1"/>
          </p:cNvSpPr>
          <p:nvPr/>
        </p:nvSpPr>
        <p:spPr bwMode="auto">
          <a:xfrm>
            <a:off x="1763688" y="2795885"/>
            <a:ext cx="967648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FFFF"/>
                </a:solidFill>
              </a:rPr>
              <a:t>Открытый</a:t>
            </a:r>
            <a:r>
              <a:rPr lang="en-US" sz="1200" b="1" dirty="0" smtClean="0">
                <a:solidFill>
                  <a:srgbClr val="FFFFFF"/>
                </a:solidFill>
              </a:rPr>
              <a:t> </a:t>
            </a:r>
            <a:r>
              <a:rPr lang="ru-RU" sz="1200" b="1" dirty="0" smtClean="0">
                <a:solidFill>
                  <a:srgbClr val="FFFFFF"/>
                </a:solidFill>
              </a:rPr>
              <a:t>конкурс</a:t>
            </a:r>
            <a:endParaRPr lang="ru-RU" sz="1200" b="1" dirty="0">
              <a:solidFill>
                <a:srgbClr val="FFFFFF"/>
              </a:solidFill>
            </a:endParaRPr>
          </a:p>
        </p:txBody>
      </p:sp>
      <p:sp>
        <p:nvSpPr>
          <p:cNvPr id="31789" name="Прямоугольник 61"/>
          <p:cNvSpPr>
            <a:spLocks noChangeArrowheads="1"/>
          </p:cNvSpPr>
          <p:nvPr/>
        </p:nvSpPr>
        <p:spPr bwMode="auto">
          <a:xfrm>
            <a:off x="2924738" y="3323902"/>
            <a:ext cx="351118" cy="465138"/>
          </a:xfrm>
          <a:prstGeom prst="rect">
            <a:avLst/>
          </a:prstGeom>
          <a:gradFill rotWithShape="1">
            <a:gsLst>
              <a:gs pos="0">
                <a:srgbClr val="5D417E"/>
              </a:gs>
              <a:gs pos="80000">
                <a:srgbClr val="7B58A6"/>
              </a:gs>
              <a:gs pos="100000">
                <a:srgbClr val="7B57A8"/>
              </a:gs>
            </a:gsLst>
            <a:lin ang="16200000"/>
          </a:gradFill>
          <a:ln w="9525" algn="ctr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36000" rIns="72000" anchor="ctr"/>
          <a:lstStyle/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latin typeface="Calibri" pitchFamily="34" charset="0"/>
              </a:rPr>
              <a:t>УТТ</a:t>
            </a:r>
          </a:p>
        </p:txBody>
      </p:sp>
      <p:sp>
        <p:nvSpPr>
          <p:cNvPr id="77" name="Прямоугольник 59"/>
          <p:cNvSpPr/>
          <p:nvPr/>
        </p:nvSpPr>
        <p:spPr bwMode="auto">
          <a:xfrm>
            <a:off x="3699966" y="3939814"/>
            <a:ext cx="1880097" cy="46513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FFFF"/>
                </a:solidFill>
              </a:rPr>
              <a:t>Разработка ППО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FFFFFF"/>
                </a:solidFill>
              </a:rPr>
              <a:t>2 этап</a:t>
            </a:r>
            <a:endParaRPr lang="ru-RU" sz="1200" b="1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59"/>
          <p:cNvSpPr/>
          <p:nvPr/>
        </p:nvSpPr>
        <p:spPr bwMode="auto">
          <a:xfrm>
            <a:off x="3275856" y="3939814"/>
            <a:ext cx="432048" cy="46513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FFFF"/>
                </a:solidFill>
              </a:rPr>
              <a:t>ППО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FFFFFF"/>
                </a:solidFill>
              </a:rPr>
              <a:t>1 этап</a:t>
            </a:r>
            <a:endParaRPr lang="ru-RU" sz="1200" b="1" dirty="0">
              <a:solidFill>
                <a:srgbClr val="FFFFFF"/>
              </a:solidFill>
            </a:endParaRPr>
          </a:p>
        </p:txBody>
      </p:sp>
      <p:sp>
        <p:nvSpPr>
          <p:cNvPr id="58" name="Прямоугольник 59"/>
          <p:cNvSpPr/>
          <p:nvPr/>
        </p:nvSpPr>
        <p:spPr bwMode="auto">
          <a:xfrm>
            <a:off x="5569633" y="4548038"/>
            <a:ext cx="1018592" cy="46513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</a:rPr>
              <a:t>Интеграция с </a:t>
            </a:r>
            <a:r>
              <a:rPr lang="ru-RU" sz="1200" b="1" dirty="0" smtClean="0">
                <a:solidFill>
                  <a:srgbClr val="FFFFFF"/>
                </a:solidFill>
              </a:rPr>
              <a:t>подсистемами </a:t>
            </a:r>
            <a:r>
              <a:rPr lang="ru-RU" sz="1200" b="1" dirty="0" err="1" smtClean="0">
                <a:solidFill>
                  <a:srgbClr val="FFFFFF"/>
                </a:solidFill>
              </a:rPr>
              <a:t>ЭБ</a:t>
            </a:r>
            <a:endParaRPr lang="ru-RU" sz="1200" b="1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60"/>
          <p:cNvSpPr/>
          <p:nvPr/>
        </p:nvSpPr>
        <p:spPr bwMode="auto">
          <a:xfrm>
            <a:off x="6588226" y="5085184"/>
            <a:ext cx="2104092" cy="46672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</a:rPr>
              <a:t>Опытная </a:t>
            </a:r>
            <a:r>
              <a:rPr lang="ru-RU" sz="1200" b="1" dirty="0" smtClean="0">
                <a:solidFill>
                  <a:srgbClr val="FFFFFF"/>
                </a:solidFill>
              </a:rPr>
              <a:t>эксплуатация и приемочные испытания</a:t>
            </a:r>
            <a:endParaRPr lang="ru-RU" sz="1200" b="1" dirty="0">
              <a:solidFill>
                <a:srgbClr val="FFFFFF"/>
              </a:solidFill>
            </a:endParaRPr>
          </a:p>
        </p:txBody>
      </p:sp>
      <p:graphicFrame>
        <p:nvGraphicFramePr>
          <p:cNvPr id="16558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8496560"/>
              </p:ext>
            </p:extLst>
          </p:nvPr>
        </p:nvGraphicFramePr>
        <p:xfrm>
          <a:off x="1547813" y="5732463"/>
          <a:ext cx="7426321" cy="358775"/>
        </p:xfrm>
        <a:graphic>
          <a:graphicData uri="http://schemas.openxmlformats.org/drawingml/2006/table">
            <a:tbl>
              <a:tblPr/>
              <a:tblGrid>
                <a:gridCol w="469905"/>
                <a:gridCol w="418076"/>
                <a:gridCol w="469905"/>
                <a:gridCol w="442165"/>
                <a:gridCol w="360040"/>
                <a:gridCol w="504056"/>
                <a:gridCol w="522679"/>
                <a:gridCol w="413425"/>
                <a:gridCol w="432048"/>
                <a:gridCol w="567692"/>
                <a:gridCol w="512428"/>
                <a:gridCol w="429682"/>
                <a:gridCol w="471055"/>
                <a:gridCol w="471055"/>
                <a:gridCol w="500416"/>
                <a:gridCol w="441694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сент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окт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нояб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дек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янв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фев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март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апр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май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июнь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июль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авг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сент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окт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нояб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дек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59" name="Блок-схема: решение 58"/>
          <p:cNvSpPr/>
          <p:nvPr/>
        </p:nvSpPr>
        <p:spPr>
          <a:xfrm>
            <a:off x="2825040" y="2901079"/>
            <a:ext cx="234792" cy="221412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Выноска 1 52"/>
          <p:cNvSpPr/>
          <p:nvPr/>
        </p:nvSpPr>
        <p:spPr>
          <a:xfrm>
            <a:off x="5806310" y="1209052"/>
            <a:ext cx="3289116" cy="777438"/>
          </a:xfrm>
          <a:prstGeom prst="borderCallout1">
            <a:avLst>
              <a:gd name="adj1" fmla="val 84972"/>
              <a:gd name="adj2" fmla="val -2069"/>
              <a:gd name="adj3" fmla="val 96866"/>
              <a:gd name="adj4" fmla="val -123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/>
              <a:t>Проект Приказа Минфина </a:t>
            </a:r>
            <a:r>
              <a:rPr lang="ru-RU" sz="1000" dirty="0"/>
              <a:t>России О порядке размещения и предоставления информации на </a:t>
            </a:r>
            <a:r>
              <a:rPr lang="ru-RU" sz="1000" dirty="0" smtClean="0"/>
              <a:t>Едином </a:t>
            </a:r>
            <a:r>
              <a:rPr lang="ru-RU" sz="1000" dirty="0"/>
              <a:t>портале бюджетной системы Российской Федерации и о порядке его создания и </a:t>
            </a:r>
            <a:r>
              <a:rPr lang="ru-RU" sz="1000" dirty="0" smtClean="0"/>
              <a:t>ведения (письмо Минфина России от 25.10.2013г</a:t>
            </a:r>
            <a:r>
              <a:rPr lang="ru-RU" sz="1000" dirty="0"/>
              <a:t>. № 21-03-04/45139</a:t>
            </a:r>
            <a:r>
              <a:rPr lang="ru-RU" sz="1000" dirty="0" smtClean="0"/>
              <a:t>)</a:t>
            </a:r>
            <a:endParaRPr lang="ru-RU" sz="1000" dirty="0"/>
          </a:p>
        </p:txBody>
      </p:sp>
      <p:sp>
        <p:nvSpPr>
          <p:cNvPr id="68" name="Выноска 1 67"/>
          <p:cNvSpPr/>
          <p:nvPr/>
        </p:nvSpPr>
        <p:spPr>
          <a:xfrm>
            <a:off x="2906896" y="1072116"/>
            <a:ext cx="2716609" cy="525655"/>
          </a:xfrm>
          <a:prstGeom prst="borderCallout1">
            <a:avLst>
              <a:gd name="adj1" fmla="val 55632"/>
              <a:gd name="adj2" fmla="val -2572"/>
              <a:gd name="adj3" fmla="val 105192"/>
              <a:gd name="adj4" fmla="val -433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Результаты </a:t>
            </a:r>
            <a:r>
              <a:rPr lang="ru-RU" sz="1000" dirty="0" smtClean="0"/>
              <a:t>ОК-5/13 Минфина России</a:t>
            </a:r>
            <a:endParaRPr lang="ru-RU" sz="1000" dirty="0"/>
          </a:p>
          <a:p>
            <a:pPr algn="ctr">
              <a:defRPr/>
            </a:pPr>
            <a:r>
              <a:rPr lang="ru-RU" sz="1000" dirty="0" smtClean="0"/>
              <a:t>Требования к структур</a:t>
            </a:r>
            <a:r>
              <a:rPr lang="ru-RU" sz="1000" dirty="0"/>
              <a:t>е</a:t>
            </a:r>
            <a:r>
              <a:rPr lang="ru-RU" sz="1000" dirty="0" smtClean="0"/>
              <a:t> размещаемой информации, дизайну и контенту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22740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Прямая соединительная линия 51"/>
          <p:cNvCxnSpPr>
            <a:cxnSpLocks noChangeShapeType="1"/>
          </p:cNvCxnSpPr>
          <p:nvPr/>
        </p:nvCxnSpPr>
        <p:spPr bwMode="auto">
          <a:xfrm flipH="1">
            <a:off x="4814015" y="4307942"/>
            <a:ext cx="414504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4" name="Прямая соединительная линия 82"/>
          <p:cNvCxnSpPr>
            <a:cxnSpLocks noChangeShapeType="1"/>
          </p:cNvCxnSpPr>
          <p:nvPr/>
        </p:nvCxnSpPr>
        <p:spPr bwMode="auto">
          <a:xfrm>
            <a:off x="2411760" y="1556792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5" name="Прямая соединительная линия 46"/>
          <p:cNvCxnSpPr>
            <a:cxnSpLocks noChangeShapeType="1"/>
          </p:cNvCxnSpPr>
          <p:nvPr/>
        </p:nvCxnSpPr>
        <p:spPr bwMode="auto">
          <a:xfrm>
            <a:off x="6650694" y="1723365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5475" y="6524625"/>
            <a:ext cx="2133600" cy="365125"/>
          </a:xfrm>
        </p:spPr>
        <p:txBody>
          <a:bodyPr/>
          <a:lstStyle/>
          <a:p>
            <a:pPr>
              <a:defRPr/>
            </a:pPr>
            <a:fld id="{12B976B9-EFF2-410B-9CEE-5F5853BB97F3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686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807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Дорожная карта работ по информационному наполнению </a:t>
            </a:r>
            <a:b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</a:br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открытой </a:t>
            </a:r>
            <a:r>
              <a:rPr lang="ru-RU" sz="2000" kern="1200" dirty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части </a:t>
            </a:r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Единого </a:t>
            </a:r>
            <a:r>
              <a:rPr lang="ru-RU" sz="2000" kern="1200" dirty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портала бюджетной системы </a:t>
            </a:r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/>
            </a:r>
            <a:b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</a:br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Российской Федерации</a:t>
            </a:r>
            <a:endParaRPr lang="ru-RU" sz="2000" kern="1200" dirty="0">
              <a:solidFill>
                <a:srgbClr val="162387"/>
              </a:solidFill>
              <a:latin typeface="Times New Roman" pitchFamily="18" charset="0"/>
              <a:ea typeface="+mn-ea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 bwMode="auto">
          <a:xfrm>
            <a:off x="108148" y="2138363"/>
            <a:ext cx="1547813" cy="501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Разработка УТТ 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02</a:t>
            </a:r>
            <a:r>
              <a:rPr lang="ru-RU" sz="1000" b="1" dirty="0">
                <a:solidFill>
                  <a:schemeClr val="tx1"/>
                </a:solidFill>
              </a:rPr>
              <a:t>.1</a:t>
            </a:r>
            <a:r>
              <a:rPr lang="en-US" sz="1000" b="1" dirty="0">
                <a:solidFill>
                  <a:schemeClr val="tx1"/>
                </a:solidFill>
              </a:rPr>
              <a:t>2</a:t>
            </a:r>
            <a:r>
              <a:rPr lang="ru-RU" sz="1000" b="1" dirty="0">
                <a:solidFill>
                  <a:schemeClr val="tx1"/>
                </a:solidFill>
              </a:rPr>
              <a:t> – </a:t>
            </a:r>
            <a:r>
              <a:rPr lang="ru-RU" sz="1000" b="1" dirty="0" smtClean="0">
                <a:solidFill>
                  <a:schemeClr val="tx1"/>
                </a:solidFill>
              </a:rPr>
              <a:t>20.1</a:t>
            </a:r>
            <a:r>
              <a:rPr lang="en-US" sz="1000" b="1" dirty="0">
                <a:solidFill>
                  <a:schemeClr val="tx1"/>
                </a:solidFill>
              </a:rPr>
              <a:t>2</a:t>
            </a:r>
            <a:r>
              <a:rPr lang="ru-RU" sz="1000" b="1" dirty="0">
                <a:solidFill>
                  <a:schemeClr val="tx1"/>
                </a:solidFill>
              </a:rPr>
              <a:t>.2013</a:t>
            </a:r>
          </a:p>
        </p:txBody>
      </p:sp>
      <p:cxnSp>
        <p:nvCxnSpPr>
          <p:cNvPr id="36897" name="Прямая соединительная линия 120"/>
          <p:cNvCxnSpPr>
            <a:cxnSpLocks noChangeShapeType="1"/>
          </p:cNvCxnSpPr>
          <p:nvPr/>
        </p:nvCxnSpPr>
        <p:spPr bwMode="auto">
          <a:xfrm>
            <a:off x="3345424" y="1556792"/>
            <a:ext cx="0" cy="4187825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898" name="Прямая соединительная линия 46"/>
          <p:cNvCxnSpPr>
            <a:cxnSpLocks noChangeShapeType="1"/>
          </p:cNvCxnSpPr>
          <p:nvPr/>
        </p:nvCxnSpPr>
        <p:spPr bwMode="auto">
          <a:xfrm>
            <a:off x="2890868" y="1546225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899" name="Прямая соединительная линия 55"/>
          <p:cNvCxnSpPr>
            <a:cxnSpLocks noChangeShapeType="1"/>
          </p:cNvCxnSpPr>
          <p:nvPr/>
        </p:nvCxnSpPr>
        <p:spPr bwMode="auto">
          <a:xfrm>
            <a:off x="5148064" y="1597771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00" name="Прямая соединительная линия 82"/>
          <p:cNvCxnSpPr>
            <a:cxnSpLocks noChangeShapeType="1"/>
          </p:cNvCxnSpPr>
          <p:nvPr/>
        </p:nvCxnSpPr>
        <p:spPr bwMode="auto">
          <a:xfrm>
            <a:off x="1980010" y="1546224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01" name="Прямая соединительная линия 113"/>
          <p:cNvCxnSpPr>
            <a:cxnSpLocks noChangeShapeType="1"/>
          </p:cNvCxnSpPr>
          <p:nvPr/>
        </p:nvCxnSpPr>
        <p:spPr bwMode="auto">
          <a:xfrm>
            <a:off x="4696619" y="1556792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02" name="Прямая соединительная линия 114"/>
          <p:cNvCxnSpPr>
            <a:cxnSpLocks noChangeShapeType="1"/>
          </p:cNvCxnSpPr>
          <p:nvPr/>
        </p:nvCxnSpPr>
        <p:spPr bwMode="auto">
          <a:xfrm>
            <a:off x="3692029" y="1546225"/>
            <a:ext cx="15875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03" name="Прямая соединительная линия 119"/>
          <p:cNvCxnSpPr>
            <a:cxnSpLocks noChangeShapeType="1"/>
          </p:cNvCxnSpPr>
          <p:nvPr/>
        </p:nvCxnSpPr>
        <p:spPr bwMode="auto">
          <a:xfrm flipH="1">
            <a:off x="1557338" y="1546225"/>
            <a:ext cx="41275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04" name="Прямая соединительная линия 121"/>
          <p:cNvCxnSpPr>
            <a:cxnSpLocks noChangeShapeType="1"/>
          </p:cNvCxnSpPr>
          <p:nvPr/>
        </p:nvCxnSpPr>
        <p:spPr bwMode="auto">
          <a:xfrm>
            <a:off x="5580063" y="1546225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07" name="Прямая соединительная линия 152"/>
          <p:cNvCxnSpPr>
            <a:cxnSpLocks noChangeShapeType="1"/>
          </p:cNvCxnSpPr>
          <p:nvPr/>
        </p:nvCxnSpPr>
        <p:spPr bwMode="auto">
          <a:xfrm flipH="1" flipV="1">
            <a:off x="1557338" y="5734050"/>
            <a:ext cx="741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12" name="Прямая соединительная линия 79"/>
          <p:cNvCxnSpPr>
            <a:cxnSpLocks noChangeShapeType="1"/>
            <a:endCxn id="16558" idx="3"/>
          </p:cNvCxnSpPr>
          <p:nvPr/>
        </p:nvCxnSpPr>
        <p:spPr bwMode="auto">
          <a:xfrm>
            <a:off x="8964613" y="1546225"/>
            <a:ext cx="9521" cy="43656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6559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6538186"/>
              </p:ext>
            </p:extLst>
          </p:nvPr>
        </p:nvGraphicFramePr>
        <p:xfrm>
          <a:off x="3347864" y="6092825"/>
          <a:ext cx="5635799" cy="335194"/>
        </p:xfrm>
        <a:graphic>
          <a:graphicData uri="http://schemas.openxmlformats.org/drawingml/2006/table">
            <a:tbl>
              <a:tblPr/>
              <a:tblGrid>
                <a:gridCol w="5635799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</a:txBody>
                  <a:tcPr marL="0" marR="0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" name="Таблица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9029738"/>
              </p:ext>
            </p:extLst>
          </p:nvPr>
        </p:nvGraphicFramePr>
        <p:xfrm>
          <a:off x="1547813" y="6092825"/>
          <a:ext cx="1800051" cy="335194"/>
        </p:xfrm>
        <a:graphic>
          <a:graphicData uri="http://schemas.openxmlformats.org/drawingml/2006/table">
            <a:tbl>
              <a:tblPr/>
              <a:tblGrid>
                <a:gridCol w="1800051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</a:txBody>
                  <a:tcPr marL="0" marR="0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cxnSp>
        <p:nvCxnSpPr>
          <p:cNvPr id="36927" name="Прямая соединительная линия 152"/>
          <p:cNvCxnSpPr>
            <a:cxnSpLocks noChangeShapeType="1"/>
          </p:cNvCxnSpPr>
          <p:nvPr/>
        </p:nvCxnSpPr>
        <p:spPr bwMode="auto">
          <a:xfrm flipH="1">
            <a:off x="1619250" y="1546225"/>
            <a:ext cx="73453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Прямоугольник 42"/>
          <p:cNvSpPr/>
          <p:nvPr/>
        </p:nvSpPr>
        <p:spPr bwMode="auto">
          <a:xfrm>
            <a:off x="72430" y="1472540"/>
            <a:ext cx="1619250" cy="50165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</a:rPr>
              <a:t>Требования, определяемые Минфином России</a:t>
            </a:r>
          </a:p>
        </p:txBody>
      </p:sp>
      <p:cxnSp>
        <p:nvCxnSpPr>
          <p:cNvPr id="36935" name="Прямая соединительная линия 51"/>
          <p:cNvCxnSpPr>
            <a:cxnSpLocks noChangeShapeType="1"/>
          </p:cNvCxnSpPr>
          <p:nvPr/>
        </p:nvCxnSpPr>
        <p:spPr bwMode="auto">
          <a:xfrm flipH="1">
            <a:off x="1598613" y="2389188"/>
            <a:ext cx="736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36" name="Прямая соединительная линия 51"/>
          <p:cNvCxnSpPr>
            <a:cxnSpLocks noChangeShapeType="1"/>
          </p:cNvCxnSpPr>
          <p:nvPr/>
        </p:nvCxnSpPr>
        <p:spPr bwMode="auto">
          <a:xfrm flipH="1">
            <a:off x="1577975" y="5001003"/>
            <a:ext cx="73961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8" name="Выноска 1 67"/>
          <p:cNvSpPr/>
          <p:nvPr/>
        </p:nvSpPr>
        <p:spPr>
          <a:xfrm>
            <a:off x="2906896" y="1072116"/>
            <a:ext cx="2716609" cy="525655"/>
          </a:xfrm>
          <a:prstGeom prst="borderCallout1">
            <a:avLst>
              <a:gd name="adj1" fmla="val 55632"/>
              <a:gd name="adj2" fmla="val -2572"/>
              <a:gd name="adj3" fmla="val 105192"/>
              <a:gd name="adj4" fmla="val -433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Результаты </a:t>
            </a:r>
            <a:r>
              <a:rPr lang="ru-RU" sz="1000" dirty="0" smtClean="0"/>
              <a:t>ОК-5/13 Минфина России</a:t>
            </a:r>
            <a:endParaRPr lang="ru-RU" sz="1000" dirty="0"/>
          </a:p>
          <a:p>
            <a:pPr algn="ctr">
              <a:defRPr/>
            </a:pPr>
            <a:r>
              <a:rPr lang="ru-RU" sz="1000" dirty="0" smtClean="0"/>
              <a:t>Требования к структур</a:t>
            </a:r>
            <a:r>
              <a:rPr lang="ru-RU" sz="1000" dirty="0"/>
              <a:t>е</a:t>
            </a:r>
            <a:r>
              <a:rPr lang="ru-RU" sz="1000" dirty="0" smtClean="0"/>
              <a:t> размещаемой информации, дизайну и контенту</a:t>
            </a:r>
            <a:endParaRPr lang="ru-RU" sz="1000" dirty="0"/>
          </a:p>
        </p:txBody>
      </p:sp>
      <p:sp>
        <p:nvSpPr>
          <p:cNvPr id="52" name="Выноска 1 51"/>
          <p:cNvSpPr/>
          <p:nvPr/>
        </p:nvSpPr>
        <p:spPr>
          <a:xfrm>
            <a:off x="251520" y="872323"/>
            <a:ext cx="2110939" cy="498108"/>
          </a:xfrm>
          <a:prstGeom prst="borderCallout1">
            <a:avLst>
              <a:gd name="adj1" fmla="val 82410"/>
              <a:gd name="adj2" fmla="val 8422"/>
              <a:gd name="adj3" fmla="val 113064"/>
              <a:gd name="adj4" fmla="val 113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/>
              <a:t>Требования к дизайну и контенту . Тестовая версия </a:t>
            </a:r>
            <a:r>
              <a:rPr lang="ru-RU" sz="1000" dirty="0" err="1" smtClean="0"/>
              <a:t>ЕПБС</a:t>
            </a:r>
            <a:r>
              <a:rPr lang="ru-RU" sz="1000" dirty="0" smtClean="0"/>
              <a:t> </a:t>
            </a:r>
            <a:r>
              <a:rPr lang="en-US" sz="1000" dirty="0" smtClean="0"/>
              <a:t>budget.gov.ru </a:t>
            </a:r>
            <a:endParaRPr lang="ru-RU" sz="1000" dirty="0"/>
          </a:p>
        </p:txBody>
      </p:sp>
      <p:cxnSp>
        <p:nvCxnSpPr>
          <p:cNvPr id="56" name="Прямая соединительная линия 114"/>
          <p:cNvCxnSpPr>
            <a:cxnSpLocks noChangeShapeType="1"/>
          </p:cNvCxnSpPr>
          <p:nvPr/>
        </p:nvCxnSpPr>
        <p:spPr bwMode="auto">
          <a:xfrm>
            <a:off x="4211960" y="1556792"/>
            <a:ext cx="15875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" name="Прямая соединительная линия 121"/>
          <p:cNvCxnSpPr>
            <a:cxnSpLocks noChangeShapeType="1"/>
          </p:cNvCxnSpPr>
          <p:nvPr/>
        </p:nvCxnSpPr>
        <p:spPr bwMode="auto">
          <a:xfrm>
            <a:off x="6128459" y="1670933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0" name="Прямая соединительная линия 46"/>
          <p:cNvCxnSpPr>
            <a:cxnSpLocks noChangeShapeType="1"/>
          </p:cNvCxnSpPr>
          <p:nvPr/>
        </p:nvCxnSpPr>
        <p:spPr bwMode="auto">
          <a:xfrm>
            <a:off x="7092280" y="1556792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9" name="Прямая соединительная линия 46"/>
          <p:cNvCxnSpPr>
            <a:cxnSpLocks noChangeShapeType="1"/>
          </p:cNvCxnSpPr>
          <p:nvPr/>
        </p:nvCxnSpPr>
        <p:spPr bwMode="auto">
          <a:xfrm>
            <a:off x="7554066" y="1723365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0" name="Прямая соединительная линия 46"/>
          <p:cNvCxnSpPr>
            <a:cxnSpLocks noChangeShapeType="1"/>
          </p:cNvCxnSpPr>
          <p:nvPr/>
        </p:nvCxnSpPr>
        <p:spPr bwMode="auto">
          <a:xfrm>
            <a:off x="8028384" y="1556792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" name="Прямая соединительная линия 46"/>
          <p:cNvCxnSpPr>
            <a:cxnSpLocks noChangeShapeType="1"/>
          </p:cNvCxnSpPr>
          <p:nvPr/>
        </p:nvCxnSpPr>
        <p:spPr bwMode="auto">
          <a:xfrm>
            <a:off x="8532440" y="1556792"/>
            <a:ext cx="0" cy="418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6" name="Прямоугольник 75"/>
          <p:cNvSpPr/>
          <p:nvPr/>
        </p:nvSpPr>
        <p:spPr bwMode="auto">
          <a:xfrm>
            <a:off x="71859" y="2780928"/>
            <a:ext cx="1547813" cy="501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Первый этап информационного наполнения 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20</a:t>
            </a:r>
            <a:r>
              <a:rPr lang="ru-RU" sz="1000" b="1" dirty="0">
                <a:solidFill>
                  <a:schemeClr val="tx1"/>
                </a:solidFill>
              </a:rPr>
              <a:t>.1</a:t>
            </a:r>
            <a:r>
              <a:rPr lang="en-US" sz="1000" b="1" dirty="0">
                <a:solidFill>
                  <a:schemeClr val="tx1"/>
                </a:solidFill>
              </a:rPr>
              <a:t>2</a:t>
            </a:r>
            <a:r>
              <a:rPr lang="ru-RU" sz="1000" b="1" dirty="0">
                <a:solidFill>
                  <a:schemeClr val="tx1"/>
                </a:solidFill>
              </a:rPr>
              <a:t>.2013 – </a:t>
            </a:r>
            <a:r>
              <a:rPr lang="en-US" sz="1000" b="1" dirty="0">
                <a:solidFill>
                  <a:schemeClr val="tx1"/>
                </a:solidFill>
              </a:rPr>
              <a:t>2</a:t>
            </a:r>
            <a:r>
              <a:rPr lang="ru-RU" sz="1000" b="1" dirty="0" smtClean="0">
                <a:solidFill>
                  <a:schemeClr val="tx1"/>
                </a:solidFill>
              </a:rPr>
              <a:t>8.01.2014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 bwMode="auto">
          <a:xfrm>
            <a:off x="-149" y="4859393"/>
            <a:ext cx="1547813" cy="501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Третий этап информационного наполнения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29</a:t>
            </a:r>
            <a:r>
              <a:rPr lang="ru-RU" sz="1000" b="1" dirty="0" smtClean="0">
                <a:solidFill>
                  <a:schemeClr val="tx1"/>
                </a:solidFill>
              </a:rPr>
              <a:t>.05.2014 – </a:t>
            </a:r>
            <a:r>
              <a:rPr lang="en-US" sz="1000" b="1" dirty="0" smtClean="0">
                <a:solidFill>
                  <a:schemeClr val="tx1"/>
                </a:solidFill>
              </a:rPr>
              <a:t>27</a:t>
            </a:r>
            <a:r>
              <a:rPr lang="ru-RU" sz="1000" b="1" dirty="0" smtClean="0">
                <a:solidFill>
                  <a:schemeClr val="tx1"/>
                </a:solidFill>
              </a:rPr>
              <a:t>.0</a:t>
            </a:r>
            <a:r>
              <a:rPr lang="en-US" sz="1000" b="1" dirty="0">
                <a:solidFill>
                  <a:schemeClr val="tx1"/>
                </a:solidFill>
              </a:rPr>
              <a:t>6</a:t>
            </a:r>
            <a:r>
              <a:rPr lang="ru-RU" sz="1000" b="1" dirty="0" smtClean="0">
                <a:solidFill>
                  <a:schemeClr val="tx1"/>
                </a:solidFill>
              </a:rPr>
              <a:t>.2014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81" name="Прямая соединительная линия 51"/>
          <p:cNvCxnSpPr>
            <a:cxnSpLocks noChangeShapeType="1"/>
          </p:cNvCxnSpPr>
          <p:nvPr/>
        </p:nvCxnSpPr>
        <p:spPr bwMode="auto">
          <a:xfrm flipH="1">
            <a:off x="1582740" y="2994546"/>
            <a:ext cx="736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3" name="Прямая соединительная линия 51"/>
          <p:cNvCxnSpPr>
            <a:cxnSpLocks noChangeShapeType="1"/>
          </p:cNvCxnSpPr>
          <p:nvPr/>
        </p:nvCxnSpPr>
        <p:spPr bwMode="auto">
          <a:xfrm flipH="1">
            <a:off x="1593056" y="3737929"/>
            <a:ext cx="736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4" name="Стрелка углом 83"/>
          <p:cNvSpPr/>
          <p:nvPr/>
        </p:nvSpPr>
        <p:spPr>
          <a:xfrm rot="10800000" flipH="1">
            <a:off x="79777" y="1974186"/>
            <a:ext cx="288032" cy="590718"/>
          </a:xfrm>
          <a:prstGeom prst="bentArrow">
            <a:avLst>
              <a:gd name="adj1" fmla="val 25590"/>
              <a:gd name="adj2" fmla="val 37866"/>
              <a:gd name="adj3" fmla="val 32376"/>
              <a:gd name="adj4" fmla="val 283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789" name="Прямоугольник 61"/>
          <p:cNvSpPr>
            <a:spLocks noChangeArrowheads="1"/>
          </p:cNvSpPr>
          <p:nvPr/>
        </p:nvSpPr>
        <p:spPr bwMode="auto">
          <a:xfrm>
            <a:off x="2924738" y="2171774"/>
            <a:ext cx="351118" cy="465138"/>
          </a:xfrm>
          <a:prstGeom prst="rect">
            <a:avLst/>
          </a:prstGeom>
          <a:gradFill rotWithShape="1">
            <a:gsLst>
              <a:gs pos="0">
                <a:srgbClr val="5D417E"/>
              </a:gs>
              <a:gs pos="80000">
                <a:srgbClr val="7B58A6"/>
              </a:gs>
              <a:gs pos="100000">
                <a:srgbClr val="7B57A8"/>
              </a:gs>
            </a:gsLst>
            <a:lin ang="16200000"/>
          </a:gradFill>
          <a:ln w="9525" algn="ctr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36000" rIns="72000" anchor="ctr"/>
          <a:lstStyle/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latin typeface="Calibri" pitchFamily="34" charset="0"/>
              </a:rPr>
              <a:t>УТТ</a:t>
            </a:r>
          </a:p>
        </p:txBody>
      </p:sp>
      <p:sp>
        <p:nvSpPr>
          <p:cNvPr id="2" name="Прямоугольник 59"/>
          <p:cNvSpPr/>
          <p:nvPr/>
        </p:nvSpPr>
        <p:spPr bwMode="auto">
          <a:xfrm>
            <a:off x="3239531" y="2817440"/>
            <a:ext cx="452498" cy="46513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FFFF"/>
                </a:solidFill>
              </a:rPr>
              <a:t>1 этап</a:t>
            </a:r>
            <a:endParaRPr lang="ru-RU" sz="1200" b="1" dirty="0">
              <a:solidFill>
                <a:srgbClr val="FFFFFF"/>
              </a:solidFill>
            </a:endParaRPr>
          </a:p>
        </p:txBody>
      </p:sp>
      <p:sp>
        <p:nvSpPr>
          <p:cNvPr id="58" name="Прямоугольник 59"/>
          <p:cNvSpPr/>
          <p:nvPr/>
        </p:nvSpPr>
        <p:spPr bwMode="auto">
          <a:xfrm>
            <a:off x="5580112" y="4751889"/>
            <a:ext cx="548347" cy="46513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FFFF"/>
                </a:solidFill>
              </a:rPr>
              <a:t>3 этап</a:t>
            </a:r>
            <a:endParaRPr lang="ru-RU" sz="1200" b="1" dirty="0">
              <a:solidFill>
                <a:srgbClr val="FFFFFF"/>
              </a:solidFill>
            </a:endParaRPr>
          </a:p>
        </p:txBody>
      </p:sp>
      <p:graphicFrame>
        <p:nvGraphicFramePr>
          <p:cNvPr id="16558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5955787"/>
              </p:ext>
            </p:extLst>
          </p:nvPr>
        </p:nvGraphicFramePr>
        <p:xfrm>
          <a:off x="1547813" y="5732463"/>
          <a:ext cx="7426321" cy="358775"/>
        </p:xfrm>
        <a:graphic>
          <a:graphicData uri="http://schemas.openxmlformats.org/drawingml/2006/table">
            <a:tbl>
              <a:tblPr/>
              <a:tblGrid>
                <a:gridCol w="469905"/>
                <a:gridCol w="418076"/>
                <a:gridCol w="469905"/>
                <a:gridCol w="442165"/>
                <a:gridCol w="360040"/>
                <a:gridCol w="504056"/>
                <a:gridCol w="522679"/>
                <a:gridCol w="413425"/>
                <a:gridCol w="432048"/>
                <a:gridCol w="567692"/>
                <a:gridCol w="512428"/>
                <a:gridCol w="429682"/>
                <a:gridCol w="471055"/>
                <a:gridCol w="471055"/>
                <a:gridCol w="500416"/>
                <a:gridCol w="441694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сент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окт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нояб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дек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янв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фев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март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апр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май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июнь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июль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авг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сент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окт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нояб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дек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59" name="Прямоугольник 58"/>
          <p:cNvSpPr/>
          <p:nvPr/>
        </p:nvSpPr>
        <p:spPr bwMode="auto">
          <a:xfrm>
            <a:off x="52119" y="3501008"/>
            <a:ext cx="1547813" cy="501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Второй этап информационного наполнения 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2</a:t>
            </a:r>
            <a:r>
              <a:rPr lang="ru-RU" sz="1000" b="1" dirty="0" smtClean="0">
                <a:solidFill>
                  <a:schemeClr val="tx1"/>
                </a:solidFill>
              </a:rPr>
              <a:t>9.01.2014 </a:t>
            </a:r>
            <a:r>
              <a:rPr lang="ru-RU" sz="1000" b="1" dirty="0">
                <a:solidFill>
                  <a:schemeClr val="tx1"/>
                </a:solidFill>
              </a:rPr>
              <a:t>– </a:t>
            </a:r>
            <a:r>
              <a:rPr lang="en-US" sz="1000" b="1" dirty="0" smtClean="0">
                <a:solidFill>
                  <a:schemeClr val="tx1"/>
                </a:solidFill>
              </a:rPr>
              <a:t>29</a:t>
            </a:r>
            <a:r>
              <a:rPr lang="ru-RU" sz="1000" b="1" dirty="0" smtClean="0">
                <a:solidFill>
                  <a:schemeClr val="tx1"/>
                </a:solidFill>
              </a:rPr>
              <a:t>.0</a:t>
            </a:r>
            <a:r>
              <a:rPr lang="en-US" sz="1000" b="1" dirty="0" smtClean="0">
                <a:solidFill>
                  <a:schemeClr val="tx1"/>
                </a:solidFill>
              </a:rPr>
              <a:t>5</a:t>
            </a:r>
            <a:r>
              <a:rPr lang="ru-RU" sz="1000" b="1" dirty="0" smtClean="0">
                <a:solidFill>
                  <a:schemeClr val="tx1"/>
                </a:solidFill>
              </a:rPr>
              <a:t>.2014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4" name="Выноска 1 63"/>
          <p:cNvSpPr/>
          <p:nvPr/>
        </p:nvSpPr>
        <p:spPr>
          <a:xfrm>
            <a:off x="3491879" y="1988840"/>
            <a:ext cx="1204739" cy="720081"/>
          </a:xfrm>
          <a:prstGeom prst="borderCallout1">
            <a:avLst>
              <a:gd name="adj1" fmla="val 55632"/>
              <a:gd name="adj2" fmla="val -2572"/>
              <a:gd name="adj3" fmla="val 75866"/>
              <a:gd name="adj4" fmla="val -150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/>
              <a:t>Уточняется состав показателей, справочников и аналитических признаков</a:t>
            </a:r>
            <a:endParaRPr lang="ru-RU" sz="1000" dirty="0"/>
          </a:p>
        </p:txBody>
      </p:sp>
      <p:sp>
        <p:nvSpPr>
          <p:cNvPr id="65" name="Выноска 1 64"/>
          <p:cNvSpPr/>
          <p:nvPr/>
        </p:nvSpPr>
        <p:spPr>
          <a:xfrm>
            <a:off x="5276056" y="2138362"/>
            <a:ext cx="2908290" cy="610865"/>
          </a:xfrm>
          <a:prstGeom prst="borderCallout1">
            <a:avLst>
              <a:gd name="adj1" fmla="val 97561"/>
              <a:gd name="adj2" fmla="val -5538"/>
              <a:gd name="adj3" fmla="val 151487"/>
              <a:gd name="adj4" fmla="val -5224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000" dirty="0" smtClean="0"/>
              <a:t>Ежегодная </a:t>
            </a:r>
            <a:r>
              <a:rPr lang="ru-RU" sz="1000" dirty="0"/>
              <a:t>и ежемесячная информация об исполнении федерального бюджета по доходам, расходам и источникам финансирования дефицита бюджета</a:t>
            </a:r>
          </a:p>
        </p:txBody>
      </p:sp>
      <p:sp>
        <p:nvSpPr>
          <p:cNvPr id="66" name="Выноска 1 65"/>
          <p:cNvSpPr/>
          <p:nvPr/>
        </p:nvSpPr>
        <p:spPr>
          <a:xfrm>
            <a:off x="5649669" y="2817440"/>
            <a:ext cx="3445757" cy="1148706"/>
          </a:xfrm>
          <a:prstGeom prst="borderCallout1">
            <a:avLst>
              <a:gd name="adj1" fmla="val 31601"/>
              <a:gd name="adj2" fmla="val -1070"/>
              <a:gd name="adj3" fmla="val 58188"/>
              <a:gd name="adj4" fmla="val -241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000" dirty="0" smtClean="0"/>
              <a:t>Оперативные (ежедневные) данные </a:t>
            </a:r>
            <a:r>
              <a:rPr lang="ru-RU" sz="1000" dirty="0"/>
              <a:t>по доходам, расходам </a:t>
            </a:r>
            <a:r>
              <a:rPr lang="ru-RU" sz="1000" dirty="0" err="1" smtClean="0"/>
              <a:t>ФБ</a:t>
            </a:r>
            <a:r>
              <a:rPr lang="ru-RU" sz="1000" dirty="0" smtClean="0"/>
              <a:t> в </a:t>
            </a:r>
            <a:r>
              <a:rPr lang="ru-RU" sz="1000" dirty="0"/>
              <a:t>разрезе кодов </a:t>
            </a:r>
            <a:r>
              <a:rPr lang="ru-RU" sz="1000" dirty="0" smtClean="0"/>
              <a:t>БК. Ежегодная </a:t>
            </a:r>
            <a:r>
              <a:rPr lang="ru-RU" sz="1000" dirty="0"/>
              <a:t>и ежемесячная информация об исполнении бюджетов субъектов РФ и </a:t>
            </a:r>
            <a:r>
              <a:rPr lang="ru-RU" sz="1000" dirty="0" smtClean="0"/>
              <a:t>МО, прогнозные </a:t>
            </a:r>
            <a:r>
              <a:rPr lang="ru-RU" sz="1000" dirty="0"/>
              <a:t>показатели федерального бюджета, </a:t>
            </a:r>
            <a:r>
              <a:rPr lang="ru-RU" sz="1000" dirty="0" smtClean="0"/>
              <a:t>расходы </a:t>
            </a:r>
            <a:r>
              <a:rPr lang="ru-RU" sz="1000" dirty="0"/>
              <a:t>федерального бюджета по расходным обязательствам, </a:t>
            </a:r>
            <a:r>
              <a:rPr lang="ru-RU" sz="1000" dirty="0" smtClean="0"/>
              <a:t>остатки </a:t>
            </a:r>
            <a:r>
              <a:rPr lang="ru-RU" sz="1000" dirty="0"/>
              <a:t>средств на счетах, открытых </a:t>
            </a:r>
            <a:r>
              <a:rPr lang="ru-RU" sz="1000" dirty="0" err="1" smtClean="0"/>
              <a:t>терр.органам</a:t>
            </a:r>
            <a:r>
              <a:rPr lang="ru-RU" sz="1000" dirty="0" err="1"/>
              <a:t>и</a:t>
            </a:r>
            <a:r>
              <a:rPr lang="ru-RU" sz="1000" dirty="0" smtClean="0"/>
              <a:t> ФК, </a:t>
            </a:r>
            <a:r>
              <a:rPr lang="ru-RU" sz="1000" dirty="0"/>
              <a:t>структура долговых обязательств РФ</a:t>
            </a:r>
          </a:p>
        </p:txBody>
      </p:sp>
      <p:sp>
        <p:nvSpPr>
          <p:cNvPr id="85" name="Выноска 1 84"/>
          <p:cNvSpPr/>
          <p:nvPr/>
        </p:nvSpPr>
        <p:spPr>
          <a:xfrm>
            <a:off x="1686768" y="4509120"/>
            <a:ext cx="3336872" cy="1127781"/>
          </a:xfrm>
          <a:prstGeom prst="borderCallout1">
            <a:avLst>
              <a:gd name="adj1" fmla="val 68636"/>
              <a:gd name="adj2" fmla="val 112985"/>
              <a:gd name="adj3" fmla="val 81093"/>
              <a:gd name="adj4" fmla="val 1018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000" dirty="0" smtClean="0"/>
              <a:t>Оперативные (еженедельные) данные </a:t>
            </a:r>
            <a:r>
              <a:rPr lang="ru-RU" sz="1000" dirty="0"/>
              <a:t>об исполнении </a:t>
            </a:r>
            <a:r>
              <a:rPr lang="ru-RU" sz="1000" dirty="0" smtClean="0"/>
              <a:t>бюджетов </a:t>
            </a:r>
            <a:r>
              <a:rPr lang="ru-RU" sz="1000" dirty="0"/>
              <a:t>субъектов РФ и </a:t>
            </a:r>
            <a:r>
              <a:rPr lang="ru-RU" sz="1000" dirty="0" smtClean="0"/>
              <a:t>МО, сведения </a:t>
            </a:r>
            <a:r>
              <a:rPr lang="ru-RU" sz="1000" dirty="0"/>
              <a:t>о расходах на реализацию </a:t>
            </a:r>
            <a:r>
              <a:rPr lang="ru-RU" sz="1000" dirty="0" err="1"/>
              <a:t>ФАИП</a:t>
            </a:r>
            <a:r>
              <a:rPr lang="ru-RU" sz="1000" dirty="0"/>
              <a:t>, </a:t>
            </a:r>
            <a:r>
              <a:rPr lang="ru-RU" sz="1000" dirty="0" err="1"/>
              <a:t>ИТ</a:t>
            </a:r>
            <a:r>
              <a:rPr lang="ru-RU" sz="1000" dirty="0"/>
              <a:t>, </a:t>
            </a:r>
            <a:r>
              <a:rPr lang="ru-RU" sz="1000" dirty="0" smtClean="0"/>
              <a:t>по государственным программам, </a:t>
            </a:r>
            <a:r>
              <a:rPr lang="ru-RU" sz="1000" dirty="0"/>
              <a:t>ежегодная и ежемесячная информация об исполнении бюджетов </a:t>
            </a:r>
            <a:r>
              <a:rPr lang="ru-RU" sz="1000" dirty="0" err="1" smtClean="0"/>
              <a:t>ГВБФ</a:t>
            </a:r>
            <a:r>
              <a:rPr lang="ru-RU" sz="1000" dirty="0" smtClean="0"/>
              <a:t>, результаты </a:t>
            </a:r>
            <a:r>
              <a:rPr lang="ru-RU" sz="1000" dirty="0"/>
              <a:t>деятельности учреждений, </a:t>
            </a:r>
            <a:r>
              <a:rPr lang="ru-RU" sz="1000" dirty="0" smtClean="0"/>
              <a:t>финансовое состояние </a:t>
            </a:r>
            <a:r>
              <a:rPr lang="ru-RU" sz="1000" dirty="0"/>
              <a:t>ППО и </a:t>
            </a:r>
            <a:r>
              <a:rPr lang="ru-RU" sz="1000" dirty="0" err="1"/>
              <a:t>ОСГУ</a:t>
            </a:r>
            <a:r>
              <a:rPr lang="ru-RU" sz="1000" dirty="0"/>
              <a:t>, </a:t>
            </a:r>
            <a:r>
              <a:rPr lang="ru-RU" sz="1000" dirty="0" smtClean="0"/>
              <a:t>закупки </a:t>
            </a:r>
            <a:r>
              <a:rPr lang="ru-RU" sz="1000" dirty="0"/>
              <a:t>и </a:t>
            </a:r>
            <a:r>
              <a:rPr lang="ru-RU" sz="1000" dirty="0" smtClean="0"/>
              <a:t>контракты, предоставление </a:t>
            </a:r>
            <a:r>
              <a:rPr lang="ru-RU" sz="1000" dirty="0"/>
              <a:t>субсидий </a:t>
            </a:r>
            <a:r>
              <a:rPr lang="ru-RU" sz="1000" dirty="0" smtClean="0"/>
              <a:t>организациям из </a:t>
            </a:r>
            <a:r>
              <a:rPr lang="ru-RU" sz="1000" dirty="0" err="1" smtClean="0"/>
              <a:t>ФБ</a:t>
            </a:r>
            <a:endParaRPr lang="ru-RU" sz="1000" dirty="0"/>
          </a:p>
        </p:txBody>
      </p:sp>
      <p:sp>
        <p:nvSpPr>
          <p:cNvPr id="3" name="Блок-схема: решение 2"/>
          <p:cNvSpPr/>
          <p:nvPr/>
        </p:nvSpPr>
        <p:spPr>
          <a:xfrm>
            <a:off x="4841264" y="4215700"/>
            <a:ext cx="234792" cy="221412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 bwMode="auto">
          <a:xfrm>
            <a:off x="5013236" y="4151627"/>
            <a:ext cx="854908" cy="1747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18</a:t>
            </a:r>
            <a:r>
              <a:rPr lang="ru-RU" sz="1200" b="1" dirty="0" smtClean="0">
                <a:solidFill>
                  <a:schemeClr val="tx1"/>
                </a:solidFill>
              </a:rPr>
              <a:t>.0</a:t>
            </a:r>
            <a:r>
              <a:rPr lang="en-US" sz="1200" b="1" dirty="0" smtClean="0">
                <a:solidFill>
                  <a:schemeClr val="tx1"/>
                </a:solidFill>
              </a:rPr>
              <a:t>4</a:t>
            </a:r>
            <a:r>
              <a:rPr lang="ru-RU" sz="1200" b="1" dirty="0" smtClean="0">
                <a:solidFill>
                  <a:schemeClr val="tx1"/>
                </a:solidFill>
              </a:rPr>
              <a:t>.2014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59"/>
          <p:cNvSpPr/>
          <p:nvPr/>
        </p:nvSpPr>
        <p:spPr bwMode="auto">
          <a:xfrm>
            <a:off x="4965467" y="3505360"/>
            <a:ext cx="614645" cy="46513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rgbClr val="FFFFFF"/>
                </a:solidFill>
              </a:rPr>
              <a:t>Приемка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FFFFFF"/>
                </a:solidFill>
              </a:rPr>
              <a:t>2 этапа</a:t>
            </a:r>
            <a:endParaRPr lang="ru-RU" sz="1000" b="1" dirty="0">
              <a:solidFill>
                <a:srgbClr val="FFFFFF"/>
              </a:solidFill>
            </a:endParaRPr>
          </a:p>
        </p:txBody>
      </p:sp>
      <p:sp>
        <p:nvSpPr>
          <p:cNvPr id="77" name="Прямоугольник 59"/>
          <p:cNvSpPr/>
          <p:nvPr/>
        </p:nvSpPr>
        <p:spPr bwMode="auto">
          <a:xfrm>
            <a:off x="3707904" y="3501008"/>
            <a:ext cx="1233423" cy="46513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FFFF"/>
                </a:solidFill>
              </a:rPr>
              <a:t>2 этап</a:t>
            </a:r>
            <a:endParaRPr lang="ru-RU" sz="1200" b="1" dirty="0">
              <a:solidFill>
                <a:srgbClr val="FFFFFF"/>
              </a:solidFill>
            </a:endParaRPr>
          </a:p>
        </p:txBody>
      </p:sp>
      <p:cxnSp>
        <p:nvCxnSpPr>
          <p:cNvPr id="87" name="Прямая соединительная линия 120"/>
          <p:cNvCxnSpPr>
            <a:cxnSpLocks noChangeShapeType="1"/>
            <a:endCxn id="3" idx="0"/>
          </p:cNvCxnSpPr>
          <p:nvPr/>
        </p:nvCxnSpPr>
        <p:spPr bwMode="auto">
          <a:xfrm>
            <a:off x="4947764" y="3501008"/>
            <a:ext cx="10896" cy="714692"/>
          </a:xfrm>
          <a:prstGeom prst="line">
            <a:avLst/>
          </a:prstGeom>
          <a:ln>
            <a:prstDash val="sysDot"/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Выноска 1 88"/>
          <p:cNvSpPr/>
          <p:nvPr/>
        </p:nvSpPr>
        <p:spPr>
          <a:xfrm>
            <a:off x="2524545" y="3861048"/>
            <a:ext cx="1718886" cy="509746"/>
          </a:xfrm>
          <a:prstGeom prst="borderCallout1">
            <a:avLst>
              <a:gd name="adj1" fmla="val 58426"/>
              <a:gd name="adj2" fmla="val 103321"/>
              <a:gd name="adj3" fmla="val 81985"/>
              <a:gd name="adj4" fmla="val 13018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000" dirty="0" smtClean="0"/>
              <a:t>Машиночитаемые </a:t>
            </a:r>
            <a:r>
              <a:rPr lang="ru-RU" sz="1000" dirty="0"/>
              <a:t>данные</a:t>
            </a:r>
          </a:p>
          <a:p>
            <a:r>
              <a:rPr lang="ru-RU" sz="1000" dirty="0"/>
              <a:t>Мобильные приложения</a:t>
            </a:r>
          </a:p>
          <a:p>
            <a:r>
              <a:rPr lang="ru-RU" sz="1000" dirty="0"/>
              <a:t>Конструкторы данных</a:t>
            </a:r>
          </a:p>
        </p:txBody>
      </p:sp>
      <p:sp>
        <p:nvSpPr>
          <p:cNvPr id="62" name="Выноска 1 61"/>
          <p:cNvSpPr/>
          <p:nvPr/>
        </p:nvSpPr>
        <p:spPr>
          <a:xfrm>
            <a:off x="5806310" y="1209052"/>
            <a:ext cx="3289116" cy="777438"/>
          </a:xfrm>
          <a:prstGeom prst="borderCallout1">
            <a:avLst>
              <a:gd name="adj1" fmla="val 84972"/>
              <a:gd name="adj2" fmla="val -2069"/>
              <a:gd name="adj3" fmla="val 96866"/>
              <a:gd name="adj4" fmla="val -123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/>
              <a:t>Проект Приказа Минфина </a:t>
            </a:r>
            <a:r>
              <a:rPr lang="ru-RU" sz="1000" dirty="0"/>
              <a:t>России О порядке размещения и предоставления информации на </a:t>
            </a:r>
            <a:r>
              <a:rPr lang="ru-RU" sz="1000" dirty="0" smtClean="0"/>
              <a:t>Едином </a:t>
            </a:r>
            <a:r>
              <a:rPr lang="ru-RU" sz="1000" dirty="0"/>
              <a:t>портале бюджетной системы Российской Федерации и о порядке его создания и </a:t>
            </a:r>
            <a:r>
              <a:rPr lang="ru-RU" sz="1000" dirty="0" smtClean="0"/>
              <a:t>ведения (письмо Минфина России от 25.10.2013г</a:t>
            </a:r>
            <a:r>
              <a:rPr lang="ru-RU" sz="1000" dirty="0"/>
              <a:t>. № 21-03-04/45139</a:t>
            </a:r>
            <a:r>
              <a:rPr lang="ru-RU" sz="1000" dirty="0" smtClean="0"/>
              <a:t>)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14249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68A9334C-E56E-4574-B0D6-979BB5734E56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467544" y="2420888"/>
            <a:ext cx="849833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 algn="just" eaLnBrk="0" hangingPunct="0">
              <a:spcBef>
                <a:spcPts val="600"/>
              </a:spcBef>
              <a:buFont typeface="+mj-lt"/>
              <a:buAutoNum type="arabicPeriod"/>
            </a:pPr>
            <a:endParaRPr lang="ru-RU" sz="2000" dirty="0" smtClean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Предложения по развитию на 2014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3793659"/>
              </p:ext>
            </p:extLst>
          </p:nvPr>
        </p:nvGraphicFramePr>
        <p:xfrm>
          <a:off x="74059" y="1196752"/>
          <a:ext cx="9023424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928"/>
                <a:gridCol w="1127928"/>
                <a:gridCol w="1127928"/>
                <a:gridCol w="1127928"/>
                <a:gridCol w="1127928"/>
                <a:gridCol w="1127928"/>
                <a:gridCol w="1127928"/>
                <a:gridCol w="1127928"/>
              </a:tblGrid>
              <a:tr h="562755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IV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кв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2013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кв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2014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Янв., февр., март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II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кв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201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Апрель, май, июнь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III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кв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201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Июль, август, сент.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IV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кв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201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Октябрь, 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нояб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., дек.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кв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201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Янв., февр., март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II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кв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2015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Апрель, май, июнь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9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</a:rPr>
                        <a:t>Реализация технологических подсистем (ПОИ,</a:t>
                      </a:r>
                      <a:r>
                        <a:rPr lang="ru-RU" sz="900" b="1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</a:rPr>
                        <a:t> ПОИБ, ПОЮЗД)</a:t>
                      </a:r>
                      <a:endParaRPr lang="ru-RU" sz="900" dirty="0">
                        <a:latin typeface="Calibri Light" panose="020F0302020204030204" pitchFamily="34" charset="0"/>
                      </a:endParaRPr>
                    </a:p>
                  </a:txBody>
                  <a:tcPr marL="72000" marR="0" anchor="ctr"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5D8"/>
                    </a:solidFill>
                  </a:tcPr>
                </a:tc>
              </a:tr>
              <a:tr h="534820">
                <a:tc>
                  <a:txBody>
                    <a:bodyPr/>
                    <a:lstStyle/>
                    <a:p>
                      <a:pPr lvl="0">
                        <a:lnSpc>
                          <a:spcPts val="1000"/>
                        </a:lnSpc>
                        <a:defRPr/>
                      </a:pPr>
                      <a:r>
                        <a:rPr lang="ru-RU" sz="900" b="1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</a:rPr>
                        <a:t>Тираж технологических подсистем (ПОИБ, ПОЮЗД) на ИС ФК</a:t>
                      </a:r>
                    </a:p>
                  </a:txBody>
                  <a:tcPr marL="72000" marR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2101">
                <a:tc>
                  <a:txBody>
                    <a:bodyPr/>
                    <a:lstStyle/>
                    <a:p>
                      <a:pPr lvl="0">
                        <a:lnSpc>
                          <a:spcPts val="1000"/>
                        </a:lnSpc>
                        <a:defRPr/>
                      </a:pPr>
                      <a:r>
                        <a:rPr lang="ru-RU" sz="900" b="1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</a:rPr>
                        <a:t>Учет и </a:t>
                      </a:r>
                    </a:p>
                    <a:p>
                      <a:pPr lvl="0">
                        <a:lnSpc>
                          <a:spcPts val="1000"/>
                        </a:lnSpc>
                        <a:defRPr/>
                      </a:pPr>
                      <a:r>
                        <a:rPr lang="ru-RU" sz="900" b="1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</a:rPr>
                        <a:t>отчетность </a:t>
                      </a:r>
                      <a:endParaRPr lang="en-US" sz="900" b="1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lvl="0">
                        <a:lnSpc>
                          <a:spcPts val="1000"/>
                        </a:lnSpc>
                        <a:defRPr/>
                      </a:pPr>
                      <a:r>
                        <a:rPr lang="ru-RU" sz="900" b="1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</a:rPr>
                        <a:t>в части  </a:t>
                      </a:r>
                      <a:r>
                        <a:rPr lang="ru-RU" sz="900" b="1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</a:rPr>
                        <a:t>централизован-ного</a:t>
                      </a:r>
                      <a:r>
                        <a:rPr lang="ru-RU" sz="900" b="1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сбора, свода и консолидации бюджетной (бухгалтерской) отчетности</a:t>
                      </a:r>
                    </a:p>
                    <a:p>
                      <a:pPr lvl="0">
                        <a:lnSpc>
                          <a:spcPts val="1000"/>
                        </a:lnSpc>
                        <a:defRPr/>
                      </a:pPr>
                      <a:endParaRPr lang="ru-RU" sz="900" b="1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72000" marR="0" anchor="ctr"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5D8"/>
                    </a:solidFill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lvl="0">
                        <a:lnSpc>
                          <a:spcPts val="1000"/>
                        </a:lnSpc>
                        <a:defRPr/>
                      </a:pPr>
                      <a:r>
                        <a:rPr lang="ru-RU" sz="900" b="1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</a:rPr>
                        <a:t>Среда </a:t>
                      </a:r>
                      <a:endParaRPr lang="en-US" sz="900" b="1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lvl="0">
                        <a:lnSpc>
                          <a:spcPts val="1000"/>
                        </a:lnSpc>
                        <a:defRPr/>
                      </a:pPr>
                      <a:r>
                        <a:rPr lang="ru-RU" sz="900" b="1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</a:rPr>
                        <a:t>коллективной разработки и сопровождение технологических подсистем</a:t>
                      </a:r>
                    </a:p>
                    <a:p>
                      <a:pPr lvl="0">
                        <a:lnSpc>
                          <a:spcPts val="1000"/>
                        </a:lnSpc>
                        <a:defRPr/>
                      </a:pPr>
                      <a:endParaRPr lang="ru-RU" sz="900" b="1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lvl="0">
                        <a:lnSpc>
                          <a:spcPts val="1000"/>
                        </a:lnSpc>
                        <a:defRPr/>
                      </a:pPr>
                      <a:endParaRPr lang="ru-RU" sz="900" b="1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lvl="0">
                        <a:lnSpc>
                          <a:spcPts val="1000"/>
                        </a:lnSpc>
                        <a:defRPr/>
                      </a:pPr>
                      <a:endParaRPr lang="ru-RU" sz="900" b="1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lvl="0">
                        <a:lnSpc>
                          <a:spcPts val="1000"/>
                        </a:lnSpc>
                        <a:defRPr/>
                      </a:pPr>
                      <a:endParaRPr lang="ru-RU" sz="900" b="1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72000" marR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8" name="Заголовок 13"/>
          <p:cNvSpPr txBox="1">
            <a:spLocks/>
          </p:cNvSpPr>
          <p:nvPr/>
        </p:nvSpPr>
        <p:spPr bwMode="auto">
          <a:xfrm>
            <a:off x="0" y="0"/>
            <a:ext cx="9144000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Дорожная карта проектов создания и развития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системы «Электронный бюджет» на 2014 год</a:t>
            </a:r>
            <a:endParaRPr lang="ru-RU" sz="2000" dirty="0">
              <a:solidFill>
                <a:srgbClr val="162387"/>
              </a:solidFill>
              <a:latin typeface="Times New Roman" pitchFamily="18" charset="0"/>
              <a:ea typeface="+mn-ea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43" name="Пятиугольник 42"/>
          <p:cNvSpPr/>
          <p:nvPr/>
        </p:nvSpPr>
        <p:spPr>
          <a:xfrm>
            <a:off x="1226888" y="1924274"/>
            <a:ext cx="1116000" cy="2880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ППИ</a:t>
            </a:r>
          </a:p>
        </p:txBody>
      </p:sp>
      <p:sp>
        <p:nvSpPr>
          <p:cNvPr id="44" name="Пятиугольник 43"/>
          <p:cNvSpPr/>
          <p:nvPr/>
        </p:nvSpPr>
        <p:spPr>
          <a:xfrm>
            <a:off x="2500298" y="3068960"/>
            <a:ext cx="1838857" cy="36004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Настройка формуляров и БП</a:t>
            </a:r>
          </a:p>
        </p:txBody>
      </p:sp>
      <p:sp>
        <p:nvSpPr>
          <p:cNvPr id="45" name="Пятиугольник 44"/>
          <p:cNvSpPr/>
          <p:nvPr/>
        </p:nvSpPr>
        <p:spPr>
          <a:xfrm>
            <a:off x="2500298" y="3429000"/>
            <a:ext cx="1838858" cy="343974"/>
          </a:xfrm>
          <a:prstGeom prst="homePlat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Механизм настройки контрольных соотношений</a:t>
            </a:r>
          </a:p>
        </p:txBody>
      </p:sp>
      <p:sp>
        <p:nvSpPr>
          <p:cNvPr id="46" name="Пятиугольник 45"/>
          <p:cNvSpPr/>
          <p:nvPr/>
        </p:nvSpPr>
        <p:spPr>
          <a:xfrm>
            <a:off x="4355976" y="3820066"/>
            <a:ext cx="1008112" cy="288000"/>
          </a:xfrm>
          <a:prstGeom prst="homePlate">
            <a:avLst>
              <a:gd name="adj" fmla="val 5385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ru-RU" sz="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Развертыва-ние</a:t>
            </a:r>
            <a:r>
              <a:rPr lang="ru-R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на ПАК</a:t>
            </a:r>
          </a:p>
        </p:txBody>
      </p:sp>
      <p:sp>
        <p:nvSpPr>
          <p:cNvPr id="47" name="Пятиугольник 46"/>
          <p:cNvSpPr/>
          <p:nvPr/>
        </p:nvSpPr>
        <p:spPr>
          <a:xfrm>
            <a:off x="6683579" y="3820066"/>
            <a:ext cx="1331595" cy="2880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Внедрение</a:t>
            </a:r>
            <a:endParaRPr lang="ru-RU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8" name="Пятиугольник 47"/>
          <p:cNvSpPr/>
          <p:nvPr/>
        </p:nvSpPr>
        <p:spPr>
          <a:xfrm>
            <a:off x="2354015" y="1924274"/>
            <a:ext cx="561801" cy="2880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/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ОЭ</a:t>
            </a:r>
          </a:p>
        </p:txBody>
      </p:sp>
      <p:sp>
        <p:nvSpPr>
          <p:cNvPr id="49" name="Пятиугольник 48"/>
          <p:cNvSpPr/>
          <p:nvPr/>
        </p:nvSpPr>
        <p:spPr>
          <a:xfrm>
            <a:off x="1214414" y="3140968"/>
            <a:ext cx="1285884" cy="500066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r>
              <a:rPr lang="ru-RU" sz="8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Описание структуры метаинформации</a:t>
            </a:r>
          </a:p>
        </p:txBody>
      </p:sp>
      <p:sp>
        <p:nvSpPr>
          <p:cNvPr id="50" name="Пятиугольник 49"/>
          <p:cNvSpPr/>
          <p:nvPr/>
        </p:nvSpPr>
        <p:spPr>
          <a:xfrm>
            <a:off x="2500298" y="4149112"/>
            <a:ext cx="3439854" cy="288000"/>
          </a:xfrm>
          <a:prstGeom prst="homePlate">
            <a:avLst>
              <a:gd name="adj" fmla="val 49658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Обеспечение  информационной безопасности</a:t>
            </a:r>
          </a:p>
        </p:txBody>
      </p:sp>
      <p:sp>
        <p:nvSpPr>
          <p:cNvPr id="51" name="Пятиугольник 50"/>
          <p:cNvSpPr/>
          <p:nvPr/>
        </p:nvSpPr>
        <p:spPr>
          <a:xfrm>
            <a:off x="2500298" y="3811073"/>
            <a:ext cx="1838857" cy="288000"/>
          </a:xfrm>
          <a:prstGeom prst="homePlate">
            <a:avLst>
              <a:gd name="adj" fmla="val 4614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Мониторинг исполнения БП</a:t>
            </a:r>
          </a:p>
        </p:txBody>
      </p:sp>
      <p:sp>
        <p:nvSpPr>
          <p:cNvPr id="52" name="Пятиугольник 51"/>
          <p:cNvSpPr/>
          <p:nvPr/>
        </p:nvSpPr>
        <p:spPr>
          <a:xfrm>
            <a:off x="5364088" y="3820066"/>
            <a:ext cx="1319491" cy="2880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/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ОЭ</a:t>
            </a:r>
          </a:p>
        </p:txBody>
      </p:sp>
      <p:sp>
        <p:nvSpPr>
          <p:cNvPr id="60" name="Пятиугольник 59"/>
          <p:cNvSpPr/>
          <p:nvPr/>
        </p:nvSpPr>
        <p:spPr>
          <a:xfrm>
            <a:off x="2354014" y="4653136"/>
            <a:ext cx="1116001" cy="360008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ru-R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Методология </a:t>
            </a:r>
            <a:endParaRPr lang="ru-RU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2" name="Пятиугольник 61"/>
          <p:cNvSpPr/>
          <p:nvPr/>
        </p:nvSpPr>
        <p:spPr>
          <a:xfrm>
            <a:off x="3470015" y="4653136"/>
            <a:ext cx="1116001" cy="360008"/>
          </a:xfrm>
          <a:prstGeom prst="homePlate">
            <a:avLst>
              <a:gd name="adj" fmla="val 4779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r>
              <a:rPr lang="ru-RU" sz="900" b="1" dirty="0" smtClean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Настройка среды</a:t>
            </a:r>
            <a:endParaRPr lang="ru-RU" sz="900" b="1" dirty="0">
              <a:solidFill>
                <a:srgbClr val="262626"/>
              </a:solidFill>
              <a:latin typeface="Calibri Light" panose="020F0302020204030204" pitchFamily="34" charset="0"/>
              <a:ea typeface="ＭＳ Ｐゴシック" charset="-128"/>
              <a:cs typeface="Tahoma" pitchFamily="34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3471176" y="5051552"/>
            <a:ext cx="1115419" cy="2880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ru-R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Подключение</a:t>
            </a:r>
            <a:endParaRPr lang="ru-RU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4602054" y="4653136"/>
            <a:ext cx="1596490" cy="360008"/>
          </a:xfrm>
          <a:prstGeom prst="homePlate">
            <a:avLst>
              <a:gd name="adj" fmla="val 50551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ru-R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Описание требований и архитектуры ядра ЭБ</a:t>
            </a:r>
            <a:endParaRPr lang="ru-RU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5" name="Пятиугольник 64"/>
          <p:cNvSpPr/>
          <p:nvPr/>
        </p:nvSpPr>
        <p:spPr>
          <a:xfrm>
            <a:off x="4603215" y="5089928"/>
            <a:ext cx="1595657" cy="2880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r>
              <a:rPr lang="ru-RU" sz="900" b="1" dirty="0" smtClean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Формирование библиотеки данных</a:t>
            </a:r>
            <a:endParaRPr lang="ru-RU" sz="900" b="1" dirty="0">
              <a:solidFill>
                <a:srgbClr val="262626"/>
              </a:solidFill>
              <a:latin typeface="Calibri Light" panose="020F0302020204030204" pitchFamily="34" charset="0"/>
              <a:ea typeface="ＭＳ Ｐゴシック" charset="-128"/>
              <a:cs typeface="Tahoma" pitchFamily="34" charset="0"/>
            </a:endParaRPr>
          </a:p>
        </p:txBody>
      </p:sp>
      <p:sp>
        <p:nvSpPr>
          <p:cNvPr id="66" name="Пятиугольник 65"/>
          <p:cNvSpPr/>
          <p:nvPr/>
        </p:nvSpPr>
        <p:spPr>
          <a:xfrm>
            <a:off x="6214581" y="5089928"/>
            <a:ext cx="2855309" cy="2880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ru-R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Управление требованиями</a:t>
            </a:r>
            <a:endParaRPr lang="ru-RU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2" name="Пятиугольник 31"/>
          <p:cNvSpPr/>
          <p:nvPr/>
        </p:nvSpPr>
        <p:spPr>
          <a:xfrm>
            <a:off x="3464296" y="5445256"/>
            <a:ext cx="5605594" cy="2880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r>
              <a:rPr lang="ru-RU" sz="900" b="1" dirty="0" smtClean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Реализация типовых операций и процессов для разработчиков ФП</a:t>
            </a:r>
            <a:endParaRPr lang="ru-RU" sz="900" b="1" dirty="0">
              <a:solidFill>
                <a:srgbClr val="262626"/>
              </a:solidFill>
              <a:latin typeface="Calibri Light" panose="020F0302020204030204" pitchFamily="34" charset="0"/>
              <a:ea typeface="ＭＳ Ｐゴシック" charset="-128"/>
              <a:cs typeface="Tahoma" pitchFamily="34" charset="0"/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411760" y="2564936"/>
            <a:ext cx="4429156" cy="2880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Внедрение</a:t>
            </a:r>
            <a:endParaRPr lang="ru-RU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0319C0-E483-4DEB-BCA4-83C549B9A5D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3491880" y="5805296"/>
            <a:ext cx="5616624" cy="2880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ru-R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Интеграция с СУЭ, техническая поддержка</a:t>
            </a:r>
            <a:endParaRPr lang="ru-RU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79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6133709"/>
              </p:ext>
            </p:extLst>
          </p:nvPr>
        </p:nvGraphicFramePr>
        <p:xfrm>
          <a:off x="35496" y="1340768"/>
          <a:ext cx="9023424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928"/>
                <a:gridCol w="1127928"/>
                <a:gridCol w="1127928"/>
                <a:gridCol w="1127928"/>
                <a:gridCol w="1127928"/>
                <a:gridCol w="1127928"/>
                <a:gridCol w="1127928"/>
                <a:gridCol w="1127928"/>
              </a:tblGrid>
              <a:tr h="669032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IV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кв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2013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кв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2014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Янв., февр., март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II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кв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201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Апрель, май, июнь</a:t>
                      </a:r>
                    </a:p>
                  </a:txBody>
                  <a:tcPr marL="0"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III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кв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201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0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Июль, август, сент.</a:t>
                      </a:r>
                    </a:p>
                  </a:txBody>
                  <a:tcPr marL="0"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IV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кв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201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0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Октябрь, 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нояб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., дек.</a:t>
                      </a:r>
                      <a:endParaRPr lang="ru-RU" sz="9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кв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201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0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Янв., февр., март</a:t>
                      </a:r>
                    </a:p>
                  </a:txBody>
                  <a:tcPr marL="0" marR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II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кв</a:t>
                      </a: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Апрель, май, июнь</a:t>
                      </a:r>
                      <a:endParaRPr lang="ru-RU" sz="1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3382">
                <a:tc>
                  <a:txBody>
                    <a:bodyPr/>
                    <a:lstStyle/>
                    <a:p>
                      <a:pPr lvl="0">
                        <a:lnSpc>
                          <a:spcPts val="1000"/>
                        </a:lnSpc>
                        <a:defRPr/>
                      </a:pPr>
                      <a:r>
                        <a:rPr lang="ru-RU" sz="900" b="1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</a:rPr>
                        <a:t>Управление деятельностью </a:t>
                      </a:r>
                      <a:endParaRPr lang="en-US" sz="900" b="1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lvl="0">
                        <a:lnSpc>
                          <a:spcPts val="1000"/>
                        </a:lnSpc>
                        <a:defRPr/>
                      </a:pPr>
                      <a:r>
                        <a:rPr lang="ru-RU" sz="900" b="1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</a:rPr>
                        <a:t>Учреждения: реализация БП, УР,</a:t>
                      </a:r>
                      <a:r>
                        <a:rPr lang="ru-RU" sz="900" b="1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</a:rPr>
                        <a:t> УДС, УД, УЗ.</a:t>
                      </a:r>
                      <a:r>
                        <a:rPr lang="ru-RU" sz="900" b="1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</a:rPr>
                        <a:t> </a:t>
                      </a:r>
                    </a:p>
                  </a:txBody>
                  <a:tcPr marL="72000" marR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</a:tr>
              <a:tr h="62776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900" b="1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</a:rPr>
                        <a:t>Доработка и сопровождение ИАС ФК (КПЭ)</a:t>
                      </a:r>
                    </a:p>
                  </a:txBody>
                  <a:tcPr marL="72000" marR="0" anchor="ctr"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5D8"/>
                    </a:solidFill>
                  </a:tcPr>
                </a:tc>
              </a:tr>
              <a:tr h="58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</a:rPr>
                        <a:t>Разработка ПИАО</a:t>
                      </a:r>
                    </a:p>
                  </a:txBody>
                  <a:tcPr marL="72000" marR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54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</a:rPr>
                        <a:t>Модернизация транспортной системы ФК</a:t>
                      </a:r>
                    </a:p>
                    <a:p>
                      <a:pPr lvl="0">
                        <a:lnSpc>
                          <a:spcPts val="1000"/>
                        </a:lnSpc>
                        <a:defRPr/>
                      </a:pPr>
                      <a:endParaRPr lang="ru-RU" sz="900" b="1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72000" marR="0" anchor="ctr"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5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5D8"/>
                    </a:solidFill>
                  </a:tcPr>
                </a:tc>
              </a:tr>
            </a:tbl>
          </a:graphicData>
        </a:graphic>
      </p:graphicFrame>
      <p:sp>
        <p:nvSpPr>
          <p:cNvPr id="78" name="Заголовок 13"/>
          <p:cNvSpPr txBox="1">
            <a:spLocks/>
          </p:cNvSpPr>
          <p:nvPr/>
        </p:nvSpPr>
        <p:spPr bwMode="auto">
          <a:xfrm>
            <a:off x="0" y="0"/>
            <a:ext cx="9144000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Дорожная карта проектов создания и развития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системы «Электронный бюджет» на 2014 год</a:t>
            </a:r>
            <a:endParaRPr lang="ru-RU" sz="2000" dirty="0">
              <a:solidFill>
                <a:srgbClr val="162387"/>
              </a:solidFill>
              <a:latin typeface="Times New Roman" pitchFamily="18" charset="0"/>
              <a:ea typeface="+mn-ea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87" name="Пятиугольник 86"/>
          <p:cNvSpPr/>
          <p:nvPr/>
        </p:nvSpPr>
        <p:spPr>
          <a:xfrm>
            <a:off x="2339752" y="2211744"/>
            <a:ext cx="2220419" cy="425168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Описание структуры метаинформации</a:t>
            </a:r>
          </a:p>
        </p:txBody>
      </p:sp>
      <p:sp>
        <p:nvSpPr>
          <p:cNvPr id="88" name="Пятиугольник 87"/>
          <p:cNvSpPr/>
          <p:nvPr/>
        </p:nvSpPr>
        <p:spPr>
          <a:xfrm>
            <a:off x="4559916" y="2211744"/>
            <a:ext cx="1380236" cy="42516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/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Настройка </a:t>
            </a:r>
            <a:r>
              <a:rPr lang="ru-RU" sz="900" b="1" dirty="0" smtClean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формуляров и БП</a:t>
            </a:r>
            <a:endParaRPr lang="ru-RU" sz="900" b="1" dirty="0">
              <a:solidFill>
                <a:srgbClr val="262626"/>
              </a:solidFill>
              <a:latin typeface="Calibri Light" panose="020F0302020204030204" pitchFamily="34" charset="0"/>
              <a:ea typeface="ＭＳ Ｐゴシック" charset="-128"/>
              <a:cs typeface="Tahoma" pitchFamily="34" charset="0"/>
            </a:endParaRPr>
          </a:p>
        </p:txBody>
      </p:sp>
      <p:sp>
        <p:nvSpPr>
          <p:cNvPr id="89" name="Пятиугольник 88"/>
          <p:cNvSpPr/>
          <p:nvPr/>
        </p:nvSpPr>
        <p:spPr>
          <a:xfrm>
            <a:off x="6000760" y="2211744"/>
            <a:ext cx="875496" cy="425168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Интеграция </a:t>
            </a:r>
            <a:endParaRPr lang="ru-RU" sz="900" b="1" dirty="0" smtClean="0">
              <a:solidFill>
                <a:srgbClr val="262626"/>
              </a:solidFill>
              <a:latin typeface="Calibri Light" panose="020F0302020204030204" pitchFamily="34" charset="0"/>
              <a:ea typeface="ＭＳ Ｐゴシック" charset="-128"/>
              <a:cs typeface="Tahoma" pitchFamily="34" charset="0"/>
            </a:endParaRPr>
          </a:p>
          <a:p>
            <a:r>
              <a:rPr lang="ru-RU" sz="900" b="1" dirty="0" smtClean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с </a:t>
            </a:r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АСФК</a:t>
            </a:r>
          </a:p>
        </p:txBody>
      </p:sp>
      <p:sp>
        <p:nvSpPr>
          <p:cNvPr id="90" name="Пятиугольник 89"/>
          <p:cNvSpPr/>
          <p:nvPr/>
        </p:nvSpPr>
        <p:spPr>
          <a:xfrm>
            <a:off x="6876256" y="2211744"/>
            <a:ext cx="1008112" cy="42516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/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ОЭ</a:t>
            </a:r>
          </a:p>
        </p:txBody>
      </p:sp>
      <p:sp>
        <p:nvSpPr>
          <p:cNvPr id="91" name="Пятиугольник 90"/>
          <p:cNvSpPr/>
          <p:nvPr/>
        </p:nvSpPr>
        <p:spPr>
          <a:xfrm>
            <a:off x="7956376" y="2211744"/>
            <a:ext cx="1057982" cy="425168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Внедрение</a:t>
            </a:r>
          </a:p>
        </p:txBody>
      </p:sp>
      <p:sp>
        <p:nvSpPr>
          <p:cNvPr id="56" name="Пятиугольник 55"/>
          <p:cNvSpPr/>
          <p:nvPr/>
        </p:nvSpPr>
        <p:spPr>
          <a:xfrm>
            <a:off x="3419872" y="4149160"/>
            <a:ext cx="2083955" cy="3600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Анализ потоков данных</a:t>
            </a:r>
          </a:p>
        </p:txBody>
      </p:sp>
      <p:sp>
        <p:nvSpPr>
          <p:cNvPr id="57" name="Пятиугольник 56"/>
          <p:cNvSpPr/>
          <p:nvPr/>
        </p:nvSpPr>
        <p:spPr>
          <a:xfrm>
            <a:off x="3419872" y="4509200"/>
            <a:ext cx="2125909" cy="3600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/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Проектирование функций обмена (</a:t>
            </a:r>
            <a:r>
              <a:rPr lang="en-US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WS)</a:t>
            </a:r>
            <a:endParaRPr lang="ru-RU" sz="900" b="1" dirty="0">
              <a:solidFill>
                <a:srgbClr val="262626"/>
              </a:solidFill>
              <a:latin typeface="Calibri Light" panose="020F0302020204030204" pitchFamily="34" charset="0"/>
              <a:ea typeface="ＭＳ Ｐゴシック" charset="-128"/>
              <a:cs typeface="Tahoma" pitchFamily="34" charset="0"/>
            </a:endParaRPr>
          </a:p>
        </p:txBody>
      </p:sp>
      <p:sp>
        <p:nvSpPr>
          <p:cNvPr id="58" name="Пятиугольник 57"/>
          <p:cNvSpPr/>
          <p:nvPr/>
        </p:nvSpPr>
        <p:spPr>
          <a:xfrm>
            <a:off x="3419872" y="4873561"/>
            <a:ext cx="2142992" cy="3600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Модернизация СУФД-логистика</a:t>
            </a:r>
          </a:p>
        </p:txBody>
      </p:sp>
      <p:sp>
        <p:nvSpPr>
          <p:cNvPr id="59" name="Пятиугольник 58"/>
          <p:cNvSpPr/>
          <p:nvPr/>
        </p:nvSpPr>
        <p:spPr>
          <a:xfrm>
            <a:off x="3419873" y="5229240"/>
            <a:ext cx="2143044" cy="3600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/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Доработка функций обмена ИС ФК (</a:t>
            </a:r>
            <a:r>
              <a:rPr lang="en-US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WS)</a:t>
            </a:r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 </a:t>
            </a:r>
          </a:p>
        </p:txBody>
      </p:sp>
      <p:sp>
        <p:nvSpPr>
          <p:cNvPr id="60" name="Пятиугольник 59"/>
          <p:cNvSpPr/>
          <p:nvPr/>
        </p:nvSpPr>
        <p:spPr>
          <a:xfrm>
            <a:off x="5580112" y="4941248"/>
            <a:ext cx="1224136" cy="504056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Разработка регламента обмена</a:t>
            </a:r>
          </a:p>
        </p:txBody>
      </p:sp>
      <p:sp>
        <p:nvSpPr>
          <p:cNvPr id="61" name="Пятиугольник 60"/>
          <p:cNvSpPr/>
          <p:nvPr/>
        </p:nvSpPr>
        <p:spPr>
          <a:xfrm>
            <a:off x="6804248" y="4941248"/>
            <a:ext cx="1440160" cy="49765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/>
            <a:r>
              <a:rPr lang="ru-RU" sz="900" b="1" dirty="0" smtClean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Развертывание</a:t>
            </a:r>
            <a:endParaRPr lang="ru-RU" sz="900" b="1" dirty="0">
              <a:solidFill>
                <a:srgbClr val="262626"/>
              </a:solidFill>
              <a:latin typeface="Calibri Light" panose="020F0302020204030204" pitchFamily="34" charset="0"/>
              <a:ea typeface="ＭＳ Ｐゴシック" charset="-128"/>
              <a:cs typeface="Tahoma" pitchFamily="34" charset="0"/>
            </a:endParaRPr>
          </a:p>
          <a:p>
            <a:pPr algn="ctr"/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в инфраструктуре ЭБ</a:t>
            </a:r>
          </a:p>
        </p:txBody>
      </p:sp>
      <p:sp>
        <p:nvSpPr>
          <p:cNvPr id="38" name="Пятиугольник 37"/>
          <p:cNvSpPr/>
          <p:nvPr/>
        </p:nvSpPr>
        <p:spPr>
          <a:xfrm>
            <a:off x="1187624" y="2852936"/>
            <a:ext cx="2088232" cy="3600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/>
            <a:r>
              <a:rPr lang="ru-RU" sz="900" b="1" dirty="0" smtClean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Доработка  и сопровождение </a:t>
            </a:r>
          </a:p>
          <a:p>
            <a:pPr algn="ctr"/>
            <a:r>
              <a:rPr lang="ru-RU" sz="900" b="1" dirty="0" smtClean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КПЭ</a:t>
            </a:r>
            <a:endParaRPr lang="ru-RU" sz="900" b="1" dirty="0">
              <a:solidFill>
                <a:srgbClr val="262626"/>
              </a:solidFill>
              <a:latin typeface="Calibri Light" panose="020F0302020204030204" pitchFamily="34" charset="0"/>
              <a:ea typeface="ＭＳ Ｐゴシック" charset="-128"/>
              <a:cs typeface="Tahoma" pitchFamily="34" charset="0"/>
            </a:endParaRPr>
          </a:p>
        </p:txBody>
      </p:sp>
      <p:sp>
        <p:nvSpPr>
          <p:cNvPr id="39" name="Пятиугольник 38"/>
          <p:cNvSpPr/>
          <p:nvPr/>
        </p:nvSpPr>
        <p:spPr>
          <a:xfrm>
            <a:off x="2285984" y="3429000"/>
            <a:ext cx="3429024" cy="36004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/>
            <a:r>
              <a:rPr lang="ru-RU" sz="900" b="1" dirty="0" smtClean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Разработка ПИАО с учетом модели данных ФП</a:t>
            </a:r>
            <a:endParaRPr lang="ru-RU" sz="900" b="1" dirty="0">
              <a:solidFill>
                <a:srgbClr val="262626"/>
              </a:solidFill>
              <a:latin typeface="Calibri Light" panose="020F0302020204030204" pitchFamily="34" charset="0"/>
              <a:ea typeface="ＭＳ Ｐゴシック" charset="-128"/>
              <a:cs typeface="Tahoma" pitchFamily="34" charset="0"/>
            </a:endParaRPr>
          </a:p>
        </p:txBody>
      </p:sp>
      <p:sp>
        <p:nvSpPr>
          <p:cNvPr id="41" name="Пятиугольник 40"/>
          <p:cNvSpPr/>
          <p:nvPr/>
        </p:nvSpPr>
        <p:spPr>
          <a:xfrm>
            <a:off x="5715008" y="3429000"/>
            <a:ext cx="2214578" cy="36004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/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ОЭ</a:t>
            </a:r>
          </a:p>
        </p:txBody>
      </p:sp>
      <p:sp>
        <p:nvSpPr>
          <p:cNvPr id="42" name="Пятиугольник 41"/>
          <p:cNvSpPr/>
          <p:nvPr/>
        </p:nvSpPr>
        <p:spPr>
          <a:xfrm>
            <a:off x="7929586" y="3429000"/>
            <a:ext cx="1058552" cy="36004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Внедрение</a:t>
            </a:r>
          </a:p>
        </p:txBody>
      </p:sp>
      <p:sp>
        <p:nvSpPr>
          <p:cNvPr id="40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0319C0-E483-4DEB-BCA4-83C549B9A5D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3" name="Пятиугольник 42"/>
          <p:cNvSpPr/>
          <p:nvPr/>
        </p:nvSpPr>
        <p:spPr>
          <a:xfrm>
            <a:off x="3419872" y="2852936"/>
            <a:ext cx="3384376" cy="3600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r>
              <a:rPr lang="ru-RU" sz="900" b="1" dirty="0" smtClean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Доработка и сопровождение КПЭ  </a:t>
            </a:r>
            <a:endParaRPr lang="ru-RU" sz="900" b="1" dirty="0">
              <a:solidFill>
                <a:srgbClr val="262626"/>
              </a:solidFill>
              <a:latin typeface="Calibri Light" panose="020F0302020204030204" pitchFamily="34" charset="0"/>
              <a:ea typeface="ＭＳ Ｐゴシック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6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4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>
              <a:defRPr/>
            </a:pPr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Целевая архитектура ИС ФК</a:t>
            </a:r>
            <a:b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</a:br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Тиражирование ПОИБ, ПОЮЗД</a:t>
            </a:r>
          </a:p>
        </p:txBody>
      </p:sp>
      <p:sp>
        <p:nvSpPr>
          <p:cNvPr id="90" name="Полилиния 89"/>
          <p:cNvSpPr/>
          <p:nvPr/>
        </p:nvSpPr>
        <p:spPr>
          <a:xfrm>
            <a:off x="1046163" y="1143000"/>
            <a:ext cx="7358062" cy="5286375"/>
          </a:xfrm>
          <a:custGeom>
            <a:avLst/>
            <a:gdLst>
              <a:gd name="connsiteX0" fmla="*/ 0 w 3314733"/>
              <a:gd name="connsiteY0" fmla="*/ 0 h 4115305"/>
              <a:gd name="connsiteX1" fmla="*/ 3314733 w 3314733"/>
              <a:gd name="connsiteY1" fmla="*/ 0 h 4115305"/>
              <a:gd name="connsiteX2" fmla="*/ 3314733 w 3314733"/>
              <a:gd name="connsiteY2" fmla="*/ 4115305 h 4115305"/>
              <a:gd name="connsiteX3" fmla="*/ 0 w 3314733"/>
              <a:gd name="connsiteY3" fmla="*/ 4115305 h 4115305"/>
              <a:gd name="connsiteX4" fmla="*/ 0 w 3314733"/>
              <a:gd name="connsiteY4" fmla="*/ 0 h 4115305"/>
              <a:gd name="connsiteX0" fmla="*/ 0 w 3314733"/>
              <a:gd name="connsiteY0" fmla="*/ 0 h 4115305"/>
              <a:gd name="connsiteX1" fmla="*/ 3314733 w 3314733"/>
              <a:gd name="connsiteY1" fmla="*/ 0 h 4115305"/>
              <a:gd name="connsiteX2" fmla="*/ 3314733 w 3314733"/>
              <a:gd name="connsiteY2" fmla="*/ 4115305 h 4115305"/>
              <a:gd name="connsiteX3" fmla="*/ 0 w 3314733"/>
              <a:gd name="connsiteY3" fmla="*/ 1472099 h 4115305"/>
              <a:gd name="connsiteX4" fmla="*/ 0 w 3314733"/>
              <a:gd name="connsiteY4" fmla="*/ 0 h 4115305"/>
              <a:gd name="connsiteX0" fmla="*/ 0 w 3314733"/>
              <a:gd name="connsiteY0" fmla="*/ 0 h 4115305"/>
              <a:gd name="connsiteX1" fmla="*/ 3314733 w 3314733"/>
              <a:gd name="connsiteY1" fmla="*/ 0 h 4115305"/>
              <a:gd name="connsiteX2" fmla="*/ 3314733 w 3314733"/>
              <a:gd name="connsiteY2" fmla="*/ 4115305 h 4115305"/>
              <a:gd name="connsiteX3" fmla="*/ 1389038 w 3314733"/>
              <a:gd name="connsiteY3" fmla="*/ 2565832 h 4115305"/>
              <a:gd name="connsiteX4" fmla="*/ 0 w 3314733"/>
              <a:gd name="connsiteY4" fmla="*/ 1472099 h 4115305"/>
              <a:gd name="connsiteX5" fmla="*/ 0 w 3314733"/>
              <a:gd name="connsiteY5" fmla="*/ 0 h 4115305"/>
              <a:gd name="connsiteX0" fmla="*/ 0 w 3314733"/>
              <a:gd name="connsiteY0" fmla="*/ 0 h 4115305"/>
              <a:gd name="connsiteX1" fmla="*/ 3314733 w 3314733"/>
              <a:gd name="connsiteY1" fmla="*/ 0 h 4115305"/>
              <a:gd name="connsiteX2" fmla="*/ 3314733 w 3314733"/>
              <a:gd name="connsiteY2" fmla="*/ 4115305 h 4115305"/>
              <a:gd name="connsiteX3" fmla="*/ 2161782 w 3314733"/>
              <a:gd name="connsiteY3" fmla="*/ 1472099 h 4115305"/>
              <a:gd name="connsiteX4" fmla="*/ 0 w 3314733"/>
              <a:gd name="connsiteY4" fmla="*/ 1472099 h 4115305"/>
              <a:gd name="connsiteX5" fmla="*/ 0 w 3314733"/>
              <a:gd name="connsiteY5" fmla="*/ 0 h 4115305"/>
              <a:gd name="connsiteX0" fmla="*/ 0 w 3314733"/>
              <a:gd name="connsiteY0" fmla="*/ 0 h 4115305"/>
              <a:gd name="connsiteX1" fmla="*/ 3314733 w 3314733"/>
              <a:gd name="connsiteY1" fmla="*/ 0 h 4115305"/>
              <a:gd name="connsiteX2" fmla="*/ 3314733 w 3314733"/>
              <a:gd name="connsiteY2" fmla="*/ 4115305 h 4115305"/>
              <a:gd name="connsiteX3" fmla="*/ 1383541 w 3314733"/>
              <a:gd name="connsiteY3" fmla="*/ 1472099 h 4115305"/>
              <a:gd name="connsiteX4" fmla="*/ 0 w 3314733"/>
              <a:gd name="connsiteY4" fmla="*/ 1472099 h 4115305"/>
              <a:gd name="connsiteX5" fmla="*/ 0 w 3314733"/>
              <a:gd name="connsiteY5" fmla="*/ 0 h 4115305"/>
              <a:gd name="connsiteX0" fmla="*/ 0 w 3314733"/>
              <a:gd name="connsiteY0" fmla="*/ 0 h 4115305"/>
              <a:gd name="connsiteX1" fmla="*/ 3314733 w 3314733"/>
              <a:gd name="connsiteY1" fmla="*/ 0 h 4115305"/>
              <a:gd name="connsiteX2" fmla="*/ 3314733 w 3314733"/>
              <a:gd name="connsiteY2" fmla="*/ 4115305 h 4115305"/>
              <a:gd name="connsiteX3" fmla="*/ 2175194 w 3314733"/>
              <a:gd name="connsiteY3" fmla="*/ 2574377 h 4115305"/>
              <a:gd name="connsiteX4" fmla="*/ 1383541 w 3314733"/>
              <a:gd name="connsiteY4" fmla="*/ 1472099 h 4115305"/>
              <a:gd name="connsiteX5" fmla="*/ 0 w 3314733"/>
              <a:gd name="connsiteY5" fmla="*/ 1472099 h 4115305"/>
              <a:gd name="connsiteX6" fmla="*/ 0 w 3314733"/>
              <a:gd name="connsiteY6" fmla="*/ 0 h 4115305"/>
              <a:gd name="connsiteX0" fmla="*/ 0 w 3314733"/>
              <a:gd name="connsiteY0" fmla="*/ 0 h 4115305"/>
              <a:gd name="connsiteX1" fmla="*/ 3314733 w 3314733"/>
              <a:gd name="connsiteY1" fmla="*/ 0 h 4115305"/>
              <a:gd name="connsiteX2" fmla="*/ 3314733 w 3314733"/>
              <a:gd name="connsiteY2" fmla="*/ 4115305 h 4115305"/>
              <a:gd name="connsiteX3" fmla="*/ 1383541 w 3314733"/>
              <a:gd name="connsiteY3" fmla="*/ 4115305 h 4115305"/>
              <a:gd name="connsiteX4" fmla="*/ 1383541 w 3314733"/>
              <a:gd name="connsiteY4" fmla="*/ 1472099 h 4115305"/>
              <a:gd name="connsiteX5" fmla="*/ 0 w 3314733"/>
              <a:gd name="connsiteY5" fmla="*/ 1472099 h 4115305"/>
              <a:gd name="connsiteX6" fmla="*/ 0 w 3314733"/>
              <a:gd name="connsiteY6" fmla="*/ 0 h 4115305"/>
              <a:gd name="connsiteX0" fmla="*/ 0 w 3314733"/>
              <a:gd name="connsiteY0" fmla="*/ 5998 h 4121303"/>
              <a:gd name="connsiteX1" fmla="*/ 2813084 w 3314733"/>
              <a:gd name="connsiteY1" fmla="*/ 0 h 4121303"/>
              <a:gd name="connsiteX2" fmla="*/ 3314733 w 3314733"/>
              <a:gd name="connsiteY2" fmla="*/ 4121303 h 4121303"/>
              <a:gd name="connsiteX3" fmla="*/ 1383541 w 3314733"/>
              <a:gd name="connsiteY3" fmla="*/ 4121303 h 4121303"/>
              <a:gd name="connsiteX4" fmla="*/ 1383541 w 3314733"/>
              <a:gd name="connsiteY4" fmla="*/ 1478097 h 4121303"/>
              <a:gd name="connsiteX5" fmla="*/ 0 w 3314733"/>
              <a:gd name="connsiteY5" fmla="*/ 1478097 h 4121303"/>
              <a:gd name="connsiteX6" fmla="*/ 0 w 3314733"/>
              <a:gd name="connsiteY6" fmla="*/ 5998 h 4121303"/>
              <a:gd name="connsiteX0" fmla="*/ 0 w 2814765"/>
              <a:gd name="connsiteY0" fmla="*/ 5998 h 4129849"/>
              <a:gd name="connsiteX1" fmla="*/ 2813084 w 2814765"/>
              <a:gd name="connsiteY1" fmla="*/ 0 h 4129849"/>
              <a:gd name="connsiteX2" fmla="*/ 2814765 w 2814765"/>
              <a:gd name="connsiteY2" fmla="*/ 4129849 h 4129849"/>
              <a:gd name="connsiteX3" fmla="*/ 1383541 w 2814765"/>
              <a:gd name="connsiteY3" fmla="*/ 4121303 h 4129849"/>
              <a:gd name="connsiteX4" fmla="*/ 1383541 w 2814765"/>
              <a:gd name="connsiteY4" fmla="*/ 1478097 h 4129849"/>
              <a:gd name="connsiteX5" fmla="*/ 0 w 2814765"/>
              <a:gd name="connsiteY5" fmla="*/ 1478097 h 4129849"/>
              <a:gd name="connsiteX6" fmla="*/ 0 w 2814765"/>
              <a:gd name="connsiteY6" fmla="*/ 5998 h 4129849"/>
              <a:gd name="connsiteX0" fmla="*/ 0 w 2814765"/>
              <a:gd name="connsiteY0" fmla="*/ 5998 h 4129849"/>
              <a:gd name="connsiteX1" fmla="*/ 2813084 w 2814765"/>
              <a:gd name="connsiteY1" fmla="*/ 0 h 4129849"/>
              <a:gd name="connsiteX2" fmla="*/ 2814765 w 2814765"/>
              <a:gd name="connsiteY2" fmla="*/ 4129849 h 4129849"/>
              <a:gd name="connsiteX3" fmla="*/ 1383541 w 2814765"/>
              <a:gd name="connsiteY3" fmla="*/ 4121303 h 4129849"/>
              <a:gd name="connsiteX4" fmla="*/ 1383541 w 2814765"/>
              <a:gd name="connsiteY4" fmla="*/ 1104835 h 4129849"/>
              <a:gd name="connsiteX5" fmla="*/ 0 w 2814765"/>
              <a:gd name="connsiteY5" fmla="*/ 1478097 h 4129849"/>
              <a:gd name="connsiteX6" fmla="*/ 0 w 2814765"/>
              <a:gd name="connsiteY6" fmla="*/ 5998 h 4129849"/>
              <a:gd name="connsiteX0" fmla="*/ 0 w 2814765"/>
              <a:gd name="connsiteY0" fmla="*/ 5998 h 4129849"/>
              <a:gd name="connsiteX1" fmla="*/ 2813084 w 2814765"/>
              <a:gd name="connsiteY1" fmla="*/ 0 h 4129849"/>
              <a:gd name="connsiteX2" fmla="*/ 2814765 w 2814765"/>
              <a:gd name="connsiteY2" fmla="*/ 4129849 h 4129849"/>
              <a:gd name="connsiteX3" fmla="*/ 1383541 w 2814765"/>
              <a:gd name="connsiteY3" fmla="*/ 4121303 h 4129849"/>
              <a:gd name="connsiteX4" fmla="*/ 1383541 w 2814765"/>
              <a:gd name="connsiteY4" fmla="*/ 1104835 h 4129849"/>
              <a:gd name="connsiteX5" fmla="*/ 0 w 2814765"/>
              <a:gd name="connsiteY5" fmla="*/ 1104834 h 4129849"/>
              <a:gd name="connsiteX6" fmla="*/ 0 w 2814765"/>
              <a:gd name="connsiteY6" fmla="*/ 5998 h 4129849"/>
              <a:gd name="connsiteX0" fmla="*/ 0 w 2814765"/>
              <a:gd name="connsiteY0" fmla="*/ 5998 h 4129849"/>
              <a:gd name="connsiteX1" fmla="*/ 2813084 w 2814765"/>
              <a:gd name="connsiteY1" fmla="*/ 0 h 4129849"/>
              <a:gd name="connsiteX2" fmla="*/ 2814765 w 2814765"/>
              <a:gd name="connsiteY2" fmla="*/ 4129849 h 4129849"/>
              <a:gd name="connsiteX3" fmla="*/ 1383541 w 2814765"/>
              <a:gd name="connsiteY3" fmla="*/ 4121303 h 4129849"/>
              <a:gd name="connsiteX4" fmla="*/ 1320525 w 2814765"/>
              <a:gd name="connsiteY4" fmla="*/ 1104835 h 4129849"/>
              <a:gd name="connsiteX5" fmla="*/ 0 w 2814765"/>
              <a:gd name="connsiteY5" fmla="*/ 1104834 h 4129849"/>
              <a:gd name="connsiteX6" fmla="*/ 0 w 2814765"/>
              <a:gd name="connsiteY6" fmla="*/ 5998 h 4129849"/>
              <a:gd name="connsiteX0" fmla="*/ 0 w 2814765"/>
              <a:gd name="connsiteY0" fmla="*/ 5998 h 4129849"/>
              <a:gd name="connsiteX1" fmla="*/ 2813084 w 2814765"/>
              <a:gd name="connsiteY1" fmla="*/ 0 h 4129849"/>
              <a:gd name="connsiteX2" fmla="*/ 2814765 w 2814765"/>
              <a:gd name="connsiteY2" fmla="*/ 4129849 h 4129849"/>
              <a:gd name="connsiteX3" fmla="*/ 1314224 w 2814765"/>
              <a:gd name="connsiteY3" fmla="*/ 4121303 h 4129849"/>
              <a:gd name="connsiteX4" fmla="*/ 1320525 w 2814765"/>
              <a:gd name="connsiteY4" fmla="*/ 1104835 h 4129849"/>
              <a:gd name="connsiteX5" fmla="*/ 0 w 2814765"/>
              <a:gd name="connsiteY5" fmla="*/ 1104834 h 4129849"/>
              <a:gd name="connsiteX6" fmla="*/ 0 w 2814765"/>
              <a:gd name="connsiteY6" fmla="*/ 5998 h 412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4765" h="4129849">
                <a:moveTo>
                  <a:pt x="0" y="5998"/>
                </a:moveTo>
                <a:lnTo>
                  <a:pt x="2813084" y="0"/>
                </a:lnTo>
                <a:cubicBezTo>
                  <a:pt x="2813644" y="1376616"/>
                  <a:pt x="2814205" y="2753233"/>
                  <a:pt x="2814765" y="4129849"/>
                </a:cubicBezTo>
                <a:lnTo>
                  <a:pt x="1314224" y="4121303"/>
                </a:lnTo>
                <a:cubicBezTo>
                  <a:pt x="1316324" y="3115814"/>
                  <a:pt x="1318425" y="2110324"/>
                  <a:pt x="1320525" y="1104835"/>
                </a:cubicBezTo>
                <a:lnTo>
                  <a:pt x="0" y="1104834"/>
                </a:lnTo>
                <a:lnTo>
                  <a:pt x="0" y="599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rgbClr val="002060"/>
            </a:solidFill>
            <a:prstDash val="lg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30046" tIns="65023" rIns="130046" bIns="65023"/>
          <a:lstStyle/>
          <a:p>
            <a:pPr algn="ctr"/>
            <a:r>
              <a:rPr lang="ru-RU" sz="1600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Электронный бюджет</a:t>
            </a:r>
          </a:p>
        </p:txBody>
      </p:sp>
      <p:sp>
        <p:nvSpPr>
          <p:cNvPr id="91" name="Прямоугольник 90"/>
          <p:cNvSpPr/>
          <p:nvPr/>
        </p:nvSpPr>
        <p:spPr bwMode="auto">
          <a:xfrm rot="10800000" flipV="1">
            <a:off x="1070324" y="2688432"/>
            <a:ext cx="2715857" cy="2551232"/>
          </a:xfrm>
          <a:prstGeom prst="rect">
            <a:avLst/>
          </a:prstGeom>
          <a:gradFill rotWithShape="1">
            <a:gsLst>
              <a:gs pos="0">
                <a:srgbClr val="5C92B5">
                  <a:tint val="43000"/>
                  <a:satMod val="165000"/>
                </a:srgbClr>
              </a:gs>
              <a:gs pos="55000">
                <a:srgbClr val="5C92B5">
                  <a:tint val="83000"/>
                  <a:satMod val="155000"/>
                </a:srgbClr>
              </a:gs>
              <a:gs pos="100000">
                <a:srgbClr val="5C92B5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5C92B5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lIns="1080000" tIns="65023" rIns="130046" bIns="65023"/>
          <a:lstStyle/>
          <a:p>
            <a:r>
              <a:rPr lang="ru-RU" sz="160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ИС ФК</a:t>
            </a:r>
          </a:p>
          <a:p>
            <a:endParaRPr lang="ru-RU" sz="160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94" name="Прямая соединительная линия 93"/>
          <p:cNvCxnSpPr>
            <a:cxnSpLocks noChangeShapeType="1"/>
            <a:endCxn id="0" idx="4"/>
          </p:cNvCxnSpPr>
          <p:nvPr/>
        </p:nvCxnSpPr>
        <p:spPr bwMode="auto">
          <a:xfrm rot="10800000" flipH="1" flipV="1">
            <a:off x="3595688" y="4484688"/>
            <a:ext cx="323850" cy="0"/>
          </a:xfrm>
          <a:prstGeom prst="line">
            <a:avLst/>
          </a:prstGeom>
          <a:noFill/>
          <a:ln w="19050" algn="ctr">
            <a:solidFill>
              <a:srgbClr val="406F8D"/>
            </a:solidFill>
            <a:round/>
            <a:headEnd/>
            <a:tailEnd/>
          </a:ln>
        </p:spPr>
      </p:cxnSp>
      <p:sp>
        <p:nvSpPr>
          <p:cNvPr id="95" name="Блок-схема: узел 94"/>
          <p:cNvSpPr/>
          <p:nvPr/>
        </p:nvSpPr>
        <p:spPr bwMode="auto">
          <a:xfrm rot="16200000" flipV="1">
            <a:off x="3923878" y="4408526"/>
            <a:ext cx="142875" cy="150812"/>
          </a:xfrm>
          <a:prstGeom prst="flowChartConnector">
            <a:avLst/>
          </a:prstGeom>
          <a:gradFill rotWithShape="1">
            <a:gsLst>
              <a:gs pos="0">
                <a:srgbClr val="5C92B5">
                  <a:tint val="43000"/>
                  <a:satMod val="165000"/>
                </a:srgbClr>
              </a:gs>
              <a:gs pos="55000">
                <a:srgbClr val="5C92B5">
                  <a:tint val="83000"/>
                  <a:satMod val="155000"/>
                </a:srgbClr>
              </a:gs>
              <a:gs pos="100000">
                <a:srgbClr val="5C92B5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5C92B5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Georgia"/>
              <a:ea typeface="+mn-ea"/>
            </a:endParaRPr>
          </a:p>
        </p:txBody>
      </p:sp>
      <p:cxnSp>
        <p:nvCxnSpPr>
          <p:cNvPr id="96" name="Прямая соединительная линия 95"/>
          <p:cNvCxnSpPr>
            <a:cxnSpLocks noChangeShapeType="1"/>
            <a:endCxn id="0" idx="4"/>
          </p:cNvCxnSpPr>
          <p:nvPr/>
        </p:nvCxnSpPr>
        <p:spPr bwMode="auto">
          <a:xfrm rot="10800000" flipH="1" flipV="1">
            <a:off x="3595688" y="4056063"/>
            <a:ext cx="323850" cy="0"/>
          </a:xfrm>
          <a:prstGeom prst="line">
            <a:avLst/>
          </a:prstGeom>
          <a:noFill/>
          <a:ln w="19050" algn="ctr">
            <a:solidFill>
              <a:srgbClr val="406F8D"/>
            </a:solidFill>
            <a:round/>
            <a:headEnd/>
            <a:tailEnd/>
          </a:ln>
        </p:spPr>
      </p:cxnSp>
      <p:sp>
        <p:nvSpPr>
          <p:cNvPr id="97" name="Блок-схема: узел 96"/>
          <p:cNvSpPr/>
          <p:nvPr/>
        </p:nvSpPr>
        <p:spPr bwMode="auto">
          <a:xfrm rot="16200000" flipV="1">
            <a:off x="3923878" y="3979898"/>
            <a:ext cx="142875" cy="150812"/>
          </a:xfrm>
          <a:prstGeom prst="flowChartConnector">
            <a:avLst/>
          </a:prstGeom>
          <a:gradFill rotWithShape="1">
            <a:gsLst>
              <a:gs pos="0">
                <a:srgbClr val="5C92B5">
                  <a:tint val="43000"/>
                  <a:satMod val="165000"/>
                </a:srgbClr>
              </a:gs>
              <a:gs pos="55000">
                <a:srgbClr val="5C92B5">
                  <a:tint val="83000"/>
                  <a:satMod val="155000"/>
                </a:srgbClr>
              </a:gs>
              <a:gs pos="100000">
                <a:srgbClr val="5C92B5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5C92B5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Georgia"/>
              <a:ea typeface="+mn-ea"/>
            </a:endParaRPr>
          </a:p>
        </p:txBody>
      </p:sp>
      <p:cxnSp>
        <p:nvCxnSpPr>
          <p:cNvPr id="98" name="Прямая соединительная линия 97"/>
          <p:cNvCxnSpPr>
            <a:cxnSpLocks noChangeShapeType="1"/>
            <a:endCxn id="0" idx="4"/>
          </p:cNvCxnSpPr>
          <p:nvPr/>
        </p:nvCxnSpPr>
        <p:spPr bwMode="auto">
          <a:xfrm rot="10800000" flipH="1" flipV="1">
            <a:off x="3595688" y="3619500"/>
            <a:ext cx="323850" cy="0"/>
          </a:xfrm>
          <a:prstGeom prst="line">
            <a:avLst/>
          </a:prstGeom>
          <a:noFill/>
          <a:ln w="19050" algn="ctr">
            <a:solidFill>
              <a:srgbClr val="406F8D"/>
            </a:solidFill>
            <a:round/>
            <a:headEnd/>
            <a:tailEnd/>
          </a:ln>
        </p:spPr>
      </p:cxnSp>
      <p:sp>
        <p:nvSpPr>
          <p:cNvPr id="99" name="Блок-схема: узел 98"/>
          <p:cNvSpPr/>
          <p:nvPr/>
        </p:nvSpPr>
        <p:spPr bwMode="auto">
          <a:xfrm rot="16200000" flipV="1">
            <a:off x="3923878" y="3543339"/>
            <a:ext cx="142875" cy="150812"/>
          </a:xfrm>
          <a:prstGeom prst="flowChartConnector">
            <a:avLst/>
          </a:prstGeom>
          <a:gradFill rotWithShape="1">
            <a:gsLst>
              <a:gs pos="0">
                <a:srgbClr val="5C92B5">
                  <a:tint val="43000"/>
                  <a:satMod val="165000"/>
                </a:srgbClr>
              </a:gs>
              <a:gs pos="55000">
                <a:srgbClr val="5C92B5">
                  <a:tint val="83000"/>
                  <a:satMod val="155000"/>
                </a:srgbClr>
              </a:gs>
              <a:gs pos="100000">
                <a:srgbClr val="5C92B5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5C92B5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Georgia"/>
              <a:ea typeface="+mn-ea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410200" y="2454275"/>
            <a:ext cx="2876550" cy="3916363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30046" tIns="65023" rIns="130046" bIns="65023"/>
          <a:lstStyle/>
          <a:p>
            <a:pPr algn="ctr"/>
            <a:r>
              <a:rPr lang="ru-RU" sz="120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ФП ЭБ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5526088" y="2740025"/>
            <a:ext cx="2644775" cy="250825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rgbClr val="002060"/>
            </a:solidFill>
            <a:prstDash val="lg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/>
            <a:r>
              <a:rPr lang="ru-RU" sz="1000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Управление доходами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5526088" y="3052763"/>
            <a:ext cx="2644775" cy="25241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rgbClr val="002060"/>
            </a:solidFill>
            <a:prstDash val="lg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/>
            <a:r>
              <a:rPr lang="ru-RU" sz="1000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Управление расходами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5526088" y="3367088"/>
            <a:ext cx="2644775" cy="25241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rgbClr val="002060"/>
            </a:solidFill>
            <a:prstDash val="lg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/>
            <a:r>
              <a:rPr lang="ru-RU" sz="1000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Управление закупками</a:t>
            </a:r>
          </a:p>
        </p:txBody>
      </p:sp>
      <p:grpSp>
        <p:nvGrpSpPr>
          <p:cNvPr id="2" name="Группа 104"/>
          <p:cNvGrpSpPr>
            <a:grpSpLocks/>
          </p:cNvGrpSpPr>
          <p:nvPr/>
        </p:nvGrpSpPr>
        <p:grpSpPr bwMode="auto">
          <a:xfrm rot="10800000">
            <a:off x="4927600" y="3544888"/>
            <a:ext cx="474663" cy="1008062"/>
            <a:chOff x="4286248" y="4357694"/>
            <a:chExt cx="474813" cy="1008062"/>
          </a:xfrm>
        </p:grpSpPr>
        <p:cxnSp>
          <p:nvCxnSpPr>
            <p:cNvPr id="7252" name="Прямая соединительная линия 105"/>
            <p:cNvCxnSpPr>
              <a:cxnSpLocks noChangeShapeType="1"/>
              <a:endCxn id="0" idx="4"/>
            </p:cNvCxnSpPr>
            <p:nvPr/>
          </p:nvCxnSpPr>
          <p:spPr bwMode="auto">
            <a:xfrm rot="10800000" flipH="1" flipV="1">
              <a:off x="4286248" y="5294320"/>
              <a:ext cx="324000" cy="0"/>
            </a:xfrm>
            <a:prstGeom prst="line">
              <a:avLst/>
            </a:prstGeom>
            <a:noFill/>
            <a:ln w="19050" algn="ctr">
              <a:solidFill>
                <a:srgbClr val="313340"/>
              </a:solidFill>
              <a:round/>
              <a:headEnd/>
              <a:tailEnd/>
            </a:ln>
          </p:spPr>
        </p:cxnSp>
        <p:sp>
          <p:nvSpPr>
            <p:cNvPr id="107" name="Блок-схема: узел 106"/>
            <p:cNvSpPr/>
            <p:nvPr/>
          </p:nvSpPr>
          <p:spPr bwMode="auto">
            <a:xfrm rot="16200000" flipV="1">
              <a:off x="4614217" y="5218913"/>
              <a:ext cx="142875" cy="150812"/>
            </a:xfrm>
            <a:prstGeom prst="flowChartConnector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Georgia"/>
                <a:ea typeface="+mn-ea"/>
              </a:endParaRPr>
            </a:p>
          </p:txBody>
        </p:sp>
        <p:cxnSp>
          <p:nvCxnSpPr>
            <p:cNvPr id="7256" name="Прямая соединительная линия 107"/>
            <p:cNvCxnSpPr>
              <a:cxnSpLocks noChangeShapeType="1"/>
              <a:endCxn id="0" idx="4"/>
            </p:cNvCxnSpPr>
            <p:nvPr/>
          </p:nvCxnSpPr>
          <p:spPr bwMode="auto">
            <a:xfrm rot="10800000" flipH="1" flipV="1">
              <a:off x="4286248" y="4865692"/>
              <a:ext cx="324000" cy="0"/>
            </a:xfrm>
            <a:prstGeom prst="line">
              <a:avLst/>
            </a:prstGeom>
            <a:noFill/>
            <a:ln w="19050" algn="ctr">
              <a:solidFill>
                <a:srgbClr val="313340"/>
              </a:solidFill>
              <a:round/>
              <a:headEnd/>
              <a:tailEnd/>
            </a:ln>
          </p:spPr>
        </p:cxnSp>
        <p:sp>
          <p:nvSpPr>
            <p:cNvPr id="109" name="Блок-схема: узел 108"/>
            <p:cNvSpPr/>
            <p:nvPr/>
          </p:nvSpPr>
          <p:spPr bwMode="auto">
            <a:xfrm rot="16200000" flipV="1">
              <a:off x="4614217" y="4790285"/>
              <a:ext cx="142875" cy="150812"/>
            </a:xfrm>
            <a:prstGeom prst="flowChartConnector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Georgia"/>
                <a:ea typeface="+mn-ea"/>
              </a:endParaRPr>
            </a:p>
          </p:txBody>
        </p:sp>
        <p:cxnSp>
          <p:nvCxnSpPr>
            <p:cNvPr id="7260" name="Прямая соединительная линия 109"/>
            <p:cNvCxnSpPr>
              <a:cxnSpLocks noChangeShapeType="1"/>
              <a:endCxn id="0" idx="4"/>
            </p:cNvCxnSpPr>
            <p:nvPr/>
          </p:nvCxnSpPr>
          <p:spPr bwMode="auto">
            <a:xfrm rot="10800000" flipH="1" flipV="1">
              <a:off x="4286248" y="4429132"/>
              <a:ext cx="324000" cy="0"/>
            </a:xfrm>
            <a:prstGeom prst="line">
              <a:avLst/>
            </a:prstGeom>
            <a:noFill/>
            <a:ln w="19050" algn="ctr">
              <a:solidFill>
                <a:srgbClr val="313340"/>
              </a:solidFill>
              <a:round/>
              <a:headEnd/>
              <a:tailEnd/>
            </a:ln>
          </p:spPr>
        </p:cxnSp>
        <p:sp>
          <p:nvSpPr>
            <p:cNvPr id="111" name="Блок-схема: узел 110"/>
            <p:cNvSpPr/>
            <p:nvPr/>
          </p:nvSpPr>
          <p:spPr bwMode="auto">
            <a:xfrm rot="16200000" flipV="1">
              <a:off x="4614217" y="4353726"/>
              <a:ext cx="142875" cy="150812"/>
            </a:xfrm>
            <a:prstGeom prst="flowChartConnector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Georgia"/>
                <a:ea typeface="+mn-ea"/>
              </a:endParaRPr>
            </a:p>
          </p:txBody>
        </p:sp>
      </p:grpSp>
      <p:sp>
        <p:nvSpPr>
          <p:cNvPr id="112" name="Прямоугольник 111"/>
          <p:cNvSpPr/>
          <p:nvPr/>
        </p:nvSpPr>
        <p:spPr bwMode="auto">
          <a:xfrm rot="10800000" flipV="1">
            <a:off x="1284288" y="3048000"/>
            <a:ext cx="2322512" cy="2141538"/>
          </a:xfrm>
          <a:prstGeom prst="rect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30046" tIns="65023" rIns="130046" bIns="6502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prstClr val="black">
                  <a:lumMod val="85000"/>
                  <a:lumOff val="1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1468646" y="3118680"/>
            <a:ext cx="1959134" cy="4320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ru-RU" sz="1200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АСФК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1468646" y="3642559"/>
            <a:ext cx="1959134" cy="4320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ru-RU" sz="1200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ГИС ГМП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1468646" y="4166438"/>
            <a:ext cx="1959134" cy="4320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ru-RU" sz="1200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ООС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1468646" y="4690316"/>
            <a:ext cx="1959134" cy="4320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ru-RU" sz="1200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ГМУ</a:t>
            </a:r>
          </a:p>
        </p:txBody>
      </p:sp>
      <p:sp>
        <p:nvSpPr>
          <p:cNvPr id="118" name="Стрелка вниз 117"/>
          <p:cNvSpPr/>
          <p:nvPr/>
        </p:nvSpPr>
        <p:spPr>
          <a:xfrm rot="16200000" flipH="1">
            <a:off x="678022" y="3626655"/>
            <a:ext cx="428628" cy="500065"/>
          </a:xfrm>
          <a:prstGeom prst="downArrow">
            <a:avLst>
              <a:gd name="adj1" fmla="val 68667"/>
              <a:gd name="adj2" fmla="val 50000"/>
            </a:avLst>
          </a:prstGeom>
          <a:gradFill rotWithShape="1">
            <a:gsLst>
              <a:gs pos="0">
                <a:srgbClr val="438086">
                  <a:tint val="1000"/>
                  <a:satMod val="255000"/>
                </a:srgbClr>
              </a:gs>
              <a:gs pos="55000">
                <a:srgbClr val="438086">
                  <a:tint val="12000"/>
                  <a:satMod val="255000"/>
                </a:srgbClr>
              </a:gs>
              <a:gs pos="100000">
                <a:srgbClr val="438086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38086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black"/>
              </a:solidFill>
              <a:latin typeface="Georgia"/>
              <a:ea typeface="+mn-ea"/>
            </a:endParaRPr>
          </a:p>
        </p:txBody>
      </p:sp>
      <p:grpSp>
        <p:nvGrpSpPr>
          <p:cNvPr id="3" name="Группа 118"/>
          <p:cNvGrpSpPr>
            <a:grpSpLocks/>
          </p:cNvGrpSpPr>
          <p:nvPr/>
        </p:nvGrpSpPr>
        <p:grpSpPr bwMode="auto">
          <a:xfrm>
            <a:off x="71438" y="3662363"/>
            <a:ext cx="500062" cy="455612"/>
            <a:chOff x="185532" y="2881256"/>
            <a:chExt cx="636525" cy="536195"/>
          </a:xfrm>
        </p:grpSpPr>
        <p:pic>
          <p:nvPicPr>
            <p:cNvPr id="7249" name="Picture 8" descr="http://blog.alexandraipate.com/wp-content/uploads/2urtrt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900" r="49100" b="86243"/>
            <a:stretch>
              <a:fillRect/>
            </a:stretch>
          </p:blipFill>
          <p:spPr bwMode="auto">
            <a:xfrm>
              <a:off x="332628" y="2881256"/>
              <a:ext cx="342333" cy="456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50" name="Picture 8" descr="http://blog.alexandraipate.com/wp-content/uploads/2urtrt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900" r="49100" b="86243"/>
            <a:stretch>
              <a:fillRect/>
            </a:stretch>
          </p:blipFill>
          <p:spPr bwMode="auto">
            <a:xfrm>
              <a:off x="479724" y="2961444"/>
              <a:ext cx="342333" cy="456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51" name="Picture 8" descr="http://blog.alexandraipate.com/wp-content/uploads/2urtrt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900" r="49100" b="86243"/>
            <a:stretch>
              <a:fillRect/>
            </a:stretch>
          </p:blipFill>
          <p:spPr bwMode="auto">
            <a:xfrm>
              <a:off x="185532" y="2961444"/>
              <a:ext cx="342333" cy="456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" name="Полилиния 122"/>
          <p:cNvSpPr/>
          <p:nvPr/>
        </p:nvSpPr>
        <p:spPr>
          <a:xfrm>
            <a:off x="4063089" y="1535724"/>
            <a:ext cx="4228355" cy="4837824"/>
          </a:xfrm>
          <a:custGeom>
            <a:avLst/>
            <a:gdLst>
              <a:gd name="connsiteX0" fmla="*/ 0 w 3929090"/>
              <a:gd name="connsiteY0" fmla="*/ 0 h 756000"/>
              <a:gd name="connsiteX1" fmla="*/ 3929090 w 3929090"/>
              <a:gd name="connsiteY1" fmla="*/ 0 h 756000"/>
              <a:gd name="connsiteX2" fmla="*/ 3929090 w 3929090"/>
              <a:gd name="connsiteY2" fmla="*/ 756000 h 756000"/>
              <a:gd name="connsiteX3" fmla="*/ 0 w 3929090"/>
              <a:gd name="connsiteY3" fmla="*/ 756000 h 756000"/>
              <a:gd name="connsiteX4" fmla="*/ 0 w 3929090"/>
              <a:gd name="connsiteY4" fmla="*/ 0 h 756000"/>
              <a:gd name="connsiteX0" fmla="*/ 0 w 3929090"/>
              <a:gd name="connsiteY0" fmla="*/ 0 h 756000"/>
              <a:gd name="connsiteX1" fmla="*/ 3929090 w 3929090"/>
              <a:gd name="connsiteY1" fmla="*/ 0 h 756000"/>
              <a:gd name="connsiteX2" fmla="*/ 3929090 w 3929090"/>
              <a:gd name="connsiteY2" fmla="*/ 756000 h 756000"/>
              <a:gd name="connsiteX3" fmla="*/ 858576 w 3929090"/>
              <a:gd name="connsiteY3" fmla="*/ 754070 h 756000"/>
              <a:gd name="connsiteX4" fmla="*/ 0 w 3929090"/>
              <a:gd name="connsiteY4" fmla="*/ 756000 h 756000"/>
              <a:gd name="connsiteX5" fmla="*/ 0 w 3929090"/>
              <a:gd name="connsiteY5" fmla="*/ 0 h 756000"/>
              <a:gd name="connsiteX0" fmla="*/ 0 w 3929090"/>
              <a:gd name="connsiteY0" fmla="*/ 0 h 756000"/>
              <a:gd name="connsiteX1" fmla="*/ 3929090 w 3929090"/>
              <a:gd name="connsiteY1" fmla="*/ 0 h 756000"/>
              <a:gd name="connsiteX2" fmla="*/ 3929090 w 3929090"/>
              <a:gd name="connsiteY2" fmla="*/ 756000 h 756000"/>
              <a:gd name="connsiteX3" fmla="*/ 858576 w 3929090"/>
              <a:gd name="connsiteY3" fmla="*/ 754070 h 756000"/>
              <a:gd name="connsiteX4" fmla="*/ 328234 w 3929090"/>
              <a:gd name="connsiteY4" fmla="*/ 754070 h 756000"/>
              <a:gd name="connsiteX5" fmla="*/ 0 w 3929090"/>
              <a:gd name="connsiteY5" fmla="*/ 756000 h 756000"/>
              <a:gd name="connsiteX6" fmla="*/ 0 w 3929090"/>
              <a:gd name="connsiteY6" fmla="*/ 0 h 756000"/>
              <a:gd name="connsiteX0" fmla="*/ 0 w 3929090"/>
              <a:gd name="connsiteY0" fmla="*/ 0 h 3714776"/>
              <a:gd name="connsiteX1" fmla="*/ 3929090 w 3929090"/>
              <a:gd name="connsiteY1" fmla="*/ 0 h 3714776"/>
              <a:gd name="connsiteX2" fmla="*/ 3929090 w 3929090"/>
              <a:gd name="connsiteY2" fmla="*/ 756000 h 3714776"/>
              <a:gd name="connsiteX3" fmla="*/ 858576 w 3929090"/>
              <a:gd name="connsiteY3" fmla="*/ 754070 h 3714776"/>
              <a:gd name="connsiteX4" fmla="*/ 0 w 3929090"/>
              <a:gd name="connsiteY4" fmla="*/ 3714776 h 3714776"/>
              <a:gd name="connsiteX5" fmla="*/ 0 w 3929090"/>
              <a:gd name="connsiteY5" fmla="*/ 756000 h 3714776"/>
              <a:gd name="connsiteX6" fmla="*/ 0 w 3929090"/>
              <a:gd name="connsiteY6" fmla="*/ 0 h 3714776"/>
              <a:gd name="connsiteX0" fmla="*/ 0 w 3929090"/>
              <a:gd name="connsiteY0" fmla="*/ 0 h 3714776"/>
              <a:gd name="connsiteX1" fmla="*/ 3929090 w 3929090"/>
              <a:gd name="connsiteY1" fmla="*/ 0 h 3714776"/>
              <a:gd name="connsiteX2" fmla="*/ 3929090 w 3929090"/>
              <a:gd name="connsiteY2" fmla="*/ 756000 h 3714776"/>
              <a:gd name="connsiteX3" fmla="*/ 858576 w 3929090"/>
              <a:gd name="connsiteY3" fmla="*/ 754070 h 3714776"/>
              <a:gd name="connsiteX4" fmla="*/ 179479 w 3929090"/>
              <a:gd name="connsiteY4" fmla="*/ 3128970 h 3714776"/>
              <a:gd name="connsiteX5" fmla="*/ 0 w 3929090"/>
              <a:gd name="connsiteY5" fmla="*/ 3714776 h 3714776"/>
              <a:gd name="connsiteX6" fmla="*/ 0 w 3929090"/>
              <a:gd name="connsiteY6" fmla="*/ 756000 h 3714776"/>
              <a:gd name="connsiteX7" fmla="*/ 0 w 3929090"/>
              <a:gd name="connsiteY7" fmla="*/ 0 h 3714776"/>
              <a:gd name="connsiteX0" fmla="*/ 0 w 3929090"/>
              <a:gd name="connsiteY0" fmla="*/ 0 h 3714776"/>
              <a:gd name="connsiteX1" fmla="*/ 3929090 w 3929090"/>
              <a:gd name="connsiteY1" fmla="*/ 0 h 3714776"/>
              <a:gd name="connsiteX2" fmla="*/ 3929090 w 3929090"/>
              <a:gd name="connsiteY2" fmla="*/ 756000 h 3714776"/>
              <a:gd name="connsiteX3" fmla="*/ 858576 w 3929090"/>
              <a:gd name="connsiteY3" fmla="*/ 754070 h 3714776"/>
              <a:gd name="connsiteX4" fmla="*/ 873131 w 3929090"/>
              <a:gd name="connsiteY4" fmla="*/ 3714776 h 3714776"/>
              <a:gd name="connsiteX5" fmla="*/ 0 w 3929090"/>
              <a:gd name="connsiteY5" fmla="*/ 3714776 h 3714776"/>
              <a:gd name="connsiteX6" fmla="*/ 0 w 3929090"/>
              <a:gd name="connsiteY6" fmla="*/ 756000 h 3714776"/>
              <a:gd name="connsiteX7" fmla="*/ 0 w 3929090"/>
              <a:gd name="connsiteY7" fmla="*/ 0 h 3714776"/>
              <a:gd name="connsiteX0" fmla="*/ 0 w 3929090"/>
              <a:gd name="connsiteY0" fmla="*/ 0 h 3714776"/>
              <a:gd name="connsiteX1" fmla="*/ 3929090 w 3929090"/>
              <a:gd name="connsiteY1" fmla="*/ 0 h 3714776"/>
              <a:gd name="connsiteX2" fmla="*/ 3929090 w 3929090"/>
              <a:gd name="connsiteY2" fmla="*/ 756000 h 3714776"/>
              <a:gd name="connsiteX3" fmla="*/ 871512 w 3929090"/>
              <a:gd name="connsiteY3" fmla="*/ 754070 h 3714776"/>
              <a:gd name="connsiteX4" fmla="*/ 873131 w 3929090"/>
              <a:gd name="connsiteY4" fmla="*/ 3714776 h 3714776"/>
              <a:gd name="connsiteX5" fmla="*/ 0 w 3929090"/>
              <a:gd name="connsiteY5" fmla="*/ 3714776 h 3714776"/>
              <a:gd name="connsiteX6" fmla="*/ 0 w 3929090"/>
              <a:gd name="connsiteY6" fmla="*/ 756000 h 3714776"/>
              <a:gd name="connsiteX7" fmla="*/ 0 w 3929090"/>
              <a:gd name="connsiteY7" fmla="*/ 0 h 3714776"/>
              <a:gd name="connsiteX0" fmla="*/ 0 w 4289877"/>
              <a:gd name="connsiteY0" fmla="*/ 0 h 3714776"/>
              <a:gd name="connsiteX1" fmla="*/ 4289877 w 4289877"/>
              <a:gd name="connsiteY1" fmla="*/ 0 h 3714776"/>
              <a:gd name="connsiteX2" fmla="*/ 3929090 w 4289877"/>
              <a:gd name="connsiteY2" fmla="*/ 756000 h 3714776"/>
              <a:gd name="connsiteX3" fmla="*/ 871512 w 4289877"/>
              <a:gd name="connsiteY3" fmla="*/ 754070 h 3714776"/>
              <a:gd name="connsiteX4" fmla="*/ 873131 w 4289877"/>
              <a:gd name="connsiteY4" fmla="*/ 3714776 h 3714776"/>
              <a:gd name="connsiteX5" fmla="*/ 0 w 4289877"/>
              <a:gd name="connsiteY5" fmla="*/ 3714776 h 3714776"/>
              <a:gd name="connsiteX6" fmla="*/ 0 w 4289877"/>
              <a:gd name="connsiteY6" fmla="*/ 756000 h 3714776"/>
              <a:gd name="connsiteX7" fmla="*/ 0 w 4289877"/>
              <a:gd name="connsiteY7" fmla="*/ 0 h 3714776"/>
              <a:gd name="connsiteX0" fmla="*/ 0 w 4298268"/>
              <a:gd name="connsiteY0" fmla="*/ 0 h 3714776"/>
              <a:gd name="connsiteX1" fmla="*/ 4289877 w 4298268"/>
              <a:gd name="connsiteY1" fmla="*/ 0 h 3714776"/>
              <a:gd name="connsiteX2" fmla="*/ 4298268 w 4298268"/>
              <a:gd name="connsiteY2" fmla="*/ 756000 h 3714776"/>
              <a:gd name="connsiteX3" fmla="*/ 871512 w 4298268"/>
              <a:gd name="connsiteY3" fmla="*/ 754070 h 3714776"/>
              <a:gd name="connsiteX4" fmla="*/ 873131 w 4298268"/>
              <a:gd name="connsiteY4" fmla="*/ 3714776 h 3714776"/>
              <a:gd name="connsiteX5" fmla="*/ 0 w 4298268"/>
              <a:gd name="connsiteY5" fmla="*/ 3714776 h 3714776"/>
              <a:gd name="connsiteX6" fmla="*/ 0 w 4298268"/>
              <a:gd name="connsiteY6" fmla="*/ 756000 h 3714776"/>
              <a:gd name="connsiteX7" fmla="*/ 0 w 4298268"/>
              <a:gd name="connsiteY7" fmla="*/ 0 h 3714776"/>
              <a:gd name="connsiteX0" fmla="*/ 8391 w 4306659"/>
              <a:gd name="connsiteY0" fmla="*/ 0 h 4966281"/>
              <a:gd name="connsiteX1" fmla="*/ 4298268 w 4306659"/>
              <a:gd name="connsiteY1" fmla="*/ 0 h 4966281"/>
              <a:gd name="connsiteX2" fmla="*/ 4306659 w 4306659"/>
              <a:gd name="connsiteY2" fmla="*/ 756000 h 4966281"/>
              <a:gd name="connsiteX3" fmla="*/ 879903 w 4306659"/>
              <a:gd name="connsiteY3" fmla="*/ 754070 h 4966281"/>
              <a:gd name="connsiteX4" fmla="*/ 881522 w 4306659"/>
              <a:gd name="connsiteY4" fmla="*/ 3714776 h 4966281"/>
              <a:gd name="connsiteX5" fmla="*/ 0 w 4306659"/>
              <a:gd name="connsiteY5" fmla="*/ 4966281 h 4966281"/>
              <a:gd name="connsiteX6" fmla="*/ 8391 w 4306659"/>
              <a:gd name="connsiteY6" fmla="*/ 756000 h 4966281"/>
              <a:gd name="connsiteX7" fmla="*/ 8391 w 4306659"/>
              <a:gd name="connsiteY7" fmla="*/ 0 h 4966281"/>
              <a:gd name="connsiteX0" fmla="*/ 8391 w 4306659"/>
              <a:gd name="connsiteY0" fmla="*/ 0 h 4966281"/>
              <a:gd name="connsiteX1" fmla="*/ 4298268 w 4306659"/>
              <a:gd name="connsiteY1" fmla="*/ 0 h 4966281"/>
              <a:gd name="connsiteX2" fmla="*/ 4306659 w 4306659"/>
              <a:gd name="connsiteY2" fmla="*/ 756000 h 4966281"/>
              <a:gd name="connsiteX3" fmla="*/ 879903 w 4306659"/>
              <a:gd name="connsiteY3" fmla="*/ 754070 h 4966281"/>
              <a:gd name="connsiteX4" fmla="*/ 881522 w 4306659"/>
              <a:gd name="connsiteY4" fmla="*/ 4949484 h 4966281"/>
              <a:gd name="connsiteX5" fmla="*/ 0 w 4306659"/>
              <a:gd name="connsiteY5" fmla="*/ 4966281 h 4966281"/>
              <a:gd name="connsiteX6" fmla="*/ 8391 w 4306659"/>
              <a:gd name="connsiteY6" fmla="*/ 756000 h 4966281"/>
              <a:gd name="connsiteX7" fmla="*/ 8391 w 4306659"/>
              <a:gd name="connsiteY7" fmla="*/ 0 h 4966281"/>
              <a:gd name="connsiteX0" fmla="*/ 8391 w 4306659"/>
              <a:gd name="connsiteY0" fmla="*/ 0 h 4949484"/>
              <a:gd name="connsiteX1" fmla="*/ 4298268 w 4306659"/>
              <a:gd name="connsiteY1" fmla="*/ 0 h 4949484"/>
              <a:gd name="connsiteX2" fmla="*/ 4306659 w 4306659"/>
              <a:gd name="connsiteY2" fmla="*/ 756000 h 4949484"/>
              <a:gd name="connsiteX3" fmla="*/ 879903 w 4306659"/>
              <a:gd name="connsiteY3" fmla="*/ 754070 h 4949484"/>
              <a:gd name="connsiteX4" fmla="*/ 881522 w 4306659"/>
              <a:gd name="connsiteY4" fmla="*/ 4949484 h 4949484"/>
              <a:gd name="connsiteX5" fmla="*/ 0 w 4306659"/>
              <a:gd name="connsiteY5" fmla="*/ 4932683 h 4949484"/>
              <a:gd name="connsiteX6" fmla="*/ 8391 w 4306659"/>
              <a:gd name="connsiteY6" fmla="*/ 756000 h 4949484"/>
              <a:gd name="connsiteX7" fmla="*/ 8391 w 4306659"/>
              <a:gd name="connsiteY7" fmla="*/ 0 h 4949484"/>
              <a:gd name="connsiteX0" fmla="*/ 8391 w 4306659"/>
              <a:gd name="connsiteY0" fmla="*/ 0 h 4932683"/>
              <a:gd name="connsiteX1" fmla="*/ 4298268 w 4306659"/>
              <a:gd name="connsiteY1" fmla="*/ 0 h 4932683"/>
              <a:gd name="connsiteX2" fmla="*/ 4306659 w 4306659"/>
              <a:gd name="connsiteY2" fmla="*/ 756000 h 4932683"/>
              <a:gd name="connsiteX3" fmla="*/ 879903 w 4306659"/>
              <a:gd name="connsiteY3" fmla="*/ 754070 h 4932683"/>
              <a:gd name="connsiteX4" fmla="*/ 889912 w 4306659"/>
              <a:gd name="connsiteY4" fmla="*/ 4924285 h 4932683"/>
              <a:gd name="connsiteX5" fmla="*/ 0 w 4306659"/>
              <a:gd name="connsiteY5" fmla="*/ 4932683 h 4932683"/>
              <a:gd name="connsiteX6" fmla="*/ 8391 w 4306659"/>
              <a:gd name="connsiteY6" fmla="*/ 756000 h 4932683"/>
              <a:gd name="connsiteX7" fmla="*/ 8391 w 4306659"/>
              <a:gd name="connsiteY7" fmla="*/ 0 h 493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06659" h="4932683">
                <a:moveTo>
                  <a:pt x="8391" y="0"/>
                </a:moveTo>
                <a:lnTo>
                  <a:pt x="4298268" y="0"/>
                </a:lnTo>
                <a:lnTo>
                  <a:pt x="4306659" y="756000"/>
                </a:lnTo>
                <a:lnTo>
                  <a:pt x="879903" y="754070"/>
                </a:lnTo>
                <a:cubicBezTo>
                  <a:pt x="884755" y="1740972"/>
                  <a:pt x="885060" y="3937383"/>
                  <a:pt x="889912" y="4924285"/>
                </a:cubicBezTo>
                <a:lnTo>
                  <a:pt x="0" y="4932683"/>
                </a:lnTo>
                <a:lnTo>
                  <a:pt x="8391" y="756000"/>
                </a:lnTo>
                <a:lnTo>
                  <a:pt x="8391" y="0"/>
                </a:lnTo>
                <a:close/>
              </a:path>
            </a:pathLst>
          </a:custGeom>
          <a:gradFill rotWithShape="1">
            <a:gsLst>
              <a:gs pos="0">
                <a:sysClr val="windowText" lastClr="000000">
                  <a:tint val="1000"/>
                  <a:satMod val="255000"/>
                </a:sysClr>
              </a:gs>
              <a:gs pos="55000">
                <a:sysClr val="windowText" lastClr="000000">
                  <a:tint val="12000"/>
                  <a:satMod val="255000"/>
                </a:sysClr>
              </a:gs>
              <a:gs pos="100000">
                <a:sysClr val="windowText" lastClr="000000">
                  <a:tint val="45000"/>
                  <a:satMod val="250000"/>
                </a:sys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pPr algn="r"/>
            <a:r>
              <a:rPr lang="ru-RU" sz="120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ПОИ</a:t>
            </a:r>
            <a:endParaRPr lang="en-US" sz="120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sz="120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sz="120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sz="120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sz="120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sz="120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sz="120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sz="120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ru-RU" sz="120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214203" y="1737364"/>
            <a:ext cx="865187" cy="44130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НСИ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220072" y="1737364"/>
            <a:ext cx="855484" cy="44130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cs typeface="Tahoma" pitchFamily="34" charset="0"/>
              </a:rPr>
              <a:t>Формуляры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357343" y="1740712"/>
            <a:ext cx="1071570" cy="4346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cs typeface="Tahoma" pitchFamily="34" charset="0"/>
              </a:rPr>
              <a:t>Личный кабинет</a:t>
            </a:r>
          </a:p>
        </p:txBody>
      </p:sp>
      <p:sp>
        <p:nvSpPr>
          <p:cNvPr id="127" name="Стрелка вниз 126"/>
          <p:cNvSpPr/>
          <p:nvPr/>
        </p:nvSpPr>
        <p:spPr>
          <a:xfrm rot="5400000">
            <a:off x="7785894" y="1439069"/>
            <a:ext cx="428625" cy="1141413"/>
          </a:xfrm>
          <a:prstGeom prst="downArrow">
            <a:avLst>
              <a:gd name="adj1" fmla="val 68667"/>
              <a:gd name="adj2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black"/>
              </a:solidFill>
              <a:latin typeface="Georgia"/>
            </a:endParaRPr>
          </a:p>
        </p:txBody>
      </p:sp>
      <p:grpSp>
        <p:nvGrpSpPr>
          <p:cNvPr id="4" name="Группа 127"/>
          <p:cNvGrpSpPr>
            <a:grpSpLocks/>
          </p:cNvGrpSpPr>
          <p:nvPr/>
        </p:nvGrpSpPr>
        <p:grpSpPr bwMode="auto">
          <a:xfrm>
            <a:off x="8572500" y="1749425"/>
            <a:ext cx="500063" cy="455613"/>
            <a:chOff x="185532" y="2881256"/>
            <a:chExt cx="636525" cy="536195"/>
          </a:xfrm>
        </p:grpSpPr>
        <p:pic>
          <p:nvPicPr>
            <p:cNvPr id="7246" name="Picture 8" descr="http://blog.alexandraipate.com/wp-content/uploads/2urtrt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900" r="49100" b="86243"/>
            <a:stretch>
              <a:fillRect/>
            </a:stretch>
          </p:blipFill>
          <p:spPr bwMode="auto">
            <a:xfrm>
              <a:off x="332628" y="2881256"/>
              <a:ext cx="342333" cy="456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47" name="Picture 8" descr="http://blog.alexandraipate.com/wp-content/uploads/2urtrt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900" r="49100" b="86243"/>
            <a:stretch>
              <a:fillRect/>
            </a:stretch>
          </p:blipFill>
          <p:spPr bwMode="auto">
            <a:xfrm>
              <a:off x="479724" y="2961444"/>
              <a:ext cx="342333" cy="456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48" name="Picture 8" descr="http://blog.alexandraipate.com/wp-content/uploads/2urtrt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900" r="49100" b="86243"/>
            <a:stretch>
              <a:fillRect/>
            </a:stretch>
          </p:blipFill>
          <p:spPr bwMode="auto">
            <a:xfrm>
              <a:off x="185532" y="2961444"/>
              <a:ext cx="342333" cy="456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5" name="Прямоугольник 134"/>
          <p:cNvSpPr/>
          <p:nvPr/>
        </p:nvSpPr>
        <p:spPr>
          <a:xfrm>
            <a:off x="4253891" y="2678732"/>
            <a:ext cx="500066" cy="360778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rIns="0" anchor="ctr"/>
          <a:lstStyle/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ESB / BPM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1214414" y="1647350"/>
            <a:ext cx="1261124" cy="51328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0000" rIns="0" anchor="ctr"/>
          <a:lstStyle/>
          <a:p>
            <a:r>
              <a:rPr lang="ru-RU" sz="1400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ПОИБ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2691020" y="1647350"/>
            <a:ext cx="1261124" cy="51328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80000" rIns="0" anchor="ctr"/>
          <a:lstStyle/>
          <a:p>
            <a:r>
              <a:rPr lang="ru-RU" sz="1400">
                <a:solidFill>
                  <a:schemeClr val="bg1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ПОЮЗД</a:t>
            </a:r>
          </a:p>
        </p:txBody>
      </p:sp>
      <p:pic>
        <p:nvPicPr>
          <p:cNvPr id="142" name="Picture 16" descr="green, protect, shield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3113" y="1839913"/>
            <a:ext cx="2905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12" descr="flash, storage, usb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7113" y="1803400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" name="Прямоугольник 154"/>
          <p:cNvSpPr/>
          <p:nvPr/>
        </p:nvSpPr>
        <p:spPr>
          <a:xfrm>
            <a:off x="5526088" y="3681413"/>
            <a:ext cx="2644775" cy="25241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rgbClr val="002060"/>
            </a:solidFill>
            <a:prstDash val="lg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/>
            <a:r>
              <a:rPr lang="ru-RU" sz="1000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Управление нефинансовыми активами</a:t>
            </a:r>
          </a:p>
        </p:txBody>
      </p:sp>
      <p:sp>
        <p:nvSpPr>
          <p:cNvPr id="162" name="Прямоугольник 161"/>
          <p:cNvSpPr/>
          <p:nvPr/>
        </p:nvSpPr>
        <p:spPr>
          <a:xfrm>
            <a:off x="5526088" y="3995738"/>
            <a:ext cx="2644775" cy="32385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rgbClr val="002060"/>
            </a:solidFill>
            <a:prstDash val="lg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/>
            <a:r>
              <a:rPr lang="ru-RU" sz="1000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Управление долгом и финансовыми активами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5526088" y="4383088"/>
            <a:ext cx="2644775" cy="250825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rgbClr val="002060"/>
            </a:solidFill>
            <a:prstDash val="lg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/>
            <a:r>
              <a:rPr lang="ru-RU" sz="1000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Управление денежными средствами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5526088" y="4697413"/>
            <a:ext cx="2644775" cy="250825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rgbClr val="002060"/>
            </a:solidFill>
            <a:prstDash val="lg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/>
            <a:r>
              <a:rPr lang="ru-RU" sz="1000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Бюджетное планирование</a:t>
            </a:r>
          </a:p>
        </p:txBody>
      </p:sp>
      <p:sp>
        <p:nvSpPr>
          <p:cNvPr id="165" name="Прямоугольник 164"/>
          <p:cNvSpPr/>
          <p:nvPr/>
        </p:nvSpPr>
        <p:spPr>
          <a:xfrm>
            <a:off x="5526088" y="5010150"/>
            <a:ext cx="2644775" cy="32543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rgbClr val="002060"/>
            </a:solidFill>
            <a:prstDash val="lg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/>
            <a:r>
              <a:rPr lang="ru-RU" sz="1000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Подсистема информационно-аналитического обеспечения</a:t>
            </a:r>
          </a:p>
        </p:txBody>
      </p:sp>
      <p:sp>
        <p:nvSpPr>
          <p:cNvPr id="166" name="Прямоугольник 165"/>
          <p:cNvSpPr/>
          <p:nvPr/>
        </p:nvSpPr>
        <p:spPr>
          <a:xfrm>
            <a:off x="5526088" y="5397500"/>
            <a:ext cx="2644775" cy="250825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rgbClr val="002060"/>
            </a:solidFill>
            <a:prstDash val="lg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/>
            <a:r>
              <a:rPr lang="ru-RU" sz="1000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Финансовый контроль</a:t>
            </a:r>
          </a:p>
        </p:txBody>
      </p:sp>
      <p:sp>
        <p:nvSpPr>
          <p:cNvPr id="167" name="Прямоугольник 166"/>
          <p:cNvSpPr/>
          <p:nvPr/>
        </p:nvSpPr>
        <p:spPr>
          <a:xfrm>
            <a:off x="5526088" y="5711825"/>
            <a:ext cx="2644775" cy="250825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rgbClr val="002060"/>
            </a:solidFill>
            <a:prstDash val="lg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/>
            <a:r>
              <a:rPr lang="ru-RU" sz="1000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Управление кадровыми ресурсами</a:t>
            </a:r>
          </a:p>
        </p:txBody>
      </p:sp>
      <p:sp>
        <p:nvSpPr>
          <p:cNvPr id="168" name="Прямоугольник 167"/>
          <p:cNvSpPr/>
          <p:nvPr/>
        </p:nvSpPr>
        <p:spPr>
          <a:xfrm>
            <a:off x="5526088" y="6026150"/>
            <a:ext cx="2644775" cy="250825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rgbClr val="002060"/>
            </a:solidFill>
            <a:prstDash val="lg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/>
            <a:r>
              <a:rPr lang="ru-RU" sz="1000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Учет и отчетность</a:t>
            </a:r>
          </a:p>
        </p:txBody>
      </p:sp>
      <p:pic>
        <p:nvPicPr>
          <p:cNvPr id="169" name="Picture 18" descr="http://www.sonicwall.com/uk/shared/image/icon_prodfeature_seamless_integrati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300"/>
          <a:stretch>
            <a:fillRect/>
          </a:stretch>
        </p:blipFill>
        <p:spPr bwMode="auto">
          <a:xfrm>
            <a:off x="4357688" y="2832100"/>
            <a:ext cx="2857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4" descr="database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29190" y="1902614"/>
            <a:ext cx="285752" cy="285752"/>
          </a:xfrm>
          <a:prstGeom prst="rect">
            <a:avLst/>
          </a:prstGeom>
          <a:noFill/>
        </p:spPr>
      </p:pic>
      <p:grpSp>
        <p:nvGrpSpPr>
          <p:cNvPr id="5" name="Группа 171"/>
          <p:cNvGrpSpPr>
            <a:grpSpLocks/>
          </p:cNvGrpSpPr>
          <p:nvPr/>
        </p:nvGrpSpPr>
        <p:grpSpPr bwMode="auto">
          <a:xfrm>
            <a:off x="6012160" y="1916832"/>
            <a:ext cx="285750" cy="285750"/>
            <a:chOff x="3428992" y="4143380"/>
            <a:chExt cx="357190" cy="357190"/>
          </a:xfrm>
        </p:grpSpPr>
        <p:pic>
          <p:nvPicPr>
            <p:cNvPr id="7244" name="Picture 6" descr="document, open ico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28992" y="4143380"/>
              <a:ext cx="35719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" name="Рисунок 173" descr="оборот.png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71868" y="4286256"/>
              <a:ext cx="180972" cy="180972"/>
            </a:xfrm>
            <a:prstGeom prst="rect">
              <a:avLst/>
            </a:prstGeom>
          </p:spPr>
        </p:pic>
      </p:grpSp>
      <p:sp>
        <p:nvSpPr>
          <p:cNvPr id="60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0319C0-E483-4DEB-BCA4-83C549B9A5D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0" grpId="0" animBg="1"/>
      <p:bldP spid="101" grpId="0" animBg="1"/>
      <p:bldP spid="102" grpId="0" animBg="1"/>
      <p:bldP spid="103" grpId="0" animBg="1"/>
      <p:bldP spid="112" grpId="0" animBg="1"/>
      <p:bldP spid="127" grpId="0" animBg="1"/>
      <p:bldP spid="155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68A9334C-E56E-4574-B0D6-979BB5734E56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467544" y="2420888"/>
            <a:ext cx="84983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2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Федерального казначейства по созданию</a:t>
            </a:r>
            <a:r>
              <a:rPr lang="en-US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22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«Электронный бюджет» в 2013 году</a:t>
            </a:r>
          </a:p>
          <a:p>
            <a:pPr marL="914400" lvl="1" indent="-457200" algn="just" eaLnBrk="0" hangingPunct="0">
              <a:spcBef>
                <a:spcPts val="600"/>
              </a:spcBef>
              <a:buFont typeface="+mj-lt"/>
              <a:buAutoNum type="arabicPeriod"/>
            </a:pPr>
            <a:endParaRPr lang="ru-RU" sz="2000" dirty="0" smtClean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Предложения по развитию на 2014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Прямоугольник 355"/>
          <p:cNvSpPr/>
          <p:nvPr/>
        </p:nvSpPr>
        <p:spPr bwMode="auto">
          <a:xfrm rot="10800000" flipV="1">
            <a:off x="6228184" y="1196752"/>
            <a:ext cx="2304256" cy="4717758"/>
          </a:xfrm>
          <a:prstGeom prst="rect">
            <a:avLst/>
          </a:prstGeom>
          <a:solidFill>
            <a:srgbClr val="C9DBF7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t"/>
          <a:lstStyle/>
          <a:p>
            <a:pPr algn="ctr"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 ФК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4" name="Прямоугольник 273"/>
          <p:cNvSpPr/>
          <p:nvPr/>
        </p:nvSpPr>
        <p:spPr bwMode="auto">
          <a:xfrm rot="10800000" flipV="1">
            <a:off x="6397298" y="1700808"/>
            <a:ext cx="1891292" cy="2088232"/>
          </a:xfrm>
          <a:prstGeom prst="rect">
            <a:avLst/>
          </a:prstGeom>
          <a:solidFill>
            <a:srgbClr val="90B5F0"/>
          </a:solidFill>
          <a:ln w="9525" cap="flat" cmpd="sng" algn="ctr">
            <a:solidFill>
              <a:srgbClr val="5C92B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30046" tIns="65023" rIns="130046" bIns="65023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Своды АСФК</a:t>
            </a:r>
            <a:endParaRPr lang="ru-RU" sz="1200" kern="0" dirty="0">
              <a:solidFill>
                <a:prstClr val="black">
                  <a:lumMod val="85000"/>
                  <a:lumOff val="1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prstClr val="black">
                  <a:lumMod val="85000"/>
                  <a:lumOff val="1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1" name="Прямоугольник 270"/>
          <p:cNvSpPr/>
          <p:nvPr/>
        </p:nvSpPr>
        <p:spPr>
          <a:xfrm>
            <a:off x="323528" y="1196752"/>
            <a:ext cx="3096344" cy="4104456"/>
          </a:xfrm>
          <a:prstGeom prst="rect">
            <a:avLst/>
          </a:prstGeom>
          <a:solidFill>
            <a:srgbClr val="C9DBF7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t"/>
          <a:lstStyle/>
          <a:p>
            <a:pPr algn="ctr"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Электронный бюджет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58" name="Рисунок 357" descr="логотип-электронный-бюджет 1.png"/>
          <p:cNvPicPr>
            <a:picLocks noChangeAspect="1"/>
          </p:cNvPicPr>
          <p:nvPr/>
        </p:nvPicPr>
        <p:blipFill>
          <a:blip r:embed="rId3" cstate="print"/>
          <a:srcRect r="63296"/>
          <a:stretch>
            <a:fillRect/>
          </a:stretch>
        </p:blipFill>
        <p:spPr>
          <a:xfrm>
            <a:off x="467544" y="1199602"/>
            <a:ext cx="391003" cy="3571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846" name="Picture 6" descr="http://www.simtreas.ru/img/logo-t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96752"/>
            <a:ext cx="428628" cy="3896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9" name="Прямоугольник 88"/>
          <p:cNvSpPr/>
          <p:nvPr/>
        </p:nvSpPr>
        <p:spPr>
          <a:xfrm>
            <a:off x="467544" y="1988840"/>
            <a:ext cx="2808312" cy="2664296"/>
          </a:xfrm>
          <a:prstGeom prst="rect">
            <a:avLst/>
          </a:prstGeom>
          <a:solidFill>
            <a:srgbClr val="90B5F0"/>
          </a:solidFill>
          <a:ln w="9525" cap="flat" cmpd="sng" algn="ctr">
            <a:solidFill>
              <a:srgbClr val="5C92B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30046" tIns="65023" rIns="130046" bIns="65023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Подсистема учета и отчетности</a:t>
            </a:r>
            <a:endParaRPr lang="ru-RU" sz="1200" kern="0" dirty="0">
              <a:solidFill>
                <a:prstClr val="black">
                  <a:lumMod val="85000"/>
                  <a:lumOff val="1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2" name="Прямоугольник 341"/>
          <p:cNvSpPr/>
          <p:nvPr/>
        </p:nvSpPr>
        <p:spPr>
          <a:xfrm>
            <a:off x="6370392" y="4005064"/>
            <a:ext cx="1945105" cy="1800200"/>
          </a:xfrm>
          <a:prstGeom prst="rect">
            <a:avLst/>
          </a:prstGeom>
          <a:solidFill>
            <a:srgbClr val="90B5F0"/>
          </a:solidFill>
          <a:ln w="9525" cap="flat" cmpd="sng" algn="ctr">
            <a:solidFill>
              <a:srgbClr val="5C92B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30046" tIns="65023" rIns="130046" bIns="65023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Отчетность </a:t>
            </a: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АКСИОК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8" name="Заголовок 13"/>
          <p:cNvSpPr txBox="1">
            <a:spLocks/>
          </p:cNvSpPr>
          <p:nvPr/>
        </p:nvSpPr>
        <p:spPr bwMode="auto">
          <a:xfrm>
            <a:off x="0" y="0"/>
            <a:ext cx="9144000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Учет и отчетность в части  централизованного сбора, свода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и консолидации бюджетной (бухгалтерской) отчетности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11560" y="2564904"/>
            <a:ext cx="2448272" cy="5012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Централизованные средства настройки правил</a:t>
            </a:r>
            <a:endParaRPr lang="ru-RU" sz="11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8" name="Соединительная линия уступом 67"/>
          <p:cNvCxnSpPr>
            <a:stCxn id="65" idx="3"/>
            <a:endCxn id="63" idx="1"/>
          </p:cNvCxnSpPr>
          <p:nvPr/>
        </p:nvCxnSpPr>
        <p:spPr>
          <a:xfrm flipV="1">
            <a:off x="3059832" y="2384884"/>
            <a:ext cx="3491024" cy="936104"/>
          </a:xfrm>
          <a:prstGeom prst="bentConnector3">
            <a:avLst>
              <a:gd name="adj1" fmla="val 93114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>
            <a:stCxn id="65" idx="3"/>
            <a:endCxn id="64" idx="1"/>
          </p:cNvCxnSpPr>
          <p:nvPr/>
        </p:nvCxnSpPr>
        <p:spPr>
          <a:xfrm>
            <a:off x="3059832" y="3320988"/>
            <a:ext cx="3491024" cy="1440160"/>
          </a:xfrm>
          <a:prstGeom prst="bentConnector3">
            <a:avLst>
              <a:gd name="adj1" fmla="val 86624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3779912" y="1340768"/>
            <a:ext cx="2232248" cy="10081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Единые правила и процессы сбора, проверки, свода и консолидации отчетности</a:t>
            </a:r>
          </a:p>
          <a:p>
            <a:pPr algn="ctr"/>
            <a:endParaRPr lang="ru-RU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Оперативный сбор отчетности об исполнении бюджета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491880" y="1496978"/>
            <a:ext cx="22666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0" name="Соединительная линия уступом 99"/>
          <p:cNvCxnSpPr>
            <a:stCxn id="57" idx="1"/>
            <a:endCxn id="62" idx="3"/>
          </p:cNvCxnSpPr>
          <p:nvPr/>
        </p:nvCxnSpPr>
        <p:spPr>
          <a:xfrm rot="10800000">
            <a:off x="3059832" y="4257092"/>
            <a:ext cx="3491024" cy="11077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" name="Соединительная линия уступом 104"/>
          <p:cNvCxnSpPr>
            <a:stCxn id="62" idx="1"/>
            <a:endCxn id="61" idx="3"/>
          </p:cNvCxnSpPr>
          <p:nvPr/>
        </p:nvCxnSpPr>
        <p:spPr>
          <a:xfrm rot="10800000">
            <a:off x="1547664" y="4257092"/>
            <a:ext cx="576064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" name="Shape 106"/>
          <p:cNvCxnSpPr>
            <a:stCxn id="61" idx="0"/>
            <a:endCxn id="88" idx="2"/>
          </p:cNvCxnSpPr>
          <p:nvPr/>
        </p:nvCxnSpPr>
        <p:spPr>
          <a:xfrm rot="5400000" flipH="1" flipV="1">
            <a:off x="2159732" y="1268760"/>
            <a:ext cx="1656184" cy="3816424"/>
          </a:xfrm>
          <a:prstGeom prst="bentConnector3">
            <a:avLst>
              <a:gd name="adj1" fmla="val 7441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 bwMode="auto">
          <a:xfrm>
            <a:off x="6550856" y="2708920"/>
            <a:ext cx="1584176" cy="86409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Отчетность ФК  в части кассового обслуживания</a:t>
            </a:r>
            <a:endParaRPr lang="ru-RU" sz="11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6550856" y="5085184"/>
            <a:ext cx="1584176" cy="55929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Отчетность ФК как ГРБС\ГАДБ\ГАИФДБ</a:t>
            </a:r>
            <a:endParaRPr lang="ru-RU" sz="11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611560" y="4005064"/>
            <a:ext cx="936104" cy="50405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65023" rIns="36000" bIns="65023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Отчетность ГРБС и ФО</a:t>
            </a: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2123728" y="4005064"/>
            <a:ext cx="936104" cy="50405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65023" rIns="36000" bIns="65023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Отчетность ПБС</a:t>
            </a:r>
            <a:endParaRPr lang="ru-RU" sz="11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6550856" y="2132856"/>
            <a:ext cx="1584176" cy="504056"/>
          </a:xfrm>
          <a:prstGeom prst="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Единые правила контроля, свода и консолидации</a:t>
            </a:r>
            <a:endParaRPr lang="ru-RU" sz="11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6550856" y="4509120"/>
            <a:ext cx="1584176" cy="504056"/>
          </a:xfrm>
          <a:prstGeom prst="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Единые правила контроля, свода и консолидации</a:t>
            </a:r>
            <a:endParaRPr lang="ru-RU" sz="11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611560" y="3068960"/>
            <a:ext cx="2448272" cy="504056"/>
          </a:xfrm>
          <a:prstGeom prst="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Единые правила контроля, свода и консолидации</a:t>
            </a:r>
            <a:endParaRPr lang="ru-RU" sz="11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3" name="Shape 106"/>
          <p:cNvCxnSpPr>
            <a:stCxn id="72" idx="2"/>
            <a:endCxn id="88" idx="2"/>
          </p:cNvCxnSpPr>
          <p:nvPr/>
        </p:nvCxnSpPr>
        <p:spPr>
          <a:xfrm rot="5400000" flipH="1">
            <a:off x="5507422" y="1737494"/>
            <a:ext cx="1224136" cy="2446908"/>
          </a:xfrm>
          <a:prstGeom prst="bentConnector3">
            <a:avLst>
              <a:gd name="adj1" fmla="val -18674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8" name="Picture 10" descr="http://blog.alexandraipate.com/wp-content/uploads/2urtrt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504" t="14729" b="71462"/>
          <a:stretch>
            <a:fillRect/>
          </a:stretch>
        </p:blipFill>
        <p:spPr bwMode="auto">
          <a:xfrm>
            <a:off x="2339752" y="5733256"/>
            <a:ext cx="419738" cy="528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0" name="Picture 12" descr="http://blog.alexandraipate.com/wp-content/uploads/2urtrt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12" r="26499" b="85935"/>
          <a:stretch>
            <a:fillRect/>
          </a:stretch>
        </p:blipFill>
        <p:spPr bwMode="auto">
          <a:xfrm>
            <a:off x="1547664" y="5733256"/>
            <a:ext cx="385046" cy="538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1" name="Прямоугольник 140"/>
          <p:cNvSpPr/>
          <p:nvPr/>
        </p:nvSpPr>
        <p:spPr>
          <a:xfrm>
            <a:off x="611560" y="6237312"/>
            <a:ext cx="936104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</a:t>
            </a:r>
          </a:p>
        </p:txBody>
      </p:sp>
      <p:pic>
        <p:nvPicPr>
          <p:cNvPr id="142" name="Picture 6" descr="http://blog.alexandraipate.com/wp-content/uploads/2urtrt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665" r="73000" b="56148"/>
          <a:stretch>
            <a:fillRect/>
          </a:stretch>
        </p:blipFill>
        <p:spPr bwMode="auto">
          <a:xfrm>
            <a:off x="827584" y="5733256"/>
            <a:ext cx="444506" cy="543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5" name="Прямоугольник 144"/>
          <p:cNvSpPr/>
          <p:nvPr/>
        </p:nvSpPr>
        <p:spPr>
          <a:xfrm>
            <a:off x="1259632" y="6237312"/>
            <a:ext cx="936104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ГРБС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2051720" y="6237312"/>
            <a:ext cx="936104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ПБС</a:t>
            </a:r>
          </a:p>
        </p:txBody>
      </p:sp>
      <p:pic>
        <p:nvPicPr>
          <p:cNvPr id="147" name="Picture 10" descr="http://blog.alexandraipate.com/wp-content/uploads/2urtrt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504" t="14729" b="71462"/>
          <a:stretch>
            <a:fillRect/>
          </a:stretch>
        </p:blipFill>
        <p:spPr bwMode="auto">
          <a:xfrm>
            <a:off x="5508104" y="5733256"/>
            <a:ext cx="419738" cy="528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8" name="Прямоугольник 147"/>
          <p:cNvSpPr/>
          <p:nvPr/>
        </p:nvSpPr>
        <p:spPr>
          <a:xfrm>
            <a:off x="5220072" y="6237312"/>
            <a:ext cx="936104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ФК</a:t>
            </a:r>
          </a:p>
        </p:txBody>
      </p:sp>
      <p:cxnSp>
        <p:nvCxnSpPr>
          <p:cNvPr id="151" name="Соединительная линия уступом 150"/>
          <p:cNvCxnSpPr>
            <a:stCxn id="65" idx="3"/>
          </p:cNvCxnSpPr>
          <p:nvPr/>
        </p:nvCxnSpPr>
        <p:spPr>
          <a:xfrm>
            <a:off x="3059832" y="3320988"/>
            <a:ext cx="792088" cy="248427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5" name="Прямоугольник 154"/>
          <p:cNvSpPr/>
          <p:nvPr/>
        </p:nvSpPr>
        <p:spPr>
          <a:xfrm>
            <a:off x="3275856" y="5805264"/>
            <a:ext cx="1152128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Публикация для ОСГУ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6" name="Рисунок 80" descr="business_male_female_user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492896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7" name="Прямоугольник 156"/>
          <p:cNvSpPr/>
          <p:nvPr/>
        </p:nvSpPr>
        <p:spPr>
          <a:xfrm>
            <a:off x="3419872" y="2879358"/>
            <a:ext cx="1295004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Методологи МФ  РФ и ФК</a:t>
            </a:r>
          </a:p>
        </p:txBody>
      </p:sp>
      <p:cxnSp>
        <p:nvCxnSpPr>
          <p:cNvPr id="159" name="Соединительная линия уступом 158"/>
          <p:cNvCxnSpPr>
            <a:stCxn id="156" idx="1"/>
            <a:endCxn id="66" idx="3"/>
          </p:cNvCxnSpPr>
          <p:nvPr/>
        </p:nvCxnSpPr>
        <p:spPr>
          <a:xfrm rot="10800000" flipV="1">
            <a:off x="3059832" y="2744923"/>
            <a:ext cx="648072" cy="7058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0" name="Соединительная линия уступом 169"/>
          <p:cNvCxnSpPr>
            <a:stCxn id="140" idx="0"/>
            <a:endCxn id="89" idx="2"/>
          </p:cNvCxnSpPr>
          <p:nvPr/>
        </p:nvCxnSpPr>
        <p:spPr>
          <a:xfrm rot="5400000" flipH="1" flipV="1">
            <a:off x="1265883" y="5127440"/>
            <a:ext cx="1080120" cy="13151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3" name="Соединительная линия уступом 172"/>
          <p:cNvCxnSpPr>
            <a:stCxn id="138" idx="0"/>
            <a:endCxn id="89" idx="2"/>
          </p:cNvCxnSpPr>
          <p:nvPr/>
        </p:nvCxnSpPr>
        <p:spPr>
          <a:xfrm rot="16200000" flipV="1">
            <a:off x="1670601" y="4854235"/>
            <a:ext cx="1080120" cy="67792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6" name="Соединительная линия уступом 175"/>
          <p:cNvCxnSpPr>
            <a:stCxn id="147" idx="0"/>
          </p:cNvCxnSpPr>
          <p:nvPr/>
        </p:nvCxnSpPr>
        <p:spPr>
          <a:xfrm rot="5400000" flipH="1" flipV="1">
            <a:off x="6045087" y="5190120"/>
            <a:ext cx="216023" cy="870251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7" name="Соединительная линия уступом 166"/>
          <p:cNvCxnSpPr>
            <a:stCxn id="142" idx="0"/>
            <a:endCxn id="89" idx="2"/>
          </p:cNvCxnSpPr>
          <p:nvPr/>
        </p:nvCxnSpPr>
        <p:spPr>
          <a:xfrm rot="5400000" flipH="1" flipV="1">
            <a:off x="920708" y="4782265"/>
            <a:ext cx="1080120" cy="82186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0319C0-E483-4DEB-BCA4-83C549B9A5D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0" animBg="1"/>
      <p:bldP spid="274" grpId="0" animBg="1"/>
      <p:bldP spid="271" grpId="0" animBg="1"/>
      <p:bldP spid="89" grpId="0" animBg="1"/>
      <p:bldP spid="342" grpId="0" animBg="1"/>
      <p:bldP spid="66" grpId="0" animBg="1"/>
      <p:bldP spid="72" grpId="0" animBg="1"/>
      <p:bldP spid="57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1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>
            <a:grpSpLocks/>
          </p:cNvGrpSpPr>
          <p:nvPr/>
        </p:nvGrpSpPr>
        <p:grpSpPr bwMode="auto">
          <a:xfrm>
            <a:off x="2771800" y="1118398"/>
            <a:ext cx="2857500" cy="1878555"/>
            <a:chOff x="859042" y="3078435"/>
            <a:chExt cx="3225278" cy="13369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Цилиндр 7"/>
            <p:cNvSpPr/>
            <p:nvPr/>
          </p:nvSpPr>
          <p:spPr bwMode="auto">
            <a:xfrm>
              <a:off x="859042" y="3078435"/>
              <a:ext cx="3225278" cy="1336920"/>
            </a:xfrm>
            <a:prstGeom prst="can">
              <a:avLst>
                <a:gd name="adj" fmla="val 21683"/>
              </a:avLst>
            </a:prstGeom>
            <a:solidFill>
              <a:schemeClr val="bg1">
                <a:lumMod val="85000"/>
                <a:alpha val="80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rIns="36000"/>
            <a:lstStyle/>
            <a:p>
              <a:pPr>
                <a:defRPr/>
              </a:pPr>
              <a:endParaRPr lang="ru-RU" sz="11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175012" y="3146872"/>
              <a:ext cx="2600828" cy="346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00" dirty="0" smtClean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  <a:cs typeface="+mn-cs"/>
                </a:rPr>
                <a:t>Единый </a:t>
              </a:r>
              <a:r>
                <a:rPr lang="ru-RU" sz="1400" dirty="0" err="1" smtClean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  <a:cs typeface="+mn-cs"/>
                </a:rPr>
                <a:t>репозиторий</a:t>
              </a:r>
              <a:endParaRPr lang="ru-RU" sz="14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+mn-cs"/>
              </a:endParaRPr>
            </a:p>
          </p:txBody>
        </p:sp>
      </p:grpSp>
      <p:pic>
        <p:nvPicPr>
          <p:cNvPr id="13" name="Рисунок 80" descr="business_male_female_user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74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83" descr="business_male_female_user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651717"/>
            <a:ext cx="576064" cy="5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0" y="3857628"/>
            <a:ext cx="928662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МФ РФ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7784" y="3212976"/>
            <a:ext cx="3168352" cy="2088232"/>
          </a:xfrm>
          <a:prstGeom prst="rect">
            <a:avLst/>
          </a:prstGeom>
          <a:solidFill>
            <a:srgbClr val="C9DBF7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t"/>
          <a:lstStyle/>
          <a:p>
            <a:pPr algn="ctr"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Среда коллективной разработки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7" name="Picture 6" descr="http://blog.alexandraipate.com/wp-content/uploads/2urtrt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665" r="73000" b="56148"/>
          <a:stretch>
            <a:fillRect/>
          </a:stretch>
        </p:blipFill>
        <p:spPr bwMode="auto">
          <a:xfrm>
            <a:off x="5076056" y="5949280"/>
            <a:ext cx="444506" cy="543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10" descr="http://blog.alexandraipate.com/wp-content/uploads/2urtrt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504" t="14729" b="71462"/>
          <a:stretch>
            <a:fillRect/>
          </a:stretch>
        </p:blipFill>
        <p:spPr bwMode="auto">
          <a:xfrm>
            <a:off x="2987824" y="5949280"/>
            <a:ext cx="419738" cy="528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12" descr="http://blog.alexandraipate.com/wp-content/uploads/2urtrt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12" r="26499" b="85935"/>
          <a:stretch>
            <a:fillRect/>
          </a:stretch>
        </p:blipFill>
        <p:spPr bwMode="auto">
          <a:xfrm>
            <a:off x="4042938" y="5949280"/>
            <a:ext cx="385046" cy="538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Группа 329"/>
          <p:cNvGrpSpPr/>
          <p:nvPr/>
        </p:nvGrpSpPr>
        <p:grpSpPr>
          <a:xfrm>
            <a:off x="7596336" y="3501008"/>
            <a:ext cx="720080" cy="598834"/>
            <a:chOff x="185532" y="2881256"/>
            <a:chExt cx="636525" cy="5361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1" name="Picture 8" descr="http://blog.alexandraipate.com/wp-content/uploads/2urtrts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900" r="49100" b="86243"/>
            <a:stretch>
              <a:fillRect/>
            </a:stretch>
          </p:blipFill>
          <p:spPr bwMode="auto">
            <a:xfrm>
              <a:off x="332628" y="2881256"/>
              <a:ext cx="342333" cy="4560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Picture 8" descr="http://blog.alexandraipate.com/wp-content/uploads/2urtrts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900" r="49100" b="86243"/>
            <a:stretch>
              <a:fillRect/>
            </a:stretch>
          </p:blipFill>
          <p:spPr bwMode="auto">
            <a:xfrm>
              <a:off x="479724" y="2961444"/>
              <a:ext cx="342333" cy="4560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Picture 8" descr="http://blog.alexandraipate.com/wp-content/uploads/2urtrts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900" r="49100" b="86243"/>
            <a:stretch>
              <a:fillRect/>
            </a:stretch>
          </p:blipFill>
          <p:spPr bwMode="auto">
            <a:xfrm>
              <a:off x="185532" y="2961444"/>
              <a:ext cx="342333" cy="4560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5" name="Рисунок 44" descr="логотип-электронный-бюджет 1.png"/>
          <p:cNvPicPr>
            <a:picLocks noChangeAspect="1"/>
          </p:cNvPicPr>
          <p:nvPr/>
        </p:nvPicPr>
        <p:blipFill>
          <a:blip r:embed="rId6" cstate="print"/>
          <a:srcRect r="63296"/>
          <a:stretch>
            <a:fillRect/>
          </a:stretch>
        </p:blipFill>
        <p:spPr>
          <a:xfrm>
            <a:off x="2915816" y="1484784"/>
            <a:ext cx="391003" cy="3571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Прямоугольник 45"/>
          <p:cNvSpPr/>
          <p:nvPr/>
        </p:nvSpPr>
        <p:spPr>
          <a:xfrm>
            <a:off x="2915816" y="3861048"/>
            <a:ext cx="1224136" cy="360040"/>
          </a:xfrm>
          <a:prstGeom prst="rect">
            <a:avLst/>
          </a:prstGeom>
          <a:solidFill>
            <a:srgbClr val="90B5F0"/>
          </a:solidFill>
          <a:ln w="9525" cap="flat" cmpd="sng" algn="ctr">
            <a:solidFill>
              <a:srgbClr val="5C92B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65023" rIns="0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Планирование и управление</a:t>
            </a:r>
            <a:endParaRPr lang="ru-RU" sz="1200" kern="0" dirty="0">
              <a:solidFill>
                <a:prstClr val="black">
                  <a:lumMod val="85000"/>
                  <a:lumOff val="1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915816" y="4293096"/>
            <a:ext cx="1224136" cy="360040"/>
          </a:xfrm>
          <a:prstGeom prst="rect">
            <a:avLst/>
          </a:prstGeom>
          <a:solidFill>
            <a:srgbClr val="90B5F0"/>
          </a:solidFill>
          <a:ln w="9525" cap="flat" cmpd="sng" algn="ctr">
            <a:solidFill>
              <a:srgbClr val="5C92B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65023" rIns="0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Контроль и мониторинг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283968" y="3861048"/>
            <a:ext cx="1224136" cy="360040"/>
          </a:xfrm>
          <a:prstGeom prst="rect">
            <a:avLst/>
          </a:prstGeom>
          <a:solidFill>
            <a:srgbClr val="90B5F0"/>
          </a:solidFill>
          <a:ln w="9525" cap="flat" cmpd="sng" algn="ctr">
            <a:solidFill>
              <a:srgbClr val="5C92B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65023" rIns="0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 требованиями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283968" y="4293096"/>
            <a:ext cx="1224136" cy="360040"/>
          </a:xfrm>
          <a:prstGeom prst="rect">
            <a:avLst/>
          </a:prstGeom>
          <a:solidFill>
            <a:srgbClr val="90B5F0"/>
          </a:solidFill>
          <a:ln w="9525" cap="flat" cmpd="sng" algn="ctr">
            <a:solidFill>
              <a:srgbClr val="5C92B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65023" rIns="0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 архитектурой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987824" y="1916832"/>
            <a:ext cx="936104" cy="360040"/>
          </a:xfrm>
          <a:prstGeom prst="rect">
            <a:avLst/>
          </a:prstGeom>
          <a:gradFill rotWithShape="1">
            <a:gsLst>
              <a:gs pos="0">
                <a:srgbClr val="8B5D3D">
                  <a:tint val="43000"/>
                  <a:satMod val="165000"/>
                </a:srgbClr>
              </a:gs>
              <a:gs pos="55000">
                <a:srgbClr val="8B5D3D">
                  <a:tint val="83000"/>
                  <a:satMod val="155000"/>
                </a:srgbClr>
              </a:gs>
              <a:gs pos="100000">
                <a:srgbClr val="8B5D3D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8B5D3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rIns="0" anchor="ctr">
            <a:noAutofit/>
          </a:bodyPr>
          <a:lstStyle>
            <a:defPPr>
              <a:defRPr lang="ru-RU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defRPr>
            </a:lvl1pPr>
          </a:lstStyle>
          <a:p>
            <a:r>
              <a:rPr lang="ru-RU" sz="1000" b="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Работы и задачи</a:t>
            </a:r>
            <a:endParaRPr lang="ru-RU" sz="1000" b="0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87824" y="2348880"/>
            <a:ext cx="936104" cy="360040"/>
          </a:xfrm>
          <a:prstGeom prst="rect">
            <a:avLst/>
          </a:prstGeom>
          <a:gradFill rotWithShape="1">
            <a:gsLst>
              <a:gs pos="0">
                <a:srgbClr val="8B5D3D">
                  <a:tint val="43000"/>
                  <a:satMod val="165000"/>
                </a:srgbClr>
              </a:gs>
              <a:gs pos="55000">
                <a:srgbClr val="8B5D3D">
                  <a:tint val="83000"/>
                  <a:satMod val="155000"/>
                </a:srgbClr>
              </a:gs>
              <a:gs pos="100000">
                <a:srgbClr val="8B5D3D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8B5D3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rIns="0" anchor="ctr">
            <a:noAutofit/>
          </a:bodyPr>
          <a:lstStyle>
            <a:defPPr>
              <a:defRPr lang="ru-RU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defRPr>
            </a:lvl1pPr>
          </a:lstStyle>
          <a:p>
            <a:r>
              <a:rPr lang="ru-RU" sz="1000" b="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Статистика и показатели</a:t>
            </a:r>
            <a:endParaRPr lang="ru-RU" sz="1000" b="0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99992" y="1628800"/>
            <a:ext cx="936104" cy="360040"/>
          </a:xfrm>
          <a:prstGeom prst="rect">
            <a:avLst/>
          </a:prstGeom>
          <a:gradFill rotWithShape="1">
            <a:gsLst>
              <a:gs pos="0">
                <a:srgbClr val="8B5D3D">
                  <a:tint val="43000"/>
                  <a:satMod val="165000"/>
                </a:srgbClr>
              </a:gs>
              <a:gs pos="55000">
                <a:srgbClr val="8B5D3D">
                  <a:tint val="83000"/>
                  <a:satMod val="155000"/>
                </a:srgbClr>
              </a:gs>
              <a:gs pos="100000">
                <a:srgbClr val="8B5D3D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8B5D3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rIns="0" anchor="ctr">
            <a:noAutofit/>
          </a:bodyPr>
          <a:lstStyle>
            <a:defPPr>
              <a:defRPr lang="ru-RU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defRPr>
            </a:lvl1pPr>
          </a:lstStyle>
          <a:p>
            <a:r>
              <a:rPr lang="ru-RU" sz="1000" b="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</a:t>
            </a:r>
            <a:endParaRPr lang="ru-RU" sz="1000" b="0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99992" y="2060848"/>
            <a:ext cx="936104" cy="360040"/>
          </a:xfrm>
          <a:prstGeom prst="rect">
            <a:avLst/>
          </a:prstGeom>
          <a:gradFill rotWithShape="1">
            <a:gsLst>
              <a:gs pos="0">
                <a:srgbClr val="8B5D3D">
                  <a:tint val="43000"/>
                  <a:satMod val="165000"/>
                </a:srgbClr>
              </a:gs>
              <a:gs pos="55000">
                <a:srgbClr val="8B5D3D">
                  <a:tint val="83000"/>
                  <a:satMod val="155000"/>
                </a:srgbClr>
              </a:gs>
              <a:gs pos="100000">
                <a:srgbClr val="8B5D3D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8B5D3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rIns="0" anchor="ctr">
            <a:noAutofit/>
          </a:bodyPr>
          <a:lstStyle>
            <a:defPPr>
              <a:defRPr lang="ru-RU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defRPr>
            </a:lvl1pPr>
          </a:lstStyle>
          <a:p>
            <a:r>
              <a:rPr lang="ru-RU" sz="1000" b="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Проектные решения</a:t>
            </a:r>
            <a:endParaRPr lang="ru-RU" sz="1000" b="0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99992" y="2492896"/>
            <a:ext cx="936104" cy="360040"/>
          </a:xfrm>
          <a:prstGeom prst="rect">
            <a:avLst/>
          </a:prstGeom>
          <a:gradFill rotWithShape="1">
            <a:gsLst>
              <a:gs pos="0">
                <a:srgbClr val="8B5D3D">
                  <a:tint val="43000"/>
                  <a:satMod val="165000"/>
                </a:srgbClr>
              </a:gs>
              <a:gs pos="55000">
                <a:srgbClr val="8B5D3D">
                  <a:tint val="83000"/>
                  <a:satMod val="155000"/>
                </a:srgbClr>
              </a:gs>
              <a:gs pos="100000">
                <a:srgbClr val="8B5D3D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8B5D3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rIns="0" anchor="ctr">
            <a:noAutofit/>
          </a:bodyPr>
          <a:lstStyle>
            <a:defPPr>
              <a:defRPr lang="ru-RU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defRPr>
            </a:lvl1pPr>
          </a:lstStyle>
          <a:p>
            <a:r>
              <a:rPr lang="ru-RU" sz="1000" b="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Архитектура</a:t>
            </a:r>
            <a:endParaRPr lang="ru-RU" sz="1000" b="0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rot="16200000">
            <a:off x="3635896" y="2060848"/>
            <a:ext cx="1224136" cy="360040"/>
          </a:xfrm>
          <a:prstGeom prst="rect">
            <a:avLst/>
          </a:prstGeom>
          <a:gradFill rotWithShape="1">
            <a:gsLst>
              <a:gs pos="0">
                <a:srgbClr val="8B5D3D">
                  <a:tint val="43000"/>
                  <a:satMod val="165000"/>
                </a:srgbClr>
              </a:gs>
              <a:gs pos="55000">
                <a:srgbClr val="8B5D3D">
                  <a:tint val="83000"/>
                  <a:satMod val="155000"/>
                </a:srgbClr>
              </a:gs>
              <a:gs pos="100000">
                <a:srgbClr val="8B5D3D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8B5D3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rIns="0" anchor="ctr">
            <a:noAutofit/>
          </a:bodyPr>
          <a:lstStyle>
            <a:defPPr>
              <a:defRPr lang="ru-RU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defRPr>
            </a:lvl1pPr>
          </a:lstStyle>
          <a:p>
            <a:r>
              <a:rPr lang="ru-RU" sz="1000" b="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Библиотека </a:t>
            </a:r>
            <a:br>
              <a:rPr lang="ru-RU" sz="1000" b="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000" b="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типовых объектов</a:t>
            </a:r>
            <a:endParaRPr lang="ru-RU" sz="1000" b="0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42844" y="5072074"/>
            <a:ext cx="504056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ФК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380312" y="4221088"/>
            <a:ext cx="151216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Архитектурный комитет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915816" y="4734669"/>
            <a:ext cx="2592288" cy="360040"/>
          </a:xfrm>
          <a:prstGeom prst="rect">
            <a:avLst/>
          </a:prstGeom>
          <a:solidFill>
            <a:srgbClr val="90B5F0"/>
          </a:solidFill>
          <a:ln w="9525" cap="flat" cmpd="sng" algn="ctr">
            <a:solidFill>
              <a:srgbClr val="5C92B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65023" rIns="0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Процессы коммуникации и согласования</a:t>
            </a:r>
          </a:p>
        </p:txBody>
      </p:sp>
      <p:sp>
        <p:nvSpPr>
          <p:cNvPr id="74" name="Стрелка вниз 73"/>
          <p:cNvSpPr/>
          <p:nvPr/>
        </p:nvSpPr>
        <p:spPr>
          <a:xfrm rot="16200000">
            <a:off x="1727684" y="3176972"/>
            <a:ext cx="216024" cy="1152128"/>
          </a:xfrm>
          <a:prstGeom prst="downArrow">
            <a:avLst/>
          </a:prstGeom>
          <a:solidFill>
            <a:srgbClr val="53B029"/>
          </a:solidFill>
          <a:ln w="38100" cap="flat" cmpd="sng" algn="ctr">
            <a:noFill/>
            <a:prstDash val="solid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Стрелка вниз 74"/>
          <p:cNvSpPr/>
          <p:nvPr/>
        </p:nvSpPr>
        <p:spPr>
          <a:xfrm rot="16200000">
            <a:off x="1727685" y="4329100"/>
            <a:ext cx="216024" cy="1152128"/>
          </a:xfrm>
          <a:prstGeom prst="downArrow">
            <a:avLst/>
          </a:prstGeom>
          <a:solidFill>
            <a:srgbClr val="53B029"/>
          </a:solidFill>
          <a:ln w="38100" cap="flat" cmpd="sng" algn="ctr">
            <a:noFill/>
            <a:prstDash val="solid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652120" y="6237312"/>
            <a:ext cx="1634524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Исполнители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Стрелка вниз 76"/>
          <p:cNvSpPr/>
          <p:nvPr/>
        </p:nvSpPr>
        <p:spPr>
          <a:xfrm rot="5400000">
            <a:off x="6480212" y="3392996"/>
            <a:ext cx="216024" cy="1152128"/>
          </a:xfrm>
          <a:prstGeom prst="downArrow">
            <a:avLst/>
          </a:prstGeom>
          <a:solidFill>
            <a:srgbClr val="53B029"/>
          </a:solidFill>
          <a:ln w="38100" cap="flat" cmpd="sng" algn="ctr">
            <a:noFill/>
            <a:prstDash val="solid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Стрелка вниз 77"/>
          <p:cNvSpPr/>
          <p:nvPr/>
        </p:nvSpPr>
        <p:spPr>
          <a:xfrm rot="11422845" flipV="1">
            <a:off x="3174529" y="5460649"/>
            <a:ext cx="216024" cy="493458"/>
          </a:xfrm>
          <a:prstGeom prst="downArrow">
            <a:avLst/>
          </a:prstGeom>
          <a:solidFill>
            <a:srgbClr val="53B029"/>
          </a:solidFill>
          <a:ln w="38100" cap="flat" cmpd="sng" algn="ctr">
            <a:noFill/>
            <a:prstDash val="solid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" name="Стрелка вниз 80"/>
          <p:cNvSpPr/>
          <p:nvPr/>
        </p:nvSpPr>
        <p:spPr>
          <a:xfrm rot="10177155" flipH="1" flipV="1">
            <a:off x="5118746" y="5460648"/>
            <a:ext cx="216024" cy="493458"/>
          </a:xfrm>
          <a:prstGeom prst="downArrow">
            <a:avLst/>
          </a:prstGeom>
          <a:solidFill>
            <a:srgbClr val="53B029"/>
          </a:solidFill>
          <a:ln w="38100" cap="flat" cmpd="sng" algn="ctr">
            <a:noFill/>
            <a:prstDash val="solid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Стрелка вниз 81"/>
          <p:cNvSpPr/>
          <p:nvPr/>
        </p:nvSpPr>
        <p:spPr>
          <a:xfrm rot="10800000" flipH="1" flipV="1">
            <a:off x="4110634" y="5517232"/>
            <a:ext cx="216024" cy="436874"/>
          </a:xfrm>
          <a:prstGeom prst="downArrow">
            <a:avLst/>
          </a:prstGeom>
          <a:solidFill>
            <a:srgbClr val="53B029"/>
          </a:solidFill>
          <a:ln w="38100" cap="flat" cmpd="sng" algn="ctr">
            <a:noFill/>
            <a:prstDash val="solid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292080" y="5445224"/>
            <a:ext cx="158417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формуляры и БП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42910" y="4000504"/>
            <a:ext cx="2016224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и контроль методологическое сопровождение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580112" y="4077072"/>
            <a:ext cx="201622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архитектурный </a:t>
            </a:r>
            <a:b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надзор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156176" y="1124744"/>
            <a:ext cx="2808312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Единое видение архитектуры</a:t>
            </a:r>
          </a:p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Связанность требований</a:t>
            </a:r>
          </a:p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Управляемость изменений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96136" y="1124744"/>
            <a:ext cx="35618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Заголовок 13"/>
          <p:cNvSpPr txBox="1">
            <a:spLocks/>
          </p:cNvSpPr>
          <p:nvPr/>
        </p:nvSpPr>
        <p:spPr bwMode="auto">
          <a:xfrm>
            <a:off x="0" y="0"/>
            <a:ext cx="9144000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lvl="0" algn="ctr">
              <a:defRPr/>
            </a:pPr>
            <a:r>
              <a:rPr lang="ru-RU" sz="20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Среда коллективной разработки системы </a:t>
            </a:r>
          </a:p>
          <a:p>
            <a:pPr lvl="0" algn="ctr">
              <a:defRPr/>
            </a:pPr>
            <a:r>
              <a:rPr lang="ru-RU" sz="20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«Электронный бюджет» и управление требованиями</a:t>
            </a:r>
          </a:p>
        </p:txBody>
      </p:sp>
      <p:sp>
        <p:nvSpPr>
          <p:cNvPr id="44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0319C0-E483-4DEB-BCA4-83C549B9A5D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Прямоугольник 272"/>
          <p:cNvSpPr/>
          <p:nvPr/>
        </p:nvSpPr>
        <p:spPr>
          <a:xfrm>
            <a:off x="4388199" y="1102198"/>
            <a:ext cx="863600" cy="532719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rIns="0" anchor="ctr"/>
          <a:lstStyle/>
          <a:p>
            <a:pPr algn="ctr">
              <a:defRPr/>
            </a:pP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Единая транспортная система ФК</a:t>
            </a:r>
          </a:p>
        </p:txBody>
      </p:sp>
      <p:sp>
        <p:nvSpPr>
          <p:cNvPr id="356" name="Прямоугольник 355"/>
          <p:cNvSpPr/>
          <p:nvPr/>
        </p:nvSpPr>
        <p:spPr bwMode="auto">
          <a:xfrm rot="10800000" flipV="1">
            <a:off x="6140778" y="1087506"/>
            <a:ext cx="2898446" cy="4141694"/>
          </a:xfrm>
          <a:prstGeom prst="rect">
            <a:avLst/>
          </a:prstGeom>
          <a:solidFill>
            <a:srgbClr val="C9DBF7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/>
          <a:lstStyle/>
          <a:p>
            <a:pPr algn="ctr"/>
            <a:r>
              <a:rPr lang="ru-RU" sz="1400" b="1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ИС ФК</a:t>
            </a:r>
          </a:p>
          <a:p>
            <a:pPr algn="ctr"/>
            <a:endParaRPr lang="ru-RU" sz="1400" b="1">
              <a:solidFill>
                <a:srgbClr val="262626"/>
              </a:solidFill>
              <a:latin typeface="Tahoma" pitchFamily="34" charset="0"/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9222" name="Заголовок 7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pPr algn="ctr"/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Единая транспортная система </a:t>
            </a:r>
            <a:b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</a:br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Федерального казначейства</a:t>
            </a:r>
          </a:p>
        </p:txBody>
      </p:sp>
      <p:cxnSp>
        <p:nvCxnSpPr>
          <p:cNvPr id="268" name="Прямая соединительная линия 267"/>
          <p:cNvCxnSpPr/>
          <p:nvPr/>
        </p:nvCxnSpPr>
        <p:spPr bwMode="auto">
          <a:xfrm flipV="1">
            <a:off x="6797675" y="5949280"/>
            <a:ext cx="0" cy="180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69" name="Прямая соединительная линия 268"/>
          <p:cNvCxnSpPr/>
          <p:nvPr/>
        </p:nvCxnSpPr>
        <p:spPr bwMode="auto">
          <a:xfrm flipV="1">
            <a:off x="7229475" y="5949280"/>
            <a:ext cx="0" cy="180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70" name="Прямая соединительная линия 269"/>
          <p:cNvCxnSpPr/>
          <p:nvPr/>
        </p:nvCxnSpPr>
        <p:spPr>
          <a:xfrm flipV="1">
            <a:off x="6072198" y="5810250"/>
            <a:ext cx="2997506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Прямоугольник 270"/>
          <p:cNvSpPr/>
          <p:nvPr/>
        </p:nvSpPr>
        <p:spPr>
          <a:xfrm>
            <a:off x="684213" y="1125538"/>
            <a:ext cx="2651125" cy="4606925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rgbClr val="002060"/>
            </a:solidFill>
            <a:prstDash val="lg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30046" tIns="65023" rIns="130046" bIns="65023"/>
          <a:lstStyle/>
          <a:p>
            <a:pPr algn="ctr"/>
            <a:r>
              <a:rPr lang="ru-RU" sz="1600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Электронный </a:t>
            </a:r>
          </a:p>
          <a:p>
            <a:pPr algn="ctr"/>
            <a:r>
              <a:rPr lang="ru-RU" sz="1600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бюджет</a:t>
            </a:r>
          </a:p>
        </p:txBody>
      </p:sp>
      <p:sp>
        <p:nvSpPr>
          <p:cNvPr id="274" name="Прямоугольник 273"/>
          <p:cNvSpPr/>
          <p:nvPr/>
        </p:nvSpPr>
        <p:spPr bwMode="auto">
          <a:xfrm rot="10800000" flipV="1">
            <a:off x="6444208" y="2767248"/>
            <a:ext cx="2304256" cy="2101912"/>
          </a:xfrm>
          <a:prstGeom prst="rect">
            <a:avLst/>
          </a:prstGeom>
          <a:solidFill>
            <a:srgbClr val="90B5F0"/>
          </a:solidFill>
          <a:ln w="9525" cap="flat" cmpd="sng" algn="ctr">
            <a:solidFill>
              <a:srgbClr val="5C92B5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30046" tIns="65023" rIns="130046" bIns="65023" anchor="ctr"/>
          <a:lstStyle/>
          <a:p>
            <a:pPr algn="ctr"/>
            <a:r>
              <a:rPr lang="ru-RU" sz="10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АСФК</a:t>
            </a:r>
          </a:p>
          <a:p>
            <a:pPr algn="ctr"/>
            <a:endParaRPr lang="ru-RU" sz="1000" b="1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" name="Выноска 1 (с границей) 275"/>
          <p:cNvSpPr/>
          <p:nvPr/>
        </p:nvSpPr>
        <p:spPr>
          <a:xfrm rot="16200000" flipH="1">
            <a:off x="5539418" y="4441722"/>
            <a:ext cx="315982" cy="764231"/>
          </a:xfrm>
          <a:prstGeom prst="accentCallout1">
            <a:avLst>
              <a:gd name="adj1" fmla="val 18750"/>
              <a:gd name="adj2" fmla="val -8333"/>
              <a:gd name="adj3" fmla="val -1898"/>
              <a:gd name="adj4" fmla="val -76476"/>
            </a:avLst>
          </a:prstGeom>
          <a:noFill/>
          <a:ln w="1270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ru-RU" sz="1100">
                <a:solidFill>
                  <a:srgbClr val="40404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Сервисы</a:t>
            </a:r>
          </a:p>
        </p:txBody>
      </p:sp>
      <p:sp>
        <p:nvSpPr>
          <p:cNvPr id="277" name="TextBox 37"/>
          <p:cNvSpPr txBox="1">
            <a:spLocks noChangeArrowheads="1"/>
          </p:cNvSpPr>
          <p:nvPr/>
        </p:nvSpPr>
        <p:spPr bwMode="auto">
          <a:xfrm>
            <a:off x="7569538" y="5538718"/>
            <a:ext cx="1512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r"/>
            <a:r>
              <a:rPr lang="ru-RU" sz="160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ЦАФК/МОУ</a:t>
            </a:r>
          </a:p>
        </p:txBody>
      </p:sp>
      <p:sp>
        <p:nvSpPr>
          <p:cNvPr id="278" name="TextBox 39"/>
          <p:cNvSpPr txBox="1">
            <a:spLocks noChangeArrowheads="1"/>
          </p:cNvSpPr>
          <p:nvPr/>
        </p:nvSpPr>
        <p:spPr bwMode="auto">
          <a:xfrm>
            <a:off x="7631112" y="6021288"/>
            <a:ext cx="1512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r"/>
            <a:r>
              <a:rPr lang="ru-RU" sz="160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УФК</a:t>
            </a:r>
          </a:p>
        </p:txBody>
      </p:sp>
      <p:sp>
        <p:nvSpPr>
          <p:cNvPr id="292" name="Блок-схема: узел 291"/>
          <p:cNvSpPr/>
          <p:nvPr/>
        </p:nvSpPr>
        <p:spPr bwMode="auto">
          <a:xfrm rot="5400000" flipV="1">
            <a:off x="6784003" y="5841280"/>
            <a:ext cx="108000" cy="108000"/>
          </a:xfrm>
          <a:prstGeom prst="flowChartConnector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3" name="Блок-схема: узел 292"/>
          <p:cNvSpPr/>
          <p:nvPr/>
        </p:nvSpPr>
        <p:spPr bwMode="auto">
          <a:xfrm rot="5400000" flipV="1">
            <a:off x="7204691" y="5841279"/>
            <a:ext cx="108000" cy="108000"/>
          </a:xfrm>
          <a:prstGeom prst="flowChartConnector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5" name="Блок-схема: узел 294"/>
          <p:cNvSpPr/>
          <p:nvPr/>
        </p:nvSpPr>
        <p:spPr bwMode="auto">
          <a:xfrm rot="5400000" flipV="1">
            <a:off x="7633316" y="5841279"/>
            <a:ext cx="108000" cy="108000"/>
          </a:xfrm>
          <a:prstGeom prst="flowChartConnector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2" name="Выноска 1 (с границей) 321"/>
          <p:cNvSpPr/>
          <p:nvPr/>
        </p:nvSpPr>
        <p:spPr>
          <a:xfrm rot="10800000" flipV="1">
            <a:off x="3417919" y="5929330"/>
            <a:ext cx="881034" cy="342643"/>
          </a:xfrm>
          <a:prstGeom prst="accentCallout1">
            <a:avLst>
              <a:gd name="adj1" fmla="val 47807"/>
              <a:gd name="adj2" fmla="val -2732"/>
              <a:gd name="adj3" fmla="val 51062"/>
              <a:gd name="adj4" fmla="val -23600"/>
            </a:avLst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ru-RU" sz="1100" dirty="0">
                <a:solidFill>
                  <a:srgbClr val="40404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Базисное ПО и решения</a:t>
            </a:r>
          </a:p>
        </p:txBody>
      </p:sp>
      <p:sp>
        <p:nvSpPr>
          <p:cNvPr id="323" name="Прямоугольник 322"/>
          <p:cNvSpPr/>
          <p:nvPr/>
        </p:nvSpPr>
        <p:spPr>
          <a:xfrm rot="16200000">
            <a:off x="-433981" y="3466429"/>
            <a:ext cx="3312368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cs typeface="Tahoma" pitchFamily="34" charset="0"/>
              </a:rPr>
              <a:t>Личный кабинет</a:t>
            </a:r>
          </a:p>
        </p:txBody>
      </p:sp>
      <p:cxnSp>
        <p:nvCxnSpPr>
          <p:cNvPr id="325" name="Прямая соединительная линия 324"/>
          <p:cNvCxnSpPr/>
          <p:nvPr/>
        </p:nvCxnSpPr>
        <p:spPr bwMode="auto">
          <a:xfrm flipV="1">
            <a:off x="7650163" y="5950133"/>
            <a:ext cx="0" cy="180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pic>
        <p:nvPicPr>
          <p:cNvPr id="326" name="Picture 2" descr="http://blog.alexandraipate.com/wp-content/uploads/2urtrt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00" t="30310" r="49000" b="56989"/>
          <a:stretch>
            <a:fillRect/>
          </a:stretch>
        </p:blipFill>
        <p:spPr bwMode="auto">
          <a:xfrm>
            <a:off x="218503" y="3288559"/>
            <a:ext cx="290378" cy="3574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27" name="Picture 6" descr="http://blog.alexandraipate.com/wp-content/uploads/2urtrt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665" r="73000" b="56148"/>
          <a:stretch>
            <a:fillRect/>
          </a:stretch>
        </p:blipFill>
        <p:spPr bwMode="auto">
          <a:xfrm>
            <a:off x="197108" y="2832600"/>
            <a:ext cx="326674" cy="3992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28" name="Picture 10" descr="http://blog.alexandraipate.com/wp-content/uploads/2urtrt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504" t="14729" b="71462"/>
          <a:stretch>
            <a:fillRect/>
          </a:stretch>
        </p:blipFill>
        <p:spPr bwMode="auto">
          <a:xfrm>
            <a:off x="207837" y="4237198"/>
            <a:ext cx="308472" cy="3886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29" name="Picture 12" descr="http://blog.alexandraipate.com/wp-content/uploads/2urtrt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12" r="26499" b="85935"/>
          <a:stretch>
            <a:fillRect/>
          </a:stretch>
        </p:blipFill>
        <p:spPr bwMode="auto">
          <a:xfrm>
            <a:off x="222866" y="4689370"/>
            <a:ext cx="282976" cy="3958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" name="Группа 329"/>
          <p:cNvGrpSpPr>
            <a:grpSpLocks/>
          </p:cNvGrpSpPr>
          <p:nvPr/>
        </p:nvGrpSpPr>
        <p:grpSpPr bwMode="auto">
          <a:xfrm>
            <a:off x="71438" y="3719513"/>
            <a:ext cx="500062" cy="455612"/>
            <a:chOff x="185532" y="2881256"/>
            <a:chExt cx="636525" cy="536195"/>
          </a:xfrm>
        </p:grpSpPr>
        <p:pic>
          <p:nvPicPr>
            <p:cNvPr id="331" name="Picture 8" descr="http://blog.alexandraipate.com/wp-content/uploads/2urtrts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900" r="49100" b="86243"/>
            <a:stretch>
              <a:fillRect/>
            </a:stretch>
          </p:blipFill>
          <p:spPr bwMode="auto">
            <a:xfrm>
              <a:off x="332628" y="2881256"/>
              <a:ext cx="342333" cy="45600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32" name="Picture 8" descr="http://blog.alexandraipate.com/wp-content/uploads/2urtrts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900" r="49100" b="86243"/>
            <a:stretch>
              <a:fillRect/>
            </a:stretch>
          </p:blipFill>
          <p:spPr bwMode="auto">
            <a:xfrm>
              <a:off x="479724" y="2961444"/>
              <a:ext cx="342333" cy="45600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33" name="Picture 8" descr="http://blog.alexandraipate.com/wp-content/uploads/2urtrts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900" r="49100" b="86243"/>
            <a:stretch>
              <a:fillRect/>
            </a:stretch>
          </p:blipFill>
          <p:spPr bwMode="auto">
            <a:xfrm>
              <a:off x="185532" y="2961444"/>
              <a:ext cx="342333" cy="45600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338" name="Стрелка вниз 337"/>
          <p:cNvSpPr/>
          <p:nvPr/>
        </p:nvSpPr>
        <p:spPr>
          <a:xfrm rot="16200000">
            <a:off x="208670" y="3690738"/>
            <a:ext cx="1193010" cy="476866"/>
          </a:xfrm>
          <a:prstGeom prst="downArrow">
            <a:avLst>
              <a:gd name="adj1" fmla="val 68667"/>
              <a:gd name="adj2" fmla="val 60169"/>
            </a:avLst>
          </a:prstGeom>
          <a:gradFill rotWithShape="1">
            <a:gsLst>
              <a:gs pos="0">
                <a:srgbClr val="438086">
                  <a:tint val="1000"/>
                  <a:satMod val="255000"/>
                </a:srgbClr>
              </a:gs>
              <a:gs pos="55000">
                <a:srgbClr val="438086">
                  <a:tint val="12000"/>
                  <a:satMod val="255000"/>
                </a:srgbClr>
              </a:gs>
              <a:gs pos="100000">
                <a:srgbClr val="438086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38086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Georgia"/>
              <a:ea typeface="ＭＳ Ｐゴシック"/>
              <a:cs typeface="ＭＳ Ｐゴシック"/>
            </a:endParaRPr>
          </a:p>
        </p:txBody>
      </p:sp>
      <p:sp>
        <p:nvSpPr>
          <p:cNvPr id="272" name="Прямоугольник 271"/>
          <p:cNvSpPr/>
          <p:nvPr/>
        </p:nvSpPr>
        <p:spPr bwMode="auto">
          <a:xfrm>
            <a:off x="6742747" y="6036551"/>
            <a:ext cx="1033486" cy="338431"/>
          </a:xfrm>
          <a:prstGeom prst="rect">
            <a:avLst/>
          </a:prstGeom>
          <a:solidFill>
            <a:schemeClr val="accent6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/>
            <a:r>
              <a:rPr lang="ru-RU" sz="1600">
                <a:solidFill>
                  <a:schemeClr val="bg1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АСК</a:t>
            </a:r>
          </a:p>
        </p:txBody>
      </p:sp>
      <p:grpSp>
        <p:nvGrpSpPr>
          <p:cNvPr id="3" name="Группа 70"/>
          <p:cNvGrpSpPr>
            <a:grpSpLocks/>
          </p:cNvGrpSpPr>
          <p:nvPr/>
        </p:nvGrpSpPr>
        <p:grpSpPr bwMode="auto">
          <a:xfrm>
            <a:off x="5170488" y="1987550"/>
            <a:ext cx="1273175" cy="2509838"/>
            <a:chOff x="5170019" y="1987155"/>
            <a:chExt cx="1274189" cy="2510757"/>
          </a:xfrm>
        </p:grpSpPr>
        <p:cxnSp>
          <p:nvCxnSpPr>
            <p:cNvPr id="291" name="Прямая соединительная линия 290"/>
            <p:cNvCxnSpPr>
              <a:endCxn id="296" idx="4"/>
            </p:cNvCxnSpPr>
            <p:nvPr/>
          </p:nvCxnSpPr>
          <p:spPr bwMode="auto">
            <a:xfrm flipH="1">
              <a:off x="5320831" y="2337324"/>
              <a:ext cx="1090343" cy="2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296" name="Блок-схема: узел 295"/>
            <p:cNvSpPr/>
            <p:nvPr/>
          </p:nvSpPr>
          <p:spPr bwMode="auto">
            <a:xfrm rot="5400000" flipV="1">
              <a:off x="5173987" y="2261919"/>
              <a:ext cx="142875" cy="150812"/>
            </a:xfrm>
            <a:prstGeom prst="flowChartConnector">
              <a:avLst/>
            </a:prstGeom>
            <a:solidFill>
              <a:srgbClr val="90B5F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99" name="Прямая соединительная линия 298"/>
            <p:cNvCxnSpPr>
              <a:endCxn id="301" idx="4"/>
            </p:cNvCxnSpPr>
            <p:nvPr/>
          </p:nvCxnSpPr>
          <p:spPr bwMode="auto">
            <a:xfrm flipH="1" flipV="1">
              <a:off x="5320831" y="2842151"/>
              <a:ext cx="1123377" cy="10785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301" name="Блок-схема: узел 300"/>
            <p:cNvSpPr/>
            <p:nvPr/>
          </p:nvSpPr>
          <p:spPr bwMode="auto">
            <a:xfrm rot="5400000" flipV="1">
              <a:off x="5173987" y="2766744"/>
              <a:ext cx="142875" cy="150812"/>
            </a:xfrm>
            <a:prstGeom prst="flowChartConnector">
              <a:avLst/>
            </a:prstGeom>
            <a:solidFill>
              <a:srgbClr val="90B5F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04" name="Прямая соединительная линия 303"/>
            <p:cNvCxnSpPr>
              <a:endCxn id="306" idx="4"/>
            </p:cNvCxnSpPr>
            <p:nvPr/>
          </p:nvCxnSpPr>
          <p:spPr bwMode="auto">
            <a:xfrm flipH="1" flipV="1">
              <a:off x="5320831" y="3202513"/>
              <a:ext cx="1123377" cy="10463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306" name="Блок-схема: узел 305"/>
            <p:cNvSpPr/>
            <p:nvPr/>
          </p:nvSpPr>
          <p:spPr bwMode="auto">
            <a:xfrm rot="5400000" flipV="1">
              <a:off x="5173987" y="3127106"/>
              <a:ext cx="142875" cy="150812"/>
            </a:xfrm>
            <a:prstGeom prst="flowChartConnector">
              <a:avLst/>
            </a:prstGeom>
            <a:solidFill>
              <a:srgbClr val="90B5F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09" name="Прямая соединительная линия 308"/>
            <p:cNvCxnSpPr>
              <a:endCxn id="311" idx="4"/>
            </p:cNvCxnSpPr>
            <p:nvPr/>
          </p:nvCxnSpPr>
          <p:spPr bwMode="auto">
            <a:xfrm flipH="1" flipV="1">
              <a:off x="5320831" y="3634313"/>
              <a:ext cx="1123377" cy="10711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311" name="Блок-схема: узел 310"/>
            <p:cNvSpPr/>
            <p:nvPr/>
          </p:nvSpPr>
          <p:spPr bwMode="auto">
            <a:xfrm rot="5400000" flipV="1">
              <a:off x="5173987" y="3558906"/>
              <a:ext cx="142875" cy="150812"/>
            </a:xfrm>
            <a:prstGeom prst="flowChartConnector">
              <a:avLst/>
            </a:prstGeom>
            <a:solidFill>
              <a:srgbClr val="90B5F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14" name="Прямая соединительная линия 313"/>
            <p:cNvCxnSpPr>
              <a:endCxn id="316" idx="4"/>
            </p:cNvCxnSpPr>
            <p:nvPr/>
          </p:nvCxnSpPr>
          <p:spPr bwMode="auto">
            <a:xfrm flipH="1" flipV="1">
              <a:off x="5320831" y="3993088"/>
              <a:ext cx="1123377" cy="11976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316" name="Блок-схема: узел 315"/>
            <p:cNvSpPr/>
            <p:nvPr/>
          </p:nvSpPr>
          <p:spPr bwMode="auto">
            <a:xfrm rot="5400000" flipV="1">
              <a:off x="5173987" y="3917681"/>
              <a:ext cx="142875" cy="150812"/>
            </a:xfrm>
            <a:prstGeom prst="flowChartConnector">
              <a:avLst/>
            </a:prstGeom>
            <a:solidFill>
              <a:srgbClr val="90B5F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19" name="Прямая соединительная линия 318"/>
            <p:cNvCxnSpPr>
              <a:endCxn id="321" idx="4"/>
            </p:cNvCxnSpPr>
            <p:nvPr/>
          </p:nvCxnSpPr>
          <p:spPr bwMode="auto">
            <a:xfrm flipH="1" flipV="1">
              <a:off x="5320831" y="4426476"/>
              <a:ext cx="1123377" cy="10636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321" name="Блок-схема: узел 320"/>
            <p:cNvSpPr/>
            <p:nvPr/>
          </p:nvSpPr>
          <p:spPr bwMode="auto">
            <a:xfrm rot="5400000" flipV="1">
              <a:off x="5173987" y="4351069"/>
              <a:ext cx="142875" cy="150812"/>
            </a:xfrm>
            <a:prstGeom prst="flowChartConnector">
              <a:avLst/>
            </a:prstGeom>
            <a:solidFill>
              <a:srgbClr val="90B5F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53" name="Прямая соединительная линия 352"/>
            <p:cNvCxnSpPr>
              <a:endCxn id="355" idx="4"/>
            </p:cNvCxnSpPr>
            <p:nvPr/>
          </p:nvCxnSpPr>
          <p:spPr bwMode="auto">
            <a:xfrm flipH="1">
              <a:off x="5320831" y="2058592"/>
              <a:ext cx="1069656" cy="2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355" name="Блок-схема: узел 354"/>
            <p:cNvSpPr/>
            <p:nvPr/>
          </p:nvSpPr>
          <p:spPr bwMode="auto">
            <a:xfrm rot="5400000" flipV="1">
              <a:off x="5173987" y="1983187"/>
              <a:ext cx="142875" cy="150812"/>
            </a:xfrm>
            <a:prstGeom prst="flowChartConnector">
              <a:avLst/>
            </a:prstGeom>
            <a:solidFill>
              <a:srgbClr val="90B5F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358" name="Рисунок 357" descr="логотип-электронный-бюджет 1.png"/>
          <p:cNvPicPr>
            <a:picLocks noChangeAspect="1"/>
          </p:cNvPicPr>
          <p:nvPr/>
        </p:nvPicPr>
        <p:blipFill>
          <a:blip r:embed="rId5" cstate="print"/>
          <a:srcRect r="63296"/>
          <a:stretch>
            <a:fillRect/>
          </a:stretch>
        </p:blipFill>
        <p:spPr>
          <a:xfrm>
            <a:off x="724613" y="1196752"/>
            <a:ext cx="391003" cy="3571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5846" name="Picture 6" descr="http://www.simtreas.ru/img/logo-t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8822" y="1087202"/>
            <a:ext cx="428628" cy="3896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40" name="Прямоугольник 339"/>
          <p:cNvSpPr/>
          <p:nvPr/>
        </p:nvSpPr>
        <p:spPr>
          <a:xfrm>
            <a:off x="6402704" y="1593508"/>
            <a:ext cx="2369820" cy="252000"/>
          </a:xfrm>
          <a:prstGeom prst="rect">
            <a:avLst/>
          </a:prstGeom>
          <a:solidFill>
            <a:srgbClr val="90B5F0"/>
          </a:solidFill>
          <a:ln w="9525" cap="flat" cmpd="sng" algn="ctr">
            <a:solidFill>
              <a:srgbClr val="5C92B5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30046" tIns="65023" rIns="130046" bIns="65023" anchor="ctr"/>
          <a:lstStyle/>
          <a:p>
            <a:pPr algn="ctr"/>
            <a:r>
              <a:rPr lang="ru-RU" sz="10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ГИС ГМП</a:t>
            </a:r>
          </a:p>
        </p:txBody>
      </p:sp>
      <p:sp>
        <p:nvSpPr>
          <p:cNvPr id="341" name="Прямоугольник 340"/>
          <p:cNvSpPr/>
          <p:nvPr/>
        </p:nvSpPr>
        <p:spPr>
          <a:xfrm>
            <a:off x="6402704" y="1947221"/>
            <a:ext cx="2369820" cy="252000"/>
          </a:xfrm>
          <a:prstGeom prst="rect">
            <a:avLst/>
          </a:prstGeom>
          <a:solidFill>
            <a:srgbClr val="90B5F0"/>
          </a:solidFill>
          <a:ln w="9525" cap="flat" cmpd="sng" algn="ctr">
            <a:solidFill>
              <a:srgbClr val="5C92B5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30046" tIns="65023" rIns="130046" bIns="65023" anchor="ctr"/>
          <a:lstStyle/>
          <a:p>
            <a:pPr algn="ctr"/>
            <a:r>
              <a:rPr lang="ru-RU" sz="10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ГМУ</a:t>
            </a:r>
          </a:p>
        </p:txBody>
      </p:sp>
      <p:sp>
        <p:nvSpPr>
          <p:cNvPr id="342" name="Прямоугольник 341"/>
          <p:cNvSpPr/>
          <p:nvPr/>
        </p:nvSpPr>
        <p:spPr>
          <a:xfrm>
            <a:off x="6402704" y="2300934"/>
            <a:ext cx="2369820" cy="252000"/>
          </a:xfrm>
          <a:prstGeom prst="rect">
            <a:avLst/>
          </a:prstGeom>
          <a:solidFill>
            <a:srgbClr val="90B5F0"/>
          </a:solidFill>
          <a:ln w="9525" cap="flat" cmpd="sng" algn="ctr">
            <a:solidFill>
              <a:srgbClr val="5C92B5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30046" tIns="65023" rIns="130046" bIns="65023" anchor="ctr"/>
          <a:lstStyle/>
          <a:p>
            <a:pPr algn="ctr"/>
            <a:r>
              <a:rPr lang="ru-RU" sz="10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ООС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475657" y="1988840"/>
            <a:ext cx="1728192" cy="3312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000" b="1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Функциональные подсистемы</a:t>
            </a:r>
          </a:p>
        </p:txBody>
      </p:sp>
      <p:sp>
        <p:nvSpPr>
          <p:cNvPr id="275" name="Полилиния 274"/>
          <p:cNvSpPr/>
          <p:nvPr/>
        </p:nvSpPr>
        <p:spPr>
          <a:xfrm>
            <a:off x="4357816" y="3679578"/>
            <a:ext cx="2418268" cy="2428892"/>
          </a:xfrm>
          <a:custGeom>
            <a:avLst/>
            <a:gdLst>
              <a:gd name="connsiteX0" fmla="*/ 0 w 5092700"/>
              <a:gd name="connsiteY0" fmla="*/ 3467100 h 3515783"/>
              <a:gd name="connsiteX1" fmla="*/ 914400 w 5092700"/>
              <a:gd name="connsiteY1" fmla="*/ 3124200 h 3515783"/>
              <a:gd name="connsiteX2" fmla="*/ 3822700 w 5092700"/>
              <a:gd name="connsiteY2" fmla="*/ 3124200 h 3515783"/>
              <a:gd name="connsiteX3" fmla="*/ 4089400 w 5092700"/>
              <a:gd name="connsiteY3" fmla="*/ 774700 h 3515783"/>
              <a:gd name="connsiteX4" fmla="*/ 5092700 w 5092700"/>
              <a:gd name="connsiteY4" fmla="*/ 0 h 3515783"/>
              <a:gd name="connsiteX0" fmla="*/ 0 w 5234164"/>
              <a:gd name="connsiteY0" fmla="*/ 3467100 h 3515783"/>
              <a:gd name="connsiteX1" fmla="*/ 914400 w 5234164"/>
              <a:gd name="connsiteY1" fmla="*/ 3124200 h 3515783"/>
              <a:gd name="connsiteX2" fmla="*/ 3822700 w 5234164"/>
              <a:gd name="connsiteY2" fmla="*/ 3124200 h 3515783"/>
              <a:gd name="connsiteX3" fmla="*/ 4089400 w 5234164"/>
              <a:gd name="connsiteY3" fmla="*/ 774700 h 3515783"/>
              <a:gd name="connsiteX4" fmla="*/ 5234164 w 5234164"/>
              <a:gd name="connsiteY4" fmla="*/ 0 h 3515783"/>
              <a:gd name="connsiteX0" fmla="*/ 0 w 5234164"/>
              <a:gd name="connsiteY0" fmla="*/ 3467100 h 3971289"/>
              <a:gd name="connsiteX1" fmla="*/ 914400 w 5234164"/>
              <a:gd name="connsiteY1" fmla="*/ 3124200 h 3971289"/>
              <a:gd name="connsiteX2" fmla="*/ 3960989 w 5234164"/>
              <a:gd name="connsiteY2" fmla="*/ 3579706 h 3971289"/>
              <a:gd name="connsiteX3" fmla="*/ 4089400 w 5234164"/>
              <a:gd name="connsiteY3" fmla="*/ 774700 h 3971289"/>
              <a:gd name="connsiteX4" fmla="*/ 5234164 w 5234164"/>
              <a:gd name="connsiteY4" fmla="*/ 0 h 3971289"/>
              <a:gd name="connsiteX0" fmla="*/ 0 w 5092700"/>
              <a:gd name="connsiteY0" fmla="*/ 3387936 h 3971289"/>
              <a:gd name="connsiteX1" fmla="*/ 772936 w 5092700"/>
              <a:gd name="connsiteY1" fmla="*/ 3124200 h 3971289"/>
              <a:gd name="connsiteX2" fmla="*/ 3819525 w 5092700"/>
              <a:gd name="connsiteY2" fmla="*/ 3579706 h 3971289"/>
              <a:gd name="connsiteX3" fmla="*/ 3947936 w 5092700"/>
              <a:gd name="connsiteY3" fmla="*/ 774700 h 3971289"/>
              <a:gd name="connsiteX4" fmla="*/ 5092700 w 5092700"/>
              <a:gd name="connsiteY4" fmla="*/ 0 h 3971289"/>
              <a:gd name="connsiteX0" fmla="*/ 0 w 5092700"/>
              <a:gd name="connsiteY0" fmla="*/ 3387936 h 4035213"/>
              <a:gd name="connsiteX1" fmla="*/ 772936 w 5092700"/>
              <a:gd name="connsiteY1" fmla="*/ 3124200 h 4035213"/>
              <a:gd name="connsiteX2" fmla="*/ 4526844 w 5092700"/>
              <a:gd name="connsiteY2" fmla="*/ 3643630 h 4035213"/>
              <a:gd name="connsiteX3" fmla="*/ 3947936 w 5092700"/>
              <a:gd name="connsiteY3" fmla="*/ 774700 h 4035213"/>
              <a:gd name="connsiteX4" fmla="*/ 5092700 w 5092700"/>
              <a:gd name="connsiteY4" fmla="*/ 0 h 4035213"/>
              <a:gd name="connsiteX0" fmla="*/ 0 w 5176074"/>
              <a:gd name="connsiteY0" fmla="*/ 3387936 h 4036483"/>
              <a:gd name="connsiteX1" fmla="*/ 772936 w 5176074"/>
              <a:gd name="connsiteY1" fmla="*/ 3124200 h 4036483"/>
              <a:gd name="connsiteX2" fmla="*/ 4526844 w 5176074"/>
              <a:gd name="connsiteY2" fmla="*/ 3643630 h 4036483"/>
              <a:gd name="connsiteX3" fmla="*/ 4668308 w 5176074"/>
              <a:gd name="connsiteY3" fmla="*/ 767080 h 4036483"/>
              <a:gd name="connsiteX4" fmla="*/ 5092700 w 5176074"/>
              <a:gd name="connsiteY4" fmla="*/ 0 h 4036483"/>
              <a:gd name="connsiteX0" fmla="*/ 0 w 5092700"/>
              <a:gd name="connsiteY0" fmla="*/ 3387936 h 3908635"/>
              <a:gd name="connsiteX1" fmla="*/ 772936 w 5092700"/>
              <a:gd name="connsiteY1" fmla="*/ 3124200 h 3908635"/>
              <a:gd name="connsiteX2" fmla="*/ 4102453 w 5092700"/>
              <a:gd name="connsiteY2" fmla="*/ 3515782 h 3908635"/>
              <a:gd name="connsiteX3" fmla="*/ 4668308 w 5092700"/>
              <a:gd name="connsiteY3" fmla="*/ 767080 h 3908635"/>
              <a:gd name="connsiteX4" fmla="*/ 5092700 w 5092700"/>
              <a:gd name="connsiteY4" fmla="*/ 0 h 3908635"/>
              <a:gd name="connsiteX0" fmla="*/ 0 w 5654836"/>
              <a:gd name="connsiteY0" fmla="*/ 3396219 h 3916918"/>
              <a:gd name="connsiteX1" fmla="*/ 772936 w 5654836"/>
              <a:gd name="connsiteY1" fmla="*/ 3132483 h 3916918"/>
              <a:gd name="connsiteX2" fmla="*/ 4102453 w 5654836"/>
              <a:gd name="connsiteY2" fmla="*/ 3524065 h 3916918"/>
              <a:gd name="connsiteX3" fmla="*/ 4668308 w 5654836"/>
              <a:gd name="connsiteY3" fmla="*/ 775363 h 3916918"/>
              <a:gd name="connsiteX4" fmla="*/ 5654836 w 5654836"/>
              <a:gd name="connsiteY4" fmla="*/ 0 h 3916918"/>
              <a:gd name="connsiteX0" fmla="*/ 75848 w 5817776"/>
              <a:gd name="connsiteY0" fmla="*/ 3396219 h 3916919"/>
              <a:gd name="connsiteX1" fmla="*/ 848784 w 5817776"/>
              <a:gd name="connsiteY1" fmla="*/ 3132483 h 3916919"/>
              <a:gd name="connsiteX2" fmla="*/ 5168548 w 5817776"/>
              <a:gd name="connsiteY2" fmla="*/ 3524066 h 3916919"/>
              <a:gd name="connsiteX3" fmla="*/ 4744156 w 5817776"/>
              <a:gd name="connsiteY3" fmla="*/ 775363 h 3916919"/>
              <a:gd name="connsiteX4" fmla="*/ 5730684 w 5817776"/>
              <a:gd name="connsiteY4" fmla="*/ 0 h 3916919"/>
              <a:gd name="connsiteX0" fmla="*/ 75849 w 5817776"/>
              <a:gd name="connsiteY0" fmla="*/ 3396219 h 3916919"/>
              <a:gd name="connsiteX1" fmla="*/ 848784 w 5817776"/>
              <a:gd name="connsiteY1" fmla="*/ 3132483 h 3916919"/>
              <a:gd name="connsiteX2" fmla="*/ 5168548 w 5817776"/>
              <a:gd name="connsiteY2" fmla="*/ 3524066 h 3916919"/>
              <a:gd name="connsiteX3" fmla="*/ 4744156 w 5817776"/>
              <a:gd name="connsiteY3" fmla="*/ 775363 h 3916919"/>
              <a:gd name="connsiteX4" fmla="*/ 5730684 w 5817776"/>
              <a:gd name="connsiteY4" fmla="*/ 0 h 3916919"/>
              <a:gd name="connsiteX0" fmla="*/ 0 w 8919896"/>
              <a:gd name="connsiteY0" fmla="*/ 3396219 h 3916919"/>
              <a:gd name="connsiteX1" fmla="*/ 8071112 w 8919896"/>
              <a:gd name="connsiteY1" fmla="*/ 3132483 h 3916919"/>
              <a:gd name="connsiteX2" fmla="*/ 5092699 w 8919896"/>
              <a:gd name="connsiteY2" fmla="*/ 3524066 h 3916919"/>
              <a:gd name="connsiteX3" fmla="*/ 4668307 w 8919896"/>
              <a:gd name="connsiteY3" fmla="*/ 775363 h 3916919"/>
              <a:gd name="connsiteX4" fmla="*/ 5654835 w 8919896"/>
              <a:gd name="connsiteY4" fmla="*/ 0 h 3916919"/>
              <a:gd name="connsiteX0" fmla="*/ 0 w 5870751"/>
              <a:gd name="connsiteY0" fmla="*/ 3396219 h 3960875"/>
              <a:gd name="connsiteX1" fmla="*/ 5092699 w 5870751"/>
              <a:gd name="connsiteY1" fmla="*/ 3524066 h 3960875"/>
              <a:gd name="connsiteX2" fmla="*/ 4668307 w 5870751"/>
              <a:gd name="connsiteY2" fmla="*/ 775363 h 3960875"/>
              <a:gd name="connsiteX3" fmla="*/ 5654835 w 5870751"/>
              <a:gd name="connsiteY3" fmla="*/ 0 h 3960875"/>
              <a:gd name="connsiteX0" fmla="*/ 5045354 w 6106334"/>
              <a:gd name="connsiteY0" fmla="*/ 3142583 h 3918603"/>
              <a:gd name="connsiteX1" fmla="*/ 781393 w 6106334"/>
              <a:gd name="connsiteY1" fmla="*/ 3524066 h 3918603"/>
              <a:gd name="connsiteX2" fmla="*/ 357001 w 6106334"/>
              <a:gd name="connsiteY2" fmla="*/ 775363 h 3918603"/>
              <a:gd name="connsiteX3" fmla="*/ 1343529 w 6106334"/>
              <a:gd name="connsiteY3" fmla="*/ 0 h 3918603"/>
              <a:gd name="connsiteX0" fmla="*/ 5045354 w 5045354"/>
              <a:gd name="connsiteY0" fmla="*/ 3142583 h 3918603"/>
              <a:gd name="connsiteX1" fmla="*/ 781393 w 5045354"/>
              <a:gd name="connsiteY1" fmla="*/ 3524066 h 3918603"/>
              <a:gd name="connsiteX2" fmla="*/ 357001 w 5045354"/>
              <a:gd name="connsiteY2" fmla="*/ 775363 h 3918603"/>
              <a:gd name="connsiteX3" fmla="*/ 1343529 w 5045354"/>
              <a:gd name="connsiteY3" fmla="*/ 0 h 3918603"/>
              <a:gd name="connsiteX0" fmla="*/ 5045354 w 5045354"/>
              <a:gd name="connsiteY0" fmla="*/ 3396177 h 3960868"/>
              <a:gd name="connsiteX1" fmla="*/ 781393 w 5045354"/>
              <a:gd name="connsiteY1" fmla="*/ 3524066 h 3960868"/>
              <a:gd name="connsiteX2" fmla="*/ 357001 w 5045354"/>
              <a:gd name="connsiteY2" fmla="*/ 775363 h 3960868"/>
              <a:gd name="connsiteX3" fmla="*/ 1343529 w 5045354"/>
              <a:gd name="connsiteY3" fmla="*/ 0 h 3960868"/>
              <a:gd name="connsiteX0" fmla="*/ 4782043 w 4782043"/>
              <a:gd name="connsiteY0" fmla="*/ 3396177 h 3918238"/>
              <a:gd name="connsiteX1" fmla="*/ 2573329 w 4782043"/>
              <a:gd name="connsiteY1" fmla="*/ 3140397 h 3918238"/>
              <a:gd name="connsiteX2" fmla="*/ 518082 w 4782043"/>
              <a:gd name="connsiteY2" fmla="*/ 3524066 h 3918238"/>
              <a:gd name="connsiteX3" fmla="*/ 93690 w 4782043"/>
              <a:gd name="connsiteY3" fmla="*/ 775363 h 3918238"/>
              <a:gd name="connsiteX4" fmla="*/ 1080218 w 4782043"/>
              <a:gd name="connsiteY4" fmla="*/ 0 h 3918238"/>
              <a:gd name="connsiteX0" fmla="*/ 4782043 w 4782043"/>
              <a:gd name="connsiteY0" fmla="*/ 3396177 h 3588798"/>
              <a:gd name="connsiteX1" fmla="*/ 2573329 w 4782043"/>
              <a:gd name="connsiteY1" fmla="*/ 3140397 h 3588798"/>
              <a:gd name="connsiteX2" fmla="*/ 518082 w 4782043"/>
              <a:gd name="connsiteY2" fmla="*/ 3524066 h 3588798"/>
              <a:gd name="connsiteX3" fmla="*/ 93690 w 4782043"/>
              <a:gd name="connsiteY3" fmla="*/ 775363 h 3588798"/>
              <a:gd name="connsiteX4" fmla="*/ 1080218 w 4782043"/>
              <a:gd name="connsiteY4" fmla="*/ 0 h 3588798"/>
              <a:gd name="connsiteX0" fmla="*/ 5268542 w 5268542"/>
              <a:gd name="connsiteY0" fmla="*/ 3396177 h 3588798"/>
              <a:gd name="connsiteX1" fmla="*/ 3059828 w 5268542"/>
              <a:gd name="connsiteY1" fmla="*/ 3140397 h 3588798"/>
              <a:gd name="connsiteX2" fmla="*/ 1004581 w 5268542"/>
              <a:gd name="connsiteY2" fmla="*/ 3524066 h 3588798"/>
              <a:gd name="connsiteX3" fmla="*/ 580189 w 5268542"/>
              <a:gd name="connsiteY3" fmla="*/ 775363 h 3588798"/>
              <a:gd name="connsiteX4" fmla="*/ 1566717 w 5268542"/>
              <a:gd name="connsiteY4" fmla="*/ 0 h 3588798"/>
              <a:gd name="connsiteX0" fmla="*/ 5268542 w 5268542"/>
              <a:gd name="connsiteY0" fmla="*/ 3396177 h 3588798"/>
              <a:gd name="connsiteX1" fmla="*/ 3059828 w 5268542"/>
              <a:gd name="connsiteY1" fmla="*/ 3140397 h 3588798"/>
              <a:gd name="connsiteX2" fmla="*/ 1004581 w 5268542"/>
              <a:gd name="connsiteY2" fmla="*/ 3524066 h 3588798"/>
              <a:gd name="connsiteX3" fmla="*/ 515605 w 5268542"/>
              <a:gd name="connsiteY3" fmla="*/ 678016 h 3588798"/>
              <a:gd name="connsiteX4" fmla="*/ 1566717 w 5268542"/>
              <a:gd name="connsiteY4" fmla="*/ 0 h 3588798"/>
              <a:gd name="connsiteX0" fmla="*/ 5268542 w 5268542"/>
              <a:gd name="connsiteY0" fmla="*/ 3396177 h 3588798"/>
              <a:gd name="connsiteX1" fmla="*/ 3059828 w 5268542"/>
              <a:gd name="connsiteY1" fmla="*/ 3140397 h 3588798"/>
              <a:gd name="connsiteX2" fmla="*/ 1004581 w 5268542"/>
              <a:gd name="connsiteY2" fmla="*/ 3524066 h 3588798"/>
              <a:gd name="connsiteX3" fmla="*/ 515605 w 5268542"/>
              <a:gd name="connsiteY3" fmla="*/ 678016 h 3588798"/>
              <a:gd name="connsiteX4" fmla="*/ 1566717 w 5268542"/>
              <a:gd name="connsiteY4" fmla="*/ 0 h 3588798"/>
              <a:gd name="connsiteX0" fmla="*/ 5268542 w 5268542"/>
              <a:gd name="connsiteY0" fmla="*/ 3396177 h 3588798"/>
              <a:gd name="connsiteX1" fmla="*/ 3059828 w 5268542"/>
              <a:gd name="connsiteY1" fmla="*/ 3140397 h 3588798"/>
              <a:gd name="connsiteX2" fmla="*/ 1004581 w 5268542"/>
              <a:gd name="connsiteY2" fmla="*/ 3524066 h 3588798"/>
              <a:gd name="connsiteX3" fmla="*/ 515605 w 5268542"/>
              <a:gd name="connsiteY3" fmla="*/ 678016 h 3588798"/>
              <a:gd name="connsiteX4" fmla="*/ 1566717 w 5268542"/>
              <a:gd name="connsiteY4" fmla="*/ 0 h 3588798"/>
              <a:gd name="connsiteX0" fmla="*/ 5268542 w 5268542"/>
              <a:gd name="connsiteY0" fmla="*/ 3399859 h 3592480"/>
              <a:gd name="connsiteX1" fmla="*/ 3059828 w 5268542"/>
              <a:gd name="connsiteY1" fmla="*/ 3144079 h 3592480"/>
              <a:gd name="connsiteX2" fmla="*/ 1004581 w 5268542"/>
              <a:gd name="connsiteY2" fmla="*/ 3527748 h 3592480"/>
              <a:gd name="connsiteX3" fmla="*/ 515605 w 5268542"/>
              <a:gd name="connsiteY3" fmla="*/ 681698 h 3592480"/>
              <a:gd name="connsiteX4" fmla="*/ 1151620 w 5268542"/>
              <a:gd name="connsiteY4" fmla="*/ 0 h 3592480"/>
              <a:gd name="connsiteX0" fmla="*/ 4752936 w 4752936"/>
              <a:gd name="connsiteY0" fmla="*/ 3399859 h 3597106"/>
              <a:gd name="connsiteX1" fmla="*/ 2544222 w 4752936"/>
              <a:gd name="connsiteY1" fmla="*/ 3144079 h 3597106"/>
              <a:gd name="connsiteX2" fmla="*/ -1 w 4752936"/>
              <a:gd name="connsiteY2" fmla="*/ 681698 h 3597106"/>
              <a:gd name="connsiteX3" fmla="*/ 636014 w 4752936"/>
              <a:gd name="connsiteY3" fmla="*/ 0 h 3597106"/>
              <a:gd name="connsiteX0" fmla="*/ 4805421 w 4805421"/>
              <a:gd name="connsiteY0" fmla="*/ 3399859 h 3738542"/>
              <a:gd name="connsiteX1" fmla="*/ 792155 w 4805421"/>
              <a:gd name="connsiteY1" fmla="*/ 3285515 h 3738542"/>
              <a:gd name="connsiteX2" fmla="*/ 52484 w 4805421"/>
              <a:gd name="connsiteY2" fmla="*/ 681698 h 3738542"/>
              <a:gd name="connsiteX3" fmla="*/ 688499 w 4805421"/>
              <a:gd name="connsiteY3" fmla="*/ 0 h 3738542"/>
              <a:gd name="connsiteX0" fmla="*/ 4699421 w 4699421"/>
              <a:gd name="connsiteY0" fmla="*/ 3399859 h 3852158"/>
              <a:gd name="connsiteX1" fmla="*/ 686155 w 4699421"/>
              <a:gd name="connsiteY1" fmla="*/ 3285515 h 3852158"/>
              <a:gd name="connsiteX2" fmla="*/ 582499 w 4699421"/>
              <a:gd name="connsiteY2" fmla="*/ 0 h 3852158"/>
              <a:gd name="connsiteX0" fmla="*/ 5811291 w 5811291"/>
              <a:gd name="connsiteY0" fmla="*/ 3399859 h 3852158"/>
              <a:gd name="connsiteX1" fmla="*/ 1798025 w 5811291"/>
              <a:gd name="connsiteY1" fmla="*/ 3285515 h 3852158"/>
              <a:gd name="connsiteX2" fmla="*/ 1694369 w 5811291"/>
              <a:gd name="connsiteY2" fmla="*/ 0 h 3852158"/>
              <a:gd name="connsiteX0" fmla="*/ 5919849 w 5919849"/>
              <a:gd name="connsiteY0" fmla="*/ 3285006 h 3718164"/>
              <a:gd name="connsiteX1" fmla="*/ 1906583 w 5919849"/>
              <a:gd name="connsiteY1" fmla="*/ 3170662 h 3718164"/>
              <a:gd name="connsiteX2" fmla="*/ 1694368 w 5919849"/>
              <a:gd name="connsiteY2" fmla="*/ 0 h 3718164"/>
              <a:gd name="connsiteX0" fmla="*/ 5573568 w 5573568"/>
              <a:gd name="connsiteY0" fmla="*/ 3285006 h 3718163"/>
              <a:gd name="connsiteX1" fmla="*/ 1560302 w 5573568"/>
              <a:gd name="connsiteY1" fmla="*/ 3170662 h 3718163"/>
              <a:gd name="connsiteX2" fmla="*/ 1348087 w 5573568"/>
              <a:gd name="connsiteY2" fmla="*/ 0 h 3718163"/>
              <a:gd name="connsiteX0" fmla="*/ 4225481 w 4225481"/>
              <a:gd name="connsiteY0" fmla="*/ 3285006 h 3285006"/>
              <a:gd name="connsiteX1" fmla="*/ 0 w 4225481"/>
              <a:gd name="connsiteY1" fmla="*/ 0 h 3285006"/>
              <a:gd name="connsiteX0" fmla="*/ 7879636 w 7879636"/>
              <a:gd name="connsiteY0" fmla="*/ 3285006 h 3285006"/>
              <a:gd name="connsiteX1" fmla="*/ 3654155 w 7879636"/>
              <a:gd name="connsiteY1" fmla="*/ 0 h 3285006"/>
              <a:gd name="connsiteX0" fmla="*/ 7879636 w 7879636"/>
              <a:gd name="connsiteY0" fmla="*/ 3285006 h 3285006"/>
              <a:gd name="connsiteX1" fmla="*/ 3654155 w 7879636"/>
              <a:gd name="connsiteY1" fmla="*/ 0 h 3285006"/>
              <a:gd name="connsiteX0" fmla="*/ 6082484 w 6082484"/>
              <a:gd name="connsiteY0" fmla="*/ 3285006 h 3285006"/>
              <a:gd name="connsiteX1" fmla="*/ 1857003 w 6082484"/>
              <a:gd name="connsiteY1" fmla="*/ 0 h 3285006"/>
              <a:gd name="connsiteX0" fmla="*/ 6082484 w 6082484"/>
              <a:gd name="connsiteY0" fmla="*/ 3285006 h 3285006"/>
              <a:gd name="connsiteX1" fmla="*/ 1857003 w 6082484"/>
              <a:gd name="connsiteY1" fmla="*/ 0 h 3285006"/>
              <a:gd name="connsiteX0" fmla="*/ 6082484 w 6082484"/>
              <a:gd name="connsiteY0" fmla="*/ 3285006 h 3285006"/>
              <a:gd name="connsiteX1" fmla="*/ 1857003 w 6082484"/>
              <a:gd name="connsiteY1" fmla="*/ 0 h 3285006"/>
              <a:gd name="connsiteX0" fmla="*/ 6082484 w 6082484"/>
              <a:gd name="connsiteY0" fmla="*/ 3285006 h 3285006"/>
              <a:gd name="connsiteX1" fmla="*/ 1857003 w 6082484"/>
              <a:gd name="connsiteY1" fmla="*/ 0 h 328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82484" h="3285006">
                <a:moveTo>
                  <a:pt x="6082484" y="3285006"/>
                </a:moveTo>
                <a:cubicBezTo>
                  <a:pt x="0" y="2342861"/>
                  <a:pt x="1850191" y="17420"/>
                  <a:pt x="1857003" y="0"/>
                </a:cubicBezTo>
              </a:path>
            </a:pathLst>
          </a:custGeom>
          <a:ln w="31750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2" name="Picture 18" descr="http://www.sonicwall.com/uk/shared/image/icon_prodfeature_seamless_integratio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300"/>
          <a:stretch>
            <a:fillRect/>
          </a:stretch>
        </p:blipFill>
        <p:spPr bwMode="auto">
          <a:xfrm>
            <a:off x="4643438" y="1285875"/>
            <a:ext cx="285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69"/>
          <p:cNvGrpSpPr>
            <a:grpSpLocks/>
          </p:cNvGrpSpPr>
          <p:nvPr/>
        </p:nvGrpSpPr>
        <p:grpSpPr bwMode="auto">
          <a:xfrm>
            <a:off x="3348038" y="1987550"/>
            <a:ext cx="1108075" cy="3370263"/>
            <a:chOff x="3347865" y="1987155"/>
            <a:chExt cx="1107779" cy="3370670"/>
          </a:xfrm>
        </p:grpSpPr>
        <p:cxnSp>
          <p:nvCxnSpPr>
            <p:cNvPr id="283" name="Прямая соединительная линия 282"/>
            <p:cNvCxnSpPr>
              <a:stCxn id="284" idx="0"/>
            </p:cNvCxnSpPr>
            <p:nvPr/>
          </p:nvCxnSpPr>
          <p:spPr bwMode="auto">
            <a:xfrm flipH="1">
              <a:off x="3347865" y="2310384"/>
              <a:ext cx="9569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284" name="Блок-схема: узел 283"/>
            <p:cNvSpPr/>
            <p:nvPr/>
          </p:nvSpPr>
          <p:spPr bwMode="auto">
            <a:xfrm rot="5400000" flipV="1">
              <a:off x="4308800" y="2261918"/>
              <a:ext cx="142875" cy="150813"/>
            </a:xfrm>
            <a:prstGeom prst="flowChartConnector">
              <a:avLst/>
            </a:prstGeom>
            <a:solidFill>
              <a:srgbClr val="ABD5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/>
            <a:lstStyle/>
            <a:p>
              <a:pPr algn="ctr">
                <a:defRPr/>
              </a:pP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97" name="Прямая соединительная линия 296"/>
            <p:cNvCxnSpPr>
              <a:stCxn id="298" idx="0"/>
            </p:cNvCxnSpPr>
            <p:nvPr/>
          </p:nvCxnSpPr>
          <p:spPr bwMode="auto">
            <a:xfrm flipH="1" flipV="1">
              <a:off x="3380138" y="2842149"/>
              <a:ext cx="924693" cy="1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298" name="Блок-схема: узел 297"/>
            <p:cNvSpPr/>
            <p:nvPr/>
          </p:nvSpPr>
          <p:spPr bwMode="auto">
            <a:xfrm rot="5400000" flipV="1">
              <a:off x="4308800" y="2766743"/>
              <a:ext cx="142875" cy="150813"/>
            </a:xfrm>
            <a:prstGeom prst="flowChartConnector">
              <a:avLst/>
            </a:prstGeom>
            <a:solidFill>
              <a:srgbClr val="ABD5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02" name="Прямая соединительная линия 301"/>
            <p:cNvCxnSpPr>
              <a:stCxn id="303" idx="0"/>
            </p:cNvCxnSpPr>
            <p:nvPr/>
          </p:nvCxnSpPr>
          <p:spPr bwMode="auto">
            <a:xfrm flipH="1">
              <a:off x="3380138" y="3176016"/>
              <a:ext cx="9246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303" name="Блок-схема: узел 302"/>
            <p:cNvSpPr/>
            <p:nvPr/>
          </p:nvSpPr>
          <p:spPr bwMode="auto">
            <a:xfrm rot="5400000" flipV="1">
              <a:off x="4308800" y="3127105"/>
              <a:ext cx="142875" cy="150813"/>
            </a:xfrm>
            <a:prstGeom prst="flowChartConnector">
              <a:avLst/>
            </a:prstGeom>
            <a:solidFill>
              <a:srgbClr val="ABD5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07" name="Прямая соединительная линия 306"/>
            <p:cNvCxnSpPr>
              <a:stCxn id="308" idx="0"/>
            </p:cNvCxnSpPr>
            <p:nvPr/>
          </p:nvCxnSpPr>
          <p:spPr bwMode="auto">
            <a:xfrm flipH="1">
              <a:off x="3380138" y="3608832"/>
              <a:ext cx="9246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308" name="Блок-схема: узел 307"/>
            <p:cNvSpPr/>
            <p:nvPr/>
          </p:nvSpPr>
          <p:spPr bwMode="auto">
            <a:xfrm rot="5400000" flipV="1">
              <a:off x="4308800" y="3558905"/>
              <a:ext cx="142875" cy="150813"/>
            </a:xfrm>
            <a:prstGeom prst="flowChartConnector">
              <a:avLst/>
            </a:prstGeom>
            <a:solidFill>
              <a:srgbClr val="ABD5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12" name="Прямая соединительная линия 311"/>
            <p:cNvCxnSpPr>
              <a:stCxn id="313" idx="0"/>
            </p:cNvCxnSpPr>
            <p:nvPr/>
          </p:nvCxnSpPr>
          <p:spPr bwMode="auto">
            <a:xfrm flipH="1">
              <a:off x="3380138" y="3962400"/>
              <a:ext cx="9246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313" name="Блок-схема: узел 312"/>
            <p:cNvSpPr/>
            <p:nvPr/>
          </p:nvSpPr>
          <p:spPr bwMode="auto">
            <a:xfrm rot="5400000" flipV="1">
              <a:off x="4308800" y="3917680"/>
              <a:ext cx="142875" cy="150813"/>
            </a:xfrm>
            <a:prstGeom prst="flowChartConnector">
              <a:avLst/>
            </a:prstGeom>
            <a:solidFill>
              <a:srgbClr val="ABD5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17" name="Прямая соединительная линия 316"/>
            <p:cNvCxnSpPr>
              <a:stCxn id="318" idx="0"/>
            </p:cNvCxnSpPr>
            <p:nvPr/>
          </p:nvCxnSpPr>
          <p:spPr bwMode="auto">
            <a:xfrm flipH="1" flipV="1">
              <a:off x="3380138" y="4426474"/>
              <a:ext cx="924693" cy="1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318" name="Блок-схема: узел 317"/>
            <p:cNvSpPr/>
            <p:nvPr/>
          </p:nvSpPr>
          <p:spPr bwMode="auto">
            <a:xfrm rot="5400000" flipV="1">
              <a:off x="4308800" y="4351068"/>
              <a:ext cx="142875" cy="150813"/>
            </a:xfrm>
            <a:prstGeom prst="flowChartConnector">
              <a:avLst/>
            </a:prstGeom>
            <a:solidFill>
              <a:srgbClr val="ABD5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51" name="Прямая соединительная линия 350"/>
            <p:cNvCxnSpPr>
              <a:stCxn id="352" idx="0"/>
            </p:cNvCxnSpPr>
            <p:nvPr/>
          </p:nvCxnSpPr>
          <p:spPr bwMode="auto">
            <a:xfrm flipH="1" flipV="1">
              <a:off x="3359451" y="2058592"/>
              <a:ext cx="945380" cy="1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352" name="Блок-схема: узел 351"/>
            <p:cNvSpPr/>
            <p:nvPr/>
          </p:nvSpPr>
          <p:spPr bwMode="auto">
            <a:xfrm rot="5400000" flipV="1">
              <a:off x="4308800" y="1983186"/>
              <a:ext cx="142875" cy="150813"/>
            </a:xfrm>
            <a:prstGeom prst="flowChartConnector">
              <a:avLst/>
            </a:prstGeom>
            <a:solidFill>
              <a:srgbClr val="ABD5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/>
            <a:lstStyle/>
            <a:p>
              <a:pPr algn="ctr">
                <a:defRPr/>
              </a:pP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84" name="Прямая соединительная линия 83"/>
            <p:cNvCxnSpPr>
              <a:stCxn id="85" idx="0"/>
            </p:cNvCxnSpPr>
            <p:nvPr/>
          </p:nvCxnSpPr>
          <p:spPr bwMode="auto">
            <a:xfrm flipH="1">
              <a:off x="3361555" y="4828032"/>
              <a:ext cx="9246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85" name="Блок-схема: узел 84"/>
            <p:cNvSpPr/>
            <p:nvPr/>
          </p:nvSpPr>
          <p:spPr bwMode="auto">
            <a:xfrm rot="5400000" flipV="1">
              <a:off x="4290217" y="4777593"/>
              <a:ext cx="142875" cy="150813"/>
            </a:xfrm>
            <a:prstGeom prst="flowChartConnector">
              <a:avLst/>
            </a:prstGeom>
            <a:solidFill>
              <a:srgbClr val="ABD5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86" name="Прямая соединительная линия 85"/>
            <p:cNvCxnSpPr>
              <a:stCxn id="87" idx="0"/>
            </p:cNvCxnSpPr>
            <p:nvPr/>
          </p:nvCxnSpPr>
          <p:spPr bwMode="auto">
            <a:xfrm flipH="1" flipV="1">
              <a:off x="3361555" y="5286387"/>
              <a:ext cx="924693" cy="1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87" name="Блок-схема: узел 86"/>
            <p:cNvSpPr/>
            <p:nvPr/>
          </p:nvSpPr>
          <p:spPr bwMode="auto">
            <a:xfrm rot="5400000" flipV="1">
              <a:off x="4290217" y="5210981"/>
              <a:ext cx="142875" cy="150813"/>
            </a:xfrm>
            <a:prstGeom prst="flowChartConnector">
              <a:avLst/>
            </a:prstGeom>
            <a:solidFill>
              <a:srgbClr val="ABD5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72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0319C0-E483-4DEB-BCA4-83C549B9A5D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Прямоугольник 272"/>
          <p:cNvSpPr/>
          <p:nvPr/>
        </p:nvSpPr>
        <p:spPr>
          <a:xfrm>
            <a:off x="6333237" y="1071546"/>
            <a:ext cx="399825" cy="504056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rIns="0" anchor="ctr"/>
          <a:lstStyle/>
          <a:p>
            <a:pPr algn="ctr">
              <a:defRPr/>
            </a:pP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Единая транспортная система ФК</a:t>
            </a:r>
          </a:p>
        </p:txBody>
      </p:sp>
      <p:sp>
        <p:nvSpPr>
          <p:cNvPr id="356" name="Прямоугольник 355"/>
          <p:cNvSpPr/>
          <p:nvPr/>
        </p:nvSpPr>
        <p:spPr bwMode="auto">
          <a:xfrm rot="10800000" flipV="1">
            <a:off x="7236296" y="1087506"/>
            <a:ext cx="1802928" cy="5293822"/>
          </a:xfrm>
          <a:prstGeom prst="rect">
            <a:avLst/>
          </a:prstGeom>
          <a:solidFill>
            <a:srgbClr val="C9DBF7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/>
          <a:lstStyle/>
          <a:p>
            <a:pPr algn="ctr"/>
            <a:r>
              <a:rPr lang="ru-RU" sz="1400" b="1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АСФК</a:t>
            </a:r>
          </a:p>
          <a:p>
            <a:pPr algn="ctr"/>
            <a:endParaRPr lang="ru-RU" sz="1400" b="1">
              <a:solidFill>
                <a:srgbClr val="262626"/>
              </a:solidFill>
              <a:latin typeface="Tahoma" pitchFamily="34" charset="0"/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271" name="Прямоугольник 270"/>
          <p:cNvSpPr/>
          <p:nvPr/>
        </p:nvSpPr>
        <p:spPr>
          <a:xfrm>
            <a:off x="179388" y="1052513"/>
            <a:ext cx="5688012" cy="532923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rgbClr val="002060"/>
            </a:solidFill>
            <a:prstDash val="lg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30046" tIns="65023" rIns="130046" bIns="65023"/>
          <a:lstStyle/>
          <a:p>
            <a:pPr algn="ctr"/>
            <a:r>
              <a:rPr lang="ru-RU" sz="1600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Электронный бюджет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251520" y="1457304"/>
            <a:ext cx="5544616" cy="5429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000" b="1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УД</a:t>
            </a:r>
          </a:p>
        </p:txBody>
      </p:sp>
      <p:sp>
        <p:nvSpPr>
          <p:cNvPr id="280" name="Прямоугольник 279"/>
          <p:cNvSpPr/>
          <p:nvPr/>
        </p:nvSpPr>
        <p:spPr>
          <a:xfrm>
            <a:off x="263611" y="2071678"/>
            <a:ext cx="5533181" cy="1357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000" b="1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УР</a:t>
            </a:r>
          </a:p>
        </p:txBody>
      </p:sp>
      <p:sp>
        <p:nvSpPr>
          <p:cNvPr id="281" name="Прямоугольник 280"/>
          <p:cNvSpPr/>
          <p:nvPr/>
        </p:nvSpPr>
        <p:spPr>
          <a:xfrm>
            <a:off x="254090" y="3500438"/>
            <a:ext cx="5556160" cy="1285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000" b="1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УДС</a:t>
            </a:r>
          </a:p>
        </p:txBody>
      </p:sp>
      <p:sp>
        <p:nvSpPr>
          <p:cNvPr id="282" name="Прямоугольник 281"/>
          <p:cNvSpPr/>
          <p:nvPr/>
        </p:nvSpPr>
        <p:spPr>
          <a:xfrm>
            <a:off x="244580" y="4857760"/>
            <a:ext cx="5565670" cy="928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000" b="1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УиО</a:t>
            </a:r>
          </a:p>
        </p:txBody>
      </p:sp>
      <p:sp>
        <p:nvSpPr>
          <p:cNvPr id="286" name="Прямоугольник 285"/>
          <p:cNvSpPr/>
          <p:nvPr/>
        </p:nvSpPr>
        <p:spPr>
          <a:xfrm>
            <a:off x="7286644" y="2143116"/>
            <a:ext cx="1714512" cy="714380"/>
          </a:xfrm>
          <a:prstGeom prst="rect">
            <a:avLst/>
          </a:prstGeom>
          <a:solidFill>
            <a:srgbClr val="90B5F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 algn="ctr"/>
            <a:r>
              <a:rPr lang="ru-RU" sz="1400" b="1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Контроль и учет обязательств</a:t>
            </a:r>
          </a:p>
        </p:txBody>
      </p:sp>
      <p:sp>
        <p:nvSpPr>
          <p:cNvPr id="287" name="Прямоугольник 286"/>
          <p:cNvSpPr/>
          <p:nvPr/>
        </p:nvSpPr>
        <p:spPr>
          <a:xfrm>
            <a:off x="7286644" y="2928934"/>
            <a:ext cx="1714512" cy="714380"/>
          </a:xfrm>
          <a:prstGeom prst="rect">
            <a:avLst/>
          </a:prstGeom>
          <a:solidFill>
            <a:srgbClr val="90B5F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 algn="ctr"/>
            <a:r>
              <a:rPr lang="ru-RU" sz="1400" b="1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Регистрация и доведение бюджета</a:t>
            </a:r>
          </a:p>
        </p:txBody>
      </p:sp>
      <p:sp>
        <p:nvSpPr>
          <p:cNvPr id="288" name="Прямоугольник 287"/>
          <p:cNvSpPr/>
          <p:nvPr/>
        </p:nvSpPr>
        <p:spPr>
          <a:xfrm>
            <a:off x="7286644" y="3714752"/>
            <a:ext cx="1714511" cy="672570"/>
          </a:xfrm>
          <a:prstGeom prst="rect">
            <a:avLst/>
          </a:prstGeom>
          <a:solidFill>
            <a:srgbClr val="90B5F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 algn="ctr"/>
            <a:r>
              <a:rPr lang="ru-RU" sz="1400" b="1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Управление платежами</a:t>
            </a:r>
          </a:p>
        </p:txBody>
      </p:sp>
      <p:sp>
        <p:nvSpPr>
          <p:cNvPr id="289" name="Прямоугольник 288"/>
          <p:cNvSpPr/>
          <p:nvPr/>
        </p:nvSpPr>
        <p:spPr>
          <a:xfrm>
            <a:off x="7286644" y="4429132"/>
            <a:ext cx="1714512" cy="504000"/>
          </a:xfrm>
          <a:prstGeom prst="rect">
            <a:avLst/>
          </a:prstGeom>
          <a:solidFill>
            <a:srgbClr val="90B5F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 algn="ctr"/>
            <a:r>
              <a:rPr lang="ru-RU" sz="1400" b="1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Кассовое планирование</a:t>
            </a:r>
          </a:p>
        </p:txBody>
      </p:sp>
      <p:sp>
        <p:nvSpPr>
          <p:cNvPr id="290" name="Прямоугольник 289"/>
          <p:cNvSpPr/>
          <p:nvPr/>
        </p:nvSpPr>
        <p:spPr>
          <a:xfrm>
            <a:off x="7286644" y="5000636"/>
            <a:ext cx="1714512" cy="753847"/>
          </a:xfrm>
          <a:prstGeom prst="rect">
            <a:avLst/>
          </a:prstGeom>
          <a:solidFill>
            <a:srgbClr val="90B5F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 algn="ctr"/>
            <a:r>
              <a:rPr lang="ru-RU" sz="1200" b="1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Ведение главной книги </a:t>
            </a:r>
            <a:r>
              <a:rPr lang="ru-RU" sz="1200" b="1" dirty="0" smtClean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Бюджетная отчетность</a:t>
            </a:r>
            <a:endParaRPr lang="ru-RU" sz="1200" b="1" dirty="0">
              <a:solidFill>
                <a:srgbClr val="262626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pic>
        <p:nvPicPr>
          <p:cNvPr id="358" name="Рисунок 357" descr="логотип-электронный-бюджет 1.png"/>
          <p:cNvPicPr>
            <a:picLocks noChangeAspect="1"/>
          </p:cNvPicPr>
          <p:nvPr/>
        </p:nvPicPr>
        <p:blipFill>
          <a:blip r:embed="rId3" cstate="print"/>
          <a:srcRect r="63296"/>
          <a:stretch>
            <a:fillRect/>
          </a:stretch>
        </p:blipFill>
        <p:spPr>
          <a:xfrm>
            <a:off x="395536" y="1052736"/>
            <a:ext cx="391003" cy="3571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5846" name="Picture 6" descr="http://www.simtreas.ru/img/logo-t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124744"/>
            <a:ext cx="442836" cy="3975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81" name="Picture 18" descr="http://www.sonicwall.com/uk/shared/image/icon_prodfeature_seamless_integrati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300"/>
          <a:stretch>
            <a:fillRect/>
          </a:stretch>
        </p:blipFill>
        <p:spPr bwMode="auto">
          <a:xfrm>
            <a:off x="6432550" y="1268413"/>
            <a:ext cx="285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Прямоугольник 102"/>
          <p:cNvSpPr/>
          <p:nvPr/>
        </p:nvSpPr>
        <p:spPr>
          <a:xfrm>
            <a:off x="3357554" y="1571612"/>
            <a:ext cx="2273974" cy="3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100"/>
              </a:lnSpc>
            </a:pPr>
            <a:r>
              <a:rPr lang="ru-RU" sz="1100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Планирование </a:t>
            </a:r>
            <a:r>
              <a:rPr lang="ru-RU" sz="1200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доходов</a:t>
            </a:r>
            <a:r>
              <a:rPr lang="ru-RU" sz="1100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бюджетов и ГМУ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869266" y="1571612"/>
            <a:ext cx="2273974" cy="3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100"/>
              </a:lnSpc>
            </a:pPr>
            <a:r>
              <a:rPr lang="ru-RU" sz="1100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Учет доходов бюджетов и доходов ГМУ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85720" y="5072074"/>
            <a:ext cx="5422930" cy="3276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 algn="ctr">
              <a:lnSpc>
                <a:spcPts val="1100"/>
              </a:lnSpc>
            </a:pPr>
            <a:r>
              <a:rPr lang="ru-RU" sz="1200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Ведение бухгалтерского (бюджетного), налогового, </a:t>
            </a:r>
            <a:endParaRPr lang="ru-RU" sz="1200" dirty="0" smtClean="0">
              <a:solidFill>
                <a:srgbClr val="262626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algn="ctr">
              <a:lnSpc>
                <a:spcPts val="1100"/>
              </a:lnSpc>
            </a:pPr>
            <a:r>
              <a:rPr lang="ru-RU" sz="1200" dirty="0" smtClean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управленческого </a:t>
            </a:r>
            <a:r>
              <a:rPr lang="ru-RU" sz="1200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учета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14324" y="5453054"/>
            <a:ext cx="5389415" cy="2619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 algn="ctr"/>
            <a:r>
              <a:rPr lang="ru-RU" sz="1200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Формирование регламентированной отчетности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2643174" y="4000504"/>
            <a:ext cx="3071834" cy="2841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65023" rIns="0" bIns="65023" anchor="ctr"/>
          <a:lstStyle/>
          <a:p>
            <a:pPr algn="ctr"/>
            <a:r>
              <a:rPr lang="ru-RU" sz="1200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Обработка выписки со счетов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2643174" y="4357694"/>
            <a:ext cx="3071834" cy="2841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65023" rIns="0" bIns="65023" anchor="ctr"/>
          <a:lstStyle/>
          <a:p>
            <a:pPr algn="ctr">
              <a:lnSpc>
                <a:spcPts val="1000"/>
              </a:lnSpc>
            </a:pPr>
            <a:r>
              <a:rPr lang="ru-RU" sz="1200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Составление и </a:t>
            </a:r>
            <a:r>
              <a:rPr lang="ru-RU" sz="1200" dirty="0" smtClean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ведение кассового </a:t>
            </a:r>
            <a:r>
              <a:rPr lang="ru-RU" sz="1200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плана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2643174" y="3000372"/>
            <a:ext cx="3082664" cy="2857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65023" rIns="0" bIns="65023" anchor="ctr"/>
          <a:lstStyle/>
          <a:p>
            <a:pPr algn="ctr">
              <a:lnSpc>
                <a:spcPts val="1000"/>
              </a:lnSpc>
            </a:pPr>
            <a:r>
              <a:rPr lang="ru-RU" sz="1200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Распределение бюджетных данных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2643174" y="2643182"/>
            <a:ext cx="3082664" cy="2857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65023" rIns="0" bIns="65023" anchor="ctr"/>
          <a:lstStyle/>
          <a:p>
            <a:pPr algn="ctr">
              <a:lnSpc>
                <a:spcPts val="1000"/>
              </a:lnSpc>
            </a:pPr>
            <a:r>
              <a:rPr lang="ru-RU" sz="1200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Учет ДО, санкционирование оплаты ДО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331452" y="2643182"/>
            <a:ext cx="2311722" cy="3778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000"/>
              </a:lnSpc>
            </a:pPr>
            <a:r>
              <a:rPr lang="ru-RU" sz="1200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Планирования расходов бюджетов, расходов БУ и АУ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317178" y="2357430"/>
            <a:ext cx="2311722" cy="2278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000"/>
              </a:lnSpc>
            </a:pPr>
            <a:r>
              <a:rPr lang="ru-RU" sz="1200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Ведение РРО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2643174" y="2285992"/>
            <a:ext cx="3082664" cy="2857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65023" rIns="0" bIns="65023" anchor="ctr"/>
          <a:lstStyle/>
          <a:p>
            <a:pPr algn="ctr">
              <a:lnSpc>
                <a:spcPts val="1000"/>
              </a:lnSpc>
            </a:pPr>
            <a:r>
              <a:rPr lang="ru-RU" sz="1200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Формирование и исполнение действующих РО, БО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000100" y="5857892"/>
            <a:ext cx="683406" cy="466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000" b="1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УЗ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285720" y="5857892"/>
            <a:ext cx="683406" cy="466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000" b="1">
                <a:solidFill>
                  <a:srgbClr val="26262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БП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2643174" y="3643314"/>
            <a:ext cx="3071834" cy="281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65023" rIns="0" bIns="65023" anchor="ctr"/>
          <a:lstStyle/>
          <a:p>
            <a:pPr algn="ctr"/>
            <a:r>
              <a:rPr lang="ru-RU" sz="1200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Осуществление платежей</a:t>
            </a: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5715008" y="2786058"/>
            <a:ext cx="157163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5715008" y="2428868"/>
            <a:ext cx="157163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5715008" y="3214686"/>
            <a:ext cx="157163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>
            <a:stCxn id="102" idx="3"/>
          </p:cNvCxnSpPr>
          <p:nvPr/>
        </p:nvCxnSpPr>
        <p:spPr>
          <a:xfrm>
            <a:off x="5715008" y="3783847"/>
            <a:ext cx="1571636" cy="468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5715008" y="4143380"/>
            <a:ext cx="157163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5715008" y="4500570"/>
            <a:ext cx="157163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5715008" y="5214950"/>
            <a:ext cx="157163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5715008" y="5572140"/>
            <a:ext cx="157163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Заголовок 9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pPr algn="ctr"/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Управление деятельностью учреждения: </a:t>
            </a:r>
            <a:b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</a:br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реализация БП, УР, УДС, УД, УЗ </a:t>
            </a:r>
            <a:b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</a:br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Реализация сквозных бизнес-процессов</a:t>
            </a:r>
          </a:p>
        </p:txBody>
      </p:sp>
      <p:sp>
        <p:nvSpPr>
          <p:cNvPr id="111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0319C0-E483-4DEB-BCA4-83C549B9A5D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 txBox="1">
            <a:spLocks/>
          </p:cNvSpPr>
          <p:nvPr/>
        </p:nvSpPr>
        <p:spPr>
          <a:xfrm>
            <a:off x="0" y="142852"/>
            <a:ext cx="9144000" cy="7143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72866" rtl="0" eaLnBrk="1" latinLnBrk="0" hangingPunct="1">
              <a:spcBef>
                <a:spcPct val="0"/>
              </a:spcBef>
              <a:buNone/>
              <a:defRPr sz="5200" b="1" kern="1200">
                <a:solidFill>
                  <a:srgbClr val="2E8DB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base">
              <a:lnSpc>
                <a:spcPts val="2600"/>
              </a:lnSpc>
              <a:spcAft>
                <a:spcPct val="0"/>
              </a:spcAft>
            </a:pPr>
            <a:r>
              <a:rPr lang="ru-RU" sz="20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Дорожная карта создания ПИАО</a:t>
            </a:r>
          </a:p>
        </p:txBody>
      </p:sp>
      <p:sp>
        <p:nvSpPr>
          <p:cNvPr id="3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370384" cy="365125"/>
          </a:xfrm>
        </p:spPr>
        <p:txBody>
          <a:bodyPr/>
          <a:lstStyle/>
          <a:p>
            <a:fld id="{7DFF3D40-2D1E-4121-AAD7-81E8CC44ACDA}" type="slidenum">
              <a:rPr lang="ru-RU" smtClean="0"/>
              <a:pPr/>
              <a:t>24</a:t>
            </a:fld>
            <a:endParaRPr lang="ru-RU" dirty="0"/>
          </a:p>
        </p:txBody>
      </p:sp>
      <p:grpSp>
        <p:nvGrpSpPr>
          <p:cNvPr id="2" name="Группа 48"/>
          <p:cNvGrpSpPr/>
          <p:nvPr/>
        </p:nvGrpSpPr>
        <p:grpSpPr>
          <a:xfrm>
            <a:off x="436045" y="2843275"/>
            <a:ext cx="3127843" cy="1157229"/>
            <a:chOff x="436045" y="1996850"/>
            <a:chExt cx="3127843" cy="115722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36045" y="1996850"/>
              <a:ext cx="3127843" cy="1157229"/>
            </a:xfrm>
            <a:prstGeom prst="rect">
              <a:avLst/>
            </a:prstGeom>
            <a:noFill/>
            <a:ln w="31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97378" y="2851939"/>
              <a:ext cx="2994502" cy="26345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Сопровождение ИАС </a:t>
              </a: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ФК</a:t>
              </a:r>
              <a:endParaRPr lang="ru-RU" sz="1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97378" y="2068289"/>
              <a:ext cx="1707074" cy="703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600"/>
                </a:spcAft>
              </a:pP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Доработка ИАС ФК</a:t>
              </a:r>
              <a:endParaRPr lang="ru-RU" sz="7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r>
                <a:rPr lang="ru-RU" sz="1000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Передача данных на ЕПБС</a:t>
              </a:r>
              <a:br>
                <a:rPr lang="ru-RU" sz="1000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ru-RU" sz="1000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(1-ая очередь)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85984" y="2068289"/>
              <a:ext cx="1252743" cy="6463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  <a:cs typeface="Calibri" pitchFamily="34" charset="0"/>
                </a:rPr>
                <a:t>Гос. контракт</a:t>
              </a:r>
            </a:p>
            <a:p>
              <a:pPr algn="ctr"/>
              <a:r>
                <a:rPr lang="ru-RU" sz="1200" b="1" dirty="0" smtClean="0">
                  <a:latin typeface="Calibri" pitchFamily="34" charset="0"/>
                  <a:cs typeface="Calibri" pitchFamily="34" charset="0"/>
                </a:rPr>
                <a:t>№ УИС-31/2013</a:t>
              </a:r>
            </a:p>
            <a:p>
              <a:pPr algn="ctr"/>
              <a:r>
                <a:rPr lang="ru-RU" sz="1200" b="1" dirty="0" smtClean="0">
                  <a:latin typeface="Calibri" pitchFamily="34" charset="0"/>
                  <a:cs typeface="Calibri" pitchFamily="34" charset="0"/>
                </a:rPr>
                <a:t>от 08.11.2013</a:t>
              </a:r>
            </a:p>
          </p:txBody>
        </p:sp>
      </p:grpSp>
      <p:grpSp>
        <p:nvGrpSpPr>
          <p:cNvPr id="8" name="Группа 46"/>
          <p:cNvGrpSpPr/>
          <p:nvPr/>
        </p:nvGrpSpPr>
        <p:grpSpPr>
          <a:xfrm>
            <a:off x="3629483" y="2857496"/>
            <a:ext cx="3516492" cy="1143008"/>
            <a:chOff x="3629483" y="2039552"/>
            <a:chExt cx="3516492" cy="114300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629483" y="2039552"/>
              <a:ext cx="3516492" cy="1143008"/>
            </a:xfrm>
            <a:prstGeom prst="rect">
              <a:avLst/>
            </a:prstGeom>
            <a:noFill/>
            <a:ln w="31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690816" y="2855477"/>
              <a:ext cx="3383150" cy="26345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Сопровождение ИАС ФК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00496" y="2253866"/>
              <a:ext cx="2441242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  <a:cs typeface="Calibri" pitchFamily="34" charset="0"/>
                </a:rPr>
                <a:t>Услуги по гос. контракту</a:t>
              </a:r>
            </a:p>
            <a:p>
              <a:pPr algn="ctr"/>
              <a:r>
                <a:rPr lang="ru-RU" sz="1200" b="1" dirty="0">
                  <a:latin typeface="Calibri" pitchFamily="34" charset="0"/>
                  <a:cs typeface="Calibri" pitchFamily="34" charset="0"/>
                </a:rPr>
                <a:t>с</a:t>
              </a:r>
              <a:r>
                <a:rPr lang="ru-RU" sz="1200" b="1" dirty="0" smtClean="0">
                  <a:latin typeface="Calibri" pitchFamily="34" charset="0"/>
                  <a:cs typeface="Calibri" pitchFamily="34" charset="0"/>
                </a:rPr>
                <a:t> 16.03.2014 по 31.12.2014</a:t>
              </a:r>
            </a:p>
          </p:txBody>
        </p:sp>
      </p:grpSp>
      <p:grpSp>
        <p:nvGrpSpPr>
          <p:cNvPr id="14" name="Группа 47"/>
          <p:cNvGrpSpPr/>
          <p:nvPr/>
        </p:nvGrpSpPr>
        <p:grpSpPr>
          <a:xfrm>
            <a:off x="2895197" y="4089448"/>
            <a:ext cx="4282109" cy="1339816"/>
            <a:chOff x="2895197" y="3566460"/>
            <a:chExt cx="4282109" cy="133981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895197" y="3637898"/>
              <a:ext cx="4282109" cy="1268378"/>
            </a:xfrm>
            <a:prstGeom prst="rect">
              <a:avLst/>
            </a:prstGeom>
            <a:solidFill>
              <a:schemeClr val="bg1"/>
            </a:solidFill>
            <a:ln w="31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954269" y="3970087"/>
              <a:ext cx="2546425" cy="86475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600"/>
                </a:spcAft>
              </a:pPr>
              <a:r>
                <a:rPr lang="ru-RU" sz="1200" b="1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Разработка ППО</a:t>
              </a:r>
            </a:p>
            <a:p>
              <a:r>
                <a:rPr lang="ru-RU" sz="1000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Создание технологической основы</a:t>
              </a:r>
            </a:p>
            <a:p>
              <a:r>
                <a:rPr lang="ru-RU" sz="1000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Анализ исполнения бюджетов</a:t>
              </a:r>
            </a:p>
            <a:p>
              <a:r>
                <a:rPr lang="ru-RU" sz="1000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Анализ государственных закупок</a:t>
              </a:r>
            </a:p>
            <a:p>
              <a:r>
                <a:rPr lang="ru-RU" sz="1000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Передача данных на ЕПБС (2-ая очередь)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57620" y="3566460"/>
              <a:ext cx="2441242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  <a:cs typeface="Calibri" pitchFamily="34" charset="0"/>
                </a:rPr>
                <a:t>Создание 1-ой очереди ПИАО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572132" y="3977582"/>
              <a:ext cx="1571636" cy="86099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ru-RU" sz="1200" b="1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Проведение опытной эксплуатации ПИАО</a:t>
              </a:r>
            </a:p>
          </p:txBody>
        </p:sp>
      </p:grpSp>
      <p:sp>
        <p:nvSpPr>
          <p:cNvPr id="4" name="Пятиугольник 3"/>
          <p:cNvSpPr/>
          <p:nvPr/>
        </p:nvSpPr>
        <p:spPr>
          <a:xfrm>
            <a:off x="7240314" y="4501341"/>
            <a:ext cx="1652165" cy="856485"/>
          </a:xfrm>
          <a:prstGeom prst="homePlat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0" scaled="0"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Создание</a:t>
            </a:r>
            <a:b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2-ой очереди ПИАО</a:t>
            </a:r>
          </a:p>
        </p:txBody>
      </p:sp>
      <p:sp>
        <p:nvSpPr>
          <p:cNvPr id="46" name="Пятиугольник 45"/>
          <p:cNvSpPr/>
          <p:nvPr/>
        </p:nvSpPr>
        <p:spPr>
          <a:xfrm>
            <a:off x="5884456" y="5494778"/>
            <a:ext cx="3008024" cy="863180"/>
          </a:xfrm>
          <a:prstGeom prst="homePlate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Создание</a:t>
            </a:r>
            <a:b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функциональных подсистем</a:t>
            </a:r>
            <a:b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системы «Электронный бюджет»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Группа 58"/>
          <p:cNvGrpSpPr/>
          <p:nvPr/>
        </p:nvGrpSpPr>
        <p:grpSpPr>
          <a:xfrm>
            <a:off x="214282" y="2239015"/>
            <a:ext cx="8639250" cy="475605"/>
            <a:chOff x="214282" y="1357298"/>
            <a:chExt cx="8639250" cy="475605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428596" y="1500174"/>
              <a:ext cx="84249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Овал 5"/>
            <p:cNvSpPr/>
            <p:nvPr/>
          </p:nvSpPr>
          <p:spPr>
            <a:xfrm>
              <a:off x="2150452" y="1439151"/>
              <a:ext cx="108000" cy="108000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7103125" y="1439151"/>
              <a:ext cx="108000" cy="108000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928794" y="1544871"/>
              <a:ext cx="60990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2014</a:t>
              </a:r>
              <a:endParaRPr lang="ru-RU" sz="12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75058" y="1544871"/>
              <a:ext cx="55446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2015</a:t>
              </a:r>
              <a:endParaRPr lang="ru-RU" sz="12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7554" y="1546021"/>
              <a:ext cx="41710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15.03</a:t>
              </a:r>
              <a:endParaRPr lang="ru-RU" sz="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6" name="Группа 26"/>
            <p:cNvGrpSpPr/>
            <p:nvPr/>
          </p:nvGrpSpPr>
          <p:grpSpPr>
            <a:xfrm>
              <a:off x="440523" y="1357298"/>
              <a:ext cx="59511" cy="144016"/>
              <a:chOff x="5436096" y="1628800"/>
              <a:chExt cx="144016" cy="288032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5436096" y="1702522"/>
                <a:ext cx="0" cy="21431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Равнобедренный треугольник 31"/>
              <p:cNvSpPr/>
              <p:nvPr/>
            </p:nvSpPr>
            <p:spPr>
              <a:xfrm rot="5400000">
                <a:off x="5436096" y="1628800"/>
                <a:ext cx="144016" cy="14401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214282" y="1546021"/>
              <a:ext cx="4395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08</a:t>
              </a:r>
              <a:r>
                <a:rPr lang="en-US" sz="800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ru-RU" sz="800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.11</a:t>
              </a:r>
              <a:endParaRPr lang="ru-RU" sz="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7" name="Группа 50"/>
            <p:cNvGrpSpPr/>
            <p:nvPr/>
          </p:nvGrpSpPr>
          <p:grpSpPr>
            <a:xfrm>
              <a:off x="3571868" y="1357298"/>
              <a:ext cx="59511" cy="144016"/>
              <a:chOff x="5436096" y="1628800"/>
              <a:chExt cx="144016" cy="288032"/>
            </a:xfrm>
          </p:grpSpPr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5436096" y="1702522"/>
                <a:ext cx="0" cy="21431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Равнобедренный треугольник 52"/>
              <p:cNvSpPr/>
              <p:nvPr/>
            </p:nvSpPr>
            <p:spPr>
              <a:xfrm rot="5400000">
                <a:off x="5436096" y="1628800"/>
                <a:ext cx="144016" cy="14401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1" name="Прямоугольная выноска 60"/>
          <p:cNvSpPr/>
          <p:nvPr/>
        </p:nvSpPr>
        <p:spPr>
          <a:xfrm>
            <a:off x="3143240" y="1357298"/>
            <a:ext cx="1428760" cy="642942"/>
          </a:xfrm>
          <a:prstGeom prst="wedgeRectCallout">
            <a:avLst>
              <a:gd name="adj1" fmla="val -20833"/>
              <a:gd name="adj2" fmla="val 7583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Реализована выгрузка данных на ЕПБС</a:t>
            </a:r>
          </a:p>
          <a:p>
            <a:pPr algn="ctr"/>
            <a:endParaRPr lang="ru-RU" sz="1200" dirty="0"/>
          </a:p>
        </p:txBody>
      </p:sp>
      <p:sp>
        <p:nvSpPr>
          <p:cNvPr id="62" name="Прямоугольная выноска 61"/>
          <p:cNvSpPr/>
          <p:nvPr/>
        </p:nvSpPr>
        <p:spPr>
          <a:xfrm>
            <a:off x="1142976" y="1357298"/>
            <a:ext cx="1500198" cy="642942"/>
          </a:xfrm>
          <a:prstGeom prst="wedgeRectCallout">
            <a:avLst>
              <a:gd name="adj1" fmla="val 20500"/>
              <a:gd name="adj2" fmla="val 8324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Интеграция с ПОИ, ПОИБ</a:t>
            </a:r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9700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/>
          </p:cNvSpPr>
          <p:nvPr/>
        </p:nvSpPr>
        <p:spPr bwMode="auto">
          <a:xfrm>
            <a:off x="755650" y="2060849"/>
            <a:ext cx="7848600" cy="162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600"/>
              </a:spcBef>
            </a:pPr>
            <a:r>
              <a:rPr lang="ru-RU" sz="2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 создании </a:t>
            </a:r>
            <a:r>
              <a:rPr lang="ru-RU" sz="2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государственной интегрированной информационной системы управления общественными финансами </a:t>
            </a:r>
          </a:p>
          <a:p>
            <a:pPr algn="ctr" eaLnBrk="0" hangingPunct="0">
              <a:spcBef>
                <a:spcPts val="600"/>
              </a:spcBef>
            </a:pPr>
            <a:r>
              <a:rPr lang="ru-RU" sz="2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«Электронный бюджет» </a:t>
            </a: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B410650-33FB-479A-AA32-31E9EB87FF0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5148064" y="4652963"/>
            <a:ext cx="374511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ru-RU" sz="1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интегрированных информационных систем государственных финансов   </a:t>
            </a:r>
            <a:r>
              <a:rPr lang="ru-RU" sz="1400" b="1" dirty="0" err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Матвеенко</a:t>
            </a:r>
            <a:r>
              <a:rPr lang="ru-RU" sz="1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 В.В.</a:t>
            </a:r>
          </a:p>
          <a:p>
            <a:pPr algn="r" eaLnBrk="0" hangingPunct="0"/>
            <a:endParaRPr lang="ru-RU" sz="14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27.11.2013</a:t>
            </a:r>
            <a:endParaRPr lang="ru-RU" sz="14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 defTabSz="530225">
              <a:defRPr/>
            </a:pPr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Подсистема обеспечения юридической значимости </a:t>
            </a:r>
            <a:b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</a:br>
            <a:r>
              <a:rPr lang="ru-RU" sz="2000" kern="1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электронных документов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323528" y="980728"/>
          <a:ext cx="8530717" cy="4504538"/>
        </p:xfrm>
        <a:graphic>
          <a:graphicData uri="http://schemas.openxmlformats.org/presentationml/2006/ole">
            <p:oleObj spid="_x0000_s45058" r:id="rId4" imgW="9004611" imgH="4759290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55172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Процесс обеспечения юридической значимости экземпляров формуляров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0319C0-E483-4DEB-BCA4-83C549B9A5D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>
              <a:defRPr/>
            </a:pPr>
            <a:r>
              <a:rPr lang="ru-RU" sz="2000" kern="1200" dirty="0" smtClean="0">
                <a:solidFill>
                  <a:srgbClr val="162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Основные мероприятия </a:t>
            </a:r>
            <a:br>
              <a:rPr lang="ru-RU" sz="2000" kern="1200" dirty="0" smtClean="0">
                <a:solidFill>
                  <a:srgbClr val="162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</a:br>
            <a:r>
              <a:rPr lang="ru-RU" sz="2000" kern="1200" dirty="0" smtClean="0">
                <a:solidFill>
                  <a:srgbClr val="162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Федерального казначейства на 2013 год</a:t>
            </a:r>
          </a:p>
        </p:txBody>
      </p:sp>
      <p:sp>
        <p:nvSpPr>
          <p:cNvPr id="53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02DA948-E3A8-480B-8539-4319982DEB1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72534" y="980728"/>
          <a:ext cx="8663962" cy="5545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Прямая соединительная линия 54"/>
          <p:cNvCxnSpPr/>
          <p:nvPr/>
        </p:nvCxnSpPr>
        <p:spPr bwMode="auto">
          <a:xfrm>
            <a:off x="2915816" y="1124744"/>
            <a:ext cx="0" cy="46799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 bwMode="auto">
          <a:xfrm>
            <a:off x="60325" y="3633391"/>
            <a:ext cx="1643063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Единый портал бюджетной системы РФ </a:t>
            </a:r>
          </a:p>
        </p:txBody>
      </p:sp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>
              <a:defRPr/>
            </a:pPr>
            <a:r>
              <a:rPr lang="ru-RU" sz="2000" kern="1200" dirty="0" smtClean="0">
                <a:solidFill>
                  <a:srgbClr val="162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Дорожная карта работ по созданию </a:t>
            </a:r>
            <a:br>
              <a:rPr lang="ru-RU" sz="2000" kern="1200" dirty="0" smtClean="0">
                <a:solidFill>
                  <a:srgbClr val="162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</a:br>
            <a:r>
              <a:rPr lang="ru-RU" sz="2000" kern="1200" dirty="0" smtClean="0">
                <a:solidFill>
                  <a:srgbClr val="162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системы «Электронный бюджет» на 2013 год</a:t>
            </a:r>
          </a:p>
        </p:txBody>
      </p:sp>
      <p:sp>
        <p:nvSpPr>
          <p:cNvPr id="53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686818D-EA0E-400B-B9E8-FF4BA0B1256A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Прямоугольник 102"/>
          <p:cNvSpPr/>
          <p:nvPr/>
        </p:nvSpPr>
        <p:spPr bwMode="auto">
          <a:xfrm>
            <a:off x="107504" y="2420889"/>
            <a:ext cx="1547812" cy="4320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r">
              <a:defRPr/>
            </a:pPr>
            <a:r>
              <a:rPr lang="ru-RU" sz="1100" b="1" dirty="0" smtClean="0">
                <a:solidFill>
                  <a:schemeClr val="tx1"/>
                </a:solidFill>
                <a:cs typeface="Times New Roman" pitchFamily="18" charset="0"/>
              </a:rPr>
              <a:t>ПИАО - 1 очередь</a:t>
            </a:r>
          </a:p>
          <a:p>
            <a:pPr algn="r">
              <a:defRPr/>
            </a:pPr>
            <a:r>
              <a:rPr lang="ru-RU" sz="1100" b="1" dirty="0" smtClean="0">
                <a:solidFill>
                  <a:schemeClr val="tx1"/>
                </a:solidFill>
                <a:cs typeface="Times New Roman" pitchFamily="18" charset="0"/>
              </a:rPr>
              <a:t>для свода бюджетной отчетности</a:t>
            </a:r>
            <a:endParaRPr lang="ru-RU" sz="11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300038" y="1125538"/>
            <a:ext cx="1368425" cy="10779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r">
              <a:defRPr/>
            </a:pPr>
            <a:r>
              <a:rPr lang="ru-RU" sz="1100" b="1" dirty="0" smtClean="0">
                <a:solidFill>
                  <a:schemeClr val="tx1"/>
                </a:solidFill>
                <a:cs typeface="Times New Roman" pitchFamily="18" charset="0"/>
              </a:rPr>
              <a:t>Технологические </a:t>
            </a:r>
            <a:endParaRPr lang="ru-RU" sz="11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r">
              <a:defRPr/>
            </a:pPr>
            <a:r>
              <a:rPr lang="ru-RU" sz="1100" b="1" dirty="0" smtClean="0">
                <a:solidFill>
                  <a:schemeClr val="tx1"/>
                </a:solidFill>
                <a:cs typeface="Times New Roman" pitchFamily="18" charset="0"/>
              </a:rPr>
              <a:t>подсистемы</a:t>
            </a:r>
            <a:endParaRPr lang="ru-RU" sz="11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r">
              <a:defRPr/>
            </a:pPr>
            <a:r>
              <a:rPr lang="en-US" sz="11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системы «Электронный бюджет» </a:t>
            </a:r>
          </a:p>
          <a:p>
            <a:pPr algn="r">
              <a:defRPr/>
            </a:pPr>
            <a:endParaRPr lang="ru-RU" sz="11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 bwMode="auto">
          <a:xfrm>
            <a:off x="-252413" y="4293096"/>
            <a:ext cx="1944688" cy="6461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Подсистема управления закупками и</a:t>
            </a:r>
          </a:p>
          <a:p>
            <a:pPr algn="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 кадровыми ресурсами</a:t>
            </a:r>
          </a:p>
        </p:txBody>
      </p:sp>
      <p:sp>
        <p:nvSpPr>
          <p:cNvPr id="106" name="Прямоугольник 105"/>
          <p:cNvSpPr/>
          <p:nvPr/>
        </p:nvSpPr>
        <p:spPr bwMode="auto">
          <a:xfrm>
            <a:off x="-252413" y="5015383"/>
            <a:ext cx="2017713" cy="10779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Подсистема управления </a:t>
            </a:r>
            <a:endParaRPr lang="en-US" sz="11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НФА, расходами, </a:t>
            </a:r>
            <a:endParaRPr lang="en-US" sz="11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денежными средствами, </a:t>
            </a:r>
          </a:p>
          <a:p>
            <a:pPr algn="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учета и отчетности, бюджетного</a:t>
            </a:r>
            <a:r>
              <a:rPr lang="en-US" sz="11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планирования</a:t>
            </a:r>
          </a:p>
          <a:p>
            <a:pPr algn="r">
              <a:defRPr/>
            </a:pPr>
            <a:endParaRPr lang="ru-RU" sz="11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59" name="Group 140"/>
          <p:cNvGraphicFramePr>
            <a:graphicFrameLocks noGrp="1"/>
          </p:cNvGraphicFramePr>
          <p:nvPr/>
        </p:nvGraphicFramePr>
        <p:xfrm>
          <a:off x="1835696" y="6219825"/>
          <a:ext cx="4825230" cy="304800"/>
        </p:xfrm>
        <a:graphic>
          <a:graphicData uri="http://schemas.openxmlformats.org/drawingml/2006/table">
            <a:tbl>
              <a:tblPr/>
              <a:tblGrid>
                <a:gridCol w="4825230"/>
              </a:tblGrid>
              <a:tr h="263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2" name="Group 140"/>
          <p:cNvGraphicFramePr>
            <a:graphicFrameLocks noGrp="1"/>
          </p:cNvGraphicFramePr>
          <p:nvPr/>
        </p:nvGraphicFramePr>
        <p:xfrm>
          <a:off x="6588224" y="6219825"/>
          <a:ext cx="2304256" cy="304800"/>
        </p:xfrm>
        <a:graphic>
          <a:graphicData uri="http://schemas.openxmlformats.org/drawingml/2006/table">
            <a:tbl>
              <a:tblPr/>
              <a:tblGrid>
                <a:gridCol w="2304256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 bwMode="auto">
          <a:xfrm flipH="1">
            <a:off x="1974850" y="1125538"/>
            <a:ext cx="6848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 bwMode="auto">
          <a:xfrm>
            <a:off x="1878013" y="1125538"/>
            <a:ext cx="0" cy="474980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 bwMode="auto">
          <a:xfrm>
            <a:off x="7668344" y="1124744"/>
            <a:ext cx="0" cy="46799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 bwMode="auto">
          <a:xfrm>
            <a:off x="4139952" y="1125538"/>
            <a:ext cx="0" cy="46799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 bwMode="auto">
          <a:xfrm>
            <a:off x="5364088" y="1125538"/>
            <a:ext cx="0" cy="46799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 bwMode="auto">
          <a:xfrm>
            <a:off x="6588224" y="1124744"/>
            <a:ext cx="0" cy="467995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 bwMode="auto">
          <a:xfrm flipH="1">
            <a:off x="1878013" y="4365104"/>
            <a:ext cx="701516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 bwMode="auto">
          <a:xfrm flipH="1">
            <a:off x="1878013" y="1135063"/>
            <a:ext cx="701516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82"/>
          <p:cNvSpPr/>
          <p:nvPr/>
        </p:nvSpPr>
        <p:spPr bwMode="auto">
          <a:xfrm>
            <a:off x="5508427" y="3501008"/>
            <a:ext cx="2243138" cy="3603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>
              <a:defRPr/>
            </a:pPr>
            <a:r>
              <a:rPr lang="ru-RU" sz="10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Сопровождение и развитие портала, наполнение контента</a:t>
            </a: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2628702" y="3501008"/>
            <a:ext cx="1704975" cy="360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>
              <a:defRPr/>
            </a:pPr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Разработка портала</a:t>
            </a:r>
          </a:p>
        </p:txBody>
      </p:sp>
      <p:sp>
        <p:nvSpPr>
          <p:cNvPr id="14" name="Прямоугольник 82"/>
          <p:cNvSpPr/>
          <p:nvPr/>
        </p:nvSpPr>
        <p:spPr bwMode="auto">
          <a:xfrm>
            <a:off x="4932165" y="2424063"/>
            <a:ext cx="1747837" cy="5191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pPr algn="ctr">
              <a:defRPr/>
            </a:pPr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Опытная эксплуатация 1-й очереди</a:t>
            </a:r>
          </a:p>
        </p:txBody>
      </p:sp>
      <p:sp>
        <p:nvSpPr>
          <p:cNvPr id="16" name="Прямоугольник 76"/>
          <p:cNvSpPr/>
          <p:nvPr/>
        </p:nvSpPr>
        <p:spPr bwMode="auto">
          <a:xfrm>
            <a:off x="3276402" y="2424063"/>
            <a:ext cx="1655763" cy="51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>
              <a:defRPr/>
            </a:pPr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Разработка  1-ой очереди  в части свода бюджетной отчетности </a:t>
            </a:r>
          </a:p>
        </p:txBody>
      </p:sp>
      <p:sp>
        <p:nvSpPr>
          <p:cNvPr id="18" name="Прямоугольник 79"/>
          <p:cNvSpPr/>
          <p:nvPr/>
        </p:nvSpPr>
        <p:spPr bwMode="auto">
          <a:xfrm>
            <a:off x="6692702" y="2424063"/>
            <a:ext cx="1335682" cy="519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>
              <a:defRPr/>
            </a:pPr>
            <a:r>
              <a:rPr lang="ru-RU" sz="10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Промышленная </a:t>
            </a:r>
            <a:r>
              <a:rPr lang="ru-RU" sz="1000" b="1" dirty="0" smtClean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эксплуатация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 </a:t>
            </a:r>
            <a:r>
              <a:rPr lang="ru-RU" sz="10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1-й очереди</a:t>
            </a:r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1836541" y="1198339"/>
            <a:ext cx="1079276" cy="5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pPr algn="ctr">
              <a:defRPr/>
            </a:pPr>
            <a:r>
              <a:rPr lang="ru-RU" sz="1000" b="1" dirty="0" err="1" smtClean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Проектирова-ние</a:t>
            </a:r>
            <a:endParaRPr lang="ru-RU" sz="1000" b="1" dirty="0">
              <a:solidFill>
                <a:srgbClr val="262626"/>
              </a:solidFill>
              <a:latin typeface="Calibri Light" panose="020F0302020204030204" pitchFamily="34" charset="0"/>
              <a:ea typeface="ＭＳ Ｐゴシック" charset="-128"/>
              <a:cs typeface="Tahoma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4500365" y="1196752"/>
            <a:ext cx="989012" cy="5095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pPr algn="ctr">
              <a:defRPr/>
            </a:pPr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Опытная эксплуатация</a:t>
            </a:r>
          </a:p>
        </p:txBody>
      </p:sp>
      <p:sp>
        <p:nvSpPr>
          <p:cNvPr id="13356" name="Rectangle 89"/>
          <p:cNvSpPr>
            <a:spLocks noChangeArrowheads="1"/>
          </p:cNvSpPr>
          <p:nvPr/>
        </p:nvSpPr>
        <p:spPr bwMode="auto">
          <a:xfrm>
            <a:off x="6140450" y="1968500"/>
            <a:ext cx="1698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2915816" y="1196752"/>
            <a:ext cx="1584549" cy="509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>
              <a:defRPr/>
            </a:pPr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Разработка технологической платформы</a:t>
            </a:r>
          </a:p>
        </p:txBody>
      </p:sp>
      <p:cxnSp>
        <p:nvCxnSpPr>
          <p:cNvPr id="93" name="Прямая соединительная линия 92"/>
          <p:cNvCxnSpPr/>
          <p:nvPr/>
        </p:nvCxnSpPr>
        <p:spPr bwMode="auto">
          <a:xfrm flipH="1">
            <a:off x="1907704" y="2276872"/>
            <a:ext cx="701516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 bwMode="auto">
          <a:xfrm flipH="1">
            <a:off x="1878013" y="3429000"/>
            <a:ext cx="701516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25" name="Text Box 59"/>
          <p:cNvSpPr txBox="1">
            <a:spLocks noChangeArrowheads="1"/>
          </p:cNvSpPr>
          <p:nvPr/>
        </p:nvSpPr>
        <p:spPr bwMode="auto">
          <a:xfrm>
            <a:off x="1835696" y="4437187"/>
            <a:ext cx="1943522" cy="3095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pPr algn="ctr">
              <a:defRPr/>
            </a:pPr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Бизнес-процессы и формуляры</a:t>
            </a:r>
          </a:p>
        </p:txBody>
      </p:sp>
      <p:sp>
        <p:nvSpPr>
          <p:cNvPr id="100" name="Прямоугольник 99"/>
          <p:cNvSpPr/>
          <p:nvPr/>
        </p:nvSpPr>
        <p:spPr bwMode="auto">
          <a:xfrm>
            <a:off x="6685930" y="4432424"/>
            <a:ext cx="1127125" cy="3159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pPr algn="ctr">
              <a:defRPr/>
            </a:pPr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Опытная эксплуатация</a:t>
            </a:r>
          </a:p>
        </p:txBody>
      </p:sp>
      <p:sp>
        <p:nvSpPr>
          <p:cNvPr id="101" name="Прямоугольник 100"/>
          <p:cNvSpPr/>
          <p:nvPr/>
        </p:nvSpPr>
        <p:spPr bwMode="auto">
          <a:xfrm>
            <a:off x="3779218" y="4432424"/>
            <a:ext cx="1081087" cy="3159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pPr algn="ctr">
              <a:defRPr/>
            </a:pPr>
            <a:r>
              <a:rPr lang="ru-RU" sz="900" b="1" dirty="0" err="1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Проектиро-вание</a:t>
            </a:r>
            <a:endParaRPr lang="ru-RU" sz="900" b="1" dirty="0">
              <a:solidFill>
                <a:srgbClr val="262626"/>
              </a:solidFill>
              <a:latin typeface="Calibri Light" panose="020F0302020204030204" pitchFamily="34" charset="0"/>
              <a:ea typeface="ＭＳ Ｐゴシック" charset="-128"/>
              <a:cs typeface="Tahoma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857130" y="4432424"/>
            <a:ext cx="1803400" cy="3159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>
              <a:defRPr/>
            </a:pPr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Разработка</a:t>
            </a:r>
          </a:p>
        </p:txBody>
      </p:sp>
      <p:sp>
        <p:nvSpPr>
          <p:cNvPr id="3123" name="Text Box 70"/>
          <p:cNvSpPr txBox="1">
            <a:spLocks noChangeArrowheads="1"/>
          </p:cNvSpPr>
          <p:nvPr/>
        </p:nvSpPr>
        <p:spPr bwMode="auto">
          <a:xfrm>
            <a:off x="1836118" y="5084763"/>
            <a:ext cx="3671887" cy="3603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pPr algn="ctr">
              <a:defRPr/>
            </a:pPr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Бизнес-процессы и формуляры</a:t>
            </a:r>
          </a:p>
        </p:txBody>
      </p:sp>
      <p:sp>
        <p:nvSpPr>
          <p:cNvPr id="110" name="Прямоугольник 109"/>
          <p:cNvSpPr/>
          <p:nvPr/>
        </p:nvSpPr>
        <p:spPr bwMode="auto">
          <a:xfrm>
            <a:off x="5508427" y="5084763"/>
            <a:ext cx="1152525" cy="3603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pPr algn="ctr">
              <a:defRPr/>
            </a:pPr>
            <a:r>
              <a:rPr lang="ru-RU" sz="900" b="1" dirty="0" smtClean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 </a:t>
            </a:r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Проектирование</a:t>
            </a:r>
          </a:p>
        </p:txBody>
      </p:sp>
      <p:cxnSp>
        <p:nvCxnSpPr>
          <p:cNvPr id="113" name="Прямая соединительная линия 112"/>
          <p:cNvCxnSpPr/>
          <p:nvPr/>
        </p:nvCxnSpPr>
        <p:spPr bwMode="auto">
          <a:xfrm flipH="1">
            <a:off x="1878013" y="5013176"/>
            <a:ext cx="701516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6678414" y="5084763"/>
            <a:ext cx="1565993" cy="3603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>
              <a:defRPr/>
            </a:pPr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Разработка</a:t>
            </a:r>
          </a:p>
        </p:txBody>
      </p:sp>
      <p:sp>
        <p:nvSpPr>
          <p:cNvPr id="119" name="Прямоугольник 118"/>
          <p:cNvSpPr/>
          <p:nvPr/>
        </p:nvSpPr>
        <p:spPr bwMode="auto">
          <a:xfrm>
            <a:off x="4355902" y="3501008"/>
            <a:ext cx="1152525" cy="365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Опытная эксплуатация</a:t>
            </a:r>
          </a:p>
        </p:txBody>
      </p:sp>
      <p:sp>
        <p:nvSpPr>
          <p:cNvPr id="61" name="Прямоугольник 79"/>
          <p:cNvSpPr/>
          <p:nvPr/>
        </p:nvSpPr>
        <p:spPr bwMode="auto">
          <a:xfrm>
            <a:off x="5503665" y="1206277"/>
            <a:ext cx="2293937" cy="500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>
              <a:defRPr/>
            </a:pPr>
            <a:r>
              <a:rPr lang="ru-RU" sz="10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Промышленная эксплуатация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 bwMode="auto">
          <a:xfrm flipH="1">
            <a:off x="1835150" y="5876925"/>
            <a:ext cx="705802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 bwMode="auto">
          <a:xfrm>
            <a:off x="8893175" y="1125538"/>
            <a:ext cx="0" cy="46799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" name="Group 140"/>
          <p:cNvGraphicFramePr>
            <a:graphicFrameLocks noGrp="1"/>
          </p:cNvGraphicFramePr>
          <p:nvPr/>
        </p:nvGraphicFramePr>
        <p:xfrm>
          <a:off x="1835696" y="5949950"/>
          <a:ext cx="1152128" cy="304800"/>
        </p:xfrm>
        <a:graphic>
          <a:graphicData uri="http://schemas.openxmlformats.org/drawingml/2006/table">
            <a:tbl>
              <a:tblPr/>
              <a:tblGrid>
                <a:gridCol w="1152128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квартал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4" name="Group 140"/>
          <p:cNvGraphicFramePr>
            <a:graphicFrameLocks noGrp="1"/>
          </p:cNvGraphicFramePr>
          <p:nvPr/>
        </p:nvGraphicFramePr>
        <p:xfrm>
          <a:off x="2915642" y="5949950"/>
          <a:ext cx="1224310" cy="304800"/>
        </p:xfrm>
        <a:graphic>
          <a:graphicData uri="http://schemas.openxmlformats.org/drawingml/2006/table">
            <a:tbl>
              <a:tblPr/>
              <a:tblGrid>
                <a:gridCol w="1224310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квартал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5" name="Group 140"/>
          <p:cNvGraphicFramePr>
            <a:graphicFrameLocks noGrp="1"/>
          </p:cNvGraphicFramePr>
          <p:nvPr/>
        </p:nvGraphicFramePr>
        <p:xfrm>
          <a:off x="4139952" y="5949950"/>
          <a:ext cx="1296144" cy="304800"/>
        </p:xfrm>
        <a:graphic>
          <a:graphicData uri="http://schemas.openxmlformats.org/drawingml/2006/table">
            <a:tbl>
              <a:tblPr/>
              <a:tblGrid>
                <a:gridCol w="1296144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квартал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6" name="Group 140"/>
          <p:cNvGraphicFramePr>
            <a:graphicFrameLocks noGrp="1"/>
          </p:cNvGraphicFramePr>
          <p:nvPr/>
        </p:nvGraphicFramePr>
        <p:xfrm>
          <a:off x="5364089" y="5949950"/>
          <a:ext cx="1223614" cy="304800"/>
        </p:xfrm>
        <a:graphic>
          <a:graphicData uri="http://schemas.openxmlformats.org/drawingml/2006/table">
            <a:tbl>
              <a:tblPr/>
              <a:tblGrid>
                <a:gridCol w="1223614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квартал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54" name="Прямоугольник 76"/>
          <p:cNvSpPr/>
          <p:nvPr/>
        </p:nvSpPr>
        <p:spPr bwMode="auto">
          <a:xfrm>
            <a:off x="1836540" y="2420888"/>
            <a:ext cx="1439862" cy="517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pPr algn="ctr">
              <a:defRPr/>
            </a:pPr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Проектирование технологии свода бюджетной отчетности </a:t>
            </a:r>
          </a:p>
        </p:txBody>
      </p:sp>
      <p:graphicFrame>
        <p:nvGraphicFramePr>
          <p:cNvPr id="56" name="Group 140"/>
          <p:cNvGraphicFramePr>
            <a:graphicFrameLocks noGrp="1"/>
          </p:cNvGraphicFramePr>
          <p:nvPr/>
        </p:nvGraphicFramePr>
        <p:xfrm>
          <a:off x="6588224" y="5949280"/>
          <a:ext cx="1152128" cy="304800"/>
        </p:xfrm>
        <a:graphic>
          <a:graphicData uri="http://schemas.openxmlformats.org/drawingml/2006/table">
            <a:tbl>
              <a:tblPr/>
              <a:tblGrid>
                <a:gridCol w="1152128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квартал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5" name="Group 140"/>
          <p:cNvGraphicFramePr>
            <a:graphicFrameLocks noGrp="1"/>
          </p:cNvGraphicFramePr>
          <p:nvPr/>
        </p:nvGraphicFramePr>
        <p:xfrm>
          <a:off x="7668170" y="5949280"/>
          <a:ext cx="1224310" cy="304800"/>
        </p:xfrm>
        <a:graphic>
          <a:graphicData uri="http://schemas.openxmlformats.org/drawingml/2006/table">
            <a:tbl>
              <a:tblPr/>
              <a:tblGrid>
                <a:gridCol w="1224310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квартал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68" name="Прямоугольник 67"/>
          <p:cNvSpPr/>
          <p:nvPr/>
        </p:nvSpPr>
        <p:spPr bwMode="auto">
          <a:xfrm>
            <a:off x="6372200" y="3932733"/>
            <a:ext cx="2520280" cy="360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>
              <a:defRPr/>
            </a:pPr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Разработка портала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4139952" y="1772816"/>
            <a:ext cx="2232248" cy="509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>
              <a:defRPr/>
            </a:pPr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Разработка технологической платформы</a:t>
            </a:r>
          </a:p>
        </p:txBody>
      </p:sp>
      <p:sp>
        <p:nvSpPr>
          <p:cNvPr id="78" name="Прямоугольник 77"/>
          <p:cNvSpPr/>
          <p:nvPr/>
        </p:nvSpPr>
        <p:spPr bwMode="auto">
          <a:xfrm>
            <a:off x="1835696" y="1772816"/>
            <a:ext cx="2303412" cy="5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pPr algn="ctr">
              <a:defRPr/>
            </a:pPr>
            <a:r>
              <a:rPr lang="ru-RU" sz="10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Проектирование</a:t>
            </a:r>
          </a:p>
        </p:txBody>
      </p:sp>
      <p:sp>
        <p:nvSpPr>
          <p:cNvPr id="3127" name="Text Box 49"/>
          <p:cNvSpPr txBox="1">
            <a:spLocks noChangeArrowheads="1"/>
          </p:cNvSpPr>
          <p:nvPr/>
        </p:nvSpPr>
        <p:spPr bwMode="auto">
          <a:xfrm>
            <a:off x="1836118" y="1556792"/>
            <a:ext cx="863674" cy="3794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pPr algn="ctr">
              <a:defRPr/>
            </a:pPr>
            <a:r>
              <a:rPr lang="ru-RU" sz="10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Прототип системы</a:t>
            </a:r>
          </a:p>
        </p:txBody>
      </p:sp>
      <p:sp>
        <p:nvSpPr>
          <p:cNvPr id="79" name="Прямоугольник 78"/>
          <p:cNvSpPr/>
          <p:nvPr/>
        </p:nvSpPr>
        <p:spPr bwMode="auto">
          <a:xfrm>
            <a:off x="6387331" y="1767285"/>
            <a:ext cx="992981" cy="5095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pPr algn="ctr">
              <a:defRPr/>
            </a:pPr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Опытная эксплуатация</a:t>
            </a:r>
          </a:p>
        </p:txBody>
      </p:sp>
      <p:sp>
        <p:nvSpPr>
          <p:cNvPr id="80" name="Прямоугольник 79"/>
          <p:cNvSpPr/>
          <p:nvPr/>
        </p:nvSpPr>
        <p:spPr bwMode="auto">
          <a:xfrm>
            <a:off x="7380312" y="1772816"/>
            <a:ext cx="1511054" cy="500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>
              <a:defRPr/>
            </a:pPr>
            <a:r>
              <a:rPr lang="ru-RU" sz="10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Промышленная эксплуатация</a:t>
            </a:r>
          </a:p>
        </p:txBody>
      </p:sp>
      <p:sp>
        <p:nvSpPr>
          <p:cNvPr id="86" name="Прямоугольник 85"/>
          <p:cNvSpPr/>
          <p:nvPr/>
        </p:nvSpPr>
        <p:spPr bwMode="auto">
          <a:xfrm>
            <a:off x="7812360" y="4437112"/>
            <a:ext cx="1127125" cy="315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Промышленная эксплуатация</a:t>
            </a:r>
            <a:endParaRPr lang="ru-RU" sz="1000" b="1" dirty="0">
              <a:solidFill>
                <a:srgbClr val="262626"/>
              </a:solidFill>
              <a:latin typeface="Calibri Light" panose="020F0302020204030204" pitchFamily="34" charset="0"/>
              <a:ea typeface="ＭＳ Ｐゴシック" charset="-128"/>
              <a:cs typeface="Tahoma" pitchFamily="34" charset="0"/>
            </a:endParaRPr>
          </a:p>
        </p:txBody>
      </p:sp>
      <p:sp>
        <p:nvSpPr>
          <p:cNvPr id="87" name="Прямоугольник 76"/>
          <p:cNvSpPr/>
          <p:nvPr/>
        </p:nvSpPr>
        <p:spPr bwMode="auto">
          <a:xfrm>
            <a:off x="2483768" y="2996952"/>
            <a:ext cx="3458071" cy="3600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pPr algn="ctr">
              <a:defRPr/>
            </a:pPr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Проектирование технологии свода </a:t>
            </a:r>
            <a:endParaRPr lang="ru-RU" sz="900" b="1" dirty="0" smtClean="0">
              <a:solidFill>
                <a:srgbClr val="262626"/>
              </a:solidFill>
              <a:latin typeface="Calibri Light" panose="020F0302020204030204" pitchFamily="34" charset="0"/>
              <a:ea typeface="ＭＳ Ｐゴシック" charset="-128"/>
              <a:cs typeface="Tahoma" pitchFamily="34" charset="0"/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бюджетной </a:t>
            </a:r>
            <a:r>
              <a:rPr lang="ru-RU" sz="900" b="1" dirty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отчетности </a:t>
            </a:r>
          </a:p>
        </p:txBody>
      </p:sp>
      <p:sp>
        <p:nvSpPr>
          <p:cNvPr id="89" name="Прямоугольник 102"/>
          <p:cNvSpPr/>
          <p:nvPr/>
        </p:nvSpPr>
        <p:spPr bwMode="auto">
          <a:xfrm>
            <a:off x="179512" y="2924944"/>
            <a:ext cx="1547812" cy="4320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r">
              <a:defRPr/>
            </a:pPr>
            <a:r>
              <a:rPr lang="ru-RU" sz="1100" b="1" dirty="0" smtClean="0">
                <a:solidFill>
                  <a:schemeClr val="tx1"/>
                </a:solidFill>
                <a:cs typeface="Times New Roman" pitchFamily="18" charset="0"/>
              </a:rPr>
              <a:t>Учет и отчетность</a:t>
            </a:r>
          </a:p>
          <a:p>
            <a:pPr algn="r">
              <a:defRPr/>
            </a:pPr>
            <a:r>
              <a:rPr lang="ru-RU" sz="1100" b="1" dirty="0" smtClean="0">
                <a:solidFill>
                  <a:schemeClr val="tx1"/>
                </a:solidFill>
                <a:cs typeface="Times New Roman" pitchFamily="18" charset="0"/>
              </a:rPr>
              <a:t>для свода бюджетной отчетности</a:t>
            </a:r>
            <a:endParaRPr lang="ru-RU" sz="11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5940152" y="2996952"/>
            <a:ext cx="2303412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rgbClr val="262626"/>
                </a:solidFill>
                <a:latin typeface="Calibri Light" panose="020F0302020204030204" pitchFamily="34" charset="0"/>
                <a:ea typeface="ＭＳ Ｐゴシック" charset="-128"/>
                <a:cs typeface="Tahoma" pitchFamily="34" charset="0"/>
              </a:rPr>
              <a:t>Проектирование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6" grpId="0" animBg="1"/>
      <p:bldP spid="78" grpId="0" animBg="1"/>
      <p:bldP spid="79" grpId="0" animBg="1"/>
      <p:bldP spid="80" grpId="0" animBg="1"/>
      <p:bldP spid="87" grpId="0" animBg="1"/>
      <p:bldP spid="89" grpId="0" animBg="1"/>
      <p:bldP spid="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636912"/>
            <a:ext cx="8820150" cy="1081013"/>
          </a:xfrm>
        </p:spPr>
        <p:txBody>
          <a:bodyPr/>
          <a:lstStyle/>
          <a:p>
            <a:pPr lvl="0" algn="ctr">
              <a:defRPr/>
            </a:pPr>
            <a:r>
              <a:rPr lang="ru-RU" sz="2200" kern="1200" dirty="0" smtClean="0">
                <a:solidFill>
                  <a:srgbClr val="162387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Создание и опытная эксплуатация технологических </a:t>
            </a:r>
            <a:br>
              <a:rPr lang="ru-RU" sz="2200" kern="1200" dirty="0" smtClean="0">
                <a:solidFill>
                  <a:srgbClr val="162387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</a:br>
            <a:r>
              <a:rPr lang="ru-RU" sz="2200" kern="1200" dirty="0" smtClean="0">
                <a:solidFill>
                  <a:srgbClr val="162387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подсистем системы «Электронный бюджет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sz="2000" dirty="0" smtClean="0">
                <a:solidFill>
                  <a:schemeClr val="tx2">
                    <a:lumMod val="75000"/>
                  </a:schemeClr>
                </a:solidFill>
              </a:rPr>
            </a:br>
            <a:endParaRPr sz="2200" dirty="0" smtClean="0">
              <a:solidFill>
                <a:srgbClr val="162387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3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19ED73-7E6C-4BFB-B386-7878E0EA22A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162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Цель создания технологических подсистем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162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системы «Электронный бюджет»</a:t>
            </a: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A5D7DB-1E10-4617-B913-CD23C6A5F47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250825" y="1268413"/>
            <a:ext cx="8713788" cy="7921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Создание единой интеграционной платформы для функциональных подсистем системы «Электронный бюджет» и внешних систем</a:t>
            </a: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2411413" y="2349500"/>
            <a:ext cx="6553200" cy="574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>
              <a:lnSpc>
                <a:spcPts val="1600"/>
              </a:lnSpc>
              <a:defRPr/>
            </a:pPr>
            <a:r>
              <a:rPr lang="ru-RU" dirty="0">
                <a:solidFill>
                  <a:srgbClr val="262626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Инструмент для проектирования и применения единых бизнес-процессов и правил</a:t>
            </a: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2411760" y="3068960"/>
            <a:ext cx="6553200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>
              <a:lnSpc>
                <a:spcPts val="1600"/>
              </a:lnSpc>
              <a:defRPr/>
            </a:pPr>
            <a:r>
              <a:rPr lang="ru-RU" dirty="0">
                <a:solidFill>
                  <a:srgbClr val="262626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Инструмент для настройки и централизованного управления справочниками</a:t>
            </a: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2411413" y="3860800"/>
            <a:ext cx="6553200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>
              <a:lnSpc>
                <a:spcPts val="1600"/>
              </a:lnSpc>
              <a:defRPr/>
            </a:pPr>
            <a:r>
              <a:rPr lang="ru-RU" dirty="0">
                <a:solidFill>
                  <a:srgbClr val="262626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Единая технология отражения в учете операций финансово-хозяйственной деятельности </a:t>
            </a:r>
          </a:p>
        </p:txBody>
      </p:sp>
      <p:sp>
        <p:nvSpPr>
          <p:cNvPr id="67" name="Прямоугольник 66"/>
          <p:cNvSpPr/>
          <p:nvPr/>
        </p:nvSpPr>
        <p:spPr bwMode="auto">
          <a:xfrm>
            <a:off x="2411413" y="4652963"/>
            <a:ext cx="6553200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>
              <a:lnSpc>
                <a:spcPts val="1600"/>
              </a:lnSpc>
              <a:defRPr/>
            </a:pPr>
            <a:r>
              <a:rPr lang="ru-RU" dirty="0">
                <a:solidFill>
                  <a:srgbClr val="262626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Единая технология обеспечения юридической значимости электронных документов и пространства доверия электронной подписи</a:t>
            </a:r>
          </a:p>
        </p:txBody>
      </p:sp>
      <p:sp>
        <p:nvSpPr>
          <p:cNvPr id="68" name="Прямоугольник 67"/>
          <p:cNvSpPr/>
          <p:nvPr/>
        </p:nvSpPr>
        <p:spPr bwMode="auto">
          <a:xfrm>
            <a:off x="2411413" y="5516563"/>
            <a:ext cx="6553200" cy="6492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>
              <a:lnSpc>
                <a:spcPts val="1600"/>
              </a:lnSpc>
              <a:defRPr/>
            </a:pPr>
            <a:r>
              <a:rPr lang="ru-RU" dirty="0">
                <a:solidFill>
                  <a:srgbClr val="262626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Единые комплексные и эшелонированные средства защиты от НСД и обеспечения доступности и целостности информации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50825" y="2349500"/>
            <a:ext cx="1944688" cy="215900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22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ПОИ 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50825" y="4652963"/>
            <a:ext cx="1944688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22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ПОЮЗД 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50825" y="5516563"/>
            <a:ext cx="1944688" cy="649287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22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ПОИБ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973"/>
          <p:cNvSpPr txBox="1">
            <a:spLocks noChangeArrowheads="1"/>
          </p:cNvSpPr>
          <p:nvPr/>
        </p:nvSpPr>
        <p:spPr bwMode="auto">
          <a:xfrm>
            <a:off x="900113" y="1054324"/>
            <a:ext cx="7113587" cy="4492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РАЗРАБОТКА ПРОТОТИПА СИСТЕМЫ</a:t>
            </a:r>
          </a:p>
        </p:txBody>
      </p:sp>
      <p:sp>
        <p:nvSpPr>
          <p:cNvPr id="18" name="TextBox 973"/>
          <p:cNvSpPr txBox="1">
            <a:spLocks noChangeArrowheads="1"/>
          </p:cNvSpPr>
          <p:nvPr/>
        </p:nvSpPr>
        <p:spPr bwMode="auto">
          <a:xfrm>
            <a:off x="889000" y="1557561"/>
            <a:ext cx="7124700" cy="6159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ПЕРЕДАЧА НЕИСКЛЮЧИТЕЛЬНЫХ </a:t>
            </a:r>
          </a:p>
          <a:p>
            <a:pPr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ПРАВ НА БАЗИСНОЕ ПО</a:t>
            </a:r>
          </a:p>
        </p:txBody>
      </p:sp>
      <p:sp>
        <p:nvSpPr>
          <p:cNvPr id="59" name="TextBox 973"/>
          <p:cNvSpPr txBox="1">
            <a:spLocks noChangeArrowheads="1"/>
          </p:cNvSpPr>
          <p:nvPr/>
        </p:nvSpPr>
        <p:spPr bwMode="auto">
          <a:xfrm>
            <a:off x="889000" y="2221136"/>
            <a:ext cx="7124700" cy="10287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РАЗРАБОТКА ТЕХНОРАБОЧЕЙ </a:t>
            </a:r>
          </a:p>
          <a:p>
            <a:pPr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ДОКУМЕНТАЦИИ </a:t>
            </a:r>
          </a:p>
        </p:txBody>
      </p:sp>
      <p:sp>
        <p:nvSpPr>
          <p:cNvPr id="60" name="TextBox 973"/>
          <p:cNvSpPr txBox="1">
            <a:spLocks noChangeArrowheads="1"/>
          </p:cNvSpPr>
          <p:nvPr/>
        </p:nvSpPr>
        <p:spPr bwMode="auto">
          <a:xfrm>
            <a:off x="889000" y="3297461"/>
            <a:ext cx="7124700" cy="14859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РАЗРАБОТКА СИСТЕМЫ И ПРОВЕДЕНИЕ </a:t>
            </a:r>
          </a:p>
          <a:p>
            <a:pPr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ПРЕДВАРИТЕЛЬНЫХ ПРИЕМОЧНЫХ </a:t>
            </a:r>
          </a:p>
          <a:p>
            <a:pPr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ИСПЫТАНИЙ СИСТЕМЫ</a:t>
            </a:r>
          </a:p>
        </p:txBody>
      </p:sp>
      <p:sp>
        <p:nvSpPr>
          <p:cNvPr id="36" name="TextBox 974"/>
          <p:cNvSpPr txBox="1">
            <a:spLocks noChangeArrowheads="1"/>
          </p:cNvSpPr>
          <p:nvPr/>
        </p:nvSpPr>
        <p:spPr bwMode="auto">
          <a:xfrm>
            <a:off x="3181350" y="3783236"/>
            <a:ext cx="4586288" cy="466725"/>
          </a:xfrm>
          <a:prstGeom prst="rect">
            <a:avLst/>
          </a:prstGeom>
          <a:gradFill>
            <a:gsLst>
              <a:gs pos="14000">
                <a:schemeClr val="accent2">
                  <a:lumMod val="40000"/>
                  <a:lumOff val="60000"/>
                  <a:alpha val="99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/>
              <a:t>РАБОТЫ ПО РАЗРАБОТКЕ ЭКСПЛУАТАЦИОННОЙ ДОКУМЕНТАЦИИ НА СИСТЕМУ (18 ДОКУМЕНТОВ)</a:t>
            </a:r>
          </a:p>
        </p:txBody>
      </p:sp>
      <p:sp>
        <p:nvSpPr>
          <p:cNvPr id="16" name="TextBox 973"/>
          <p:cNvSpPr txBox="1">
            <a:spLocks noChangeArrowheads="1"/>
          </p:cNvSpPr>
          <p:nvPr/>
        </p:nvSpPr>
        <p:spPr bwMode="auto">
          <a:xfrm>
            <a:off x="3157538" y="1554386"/>
            <a:ext cx="4610100" cy="590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900" b="1" dirty="0"/>
              <a:t>/ </a:t>
            </a:r>
            <a:r>
              <a:rPr lang="ru-RU" sz="900" b="1" dirty="0"/>
              <a:t>ПЕРЕДАЧА В ФАП  БАЗИСНОГО ПО</a:t>
            </a:r>
          </a:p>
          <a:p>
            <a:pPr>
              <a:defRPr/>
            </a:pPr>
            <a:r>
              <a:rPr lang="en-US" sz="900" b="1" dirty="0"/>
              <a:t>/ </a:t>
            </a:r>
            <a:r>
              <a:rPr lang="ru-RU" sz="900" b="1" dirty="0"/>
              <a:t>ПЕРЕДАЧА В ФАП ПРОТОТИПА ТЕХНОЛОГИЧЕСКИХ ПОДСИСТМ</a:t>
            </a:r>
          </a:p>
        </p:txBody>
      </p:sp>
      <p:sp>
        <p:nvSpPr>
          <p:cNvPr id="19" name="TextBox 977"/>
          <p:cNvSpPr txBox="1">
            <a:spLocks noChangeArrowheads="1"/>
          </p:cNvSpPr>
          <p:nvPr/>
        </p:nvSpPr>
        <p:spPr bwMode="auto">
          <a:xfrm>
            <a:off x="3176588" y="3297461"/>
            <a:ext cx="4600575" cy="419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000" b="1" dirty="0"/>
          </a:p>
          <a:p>
            <a:pPr>
              <a:defRPr/>
            </a:pPr>
            <a:r>
              <a:rPr lang="ru-RU" sz="1000" b="1" dirty="0"/>
              <a:t>РАБОТЫ ПО РАЗРАБОТКЕ ППО СИСТЕМЫ</a:t>
            </a:r>
          </a:p>
          <a:p>
            <a:pPr>
              <a:defRPr/>
            </a:pPr>
            <a:endParaRPr lang="ru-RU" sz="900" b="1" dirty="0"/>
          </a:p>
        </p:txBody>
      </p:sp>
      <p:sp>
        <p:nvSpPr>
          <p:cNvPr id="24" name="TextBox 974"/>
          <p:cNvSpPr txBox="1">
            <a:spLocks noChangeArrowheads="1"/>
          </p:cNvSpPr>
          <p:nvPr/>
        </p:nvSpPr>
        <p:spPr bwMode="auto">
          <a:xfrm>
            <a:off x="3167063" y="2202086"/>
            <a:ext cx="4610100" cy="1038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900" b="1" dirty="0"/>
          </a:p>
          <a:p>
            <a:pPr>
              <a:defRPr/>
            </a:pPr>
            <a:r>
              <a:rPr lang="en-US" sz="900" b="1" dirty="0"/>
              <a:t>/ </a:t>
            </a:r>
            <a:r>
              <a:rPr lang="ru-RU" sz="900" b="1" dirty="0"/>
              <a:t>РАБОТЫ ПО РАЗРАБОТКЕ КОМПЛЕКТА ТЕХНОРАБОЧЕЙ ДОКУМЕНТАЦИИ (6 ДОКУМЕНТОВ)</a:t>
            </a:r>
          </a:p>
          <a:p>
            <a:pPr>
              <a:defRPr/>
            </a:pPr>
            <a:r>
              <a:rPr lang="en-US" sz="900" b="1" dirty="0"/>
              <a:t>/ </a:t>
            </a:r>
            <a:r>
              <a:rPr lang="ru-RU" sz="900" b="1" dirty="0"/>
              <a:t>ПОДГОТОВКА СРЕДЫ РАЗРАБОТКИ</a:t>
            </a:r>
          </a:p>
          <a:p>
            <a:pPr>
              <a:defRPr/>
            </a:pPr>
            <a:r>
              <a:rPr lang="en-US" sz="900" b="1" dirty="0"/>
              <a:t>/</a:t>
            </a:r>
            <a:r>
              <a:rPr lang="ru-RU" sz="900" b="1" dirty="0"/>
              <a:t> ИНТЕГРАЦИЯ </a:t>
            </a:r>
            <a:r>
              <a:rPr lang="en-US" sz="900" b="1" dirty="0"/>
              <a:t>BPA </a:t>
            </a:r>
            <a:r>
              <a:rPr lang="ru-RU" sz="900" b="1" dirty="0"/>
              <a:t>и </a:t>
            </a:r>
            <a:r>
              <a:rPr lang="en-US" sz="900" b="1" dirty="0"/>
              <a:t>BPM</a:t>
            </a:r>
            <a:endParaRPr lang="ru-RU" sz="900" b="1" dirty="0"/>
          </a:p>
          <a:p>
            <a:pPr>
              <a:defRPr/>
            </a:pPr>
            <a:r>
              <a:rPr lang="en-US" sz="900" b="1" dirty="0"/>
              <a:t>/ </a:t>
            </a:r>
            <a:r>
              <a:rPr lang="ru-RU" sz="900" b="1" dirty="0"/>
              <a:t>УПРАВЛЕНИЕ ТРЕБОВАНИЯМИ В </a:t>
            </a:r>
            <a:r>
              <a:rPr lang="en-US" sz="900" b="1" dirty="0"/>
              <a:t> </a:t>
            </a:r>
            <a:r>
              <a:rPr lang="ru-RU" sz="900" b="1" dirty="0"/>
              <a:t>АС УПРАВЛЕНИЯ ТРЕБОВАНИЯМИ</a:t>
            </a:r>
            <a:endParaRPr lang="en-US" sz="900" b="1" dirty="0"/>
          </a:p>
          <a:p>
            <a:pPr>
              <a:defRPr/>
            </a:pPr>
            <a:r>
              <a:rPr lang="en-US" sz="900" b="1" dirty="0"/>
              <a:t>/ </a:t>
            </a:r>
            <a:r>
              <a:rPr lang="ru-RU" sz="900" b="1" dirty="0"/>
              <a:t>МЕТОДИКА ОПИСАНИЯ ФОРМУЛЯРОВ ДЛЯ БЮДЖ.ОТЧЕТНОСТИ</a:t>
            </a:r>
          </a:p>
          <a:p>
            <a:pPr>
              <a:defRPr/>
            </a:pPr>
            <a:r>
              <a:rPr lang="en-US" sz="900" b="1" dirty="0"/>
              <a:t>/ </a:t>
            </a:r>
            <a:r>
              <a:rPr lang="ru-RU" sz="900" b="1" dirty="0"/>
              <a:t>КОНЦЕПТ ДИЗАЙНА ПОЛЬЗОВАТЕЛЬСКИХ ИНТЕРФЕЙСОВ</a:t>
            </a:r>
          </a:p>
          <a:p>
            <a:pPr>
              <a:defRPr/>
            </a:pPr>
            <a:endParaRPr lang="ru-RU" sz="900" b="1" dirty="0"/>
          </a:p>
        </p:txBody>
      </p:sp>
      <p:sp>
        <p:nvSpPr>
          <p:cNvPr id="17" name="TextBox 973"/>
          <p:cNvSpPr txBox="1">
            <a:spLocks noChangeArrowheads="1"/>
          </p:cNvSpPr>
          <p:nvPr/>
        </p:nvSpPr>
        <p:spPr bwMode="auto">
          <a:xfrm>
            <a:off x="885825" y="4830986"/>
            <a:ext cx="7127875" cy="527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ПРОВЕДЕНИЕ ОПЫТНОЙ </a:t>
            </a:r>
          </a:p>
          <a:p>
            <a:pPr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ЭКСПЛУАТАЦИИ СИСТЕМЫ</a:t>
            </a:r>
          </a:p>
        </p:txBody>
      </p:sp>
      <p:sp>
        <p:nvSpPr>
          <p:cNvPr id="20" name="TextBox 973"/>
          <p:cNvSpPr txBox="1">
            <a:spLocks noChangeArrowheads="1"/>
          </p:cNvSpPr>
          <p:nvPr/>
        </p:nvSpPr>
        <p:spPr bwMode="auto">
          <a:xfrm>
            <a:off x="3144838" y="1052736"/>
            <a:ext cx="4641850" cy="434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900" b="1" dirty="0"/>
              <a:t>/ </a:t>
            </a:r>
            <a:r>
              <a:rPr lang="ru-RU" sz="900" b="1" dirty="0"/>
              <a:t>РАЗРАБОТКА ПРОТОТИПА </a:t>
            </a:r>
            <a:r>
              <a:rPr lang="en-US" sz="900" b="1" dirty="0"/>
              <a:t>/</a:t>
            </a:r>
            <a:r>
              <a:rPr lang="ru-RU" sz="900" b="1" dirty="0"/>
              <a:t> ДФС</a:t>
            </a:r>
            <a:r>
              <a:rPr lang="en-US" sz="900" b="1" dirty="0"/>
              <a:t> /</a:t>
            </a:r>
            <a:r>
              <a:rPr lang="ru-RU" sz="900" b="1" dirty="0"/>
              <a:t> ДЕМОНСТРАЦИЯ БАЗИСНОГО ПО  </a:t>
            </a:r>
            <a:r>
              <a:rPr lang="en-US" sz="900" b="1" dirty="0"/>
              <a:t>/</a:t>
            </a:r>
            <a:endParaRPr lang="ru-RU" sz="900" b="1" dirty="0"/>
          </a:p>
        </p:txBody>
      </p:sp>
      <p:sp>
        <p:nvSpPr>
          <p:cNvPr id="21" name="TextBox 973"/>
          <p:cNvSpPr txBox="1">
            <a:spLocks noChangeArrowheads="1"/>
          </p:cNvSpPr>
          <p:nvPr/>
        </p:nvSpPr>
        <p:spPr bwMode="auto">
          <a:xfrm>
            <a:off x="3184525" y="4830986"/>
            <a:ext cx="4573588" cy="5048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/>
              <a:t>РАБОТЫ ПО ПРОВЕДЕНИЮ ОПЫТНОЙ ЭКСПЛУАТАЦИИ СИСТЕМЫ </a:t>
            </a:r>
            <a:r>
              <a:rPr lang="en-US" sz="1000" b="1" dirty="0"/>
              <a:t>/ </a:t>
            </a:r>
            <a:r>
              <a:rPr lang="ru-RU" sz="1000" b="1" dirty="0"/>
              <a:t>ОТЧЕТ О ТРУДОЗАТРАТАХ</a:t>
            </a:r>
            <a:r>
              <a:rPr lang="en-US" sz="1000" b="1" dirty="0"/>
              <a:t> / </a:t>
            </a:r>
            <a:r>
              <a:rPr lang="ru-RU" sz="1000" b="1" dirty="0"/>
              <a:t>МЕТОДИКА СОПРОВОЖДЕНИЯ</a:t>
            </a:r>
          </a:p>
        </p:txBody>
      </p:sp>
      <p:sp>
        <p:nvSpPr>
          <p:cNvPr id="22" name="TextBox 977"/>
          <p:cNvSpPr txBox="1">
            <a:spLocks noChangeArrowheads="1"/>
          </p:cNvSpPr>
          <p:nvPr/>
        </p:nvSpPr>
        <p:spPr bwMode="auto">
          <a:xfrm>
            <a:off x="3186113" y="4326161"/>
            <a:ext cx="4572000" cy="447675"/>
          </a:xfrm>
          <a:prstGeom prst="rect">
            <a:avLst/>
          </a:prstGeom>
          <a:gradFill>
            <a:gsLst>
              <a:gs pos="34000">
                <a:schemeClr val="accent2">
                  <a:lumMod val="40000"/>
                  <a:lumOff val="6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000" b="1" dirty="0"/>
          </a:p>
          <a:p>
            <a:pPr>
              <a:defRPr/>
            </a:pPr>
            <a:r>
              <a:rPr lang="ru-RU" sz="1000" b="1" dirty="0"/>
              <a:t>РАБОТЫ ПО ПРОВЕДЕНИЮ ПРЕДВАРИТЕЛЬНЫХ ПРИЕМОЧНЫХ ИСПЫТАНИЙ СИСТЕМЫ </a:t>
            </a:r>
            <a:r>
              <a:rPr lang="en-US" sz="1000" b="1" dirty="0"/>
              <a:t>/</a:t>
            </a:r>
            <a:r>
              <a:rPr lang="ru-RU" sz="1000" b="1" dirty="0"/>
              <a:t> ДОРАБОТКА ПО РЕЗУЛЬТАТАМ ППИ</a:t>
            </a:r>
          </a:p>
          <a:p>
            <a:pPr>
              <a:defRPr/>
            </a:pPr>
            <a:endParaRPr lang="ru-RU" sz="1000" b="1" dirty="0"/>
          </a:p>
        </p:txBody>
      </p:sp>
      <p:sp>
        <p:nvSpPr>
          <p:cNvPr id="133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80727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ru-RU" sz="2000" kern="1200" dirty="0" smtClean="0">
                <a:solidFill>
                  <a:srgbClr val="162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Схема работ по созданию технологических подсистем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755576" y="5589240"/>
            <a:ext cx="7310437" cy="676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64" name="TextBox 5"/>
          <p:cNvSpPr txBox="1">
            <a:spLocks noChangeArrowheads="1"/>
          </p:cNvSpPr>
          <p:nvPr/>
        </p:nvSpPr>
        <p:spPr bwMode="auto">
          <a:xfrm>
            <a:off x="1187624" y="5373216"/>
            <a:ext cx="178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ЗАВЕРШЕНО</a:t>
            </a:r>
          </a:p>
        </p:txBody>
      </p:sp>
      <p:sp>
        <p:nvSpPr>
          <p:cNvPr id="2065" name="TextBox 11"/>
          <p:cNvSpPr txBox="1">
            <a:spLocks noChangeArrowheads="1"/>
          </p:cNvSpPr>
          <p:nvPr/>
        </p:nvSpPr>
        <p:spPr bwMode="auto">
          <a:xfrm>
            <a:off x="5078413" y="6206083"/>
            <a:ext cx="1638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требований</a:t>
            </a:r>
          </a:p>
        </p:txBody>
      </p:sp>
      <p:sp>
        <p:nvSpPr>
          <p:cNvPr id="2066" name="TextBox 12"/>
          <p:cNvSpPr txBox="1">
            <a:spLocks noChangeArrowheads="1"/>
          </p:cNvSpPr>
          <p:nvPr/>
        </p:nvSpPr>
        <p:spPr bwMode="auto">
          <a:xfrm>
            <a:off x="1077913" y="6237833"/>
            <a:ext cx="1944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E4580A"/>
                </a:solidFill>
                <a:latin typeface="Tahoma" pitchFamily="34" charset="0"/>
                <a:cs typeface="Tahoma" pitchFamily="34" charset="0"/>
              </a:rPr>
              <a:t>мероприятий</a:t>
            </a:r>
          </a:p>
        </p:txBody>
      </p:sp>
      <p:sp>
        <p:nvSpPr>
          <p:cNvPr id="2067" name="Прямоугольник 22"/>
          <p:cNvSpPr>
            <a:spLocks noChangeArrowheads="1"/>
          </p:cNvSpPr>
          <p:nvPr/>
        </p:nvSpPr>
        <p:spPr bwMode="auto">
          <a:xfrm>
            <a:off x="6084168" y="5589240"/>
            <a:ext cx="1309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428</a:t>
            </a:r>
            <a:r>
              <a:rPr lang="ru-RU" dirty="0">
                <a:latin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2068" name="Прямоугольник 23"/>
          <p:cNvSpPr>
            <a:spLocks noChangeArrowheads="1"/>
          </p:cNvSpPr>
          <p:nvPr/>
        </p:nvSpPr>
        <p:spPr bwMode="auto">
          <a:xfrm>
            <a:off x="949151" y="5601295"/>
            <a:ext cx="2398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E4580A"/>
                </a:solidFill>
                <a:latin typeface="Tahoma" pitchFamily="34" charset="0"/>
                <a:cs typeface="Tahoma" pitchFamily="34" charset="0"/>
              </a:rPr>
              <a:t>13</a:t>
            </a:r>
            <a:r>
              <a:rPr lang="en-US" sz="4000" b="1" dirty="0">
                <a:solidFill>
                  <a:srgbClr val="E4580A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4000" b="1" dirty="0">
                <a:solidFill>
                  <a:srgbClr val="E4580A"/>
                </a:solidFill>
                <a:latin typeface="Tahoma" pitchFamily="34" charset="0"/>
                <a:cs typeface="Tahoma" pitchFamily="34" charset="0"/>
              </a:rPr>
              <a:t>из </a:t>
            </a:r>
            <a:r>
              <a:rPr lang="ru-RU" sz="4000" b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18</a:t>
            </a: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3779912" y="5373216"/>
            <a:ext cx="0" cy="11521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TextBox 5"/>
          <p:cNvSpPr txBox="1">
            <a:spLocks noChangeArrowheads="1"/>
          </p:cNvSpPr>
          <p:nvPr/>
        </p:nvSpPr>
        <p:spPr bwMode="auto">
          <a:xfrm>
            <a:off x="4355976" y="5373216"/>
            <a:ext cx="2703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ahoma" pitchFamily="34" charset="0"/>
                <a:cs typeface="Tahoma" pitchFamily="34" charset="0"/>
              </a:rPr>
              <a:t>РЕАЛИЗОВАНО В СИСТЕМЕ </a:t>
            </a: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10764838" y="5300663"/>
            <a:ext cx="0" cy="1223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ятиугольник 40"/>
          <p:cNvSpPr/>
          <p:nvPr/>
        </p:nvSpPr>
        <p:spPr>
          <a:xfrm flipH="1">
            <a:off x="6537325" y="1324199"/>
            <a:ext cx="1273175" cy="21431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rIns="36000" anchor="ctr"/>
          <a:lstStyle/>
          <a:p>
            <a:pPr>
              <a:defRPr/>
            </a:pPr>
            <a:r>
              <a:rPr lang="en-US" sz="1000" b="1" dirty="0">
                <a:cs typeface="Arial" pitchFamily="34" charset="0"/>
              </a:rPr>
              <a:t>4</a:t>
            </a:r>
            <a:r>
              <a:rPr lang="ru-RU" sz="1000" b="1" dirty="0">
                <a:cs typeface="Arial" pitchFamily="34" charset="0"/>
              </a:rPr>
              <a:t> мероприятия</a:t>
            </a:r>
          </a:p>
        </p:txBody>
      </p:sp>
      <p:sp>
        <p:nvSpPr>
          <p:cNvPr id="42" name="Пятиугольник 41"/>
          <p:cNvSpPr/>
          <p:nvPr/>
        </p:nvSpPr>
        <p:spPr>
          <a:xfrm flipH="1">
            <a:off x="6527800" y="1981424"/>
            <a:ext cx="1273175" cy="21431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rIns="36000" anchor="ctr"/>
          <a:lstStyle/>
          <a:p>
            <a:pPr>
              <a:defRPr/>
            </a:pPr>
            <a:r>
              <a:rPr lang="ru-RU" sz="1000" b="1" dirty="0">
                <a:cs typeface="Arial" pitchFamily="34" charset="0"/>
              </a:rPr>
              <a:t>2 мероприятия</a:t>
            </a:r>
          </a:p>
        </p:txBody>
      </p:sp>
      <p:sp>
        <p:nvSpPr>
          <p:cNvPr id="43" name="Пятиугольник 42"/>
          <p:cNvSpPr/>
          <p:nvPr/>
        </p:nvSpPr>
        <p:spPr>
          <a:xfrm flipH="1">
            <a:off x="6546850" y="3048224"/>
            <a:ext cx="1273175" cy="21431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rIns="36000" anchor="ctr"/>
          <a:lstStyle/>
          <a:p>
            <a:pPr>
              <a:defRPr/>
            </a:pPr>
            <a:r>
              <a:rPr lang="en-US" sz="1000" b="1" dirty="0">
                <a:cs typeface="Arial" pitchFamily="34" charset="0"/>
              </a:rPr>
              <a:t>6</a:t>
            </a:r>
            <a:r>
              <a:rPr lang="ru-RU" sz="1000" b="1" dirty="0">
                <a:cs typeface="Arial" pitchFamily="34" charset="0"/>
              </a:rPr>
              <a:t> мероприятий</a:t>
            </a:r>
          </a:p>
        </p:txBody>
      </p:sp>
      <p:sp>
        <p:nvSpPr>
          <p:cNvPr id="45" name="Пятиугольник 44"/>
          <p:cNvSpPr/>
          <p:nvPr/>
        </p:nvSpPr>
        <p:spPr>
          <a:xfrm flipH="1">
            <a:off x="6527800" y="4086449"/>
            <a:ext cx="1273175" cy="21431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rIns="36000" anchor="ctr"/>
          <a:lstStyle/>
          <a:p>
            <a:pPr>
              <a:defRPr/>
            </a:pPr>
            <a:r>
              <a:rPr lang="ru-RU" sz="1000" b="1" dirty="0">
                <a:cs typeface="Arial" pitchFamily="34" charset="0"/>
              </a:rPr>
              <a:t>1 мероприятие</a:t>
            </a:r>
          </a:p>
        </p:txBody>
      </p:sp>
      <p:sp>
        <p:nvSpPr>
          <p:cNvPr id="46" name="Пятиугольник 45"/>
          <p:cNvSpPr/>
          <p:nvPr/>
        </p:nvSpPr>
        <p:spPr>
          <a:xfrm flipH="1">
            <a:off x="6537325" y="4715099"/>
            <a:ext cx="1273175" cy="21431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rIns="36000" anchor="ctr"/>
          <a:lstStyle/>
          <a:p>
            <a:pPr>
              <a:defRPr/>
            </a:pPr>
            <a:r>
              <a:rPr lang="ru-RU" sz="1000" b="1" dirty="0">
                <a:cs typeface="Arial" pitchFamily="34" charset="0"/>
              </a:rPr>
              <a:t>2 мероприятия</a:t>
            </a:r>
          </a:p>
        </p:txBody>
      </p:sp>
      <p:sp>
        <p:nvSpPr>
          <p:cNvPr id="47" name="Пятиугольник 46"/>
          <p:cNvSpPr/>
          <p:nvPr/>
        </p:nvSpPr>
        <p:spPr>
          <a:xfrm flipH="1">
            <a:off x="6546850" y="5219924"/>
            <a:ext cx="1273175" cy="21431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rIns="36000" anchor="ctr"/>
          <a:lstStyle/>
          <a:p>
            <a:pPr>
              <a:defRPr/>
            </a:pPr>
            <a:r>
              <a:rPr lang="ru-RU" sz="1000" b="1" dirty="0">
                <a:cs typeface="Arial" pitchFamily="34" charset="0"/>
              </a:rPr>
              <a:t>3 мероприятия</a:t>
            </a:r>
          </a:p>
        </p:txBody>
      </p:sp>
      <p:sp>
        <p:nvSpPr>
          <p:cNvPr id="2078" name="Прямоугольник 22"/>
          <p:cNvSpPr>
            <a:spLocks noChangeArrowheads="1"/>
          </p:cNvSpPr>
          <p:nvPr/>
        </p:nvSpPr>
        <p:spPr bwMode="auto">
          <a:xfrm>
            <a:off x="4139952" y="5589240"/>
            <a:ext cx="1920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423 </a:t>
            </a:r>
            <a:r>
              <a:rPr lang="ru-RU" sz="40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из</a:t>
            </a:r>
            <a:endParaRPr lang="ru-RU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79" name="Picture 10" descr="http://cs323326.userapi.com/v323326439/d0e/LCnFJ13og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9075" y="1079724"/>
            <a:ext cx="5730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10" descr="http://cs323326.userapi.com/v323326439/d0e/LCnFJ13og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772816"/>
            <a:ext cx="5730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10" descr="http://cs323326.userapi.com/v323326439/d0e/LCnFJ13og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2568799"/>
            <a:ext cx="5730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Скругленный прямоугольник 38"/>
          <p:cNvSpPr/>
          <p:nvPr/>
        </p:nvSpPr>
        <p:spPr>
          <a:xfrm>
            <a:off x="7769225" y="4364285"/>
            <a:ext cx="690563" cy="198438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768554" y="4369966"/>
            <a:ext cx="561044" cy="196222"/>
          </a:xfrm>
          <a:prstGeom prst="roundRect">
            <a:avLst/>
          </a:prstGeom>
          <a:gradFill flip="none" rotWithShape="1">
            <a:gsLst>
              <a:gs pos="39000">
                <a:srgbClr val="33CC33">
                  <a:shade val="30000"/>
                  <a:satMod val="115000"/>
                  <a:alpha val="80000"/>
                </a:srgbClr>
              </a:gs>
              <a:gs pos="50000">
                <a:srgbClr val="33CC33">
                  <a:shade val="675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742238" y="3861048"/>
            <a:ext cx="690562" cy="19843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740352" y="3865910"/>
            <a:ext cx="561044" cy="196222"/>
          </a:xfrm>
          <a:prstGeom prst="roundRect">
            <a:avLst/>
          </a:prstGeom>
          <a:gradFill flip="none" rotWithShape="1">
            <a:gsLst>
              <a:gs pos="39000">
                <a:srgbClr val="33CC33">
                  <a:shade val="30000"/>
                  <a:satMod val="115000"/>
                  <a:alpha val="80000"/>
                </a:srgbClr>
              </a:gs>
              <a:gs pos="50000">
                <a:srgbClr val="33CC33">
                  <a:shade val="675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0319C0-E483-4DEB-BCA4-83C549B9A5D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091" name="Picture 10" descr="http://cs323326.userapi.com/v323326439/d0e/LCnFJ13og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362549"/>
            <a:ext cx="5730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ятиугольник 43"/>
          <p:cNvSpPr/>
          <p:nvPr/>
        </p:nvSpPr>
        <p:spPr>
          <a:xfrm flipH="1">
            <a:off x="5967413" y="3516536"/>
            <a:ext cx="1857375" cy="24765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rIns="36000" anchor="ctr"/>
          <a:lstStyle/>
          <a:p>
            <a:pPr algn="ctr">
              <a:defRPr/>
            </a:pPr>
            <a:r>
              <a:rPr lang="ru-RU" sz="1000" b="1" dirty="0">
                <a:cs typeface="Arial" pitchFamily="34" charset="0"/>
              </a:rPr>
              <a:t>                  428 требований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179512" y="1052737"/>
            <a:ext cx="8784976" cy="388843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rgbClr val="002060"/>
            </a:solidFill>
            <a:prstDash val="lg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30046" tIns="65023" rIns="130046" bIns="65023"/>
          <a:lstStyle/>
          <a:p>
            <a:pPr algn="ctr">
              <a:defRPr/>
            </a:pPr>
            <a:endParaRPr lang="ru-RU" sz="1600" b="1" dirty="0">
              <a:solidFill>
                <a:srgbClr val="262626"/>
              </a:solidFill>
              <a:latin typeface="+mj-lt"/>
              <a:ea typeface="MS PGothic" pitchFamily="34" charset="-128"/>
              <a:cs typeface="Tahoma" pitchFamily="34" charset="0"/>
            </a:endParaRPr>
          </a:p>
        </p:txBody>
      </p:sp>
      <p:grpSp>
        <p:nvGrpSpPr>
          <p:cNvPr id="2" name="Группа 118"/>
          <p:cNvGrpSpPr>
            <a:grpSpLocks/>
          </p:cNvGrpSpPr>
          <p:nvPr/>
        </p:nvGrpSpPr>
        <p:grpSpPr bwMode="auto">
          <a:xfrm>
            <a:off x="250825" y="5373688"/>
            <a:ext cx="865188" cy="792162"/>
            <a:chOff x="185532" y="2881256"/>
            <a:chExt cx="636525" cy="536195"/>
          </a:xfrm>
        </p:grpSpPr>
        <p:pic>
          <p:nvPicPr>
            <p:cNvPr id="3139" name="Picture 8" descr="http://blog.alexandraipate.com/wp-content/uploads/2urtrt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900" r="49100" b="86243"/>
            <a:stretch>
              <a:fillRect/>
            </a:stretch>
          </p:blipFill>
          <p:spPr bwMode="auto">
            <a:xfrm>
              <a:off x="332628" y="2881256"/>
              <a:ext cx="342333" cy="456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40" name="Picture 8" descr="http://blog.alexandraipate.com/wp-content/uploads/2urtrt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900" r="49100" b="86243"/>
            <a:stretch>
              <a:fillRect/>
            </a:stretch>
          </p:blipFill>
          <p:spPr bwMode="auto">
            <a:xfrm>
              <a:off x="479724" y="2961444"/>
              <a:ext cx="342333" cy="456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41" name="Picture 8" descr="http://blog.alexandraipate.com/wp-content/uploads/2urtrt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900" r="49100" b="86243"/>
            <a:stretch>
              <a:fillRect/>
            </a:stretch>
          </p:blipFill>
          <p:spPr bwMode="auto">
            <a:xfrm>
              <a:off x="185532" y="2961444"/>
              <a:ext cx="342333" cy="456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" name="Прямоугольник 77"/>
          <p:cNvSpPr/>
          <p:nvPr/>
        </p:nvSpPr>
        <p:spPr bwMode="auto">
          <a:xfrm>
            <a:off x="323528" y="2924946"/>
            <a:ext cx="720080" cy="187220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Личный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кабинет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Стрелка вниз 117"/>
          <p:cNvSpPr/>
          <p:nvPr/>
        </p:nvSpPr>
        <p:spPr bwMode="auto">
          <a:xfrm rot="10800000" flipH="1">
            <a:off x="395536" y="4869160"/>
            <a:ext cx="576064" cy="504056"/>
          </a:xfrm>
          <a:prstGeom prst="downArrow">
            <a:avLst>
              <a:gd name="adj1" fmla="val 68667"/>
              <a:gd name="adj2" fmla="val 50000"/>
            </a:avLst>
          </a:prstGeom>
          <a:gradFill rotWithShape="1">
            <a:gsLst>
              <a:gs pos="0">
                <a:srgbClr val="438086">
                  <a:tint val="1000"/>
                  <a:satMod val="255000"/>
                </a:srgbClr>
              </a:gs>
              <a:gs pos="55000">
                <a:srgbClr val="438086">
                  <a:tint val="12000"/>
                  <a:satMod val="255000"/>
                </a:srgbClr>
              </a:gs>
              <a:gs pos="100000">
                <a:srgbClr val="438086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38086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 rot="10800000" flipV="1">
            <a:off x="2267744" y="1124744"/>
            <a:ext cx="6552728" cy="1440162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0" tIns="65023" rIns="130046" bIns="65023"/>
          <a:lstStyle/>
          <a:p>
            <a:pPr algn="r">
              <a:defRPr/>
            </a:pPr>
            <a:r>
              <a:rPr lang="ru-RU" sz="1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Централизованное ведение и распространение НСИ</a:t>
            </a: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2411760" y="1628800"/>
            <a:ext cx="1728191" cy="6781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Управление </a:t>
            </a:r>
            <a:r>
              <a:rPr lang="ru-RU" sz="1400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НСИ</a:t>
            </a:r>
          </a:p>
        </p:txBody>
      </p:sp>
      <p:sp>
        <p:nvSpPr>
          <p:cNvPr id="3088" name="Rectangle 94"/>
          <p:cNvSpPr>
            <a:spLocks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530225">
              <a:defRPr/>
            </a:pPr>
            <a:r>
              <a:rPr lang="ru-RU" sz="2000" b="1" dirty="0" smtClean="0">
                <a:solidFill>
                  <a:srgbClr val="162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Подсистема обеспечения интеграции, </a:t>
            </a:r>
          </a:p>
          <a:p>
            <a:pPr algn="ctr" defTabSz="530225">
              <a:defRPr/>
            </a:pPr>
            <a:r>
              <a:rPr lang="ru-RU" sz="2000" b="1" dirty="0" smtClean="0">
                <a:solidFill>
                  <a:srgbClr val="162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ведения реестров и формуляров</a:t>
            </a:r>
          </a:p>
        </p:txBody>
      </p:sp>
      <p:sp>
        <p:nvSpPr>
          <p:cNvPr id="82" name="Прямоугольник 81"/>
          <p:cNvSpPr/>
          <p:nvPr/>
        </p:nvSpPr>
        <p:spPr bwMode="auto">
          <a:xfrm>
            <a:off x="4499545" y="1628800"/>
            <a:ext cx="1872209" cy="6781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Управление  </a:t>
            </a:r>
            <a:r>
              <a:rPr lang="ru-RU" sz="1400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качеством данных</a:t>
            </a:r>
          </a:p>
        </p:txBody>
      </p:sp>
      <p:sp>
        <p:nvSpPr>
          <p:cNvPr id="84" name="Прямоугольник 83"/>
          <p:cNvSpPr/>
          <p:nvPr/>
        </p:nvSpPr>
        <p:spPr bwMode="auto">
          <a:xfrm>
            <a:off x="6804248" y="1628800"/>
            <a:ext cx="1872208" cy="6781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Управление </a:t>
            </a:r>
            <a:r>
              <a:rPr lang="ru-RU" sz="1400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загрузкой данных</a:t>
            </a:r>
          </a:p>
        </p:txBody>
      </p:sp>
      <p:sp>
        <p:nvSpPr>
          <p:cNvPr id="88" name="Прямоугольник 87"/>
          <p:cNvSpPr/>
          <p:nvPr/>
        </p:nvSpPr>
        <p:spPr bwMode="auto">
          <a:xfrm>
            <a:off x="3419872" y="2996954"/>
            <a:ext cx="2808312" cy="1800200"/>
          </a:xfrm>
          <a:prstGeom prst="rect">
            <a:avLst/>
          </a:prstGeom>
          <a:solidFill>
            <a:schemeClr val="accent3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rIns="0"/>
          <a:lstStyle/>
          <a:p>
            <a:pPr algn="ctr">
              <a:defRPr/>
            </a:pPr>
            <a:r>
              <a:rPr lang="en-US" sz="1400" b="1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      </a:t>
            </a:r>
            <a:r>
              <a:rPr lang="ru-RU" sz="1400" b="1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Обеспечение интеграции подсистем</a:t>
            </a:r>
          </a:p>
        </p:txBody>
      </p:sp>
      <p:sp>
        <p:nvSpPr>
          <p:cNvPr id="94" name="Прямоугольник 93"/>
          <p:cNvSpPr/>
          <p:nvPr/>
        </p:nvSpPr>
        <p:spPr bwMode="auto">
          <a:xfrm>
            <a:off x="6876256" y="2996952"/>
            <a:ext cx="1728192" cy="864098"/>
          </a:xfrm>
          <a:prstGeom prst="rect">
            <a:avLst/>
          </a:prstGeom>
          <a:solidFill>
            <a:schemeClr val="accent3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rIns="0"/>
          <a:lstStyle/>
          <a:p>
            <a:pPr algn="ctr">
              <a:defRPr/>
            </a:pPr>
            <a:r>
              <a:rPr lang="ru-RU" sz="1300" b="1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Обеспечение взаимодействия с внешними системами</a:t>
            </a:r>
          </a:p>
        </p:txBody>
      </p:sp>
      <p:sp>
        <p:nvSpPr>
          <p:cNvPr id="3104" name="Прямоугольник 105"/>
          <p:cNvSpPr>
            <a:spLocks noChangeArrowheads="1"/>
          </p:cNvSpPr>
          <p:nvPr/>
        </p:nvSpPr>
        <p:spPr bwMode="auto">
          <a:xfrm>
            <a:off x="2915817" y="5516563"/>
            <a:ext cx="1656184" cy="649287"/>
          </a:xfrm>
          <a:prstGeom prst="rect">
            <a:avLst/>
          </a:prstGeom>
          <a:solidFill>
            <a:srgbClr val="7E7FAE"/>
          </a:solidFill>
          <a:ln w="19050" algn="ctr">
            <a:solidFill>
              <a:srgbClr val="C8E0D8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30046" tIns="65023" rIns="130046" bIns="65023"/>
          <a:lstStyle/>
          <a:p>
            <a:pPr algn="ctr"/>
            <a:r>
              <a:rPr lang="ru-RU" sz="13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Функциональные </a:t>
            </a:r>
          </a:p>
          <a:p>
            <a:pPr algn="ctr"/>
            <a:r>
              <a:rPr lang="ru-RU" sz="13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подсистемы</a:t>
            </a:r>
          </a:p>
        </p:txBody>
      </p:sp>
      <p:sp>
        <p:nvSpPr>
          <p:cNvPr id="3105" name="Прямоугольник 107"/>
          <p:cNvSpPr>
            <a:spLocks noChangeArrowheads="1"/>
          </p:cNvSpPr>
          <p:nvPr/>
        </p:nvSpPr>
        <p:spPr bwMode="auto">
          <a:xfrm>
            <a:off x="4644008" y="5516563"/>
            <a:ext cx="1656780" cy="649287"/>
          </a:xfrm>
          <a:prstGeom prst="rect">
            <a:avLst/>
          </a:prstGeom>
          <a:solidFill>
            <a:srgbClr val="7E7FAE"/>
          </a:solidFill>
          <a:ln w="19050" algn="ctr">
            <a:solidFill>
              <a:srgbClr val="C8E0D8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30046" tIns="65023" rIns="130046" bIns="65023"/>
          <a:lstStyle/>
          <a:p>
            <a:pPr algn="ctr"/>
            <a:r>
              <a:rPr lang="ru-RU" sz="13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Функциональные</a:t>
            </a:r>
            <a:r>
              <a:rPr lang="ru-RU" sz="1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3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подсистемы</a:t>
            </a:r>
          </a:p>
        </p:txBody>
      </p:sp>
      <p:sp>
        <p:nvSpPr>
          <p:cNvPr id="116" name="Прямоугольник 115"/>
          <p:cNvSpPr/>
          <p:nvPr/>
        </p:nvSpPr>
        <p:spPr bwMode="auto">
          <a:xfrm>
            <a:off x="6516216" y="5733256"/>
            <a:ext cx="1224434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30046" tIns="65023" rIns="130046" bIns="65023"/>
          <a:lstStyle/>
          <a:p>
            <a:pPr algn="ctr">
              <a:defRPr/>
            </a:pPr>
            <a:r>
              <a:rPr lang="ru-RU" sz="1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Внешние системы</a:t>
            </a:r>
          </a:p>
        </p:txBody>
      </p:sp>
      <p:sp>
        <p:nvSpPr>
          <p:cNvPr id="117" name="Прямоугольник 116"/>
          <p:cNvSpPr/>
          <p:nvPr/>
        </p:nvSpPr>
        <p:spPr bwMode="auto">
          <a:xfrm>
            <a:off x="7770813" y="5733256"/>
            <a:ext cx="1193675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30046" tIns="65023" rIns="130046" bIns="65023"/>
          <a:lstStyle/>
          <a:p>
            <a:pPr algn="ctr">
              <a:defRPr/>
            </a:pPr>
            <a:r>
              <a:rPr lang="ru-RU" sz="1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Внешние системы</a:t>
            </a:r>
          </a:p>
        </p:txBody>
      </p:sp>
      <p:cxnSp>
        <p:nvCxnSpPr>
          <p:cNvPr id="128" name="Прямая со стрелкой 127"/>
          <p:cNvCxnSpPr/>
          <p:nvPr/>
        </p:nvCxnSpPr>
        <p:spPr>
          <a:xfrm>
            <a:off x="3995738" y="4797425"/>
            <a:ext cx="0" cy="719138"/>
          </a:xfrm>
          <a:prstGeom prst="straightConnector1">
            <a:avLst/>
          </a:prstGeom>
          <a:ln w="19050">
            <a:solidFill>
              <a:srgbClr val="769535"/>
            </a:solidFill>
            <a:headEnd type="none"/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 flipH="1">
            <a:off x="6372448" y="1967481"/>
            <a:ext cx="431800" cy="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 flipH="1">
            <a:off x="4139952" y="1988840"/>
            <a:ext cx="360363" cy="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94" idx="0"/>
            <a:endCxn id="84" idx="2"/>
          </p:cNvCxnSpPr>
          <p:nvPr/>
        </p:nvCxnSpPr>
        <p:spPr>
          <a:xfrm flipV="1">
            <a:off x="7740352" y="2306942"/>
            <a:ext cx="0" cy="690010"/>
          </a:xfrm>
          <a:prstGeom prst="straightConnector1">
            <a:avLst/>
          </a:prstGeom>
          <a:ln w="19050">
            <a:headEnd type="none"/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/>
          <p:nvPr/>
        </p:nvCxnSpPr>
        <p:spPr>
          <a:xfrm>
            <a:off x="2916238" y="4437112"/>
            <a:ext cx="503237" cy="0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endCxn id="116" idx="0"/>
          </p:cNvCxnSpPr>
          <p:nvPr/>
        </p:nvCxnSpPr>
        <p:spPr>
          <a:xfrm flipH="1">
            <a:off x="7128433" y="3860800"/>
            <a:ext cx="35956" cy="1872456"/>
          </a:xfrm>
          <a:prstGeom prst="straightConnector1">
            <a:avLst/>
          </a:prstGeom>
          <a:ln w="19050">
            <a:headEnd type="arrow"/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Облако 118"/>
          <p:cNvSpPr/>
          <p:nvPr/>
        </p:nvSpPr>
        <p:spPr>
          <a:xfrm>
            <a:off x="6516216" y="5013176"/>
            <a:ext cx="1223963" cy="503238"/>
          </a:xfrm>
          <a:prstGeom prst="cloud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30046" tIns="65023" rIns="130046" bIns="65023"/>
          <a:lstStyle/>
          <a:p>
            <a:pPr algn="ctr">
              <a:defRPr/>
            </a:pPr>
            <a:r>
              <a:rPr lang="ru-RU" sz="1000" b="1" dirty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СМЭВ</a:t>
            </a:r>
          </a:p>
        </p:txBody>
      </p:sp>
      <p:cxnSp>
        <p:nvCxnSpPr>
          <p:cNvPr id="163" name="Прямая со стрелкой 162"/>
          <p:cNvCxnSpPr>
            <a:endCxn id="117" idx="0"/>
          </p:cNvCxnSpPr>
          <p:nvPr/>
        </p:nvCxnSpPr>
        <p:spPr>
          <a:xfrm flipH="1">
            <a:off x="8367651" y="3861048"/>
            <a:ext cx="20773" cy="1872208"/>
          </a:xfrm>
          <a:prstGeom prst="straightConnector1">
            <a:avLst/>
          </a:prstGeom>
          <a:ln w="19050">
            <a:headEnd type="arrow"/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/>
          <p:nvPr/>
        </p:nvCxnSpPr>
        <p:spPr>
          <a:xfrm>
            <a:off x="4499992" y="2492896"/>
            <a:ext cx="571" cy="504304"/>
          </a:xfrm>
          <a:prstGeom prst="straightConnector1">
            <a:avLst/>
          </a:prstGeom>
          <a:ln w="19050">
            <a:solidFill>
              <a:srgbClr val="769535"/>
            </a:solidFill>
            <a:headEnd type="none"/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/>
          <p:nvPr/>
        </p:nvCxnSpPr>
        <p:spPr>
          <a:xfrm>
            <a:off x="3851920" y="2492896"/>
            <a:ext cx="648643" cy="0"/>
          </a:xfrm>
          <a:prstGeom prst="straightConnector1">
            <a:avLst/>
          </a:prstGeom>
          <a:ln w="19050">
            <a:solidFill>
              <a:srgbClr val="769535"/>
            </a:solidFill>
            <a:headEnd type="none"/>
            <a:tailEnd type="non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/>
          <p:cNvCxnSpPr/>
          <p:nvPr/>
        </p:nvCxnSpPr>
        <p:spPr>
          <a:xfrm>
            <a:off x="3851920" y="2276872"/>
            <a:ext cx="0" cy="216024"/>
          </a:xfrm>
          <a:prstGeom prst="straightConnector1">
            <a:avLst/>
          </a:prstGeom>
          <a:ln w="19050">
            <a:solidFill>
              <a:srgbClr val="769535"/>
            </a:solidFill>
            <a:headEnd type="none"/>
            <a:tailEnd type="non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 стрелкой 187"/>
          <p:cNvCxnSpPr/>
          <p:nvPr/>
        </p:nvCxnSpPr>
        <p:spPr>
          <a:xfrm>
            <a:off x="5508625" y="4797425"/>
            <a:ext cx="0" cy="719138"/>
          </a:xfrm>
          <a:prstGeom prst="straightConnector1">
            <a:avLst/>
          </a:prstGeom>
          <a:ln w="19050">
            <a:solidFill>
              <a:srgbClr val="769535"/>
            </a:solidFill>
            <a:headEnd type="none"/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 стрелкой 188"/>
          <p:cNvCxnSpPr/>
          <p:nvPr/>
        </p:nvCxnSpPr>
        <p:spPr>
          <a:xfrm flipV="1">
            <a:off x="6156176" y="3644900"/>
            <a:ext cx="719287" cy="124"/>
          </a:xfrm>
          <a:prstGeom prst="straightConnector1">
            <a:avLst/>
          </a:prstGeom>
          <a:ln w="19050">
            <a:headEnd type="none"/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 bwMode="auto">
          <a:xfrm>
            <a:off x="3563888" y="3501008"/>
            <a:ext cx="2447925" cy="108108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rgbClr val="002060"/>
            </a:solidFill>
            <a:prstDash val="lg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400" b="1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Выделенная интеграционная шина </a:t>
            </a:r>
            <a:r>
              <a:rPr lang="en-US" sz="1400" b="1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(ESB)</a:t>
            </a:r>
            <a:endParaRPr lang="ru-RU" sz="1400" b="1" dirty="0">
              <a:solidFill>
                <a:srgbClr val="262626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cxnSp>
        <p:nvCxnSpPr>
          <p:cNvPr id="202" name="Прямая со стрелкой 201"/>
          <p:cNvCxnSpPr/>
          <p:nvPr/>
        </p:nvCxnSpPr>
        <p:spPr>
          <a:xfrm>
            <a:off x="3635896" y="2276872"/>
            <a:ext cx="0" cy="71913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 стрелкой 204"/>
          <p:cNvCxnSpPr/>
          <p:nvPr/>
        </p:nvCxnSpPr>
        <p:spPr>
          <a:xfrm>
            <a:off x="6012160" y="2276872"/>
            <a:ext cx="0" cy="719907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28" name="Picture 18" descr="http://www.sonicwall.com/uk/shared/image/icon_prodfeature_seamless_integra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300"/>
          <a:stretch>
            <a:fillRect/>
          </a:stretch>
        </p:blipFill>
        <p:spPr bwMode="auto">
          <a:xfrm>
            <a:off x="3779838" y="3644900"/>
            <a:ext cx="2857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8" name="Прямая со стрелкой 207"/>
          <p:cNvCxnSpPr/>
          <p:nvPr/>
        </p:nvCxnSpPr>
        <p:spPr>
          <a:xfrm>
            <a:off x="1042988" y="3140968"/>
            <a:ext cx="288925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non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 стрелкой 210"/>
          <p:cNvCxnSpPr>
            <a:stCxn id="78" idx="0"/>
            <a:endCxn id="113" idx="1"/>
          </p:cNvCxnSpPr>
          <p:nvPr/>
        </p:nvCxnSpPr>
        <p:spPr>
          <a:xfrm rot="5400000" flipH="1" flipV="1">
            <a:off x="1069127" y="1582313"/>
            <a:ext cx="957075" cy="1728192"/>
          </a:xfrm>
          <a:prstGeom prst="bentConnector2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non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flipV="1">
            <a:off x="2915816" y="3140521"/>
            <a:ext cx="503634" cy="447"/>
          </a:xfrm>
          <a:prstGeom prst="straightConnector1">
            <a:avLst/>
          </a:prstGeom>
          <a:ln w="19050">
            <a:solidFill>
              <a:srgbClr val="586D2D"/>
            </a:solidFill>
            <a:headEnd type="none"/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 стрелкой 223"/>
          <p:cNvCxnSpPr/>
          <p:nvPr/>
        </p:nvCxnSpPr>
        <p:spPr>
          <a:xfrm>
            <a:off x="1042988" y="4437112"/>
            <a:ext cx="288925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non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 bwMode="auto">
          <a:xfrm>
            <a:off x="1331640" y="4077072"/>
            <a:ext cx="1584176" cy="72008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Инструментальные средства настройки БП и формуляров</a:t>
            </a:r>
          </a:p>
        </p:txBody>
      </p:sp>
      <p:sp>
        <p:nvSpPr>
          <p:cNvPr id="89" name="Прямоугольник 88"/>
          <p:cNvSpPr/>
          <p:nvPr/>
        </p:nvSpPr>
        <p:spPr bwMode="auto">
          <a:xfrm>
            <a:off x="1331640" y="2780928"/>
            <a:ext cx="1584176" cy="648072"/>
          </a:xfrm>
          <a:prstGeom prst="rect">
            <a:avLst/>
          </a:prstGeom>
          <a:solidFill>
            <a:schemeClr val="accent3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rIns="0" anchor="ctr"/>
          <a:lstStyle/>
          <a:p>
            <a:pPr algn="ctr">
              <a:defRPr/>
            </a:pPr>
            <a:r>
              <a:rPr lang="ru-RU" sz="1300" b="1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Управление бизнес-процессами</a:t>
            </a:r>
          </a:p>
        </p:txBody>
      </p:sp>
      <p:cxnSp>
        <p:nvCxnSpPr>
          <p:cNvPr id="77" name="Прямая со стрелкой 76"/>
          <p:cNvCxnSpPr/>
          <p:nvPr/>
        </p:nvCxnSpPr>
        <p:spPr>
          <a:xfrm>
            <a:off x="1042988" y="3717032"/>
            <a:ext cx="288925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non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2915816" y="3716585"/>
            <a:ext cx="503634" cy="447"/>
          </a:xfrm>
          <a:prstGeom prst="straightConnector1">
            <a:avLst/>
          </a:prstGeom>
          <a:ln w="19050">
            <a:solidFill>
              <a:srgbClr val="586D2D"/>
            </a:solidFill>
            <a:headEnd type="none"/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 bwMode="auto">
          <a:xfrm>
            <a:off x="1331640" y="3429000"/>
            <a:ext cx="1584176" cy="576064"/>
          </a:xfrm>
          <a:prstGeom prst="rect">
            <a:avLst/>
          </a:prstGeom>
          <a:solidFill>
            <a:schemeClr val="accent3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rIns="0" anchor="ctr"/>
          <a:lstStyle/>
          <a:p>
            <a:pPr algn="ctr">
              <a:defRPr/>
            </a:pPr>
            <a:r>
              <a:rPr lang="ru-RU" sz="1300" b="1" dirty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Управление </a:t>
            </a:r>
            <a:r>
              <a:rPr lang="ru-RU" sz="1300" b="1" dirty="0" smtClean="0">
                <a:solidFill>
                  <a:srgbClr val="26262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формулярами</a:t>
            </a:r>
            <a:endParaRPr lang="ru-RU" sz="1300" b="1" dirty="0">
              <a:solidFill>
                <a:srgbClr val="262626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95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0319C0-E483-4DEB-BCA4-83C549B9A5D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214414" y="2643182"/>
            <a:ext cx="1857388" cy="2786082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Коллективная среда разработки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a.bayteev\Documents\WORK FILES\INFORMZACHITA\ПРЕЗЕНТАЦИИ\Решения по ПОИБ ПОЮЗД Системы Электронный бюджет\Materials\slide13\img_0011_Vector-Smart-Object-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5609" y="1217144"/>
            <a:ext cx="6092735" cy="53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0" y="6303"/>
            <a:ext cx="9143999" cy="974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30225" rtl="0" eaLnBrk="1" fontAlgn="base" hangingPunct="1">
              <a:spcBef>
                <a:spcPct val="0"/>
              </a:spcBef>
              <a:spcAft>
                <a:spcPct val="0"/>
              </a:spcAft>
              <a:defRPr lang="ru-RU" sz="36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8" charset="-128"/>
                <a:cs typeface="ＭＳ Ｐゴシック"/>
              </a:defRPr>
            </a:lvl1pPr>
            <a:lvl2pPr algn="ctr" defTabSz="530225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algn="ctr" defTabSz="530225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algn="ctr" defTabSz="530225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algn="ctr" defTabSz="530225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457200" algn="ctr" defTabSz="530225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914400" algn="ctr" defTabSz="530225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1371600" algn="ctr" defTabSz="530225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1828800" algn="ctr" defTabSz="530225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 eaLnBrk="0" hangingPunct="0">
              <a:defRPr/>
            </a:pPr>
            <a:r>
              <a:rPr sz="20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Подсистема обеспечения информационной безопасности</a:t>
            </a:r>
          </a:p>
          <a:p>
            <a:pPr eaLnBrk="0" hangingPunct="0">
              <a:defRPr/>
            </a:pPr>
            <a:r>
              <a:rPr sz="20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pitchFamily="34" charset="0"/>
              </a:rPr>
              <a:t>Принцип управления доступом</a:t>
            </a:r>
          </a:p>
        </p:txBody>
      </p:sp>
      <p:pic>
        <p:nvPicPr>
          <p:cNvPr id="1026" name="Picture 2" descr="C:\Users\a.bayteev\Documents\WORK FILES\INFORMZACHITA\ПРЕЗЕНТАЦИИ\Решения по ПОИБ ПОЮЗД Системы Электронный бюджет\Materials\slide13\img_0000_Layer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39711"/>
            <a:ext cx="3362546" cy="72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bayteev\Documents\WORK FILES\INFORMZACHITA\ПРЕЗЕНТАЦИИ\Решения по ПОИБ ПОЮЗД Системы Электронный бюджет\Materials\slide13\img_0001_Layer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65346"/>
            <a:ext cx="2376971" cy="126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91880" y="3529975"/>
            <a:ext cx="2003356" cy="57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.bayteev\Documents\WORK FILES\INFORMZACHITA\ПРЕЗЕНТАЦИИ\Решения по ПОИБ ПОЮЗД Системы Электронный бюджет\Materials\slide13\img_0003_Layer-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0283" y="4103283"/>
            <a:ext cx="2315693" cy="23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.bayteev\Documents\WORK FILES\INFORMZACHITA\ПРЕЗЕНТАЦИИ\Решения по ПОИБ ПОЮЗД Системы Электронный бюджет\Materials\slide13\img_0004_Layer-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0400" y="5278228"/>
            <a:ext cx="1514484" cy="54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.bayteev\Documents\WORK FILES\INFORMZACHITA\ПРЕЗЕНТАЦИИ\Решения по ПОИБ ПОЮЗД Системы Электронный бюджет\Materials\slide13\img_0005_Layer-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3326" y="4986166"/>
            <a:ext cx="869606" cy="122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.bayteev\Documents\WORK FILES\INFORMZACHITA\ПРЕЗЕНТАЦИИ\Решения по ПОИБ ПОЮЗД Системы Электронный бюджет\Materials\slide13\img_0006_Layer-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1748" y="4742567"/>
            <a:ext cx="205189" cy="20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14309" y="3893116"/>
            <a:ext cx="2329260" cy="25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.bayteev\Documents\WORK FILES\INFORMZACHITA\ПРЕЗЕНТАЦИИ\Решения по ПОИБ ПОЮЗД Системы Электронный бюджет\Materials\slide13\img_0008_Layer-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5015" y="5037077"/>
            <a:ext cx="1523356" cy="106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.bayteev\Documents\WORK FILES\INFORMZACHITA\ПРЕЗЕНТАЦИИ\Решения по ПОИБ ПОЮЗД Системы Электронный бюджет\Materials\slide13\img_0009_Layer-1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050" y="5176555"/>
            <a:ext cx="1002466" cy="106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.bayteev\Documents\WORK FILES\INFORMZACHITA\ПРЕЗЕНТАЦИИ\Решения по ПОИБ ПОЮЗД Системы Электронный бюджет\Materials\slide13\img_0010_Layer-1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978" y="4741556"/>
            <a:ext cx="206390" cy="2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.bayteev\Documents\WORK FILES\INFORMZACHITA\ПРЕЗЕНТАЦИИ\Решения по ПОИБ ПОЮЗД Системы Электронный бюджет\Materials\slide13\img_0002_Layer-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8029" y="3529975"/>
            <a:ext cx="458107" cy="45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0319C0-E483-4DEB-BCA4-83C549B9A5D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41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3">
      <a:dk1>
        <a:srgbClr val="003864"/>
      </a:dk1>
      <a:lt1>
        <a:srgbClr val="FFFFFF"/>
      </a:lt1>
      <a:dk2>
        <a:srgbClr val="000066"/>
      </a:dk2>
      <a:lt2>
        <a:srgbClr val="C8C8C8"/>
      </a:lt2>
      <a:accent1>
        <a:srgbClr val="003864"/>
      </a:accent1>
      <a:accent2>
        <a:srgbClr val="333399"/>
      </a:accent2>
      <a:accent3>
        <a:srgbClr val="FFFFFF"/>
      </a:accent3>
      <a:accent4>
        <a:srgbClr val="002E54"/>
      </a:accent4>
      <a:accent5>
        <a:srgbClr val="AAAEB8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3864"/>
        </a:dk1>
        <a:lt1>
          <a:srgbClr val="FFFFFF"/>
        </a:lt1>
        <a:dk2>
          <a:srgbClr val="000066"/>
        </a:dk2>
        <a:lt2>
          <a:srgbClr val="C8C8C8"/>
        </a:lt2>
        <a:accent1>
          <a:srgbClr val="003864"/>
        </a:accent1>
        <a:accent2>
          <a:srgbClr val="333399"/>
        </a:accent2>
        <a:accent3>
          <a:srgbClr val="FFFFFF"/>
        </a:accent3>
        <a:accent4>
          <a:srgbClr val="002E54"/>
        </a:accent4>
        <a:accent5>
          <a:srgbClr val="AAAE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заготовка фк" id="{27C405DD-9516-4D05-9FCD-D0219C401F7D}" vid="{5D67D58C-A10E-42EE-92BA-0875EB6D50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заготовка фк" id="{27C405DD-9516-4D05-9FCD-D0219C401F7D}" vid="{16C4E6B8-88AE-4665-AD8D-60AAD5A90B47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1965</Words>
  <Application>Microsoft Office PowerPoint</Application>
  <PresentationFormat>Экран (4:3)</PresentationFormat>
  <Paragraphs>569</Paragraphs>
  <Slides>26</Slides>
  <Notes>26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1_Оформление по умолчанию</vt:lpstr>
      <vt:lpstr>Тема Office</vt:lpstr>
      <vt:lpstr>Слайд 1</vt:lpstr>
      <vt:lpstr>Слайд 2</vt:lpstr>
      <vt:lpstr>Основные мероприятия  Федерального казначейства на 2013 год</vt:lpstr>
      <vt:lpstr>Дорожная карта работ по созданию  системы «Электронный бюджет» на 2013 год</vt:lpstr>
      <vt:lpstr>Создание и опытная эксплуатация технологических  подсистем системы «Электронный бюджет» </vt:lpstr>
      <vt:lpstr>Слайд 6</vt:lpstr>
      <vt:lpstr>Схема работ по созданию технологических подсистем</vt:lpstr>
      <vt:lpstr>Слайд 8</vt:lpstr>
      <vt:lpstr>Слайд 9</vt:lpstr>
      <vt:lpstr>Реализация технологии централизованного сбора, свода и консолидации отчетности об исполнении бюджетов бюджетной системы РФ и бухгалтерской отчетности государственных и муниципальных учреждений</vt:lpstr>
      <vt:lpstr>Статистика по объему работ</vt:lpstr>
      <vt:lpstr>Проектирование подсистемы учета и отчетности на основе технологии централизованного сбора и свода  бюджетной (бухгалтерской) отчетности</vt:lpstr>
      <vt:lpstr>  Создание и развитие единого портала бюджетной системы Российской Федерации </vt:lpstr>
      <vt:lpstr>Дорожная карта работ по разработке открытой части  Единого портала бюджетной системы  Российской Федерации</vt:lpstr>
      <vt:lpstr>Дорожная карта работ по информационному наполнению  открытой части Единого портала бюджетной системы  Российской Федерации</vt:lpstr>
      <vt:lpstr>Слайд 16</vt:lpstr>
      <vt:lpstr>Слайд 17</vt:lpstr>
      <vt:lpstr>Слайд 18</vt:lpstr>
      <vt:lpstr>Целевая архитектура ИС ФК Тиражирование ПОИБ, ПОЮЗД</vt:lpstr>
      <vt:lpstr>Слайд 20</vt:lpstr>
      <vt:lpstr>Слайд 21</vt:lpstr>
      <vt:lpstr>Единая транспортная система  Федерального казначейства</vt:lpstr>
      <vt:lpstr>Управление деятельностью учреждения:  реализация БП, УР, УДС, УД, УЗ  Реализация сквозных бизнес-процессов</vt:lpstr>
      <vt:lpstr>Слайд 24</vt:lpstr>
      <vt:lpstr>Слайд 25</vt:lpstr>
      <vt:lpstr>Подсистема обеспечения юридической значимости  электронных документов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перехода  на современные технологии банковского обслуживания  для ГРБС</dc:title>
  <dc:creator/>
  <cp:lastModifiedBy/>
  <cp:revision>79</cp:revision>
  <dcterms:created xsi:type="dcterms:W3CDTF">2010-11-12T06:22:57Z</dcterms:created>
  <dcterms:modified xsi:type="dcterms:W3CDTF">2013-11-28T09:52:14Z</dcterms:modified>
</cp:coreProperties>
</file>