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</p:sldMasterIdLst>
  <p:notesMasterIdLst>
    <p:notesMasterId r:id="rId13"/>
  </p:notesMasterIdLst>
  <p:sldIdLst>
    <p:sldId id="365" r:id="rId2"/>
    <p:sldId id="257" r:id="rId3"/>
    <p:sldId id="366" r:id="rId4"/>
    <p:sldId id="367" r:id="rId5"/>
    <p:sldId id="372" r:id="rId6"/>
    <p:sldId id="374" r:id="rId7"/>
    <p:sldId id="362" r:id="rId8"/>
    <p:sldId id="364" r:id="rId9"/>
    <p:sldId id="370" r:id="rId10"/>
    <p:sldId id="373" r:id="rId11"/>
    <p:sldId id="302" r:id="rId1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CBCD"/>
    <a:srgbClr val="DBF0F1"/>
    <a:srgbClr val="E1F2F3"/>
    <a:srgbClr val="D3EBED"/>
    <a:srgbClr val="F7FCB2"/>
    <a:srgbClr val="CCECFF"/>
    <a:srgbClr val="C4E59F"/>
    <a:srgbClr val="C6E6E8"/>
    <a:srgbClr val="99CCFF"/>
    <a:srgbClr val="9FE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8" autoAdjust="0"/>
    <p:restoredTop sz="94111" autoAdjust="0"/>
  </p:normalViewPr>
  <p:slideViewPr>
    <p:cSldViewPr>
      <p:cViewPr>
        <p:scale>
          <a:sx n="100" d="100"/>
          <a:sy n="100" d="100"/>
        </p:scale>
        <p:origin x="-1686" y="-3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278FDB49-AAD8-47FE-AE9A-2FFF6E8F1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828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ECEF96-F17C-4717-9DE8-BED66399AE1C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0DDA9-88AD-48A2-850C-1450F29882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2380E-38A2-491F-A751-C4989BFF5481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243F5-BC61-4E72-8CDC-F706B46C58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5EE1A1-BEF6-4729-A147-ADA3463EB8DB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F38BD-85B1-401B-8FB0-F041BBD684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812EEACD-D774-4BBA-A021-2F8ABE0CF544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B490D67F-E46D-464D-B3C3-EF9F146ED1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34EBCECE-4133-42C7-84C3-BC0E2ABD600E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BE72ED91-A80F-4D26-B1BF-2EC94A8EAF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5001F95D-B902-4464-9EBF-8DBE2FE75198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5A58F436-41FD-4DD8-A4F6-A6F8F2CC79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6B180E4D-7DAD-4FF5-9CFB-36F52E66167F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EAF4C800-16B7-417B-8F32-F79C3A46CE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6DD0D1-33C9-4B21-BCDD-77927BCB4F0E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85FB0-580E-410A-B989-F3E5F077D3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F1C919-C171-48FF-A025-BF84AAE64693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0DFA2-5DC5-4B68-ACBD-7DE3F02AC2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D3688B-51C0-410D-9600-E27A03EEE575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5ADDB-B374-4FDB-A125-FEB9915B4A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11DE48-3A6C-4275-9A24-FE31531D98A7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66338-AE4B-49BD-926C-CB406AC402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ECE5C-685D-466E-B301-15BAB667600E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47E46-7BE3-45BE-837B-DABA0061FD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B421D6-2DE5-421C-BD37-1C95FDF10065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7D34F-E9EC-4F6E-88FC-145051106D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7A30DC-04EE-4CA5-9E6B-7EB587C4C779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968D0-0657-4C0F-BD59-E2D13C441E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8BD910-958A-42ED-AD81-4598FC57B874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5B6B1-CF3E-4CF3-936C-71ED67D73C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3ADFD1A-95C9-4274-B88F-69A4016F7043}" type="datetime1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CEFD66-3D74-4BC2-8FE5-7C507CA81F0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5" name="Picture 3" descr="C:\Users\User\Desktop\Bacon-Wallpaper-1800x28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5350"/>
            <a:ext cx="9920516" cy="6228231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3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</p:pic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488950" y="933785"/>
            <a:ext cx="920432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000" i="1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3000" b="1" i="1">
              <a:latin typeface="Times New Roman" pitchFamily="18" charset="0"/>
            </a:endParaRPr>
          </a:p>
        </p:txBody>
      </p:sp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10"/>
          <p:cNvSpPr>
            <a:spLocks noChangeArrowheads="1"/>
          </p:cNvSpPr>
          <p:nvPr/>
        </p:nvSpPr>
        <p:spPr bwMode="auto">
          <a:xfrm>
            <a:off x="1857375" y="188913"/>
            <a:ext cx="66246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  <a:r>
              <a:rPr lang="ru-RU" sz="2800" dirty="0">
                <a:latin typeface="Times New Roman" pitchFamily="18" charset="0"/>
              </a:rPr>
              <a:t> </a:t>
            </a:r>
            <a:endParaRPr lang="ru-RU" sz="2800" i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075204" name="Rectangle 4"/>
          <p:cNvSpPr>
            <a:spLocks noChangeArrowheads="1"/>
          </p:cNvSpPr>
          <p:nvPr/>
        </p:nvSpPr>
        <p:spPr bwMode="auto">
          <a:xfrm>
            <a:off x="317485" y="1285860"/>
            <a:ext cx="9375790" cy="4468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63613">
              <a:lnSpc>
                <a:spcPct val="130000"/>
              </a:lnSpc>
              <a:spcBef>
                <a:spcPct val="50000"/>
              </a:spcBef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 defTabSz="963613">
              <a:lnSpc>
                <a:spcPct val="130000"/>
              </a:lnSpc>
              <a:spcBef>
                <a:spcPct val="50000"/>
              </a:spcBef>
            </a:pPr>
            <a:r>
              <a:rPr lang="ru-RU" sz="2400" dirty="0">
                <a:solidFill>
                  <a:srgbClr val="002060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Отдельные вопросы формирования бюджетной  отчетности по кассовому исполнению федерального бюджета, кассовому обслуживанию бюджетов бюджетной системы Российской </a:t>
            </a:r>
            <a:r>
              <a:rPr lang="ru-RU" sz="2400" dirty="0" smtClean="0">
                <a:solidFill>
                  <a:srgbClr val="002060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Федерации</a:t>
            </a:r>
            <a:r>
              <a:rPr lang="ru-RU" sz="2400" dirty="0">
                <a:solidFill>
                  <a:srgbClr val="002060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, кассовому обслуживанию бюджетных учреждений, автономных учреждений и иных организаций  территориальными органами Федерального казначейства. </a:t>
            </a:r>
          </a:p>
          <a:p>
            <a:pPr algn="just" defTabSz="963613">
              <a:spcBef>
                <a:spcPct val="50000"/>
              </a:spcBef>
            </a:pPr>
            <a:endParaRPr lang="ru-RU" sz="1600" b="1" dirty="0">
              <a:cs typeface="Arial" charset="0"/>
            </a:endParaRPr>
          </a:p>
          <a:p>
            <a:pPr algn="just" defTabSz="963613">
              <a:spcBef>
                <a:spcPct val="50000"/>
              </a:spcBef>
            </a:pPr>
            <a:r>
              <a:rPr lang="ru-RU" sz="2000" b="1" dirty="0" smtClean="0">
                <a:solidFill>
                  <a:srgbClr val="000066"/>
                </a:solidFill>
                <a:cs typeface="Arial" charset="0"/>
              </a:rPr>
              <a:t> </a:t>
            </a:r>
            <a:endParaRPr lang="ru-RU" sz="2000" b="1" dirty="0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81562" y="5302949"/>
            <a:ext cx="3713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pc="30" dirty="0" smtClean="0">
                <a:solidFill>
                  <a:srgbClr val="002060"/>
                </a:solidFill>
              </a:rPr>
              <a:t>Начальник отдела отчетности</a:t>
            </a:r>
            <a:r>
              <a:rPr lang="ru-RU" dirty="0" smtClean="0">
                <a:solidFill>
                  <a:srgbClr val="002060"/>
                </a:solidFill>
              </a:rPr>
              <a:t> о   кассовом исполнении  бюджетов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Лариса Валерьевна Кашурина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8580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25729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1133743"/>
            <a:ext cx="8915400" cy="585067"/>
          </a:xfrm>
        </p:spPr>
        <p:txBody>
          <a:bodyPr/>
          <a:lstStyle/>
          <a:p>
            <a:r>
              <a:rPr lang="ru-RU" sz="1800" kern="1200" dirty="0">
                <a:solidFill>
                  <a:srgbClr val="2F06A2"/>
                </a:solidFill>
                <a:latin typeface="+mn-lt"/>
              </a:rPr>
              <a:t>Консолидированный отчет о кассовых поступлениях и выбытиях (ф.0503152)</a:t>
            </a:r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10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46" y="1856029"/>
            <a:ext cx="7205719" cy="2535346"/>
          </a:xfrm>
        </p:spPr>
      </p:pic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677525" y="4644135"/>
            <a:ext cx="8325925" cy="1350150"/>
          </a:xfrm>
          <a:prstGeom prst="snip2DiagRect">
            <a:avLst/>
          </a:prstGeom>
          <a:gradFill>
            <a:gsLst>
              <a:gs pos="100000">
                <a:srgbClr val="DBF0F1"/>
              </a:gs>
              <a:gs pos="60000">
                <a:schemeClr val="bg1"/>
              </a:gs>
              <a:gs pos="0">
                <a:srgbClr val="FFC000">
                  <a:lumMod val="17000"/>
                  <a:lumOff val="83000"/>
                </a:srgbClr>
              </a:gs>
            </a:gsLst>
            <a:lin ang="5400000" scaled="1"/>
          </a:gradFill>
          <a:ln>
            <a:solidFill>
              <a:srgbClr val="BDCB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</a:rPr>
              <a:t>Изменения в формировании бюджетной отчетности в соответствии с 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Приказом Министерства финансов РФ от 19.12.2014 г. №157н «О внесении изменений в приказ Министерства финансов Российской Федерации от 28 декабря 2010 г. №191н «Об утверждении Инструкции о </a:t>
            </a:r>
            <a:r>
              <a:rPr lang="ru-RU" sz="1400" dirty="0" smtClean="0">
                <a:solidFill>
                  <a:srgbClr val="002060"/>
                </a:solidFill>
              </a:rPr>
              <a:t>порядке составления и представления годовой, квартальной и месячной отчетности об исполнении бюджетов бюджетной системы Российской Федерации»</a:t>
            </a:r>
            <a:endParaRPr lang="ru-RU" sz="1400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4322930" y="2303875"/>
            <a:ext cx="3780420" cy="1742663"/>
          </a:xfrm>
          <a:prstGeom prst="wedgeEllipseCallout">
            <a:avLst>
              <a:gd name="adj1" fmla="val -60794"/>
              <a:gd name="adj2" fmla="val 30876"/>
            </a:avLst>
          </a:prstGeom>
          <a:gradFill>
            <a:gsLst>
              <a:gs pos="100000">
                <a:srgbClr val="DBF0F1"/>
              </a:gs>
              <a:gs pos="34000">
                <a:schemeClr val="bg1">
                  <a:lumMod val="98000"/>
                  <a:alpha val="62000"/>
                </a:schemeClr>
              </a:gs>
              <a:gs pos="0">
                <a:srgbClr val="FFC000">
                  <a:lumMod val="17000"/>
                  <a:lumOff val="83000"/>
                </a:srgbClr>
              </a:gs>
            </a:gsLst>
            <a:lin ang="5400000" scaled="1"/>
          </a:gradFill>
          <a:ln>
            <a:solidFill>
              <a:srgbClr val="BDCB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E1F2F3"/>
                </a:solidFill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2970" y="2528900"/>
            <a:ext cx="3240359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002060"/>
                </a:solidFill>
              </a:rPr>
              <a:t>В графе 3 детализация отчета производится по кодам разделов, подразделов расходов бюджетов, </a:t>
            </a:r>
            <a:r>
              <a:rPr lang="ru-RU" sz="1150" b="1" u="sng" dirty="0" smtClean="0">
                <a:solidFill>
                  <a:srgbClr val="002060"/>
                </a:solidFill>
              </a:rPr>
              <a:t>видам расходов бюджетов</a:t>
            </a:r>
            <a:r>
              <a:rPr lang="ru-RU" sz="1150" b="1" dirty="0" smtClean="0">
                <a:solidFill>
                  <a:srgbClr val="002060"/>
                </a:solidFill>
              </a:rPr>
              <a:t>, КОСГУ с указанием в 8-14 разрядах кода расходов бюджетов (в разрядах кода целевой статьи) нулей</a:t>
            </a:r>
            <a:r>
              <a:rPr lang="ru-RU" sz="1200" b="1" dirty="0" smtClean="0"/>
              <a:t>.</a:t>
            </a:r>
            <a:endParaRPr lang="ru-RU" sz="12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820" y="3544707"/>
            <a:ext cx="48313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771" y="3029156"/>
            <a:ext cx="450049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28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B299-D942-466E-931F-00B1BDE4FB3D}" type="slidenum">
              <a:rPr lang="ru-RU"/>
              <a:pPr/>
              <a:t>11</a:t>
            </a:fld>
            <a:endParaRPr lang="ru-RU"/>
          </a:p>
        </p:txBody>
      </p:sp>
      <p:pic>
        <p:nvPicPr>
          <p:cNvPr id="2969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323850" y="2095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396875" y="209550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</a:rPr>
              <a:t> 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2289175" y="188913"/>
            <a:ext cx="6410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208088" y="1700213"/>
            <a:ext cx="77057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8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Спасибо</a:t>
            </a:r>
            <a:br>
              <a:rPr lang="ru-RU" sz="8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8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 внимание!</a:t>
            </a:r>
          </a:p>
        </p:txBody>
      </p:sp>
      <p:pic>
        <p:nvPicPr>
          <p:cNvPr id="2970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1838595" y="238125"/>
            <a:ext cx="69216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0" y="4724400"/>
            <a:ext cx="4608513" cy="1368425"/>
          </a:xfrm>
        </p:spPr>
        <p:txBody>
          <a:bodyPr/>
          <a:lstStyle/>
          <a:p>
            <a:pPr marL="361950" indent="0">
              <a:buFontTx/>
              <a:buNone/>
            </a:pPr>
            <a:endParaRPr lang="ru-RU" sz="1600" dirty="0">
              <a:latin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2</a:t>
            </a:fld>
            <a:endParaRPr lang="ru-RU"/>
          </a:p>
        </p:txBody>
      </p:sp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415925" y="14128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380968" y="1071546"/>
            <a:ext cx="9288462" cy="1446206"/>
          </a:xfrm>
          <a:prstGeom prst="roundRect">
            <a:avLst>
              <a:gd name="adj" fmla="val 16667"/>
            </a:avLst>
          </a:prstGeom>
          <a:solidFill>
            <a:schemeClr val="accent1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>
              <a:latin typeface="Times New Roman" pitchFamily="18" charset="0"/>
            </a:endParaRP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380968" y="2643182"/>
            <a:ext cx="9286940" cy="2073287"/>
          </a:xfrm>
          <a:prstGeom prst="roundRect">
            <a:avLst>
              <a:gd name="adj" fmla="val 16667"/>
            </a:avLst>
          </a:prstGeom>
          <a:solidFill>
            <a:srgbClr val="F7FCB2">
              <a:alpha val="66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algn="ctr"/>
            <a:endParaRPr lang="ru-RU" sz="2000" b="1" i="1" dirty="0">
              <a:latin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endParaRPr lang="ru-RU" sz="2000" dirty="0">
              <a:latin typeface="Times New Roman" pitchFamily="18" charset="0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74650" y="4857760"/>
            <a:ext cx="9290050" cy="1446206"/>
          </a:xfrm>
          <a:prstGeom prst="roundRect">
            <a:avLst>
              <a:gd name="adj" fmla="val 16667"/>
            </a:avLst>
          </a:prstGeom>
          <a:solidFill>
            <a:srgbClr val="D2EEA0">
              <a:alpha val="4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>
              <a:latin typeface="Times New Roman" pitchFamily="18" charset="0"/>
            </a:endParaRPr>
          </a:p>
        </p:txBody>
      </p:sp>
      <p:pic>
        <p:nvPicPr>
          <p:cNvPr id="11" name="Рисунок 253" descr="Documents_Bl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282" y="1428736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253" descr="Documents_Bl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350" y="3384550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7" name="Rectangle 1"/>
          <p:cNvSpPr>
            <a:spLocks noChangeArrowheads="1"/>
          </p:cNvSpPr>
          <p:nvPr/>
        </p:nvSpPr>
        <p:spPr bwMode="auto">
          <a:xfrm>
            <a:off x="1666852" y="5461171"/>
            <a:ext cx="7500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1600" b="1" i="1" spc="30" dirty="0" smtClean="0">
                <a:latin typeface="Times New Roman" pitchFamily="18" charset="0"/>
              </a:rPr>
              <a:t>Письмо Федерального казначейства от 19.12.2014   N 42-7.4-05/2.1-783</a:t>
            </a:r>
          </a:p>
        </p:txBody>
      </p:sp>
      <p:pic>
        <p:nvPicPr>
          <p:cNvPr id="14" name="Рисунок 253" descr="Documents_Bl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350" y="5251450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595414" y="1357298"/>
            <a:ext cx="77867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b="1" i="1" spc="20" dirty="0" smtClean="0">
                <a:latin typeface="Times New Roman" pitchFamily="18" charset="0"/>
              </a:rPr>
              <a:t>Приказ Министерства финансов Российской Федерации от 28 декабря 2010 г. </a:t>
            </a:r>
          </a:p>
          <a:p>
            <a:pPr algn="ctr"/>
            <a:r>
              <a:rPr lang="ru-RU" sz="1600" b="1" i="1" spc="20" dirty="0" smtClean="0">
                <a:latin typeface="Times New Roman" pitchFamily="18" charset="0"/>
              </a:rPr>
              <a:t>№ 191н «Об утверждении Инструкции о порядке составления и представления </a:t>
            </a:r>
          </a:p>
          <a:p>
            <a:pPr algn="ctr"/>
            <a:r>
              <a:rPr lang="ru-RU" sz="1600" b="1" i="1" spc="20" dirty="0" smtClean="0">
                <a:latin typeface="Times New Roman" pitchFamily="18" charset="0"/>
              </a:rPr>
              <a:t>годовой, квартальной и месячной отчетности об исполнении </a:t>
            </a:r>
          </a:p>
          <a:p>
            <a:pPr algn="ctr"/>
            <a:r>
              <a:rPr lang="ru-RU" sz="1600" b="1" i="1" spc="20" dirty="0" smtClean="0">
                <a:latin typeface="Times New Roman" pitchFamily="18" charset="0"/>
              </a:rPr>
              <a:t>бюджетов бюджетной системы Российской Федерации»</a:t>
            </a:r>
            <a:r>
              <a:rPr lang="ru-RU" sz="1600" spc="20" dirty="0" smtClean="0">
                <a:latin typeface="Times New Roman" pitchFamily="18" charset="0"/>
              </a:rPr>
              <a:t> </a:t>
            </a:r>
            <a:endParaRPr lang="ru-RU" sz="1600" b="1" spc="20" dirty="0">
              <a:latin typeface="Times New Roman" pitchFamily="18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381100" y="3000372"/>
            <a:ext cx="80010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ru-RU" sz="1600" b="1" i="1" spc="50" dirty="0" smtClean="0">
                <a:latin typeface="Times New Roman" pitchFamily="18" charset="0"/>
              </a:rPr>
              <a:t>Приказ Федерального казначейства от 11ноября 2014 г. № 266 </a:t>
            </a:r>
          </a:p>
          <a:p>
            <a:pPr algn="ctr" eaLnBrk="1" hangingPunct="1">
              <a:defRPr/>
            </a:pPr>
            <a:r>
              <a:rPr lang="ru-RU" sz="1600" b="1" i="1" spc="50" dirty="0" smtClean="0">
                <a:latin typeface="Times New Roman" pitchFamily="18" charset="0"/>
              </a:rPr>
              <a:t>«Об утверждении Особенностей формирования бюджетной отчетности </a:t>
            </a:r>
          </a:p>
          <a:p>
            <a:pPr algn="ctr" eaLnBrk="1" hangingPunct="1">
              <a:defRPr/>
            </a:pPr>
            <a:r>
              <a:rPr lang="ru-RU" sz="1600" b="1" i="1" spc="50" dirty="0" smtClean="0">
                <a:latin typeface="Times New Roman" pitchFamily="18" charset="0"/>
              </a:rPr>
              <a:t>по кассовому исполнению федерального бюджета, кассовому обслуживанию </a:t>
            </a:r>
          </a:p>
          <a:p>
            <a:pPr algn="ctr" eaLnBrk="1" hangingPunct="1">
              <a:defRPr/>
            </a:pPr>
            <a:r>
              <a:rPr lang="ru-RU" sz="1600" b="1" i="1" spc="50" dirty="0" smtClean="0">
                <a:latin typeface="Times New Roman" pitchFamily="18" charset="0"/>
              </a:rPr>
              <a:t>исполнения бюджетов бюджетной системы Российской Федерации, </a:t>
            </a:r>
          </a:p>
          <a:p>
            <a:pPr algn="ctr" eaLnBrk="1" hangingPunct="1">
              <a:defRPr/>
            </a:pPr>
            <a:r>
              <a:rPr lang="ru-RU" sz="1600" b="1" i="1" spc="50" dirty="0" smtClean="0">
                <a:latin typeface="Times New Roman" pitchFamily="18" charset="0"/>
              </a:rPr>
              <a:t>бюджетных учреждений, автономных учреждений и иных </a:t>
            </a:r>
          </a:p>
          <a:p>
            <a:pPr algn="ctr" eaLnBrk="1" hangingPunct="1">
              <a:defRPr/>
            </a:pPr>
            <a:r>
              <a:rPr lang="ru-RU" sz="1600" b="1" i="1" spc="50" dirty="0" smtClean="0">
                <a:latin typeface="Times New Roman" pitchFamily="18" charset="0"/>
              </a:rPr>
              <a:t>организаций территориальными органами Федерального казначейства»</a:t>
            </a:r>
            <a:endParaRPr lang="ru-RU" sz="1600" b="1" i="1" spc="5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3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81034" y="1000108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</a:rPr>
              <a:t>Формирование Отчета об исполнении федерального бюджета (ф.0503117)</a:t>
            </a:r>
            <a:endParaRPr lang="ru-RU" dirty="0">
              <a:solidFill>
                <a:srgbClr val="2F06A2"/>
              </a:solidFill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461767" y="1902478"/>
            <a:ext cx="1745915" cy="3919821"/>
          </a:xfrm>
          <a:prstGeom prst="roundRect">
            <a:avLst/>
          </a:prstGeom>
          <a:solidFill>
            <a:srgbClr val="D3EBED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2321580" y="3506478"/>
            <a:ext cx="1226147" cy="5400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accent6">
                    <a:lumMod val="75000"/>
                  </a:schemeClr>
                </a:solidFill>
              </a:rPr>
              <a:t>ФОРМИРУЕТ</a:t>
            </a:r>
            <a:endParaRPr lang="ru-RU" sz="11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286" y="3761098"/>
            <a:ext cx="2508572" cy="206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006" y="1902477"/>
            <a:ext cx="2025225" cy="3919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321" y="1673805"/>
            <a:ext cx="2524537" cy="193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>
            <a:stCxn id="1026" idx="3"/>
            <a:endCxn id="1031" idx="1"/>
          </p:cNvCxnSpPr>
          <p:nvPr/>
        </p:nvCxnSpPr>
        <p:spPr>
          <a:xfrm flipV="1">
            <a:off x="5602231" y="2640026"/>
            <a:ext cx="1315090" cy="122236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026" idx="3"/>
            <a:endCxn id="1028" idx="1"/>
          </p:cNvCxnSpPr>
          <p:nvPr/>
        </p:nvCxnSpPr>
        <p:spPr>
          <a:xfrm>
            <a:off x="5602231" y="3862388"/>
            <a:ext cx="1331055" cy="92931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3941617" y="2248201"/>
            <a:ext cx="1296000" cy="1180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672" y="3590581"/>
            <a:ext cx="17498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Отчет об исполнении федерального бюджета (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ф.0503117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) за 2014 год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" y="3085271"/>
            <a:ext cx="2664000" cy="138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933286" y="1849438"/>
            <a:ext cx="25085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</a:rPr>
              <a:t>ПРЕДВАРИТЕЛЬНЫЙ</a:t>
            </a:r>
          </a:p>
          <a:p>
            <a:pPr algn="ctr"/>
            <a:endParaRPr lang="ru-RU" sz="1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400" i="1" u="sng" dirty="0" smtClean="0">
                <a:solidFill>
                  <a:schemeClr val="accent6">
                    <a:lumMod val="75000"/>
                  </a:schemeClr>
                </a:solidFill>
              </a:rPr>
              <a:t>02 февраля 2015 г.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на основании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Отчетов ТОФК, 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представленных 22.01.2015</a:t>
            </a:r>
          </a:p>
        </p:txBody>
      </p:sp>
      <p:sp>
        <p:nvSpPr>
          <p:cNvPr id="86040" name="Прямоугольник 86039"/>
          <p:cNvSpPr/>
          <p:nvPr/>
        </p:nvSpPr>
        <p:spPr>
          <a:xfrm>
            <a:off x="7113240" y="3907272"/>
            <a:ext cx="21974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</a:rPr>
              <a:t>ОКОНЧАТЕЛЬНЫЙ</a:t>
            </a:r>
          </a:p>
          <a:p>
            <a:pPr algn="ctr"/>
            <a:endParaRPr lang="ru-RU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400" i="1" u="sng" dirty="0" smtClean="0">
                <a:solidFill>
                  <a:schemeClr val="accent6">
                    <a:lumMod val="75000"/>
                  </a:schemeClr>
                </a:solidFill>
              </a:rPr>
              <a:t>12 апреля 2015 г.</a:t>
            </a:r>
            <a:endParaRPr lang="ru-RU" sz="1400" i="1" u="sng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на основании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отчетов 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ТОФК, </a:t>
            </a:r>
          </a:p>
          <a:p>
            <a:pPr algn="ctr"/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редставленных 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до 26.02.2015 г.</a:t>
            </a:r>
          </a:p>
          <a:p>
            <a:pPr algn="ctr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0400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4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81034" y="1000108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</a:rPr>
              <a:t>Представление ТОФК в МОУ ФК Отчета о кассовом поступлении и выбытии средств бюджетных учреждений, автономных учреждений и иных организаций в разрезе учреждений и организаций (ф.0531342)</a:t>
            </a:r>
            <a:endParaRPr lang="ru-RU" dirty="0">
              <a:solidFill>
                <a:srgbClr val="2F06A2"/>
              </a:solidFill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5463150" y="1936993"/>
            <a:ext cx="3607660" cy="4102297"/>
          </a:xfrm>
          <a:prstGeom prst="roundRect">
            <a:avLst/>
          </a:prstGeom>
          <a:solidFill>
            <a:srgbClr val="D3EBED">
              <a:alpha val="44000"/>
            </a:srgb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33" y="4239090"/>
            <a:ext cx="3444208" cy="2061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91" y="1944153"/>
            <a:ext cx="3481350" cy="2079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980" y="2541582"/>
            <a:ext cx="2664000" cy="138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96311" y="2209324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kern="2400" dirty="0" smtClean="0">
                <a:solidFill>
                  <a:schemeClr val="accent6">
                    <a:lumMod val="75000"/>
                  </a:schemeClr>
                </a:solidFill>
              </a:rPr>
              <a:t>Ф.0531342 </a:t>
            </a:r>
          </a:p>
          <a:p>
            <a:pPr algn="ctr"/>
            <a:r>
              <a:rPr lang="ru-RU" kern="2400" dirty="0">
                <a:solidFill>
                  <a:schemeClr val="accent6">
                    <a:lumMod val="75000"/>
                  </a:schemeClr>
                </a:solidFill>
              </a:rPr>
              <a:t>ТОФК </a:t>
            </a:r>
            <a:r>
              <a:rPr lang="ru-RU" kern="2400" dirty="0" smtClean="0">
                <a:solidFill>
                  <a:schemeClr val="accent6">
                    <a:lumMod val="75000"/>
                  </a:schemeClr>
                </a:solidFill>
              </a:rPr>
              <a:t>формирует по операциям федеральных </a:t>
            </a:r>
          </a:p>
          <a:p>
            <a:pPr algn="ctr"/>
            <a:r>
              <a:rPr lang="ru-RU" kern="2400" dirty="0" smtClean="0">
                <a:solidFill>
                  <a:schemeClr val="accent6">
                    <a:lumMod val="75000"/>
                  </a:schemeClr>
                </a:solidFill>
              </a:rPr>
              <a:t>БУ, АУ и ИО</a:t>
            </a:r>
            <a:endParaRPr lang="ru-RU" kern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73444" y="4640278"/>
            <a:ext cx="2841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Ф.0531342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ТОФК</a:t>
            </a:r>
          </a:p>
          <a:p>
            <a:pPr algn="ctr"/>
            <a:r>
              <a:rPr lang="ru-RU" i="1" u="sng" dirty="0" smtClean="0">
                <a:solidFill>
                  <a:schemeClr val="accent6">
                    <a:lumMod val="75000"/>
                  </a:schemeClr>
                </a:solidFill>
              </a:rPr>
              <a:t>не формирует 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 БУ ФСС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8135" y="4149080"/>
            <a:ext cx="2430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ф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ормирует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Сводную ф.0531342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097905" y="2541582"/>
            <a:ext cx="1342890" cy="527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представляет</a:t>
            </a:r>
            <a:endParaRPr lang="ru-RU" sz="105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7435" y="4923760"/>
            <a:ext cx="1342890" cy="4404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/>
          <p:cNvSpPr/>
          <p:nvPr/>
        </p:nvSpPr>
        <p:spPr>
          <a:xfrm>
            <a:off x="4322930" y="4648932"/>
            <a:ext cx="630070" cy="99011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96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5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68170" y="1233448"/>
            <a:ext cx="9590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  <a:latin typeface="+mj-lt"/>
                <a:ea typeface="+mj-ea"/>
                <a:cs typeface="+mj-cs"/>
              </a:rPr>
              <a:t>Письмом Федерального казначейства от </a:t>
            </a:r>
            <a:r>
              <a:rPr lang="ru-RU" dirty="0">
                <a:solidFill>
                  <a:srgbClr val="2F06A2"/>
                </a:solidFill>
                <a:latin typeface="+mj-lt"/>
                <a:ea typeface="+mj-ea"/>
                <a:cs typeface="+mj-cs"/>
              </a:rPr>
              <a:t>19.12.2014 г. №</a:t>
            </a:r>
            <a:r>
              <a:rPr lang="ru-RU" dirty="0" smtClean="0">
                <a:solidFill>
                  <a:srgbClr val="2F06A2"/>
                </a:solidFill>
                <a:latin typeface="+mj-lt"/>
                <a:ea typeface="+mj-ea"/>
                <a:cs typeface="+mj-cs"/>
              </a:rPr>
              <a:t>42-7.4-05/2.1-783 установлено:</a:t>
            </a:r>
            <a:endParaRPr lang="ru-RU" dirty="0">
              <a:solidFill>
                <a:srgbClr val="2F06A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9967" y="2033845"/>
            <a:ext cx="936523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/>
              <a:t>До представления </a:t>
            </a:r>
            <a:r>
              <a:rPr lang="ru-RU" sz="1500" b="1" dirty="0" smtClean="0"/>
              <a:t>ТОФК в МОУ ФК годовой </a:t>
            </a:r>
            <a:r>
              <a:rPr lang="ru-RU" sz="1500" b="1" dirty="0"/>
              <a:t>бюджетной отчетности с целью обеспечения достоверности показателей годовой бюджетной отчетности ТОФК необходимо произвести</a:t>
            </a:r>
            <a:r>
              <a:rPr lang="ru-RU" sz="1500" b="1" dirty="0" smtClean="0"/>
              <a:t>:</a:t>
            </a:r>
          </a:p>
          <a:p>
            <a:endParaRPr lang="ru-RU" sz="1500" dirty="0"/>
          </a:p>
          <a:p>
            <a:r>
              <a:rPr lang="ru-RU" sz="1500" dirty="0" smtClean="0"/>
              <a:t>1) сверку </a:t>
            </a:r>
            <a:r>
              <a:rPr lang="ru-RU" sz="1500" dirty="0"/>
              <a:t>межбюджетных расчетов с Межрегиональным операционным УФК по возврату остатков субсидий, субвенций и иных межбюджетных трансфертов, имеющих целевое назначение, прошлых лет из бюджетов субъектов Российской Федерации (классификация доходов бюджета - </a:t>
            </a:r>
            <a:r>
              <a:rPr lang="ru-RU" sz="1500" dirty="0" err="1"/>
              <a:t>xxx</a:t>
            </a:r>
            <a:r>
              <a:rPr lang="ru-RU" sz="1500" dirty="0"/>
              <a:t> 2 19 02000 02 0000 151) в доход федерального бюджета (классификация доходов бюджета - </a:t>
            </a:r>
            <a:r>
              <a:rPr lang="ru-RU" sz="1500" dirty="0" err="1"/>
              <a:t>xxx</a:t>
            </a:r>
            <a:r>
              <a:rPr lang="ru-RU" sz="1500" dirty="0"/>
              <a:t> 2 18 01010 01 0000 151);</a:t>
            </a:r>
          </a:p>
          <a:p>
            <a:endParaRPr lang="ru-RU" sz="1500" dirty="0" smtClean="0"/>
          </a:p>
          <a:p>
            <a:r>
              <a:rPr lang="ru-RU" sz="1500" dirty="0" smtClean="0"/>
              <a:t>2) сверку </a:t>
            </a:r>
            <a:r>
              <a:rPr lang="ru-RU" sz="1500" dirty="0"/>
              <a:t>расчетов по переданным и полученным кассовым расходам при реорганизации или ликвидации учреждений и расчетов бюджетных и автономных учреждений по перечислению средств между головным учреждением и ему подведомственным обособленным подразделениям (филиалам). Расхождения по внутриказначейским расчетам не допустимы</a:t>
            </a:r>
            <a:r>
              <a:rPr lang="ru-RU" sz="1500" dirty="0" smtClean="0"/>
              <a:t>.</a:t>
            </a:r>
          </a:p>
          <a:p>
            <a:endParaRPr lang="ru-RU" sz="1500" dirty="0"/>
          </a:p>
          <a:p>
            <a:r>
              <a:rPr lang="ru-RU" sz="1500" dirty="0" smtClean="0"/>
              <a:t>Письмо МОУ ФК от 14.01.2015 №95-09-09/23-06   направлено в ТОФК. По результату сверки ТОФК в МОУ ФК дополнительная отчетность (информация) не предоставляется. 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27707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6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159967" y="2033845"/>
            <a:ext cx="936523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В соответствии с пунктом 11 Приказа N 266 от 11.11.2014, начиная с отчетности по состоянию на 1 февраля 2015 года, ТОФК формируют и представляют в Межрегиональное операционное УФК формы бюджетной отчетности </a:t>
            </a:r>
            <a:r>
              <a:rPr lang="ru-RU" sz="1600" b="1" dirty="0" smtClean="0"/>
              <a:t>без разделения бюджетной отчетности</a:t>
            </a:r>
            <a:r>
              <a:rPr lang="ru-RU" sz="1600" dirty="0" smtClean="0"/>
              <a:t> согласно Перечню главных распорядителей средств федерального бюджета, доведенному письмом Федерального казначейства от 30 января 2014 г. N 42-7.4-05/2.1-69*, в порядке, установленном законодательством Российской Федерации о государственной тайне.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 smtClean="0"/>
              <a:t>При </a:t>
            </a:r>
            <a:r>
              <a:rPr lang="ru-RU" sz="1600" dirty="0"/>
              <a:t>этом Центральный аппарат Федерального казначейства и ТОФК, которые не осуществляют работу со сведениями, составляющими государственную тайну, представляют указанные в </a:t>
            </a:r>
            <a:r>
              <a:rPr lang="ru-RU" sz="1600" dirty="0" smtClean="0"/>
              <a:t>пункте 11 </a:t>
            </a:r>
            <a:r>
              <a:rPr lang="ru-RU" sz="1600" dirty="0"/>
              <a:t>Приказа N 266 формы отчетности в установленном порядке в виде электронных документов с использованием электронной подписи средствами Системы удаленного финансового документооборота Федерального казначейства</a:t>
            </a:r>
            <a:r>
              <a:rPr lang="ru-RU" sz="1600" dirty="0" smtClean="0"/>
              <a:t>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Начиная </a:t>
            </a:r>
            <a:r>
              <a:rPr lang="ru-RU" sz="1600" dirty="0"/>
              <a:t>с отчетности на 1 февраля 2015 года, Справка по внутренним расчетам (ф. </a:t>
            </a:r>
            <a:r>
              <a:rPr lang="ru-RU" sz="1600" dirty="0" smtClean="0"/>
              <a:t>0521463) не составляется. Обращаем внимание, что в п.11 Приказа 266 не включена форма  0521462.</a:t>
            </a:r>
          </a:p>
          <a:p>
            <a:pPr algn="just"/>
            <a:r>
              <a:rPr lang="ru-RU" sz="1600" i="1" dirty="0" smtClean="0"/>
              <a:t>*</a:t>
            </a:r>
            <a:r>
              <a:rPr lang="ru-RU" sz="1200" i="1" dirty="0" smtClean="0"/>
              <a:t>с </a:t>
            </a:r>
            <a:r>
              <a:rPr lang="ru-RU" sz="1200" i="1" dirty="0"/>
              <a:t>1 февраля 2015 года письмо Федерального казначейства от 30 января 2014 г. N 42-7.4-05/2.1-69 не применяется.</a:t>
            </a:r>
          </a:p>
          <a:p>
            <a:pPr algn="just"/>
            <a:endParaRPr lang="ru-RU" sz="1400" spc="150" dirty="0"/>
          </a:p>
        </p:txBody>
      </p:sp>
      <p:sp>
        <p:nvSpPr>
          <p:cNvPr id="29" name="TextBox 28"/>
          <p:cNvSpPr txBox="1"/>
          <p:nvPr/>
        </p:nvSpPr>
        <p:spPr>
          <a:xfrm>
            <a:off x="47455" y="1073150"/>
            <a:ext cx="9590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2F06A2"/>
                </a:solidFill>
                <a:latin typeface="+mn-lt"/>
                <a:ea typeface="+mj-ea"/>
                <a:cs typeface="+mj-cs"/>
              </a:rPr>
              <a:t>С </a:t>
            </a:r>
            <a:r>
              <a:rPr lang="ru-RU" dirty="0" smtClean="0">
                <a:solidFill>
                  <a:srgbClr val="2F06A2"/>
                </a:solidFill>
                <a:latin typeface="+mn-lt"/>
                <a:ea typeface="+mj-ea"/>
                <a:cs typeface="+mj-cs"/>
              </a:rPr>
              <a:t>01 февраля 2015 </a:t>
            </a:r>
            <a:r>
              <a:rPr lang="ru-RU" dirty="0">
                <a:solidFill>
                  <a:srgbClr val="2F06A2"/>
                </a:solidFill>
                <a:latin typeface="+mn-lt"/>
                <a:ea typeface="+mj-ea"/>
                <a:cs typeface="+mj-cs"/>
              </a:rPr>
              <a:t>ТОФК предоставляют в МОУ ФК единую бюджетную  отчетность, </a:t>
            </a:r>
            <a:endParaRPr lang="ru-RU" dirty="0" smtClean="0">
              <a:solidFill>
                <a:srgbClr val="2F06A2"/>
              </a:solidFill>
              <a:latin typeface="+mn-lt"/>
              <a:ea typeface="+mj-ea"/>
              <a:cs typeface="+mj-cs"/>
            </a:endParaRPr>
          </a:p>
          <a:p>
            <a:pPr algn="ctr"/>
            <a:r>
              <a:rPr lang="ru-RU" dirty="0" smtClean="0">
                <a:solidFill>
                  <a:srgbClr val="2F06A2"/>
                </a:solidFill>
                <a:latin typeface="+mn-lt"/>
                <a:ea typeface="+mj-ea"/>
                <a:cs typeface="+mj-cs"/>
              </a:rPr>
              <a:t>без </a:t>
            </a:r>
            <a:r>
              <a:rPr lang="ru-RU" dirty="0">
                <a:solidFill>
                  <a:srgbClr val="2F06A2"/>
                </a:solidFill>
                <a:latin typeface="+mn-lt"/>
                <a:ea typeface="+mj-ea"/>
                <a:cs typeface="+mj-cs"/>
              </a:rPr>
              <a:t>разделения на открытую и закрытую части</a:t>
            </a:r>
          </a:p>
        </p:txBody>
      </p:sp>
    </p:spTree>
    <p:extLst>
      <p:ext uri="{BB962C8B-B14F-4D97-AF65-F5344CB8AC3E}">
        <p14:creationId xmlns:p14="http://schemas.microsoft.com/office/powerpoint/2010/main" val="163145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7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95216" y="928670"/>
            <a:ext cx="89082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kern="0" dirty="0" smtClean="0">
                <a:solidFill>
                  <a:srgbClr val="2F06A2"/>
                </a:solidFill>
              </a:rPr>
              <a:t>Приказом Минфина РФ от 19.12.2014 №157н изменена форма </a:t>
            </a:r>
          </a:p>
          <a:p>
            <a:pPr lvl="0" algn="ctr"/>
            <a:r>
              <a:rPr lang="ru-RU" kern="0" dirty="0" smtClean="0">
                <a:solidFill>
                  <a:srgbClr val="2F06A2"/>
                </a:solidFill>
              </a:rPr>
              <a:t>Справки по консолидируемым расчетам (ф.0503125)</a:t>
            </a:r>
          </a:p>
          <a:p>
            <a:endParaRPr lang="ru-RU" sz="1400" dirty="0">
              <a:solidFill>
                <a:srgbClr val="2F06A2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7286445" y="3023955"/>
            <a:ext cx="2218874" cy="1143776"/>
          </a:xfrm>
          <a:prstGeom prst="wedgeRoundRectCallout">
            <a:avLst>
              <a:gd name="adj1" fmla="val -77656"/>
              <a:gd name="adj2" fmla="val 83704"/>
              <a:gd name="adj3" fmla="val 16667"/>
            </a:avLst>
          </a:prstGeom>
          <a:solidFill>
            <a:srgbClr val="DBF0F1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270210" y="3255963"/>
            <a:ext cx="2218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ТОФК не заполняют графы: 2, 10, 11, 12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05" y="2016355"/>
            <a:ext cx="6147736" cy="4060365"/>
          </a:xfrm>
        </p:spPr>
      </p:pic>
      <p:sp>
        <p:nvSpPr>
          <p:cNvPr id="2" name="Овал 1"/>
          <p:cNvSpPr/>
          <p:nvPr/>
        </p:nvSpPr>
        <p:spPr>
          <a:xfrm>
            <a:off x="1892661" y="4464115"/>
            <a:ext cx="531880" cy="27003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374105"/>
            <a:ext cx="171019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998729"/>
            <a:ext cx="8915400" cy="675075"/>
          </a:xfrm>
        </p:spPr>
        <p:txBody>
          <a:bodyPr/>
          <a:lstStyle/>
          <a:p>
            <a:r>
              <a:rPr lang="ru-RU" sz="1800" kern="1200" dirty="0">
                <a:solidFill>
                  <a:srgbClr val="2F06A2"/>
                </a:solidFill>
                <a:latin typeface="+mn-lt"/>
                <a:ea typeface="+mn-ea"/>
                <a:cs typeface="+mn-cs"/>
              </a:rPr>
              <a:t>Отправка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1800" kern="1200" dirty="0">
                <a:solidFill>
                  <a:srgbClr val="2F06A2"/>
                </a:solidFill>
                <a:latin typeface="+mn-lt"/>
                <a:ea typeface="+mn-ea"/>
                <a:cs typeface="+mn-cs"/>
              </a:rPr>
              <a:t>протоколов по бюджетной отчетности</a:t>
            </a:r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8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35" y="1753099"/>
            <a:ext cx="8440329" cy="4220164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935" y="1700212"/>
            <a:ext cx="950190" cy="37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4149080"/>
            <a:ext cx="1020945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9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362490" y="1236447"/>
            <a:ext cx="8996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</a:rPr>
              <a:t>Форма 0521432 «Отчет о поступлениях в федеральный бюджет» </a:t>
            </a:r>
            <a:endParaRPr lang="ru-RU" dirty="0">
              <a:solidFill>
                <a:srgbClr val="2F06A2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40" y="2036763"/>
            <a:ext cx="6229350" cy="4019550"/>
          </a:xfrm>
        </p:spPr>
      </p:pic>
      <p:sp>
        <p:nvSpPr>
          <p:cNvPr id="4" name="Загнутый угол 3"/>
          <p:cNvSpPr/>
          <p:nvPr/>
        </p:nvSpPr>
        <p:spPr>
          <a:xfrm>
            <a:off x="7428275" y="2718890"/>
            <a:ext cx="2209438" cy="2655295"/>
          </a:xfrm>
          <a:prstGeom prst="foldedCorne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75000"/>
                  </a:schemeClr>
                </a:solidFill>
              </a:rPr>
              <a:t>п.4 Приказа 65н содержит новые коды подвида доходов бюджетов:</a:t>
            </a:r>
          </a:p>
          <a:p>
            <a:endParaRPr lang="ru-RU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200" b="1" dirty="0">
                <a:solidFill>
                  <a:schemeClr val="accent6">
                    <a:lumMod val="75000"/>
                  </a:schemeClr>
                </a:solidFill>
              </a:rPr>
              <a:t>2100</a:t>
            </a:r>
            <a:r>
              <a:rPr lang="ru-RU" sz="1200" dirty="0">
                <a:solidFill>
                  <a:schemeClr val="accent6">
                    <a:lumMod val="75000"/>
                  </a:schemeClr>
                </a:solidFill>
              </a:rPr>
              <a:t> - пени по соответствующему платежу;</a:t>
            </a:r>
          </a:p>
          <a:p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200" b="1" dirty="0">
                <a:solidFill>
                  <a:schemeClr val="accent6">
                    <a:lumMod val="75000"/>
                  </a:schemeClr>
                </a:solidFill>
              </a:rPr>
              <a:t>2200</a:t>
            </a:r>
            <a:r>
              <a:rPr lang="ru-RU" sz="1200" dirty="0">
                <a:solidFill>
                  <a:schemeClr val="accent6">
                    <a:lumMod val="75000"/>
                  </a:schemeClr>
                </a:solidFill>
              </a:rPr>
              <a:t> - проценты по соответствующему платежу."</a:t>
            </a:r>
          </a:p>
          <a:p>
            <a:pPr algn="ctr"/>
            <a:endParaRPr lang="ru-RU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5318125" y="3789040"/>
            <a:ext cx="2110150" cy="80133"/>
          </a:xfrm>
          <a:prstGeom prst="straightConnector1">
            <a:avLst/>
          </a:prstGeom>
          <a:ln w="15875">
            <a:solidFill>
              <a:schemeClr val="accent5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5318125" y="4446300"/>
            <a:ext cx="2110150" cy="101261"/>
          </a:xfrm>
          <a:prstGeom prst="straightConnector1">
            <a:avLst/>
          </a:prstGeom>
          <a:ln w="15875">
            <a:solidFill>
              <a:schemeClr val="accent5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1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5963</TotalTime>
  <Words>756</Words>
  <Application>Microsoft Office PowerPoint</Application>
  <PresentationFormat>Лист A4 (210x297 мм)</PresentationFormat>
  <Paragraphs>106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Отправка протоколов по бюджетной отчетности</vt:lpstr>
      <vt:lpstr>Презентация PowerPoint</vt:lpstr>
      <vt:lpstr>Консолидированный отчет о кассовых поступлениях и выбытиях (ф.0503152)</vt:lpstr>
      <vt:lpstr>Презентация PowerPoint</vt:lpstr>
    </vt:vector>
  </TitlesOfParts>
  <Company>fk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доведения бюджетных данных Межрегионального операционного управления Федерального казначейства</dc:title>
  <dc:creator>2456</dc:creator>
  <cp:lastModifiedBy>Кашурина Лариса Валерьевна</cp:lastModifiedBy>
  <cp:revision>487</cp:revision>
  <cp:lastPrinted>2015-02-04T14:20:29Z</cp:lastPrinted>
  <dcterms:created xsi:type="dcterms:W3CDTF">2012-11-08T08:55:19Z</dcterms:created>
  <dcterms:modified xsi:type="dcterms:W3CDTF">2015-02-05T06:48:58Z</dcterms:modified>
</cp:coreProperties>
</file>