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90" r:id="rId1"/>
    <p:sldMasterId id="2147485058" r:id="rId2"/>
  </p:sldMasterIdLst>
  <p:notesMasterIdLst>
    <p:notesMasterId r:id="rId19"/>
  </p:notesMasterIdLst>
  <p:handoutMasterIdLst>
    <p:handoutMasterId r:id="rId20"/>
  </p:handoutMasterIdLst>
  <p:sldIdLst>
    <p:sldId id="804" r:id="rId3"/>
    <p:sldId id="913" r:id="rId4"/>
    <p:sldId id="914" r:id="rId5"/>
    <p:sldId id="915" r:id="rId6"/>
    <p:sldId id="916" r:id="rId7"/>
    <p:sldId id="917" r:id="rId8"/>
    <p:sldId id="918" r:id="rId9"/>
    <p:sldId id="919" r:id="rId10"/>
    <p:sldId id="921" r:id="rId11"/>
    <p:sldId id="920" r:id="rId12"/>
    <p:sldId id="922" r:id="rId13"/>
    <p:sldId id="924" r:id="rId14"/>
    <p:sldId id="926" r:id="rId15"/>
    <p:sldId id="925" r:id="rId16"/>
    <p:sldId id="927" r:id="rId17"/>
    <p:sldId id="928" r:id="rId18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15">
          <p15:clr>
            <a:srgbClr val="A4A3A4"/>
          </p15:clr>
        </p15:guide>
        <p15:guide id="2" pos="385">
          <p15:clr>
            <a:srgbClr val="A4A3A4"/>
          </p15:clr>
        </p15:guide>
        <p15:guide id="3" pos="53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1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МУНКИН АНДРЕЙ ВЕНЕДИКТОВИЧ" initials="САВ" lastIdx="6" clrIdx="0">
    <p:extLst>
      <p:ext uri="{19B8F6BF-5375-455C-9EA6-DF929625EA0E}">
        <p15:presenceInfo xmlns:p15="http://schemas.microsoft.com/office/powerpoint/2012/main" xmlns="" userId="S-1-5-21-3333730624-550809119-3065100466-68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2D6"/>
    <a:srgbClr val="B9D98F"/>
    <a:srgbClr val="6D9834"/>
    <a:srgbClr val="BFBFBF"/>
    <a:srgbClr val="76AA22"/>
    <a:srgbClr val="FF9911"/>
    <a:srgbClr val="92C450"/>
    <a:srgbClr val="557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5" autoAdjust="0"/>
    <p:restoredTop sz="95517" autoAdjust="0"/>
  </p:normalViewPr>
  <p:slideViewPr>
    <p:cSldViewPr snapToGrid="0">
      <p:cViewPr varScale="1">
        <p:scale>
          <a:sx n="117" d="100"/>
          <a:sy n="117" d="100"/>
        </p:scale>
        <p:origin x="-1656" y="-102"/>
      </p:cViewPr>
      <p:guideLst>
        <p:guide orient="horz" pos="4115"/>
        <p:guide pos="385"/>
        <p:guide pos="53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912" y="-84"/>
      </p:cViewPr>
      <p:guideLst>
        <p:guide orient="horz" pos="311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400" cy="4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43" tIns="44572" rIns="89143" bIns="44572" numCol="1" anchor="t" anchorCtr="0" compatLnSpc="1">
            <a:prstTxWarp prst="textNoShape">
              <a:avLst/>
            </a:prstTxWarp>
          </a:bodyPr>
          <a:lstStyle>
            <a:lvl1pPr algn="l" defTabSz="888834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688" y="1"/>
            <a:ext cx="2946400" cy="4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43" tIns="44572" rIns="89143" bIns="44572" numCol="1" anchor="t" anchorCtr="0" compatLnSpc="1">
            <a:prstTxWarp prst="textNoShape">
              <a:avLst/>
            </a:prstTxWarp>
          </a:bodyPr>
          <a:lstStyle>
            <a:lvl1pPr algn="r" defTabSz="888834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6AAAB46-627B-4883-AECF-8DBFE23BECE0}" type="datetime1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1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43" tIns="44572" rIns="89143" bIns="44572" numCol="1" anchor="b" anchorCtr="0" compatLnSpc="1">
            <a:prstTxWarp prst="textNoShape">
              <a:avLst/>
            </a:prstTxWarp>
          </a:bodyPr>
          <a:lstStyle>
            <a:lvl1pPr algn="l" defTabSz="888834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688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43" tIns="44572" rIns="89143" bIns="44572" numCol="1" anchor="b" anchorCtr="0" compatLnSpc="1">
            <a:prstTxWarp prst="textNoShape">
              <a:avLst/>
            </a:prstTxWarp>
          </a:bodyPr>
          <a:lstStyle>
            <a:lvl1pPr algn="r" defTabSz="88771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ABCEC9A5-13C0-4008-B505-EBB91627CA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352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400" cy="4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75" tIns="44640" rIns="89275" bIns="44640" numCol="1" anchor="t" anchorCtr="0" compatLnSpc="1">
            <a:prstTxWarp prst="textNoShape">
              <a:avLst/>
            </a:prstTxWarp>
          </a:bodyPr>
          <a:lstStyle>
            <a:lvl1pPr algn="l" defTabSz="888834">
              <a:defRPr sz="120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9688" y="1"/>
            <a:ext cx="2946400" cy="4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75" tIns="44640" rIns="89275" bIns="44640" numCol="1" anchor="t" anchorCtr="0" compatLnSpc="1">
            <a:prstTxWarp prst="textNoShape">
              <a:avLst/>
            </a:prstTxWarp>
          </a:bodyPr>
          <a:lstStyle>
            <a:lvl1pPr algn="r" defTabSz="888834">
              <a:defRPr sz="120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F438D3A-FE2D-4A09-8210-227578EB7FEA}" type="datetime1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42950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648" tIns="49826" rIns="99648" bIns="4982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2625" y="4687665"/>
            <a:ext cx="5432426" cy="444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75" tIns="44640" rIns="89275" bIns="44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1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75" tIns="44640" rIns="89275" bIns="44640" numCol="1" anchor="b" anchorCtr="0" compatLnSpc="1">
            <a:prstTxWarp prst="textNoShape">
              <a:avLst/>
            </a:prstTxWarp>
          </a:bodyPr>
          <a:lstStyle>
            <a:lvl1pPr algn="l" defTabSz="888834">
              <a:defRPr sz="120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75" tIns="44640" rIns="89275" bIns="44640" numCol="1" anchor="b" anchorCtr="0" compatLnSpc="1">
            <a:prstTxWarp prst="textNoShape">
              <a:avLst/>
            </a:prstTxWarp>
          </a:bodyPr>
          <a:lstStyle>
            <a:lvl1pPr algn="r" defTabSz="88771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28E6F39A-B6A7-46CF-8D11-E70499EDF3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711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97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0548" indent="-284826" defTabSz="8797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9306" indent="-227862" defTabSz="8797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5029" indent="-227862" defTabSz="8797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0751" indent="-227862" defTabSz="8797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6473" indent="-227862" defTabSz="8797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2196" indent="-227862" defTabSz="8797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918" indent="-227862" defTabSz="8797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3641" indent="-227862" defTabSz="8797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F9BF412-2F76-423E-8726-979694B3062B}" type="slidenum">
              <a:rPr lang="ru-RU" altLang="ru-RU"/>
              <a:pPr eaLnBrk="1" hangingPunct="1">
                <a:spcBef>
                  <a:spcPct val="0"/>
                </a:spcBef>
              </a:pPr>
              <a:t>1</a:t>
            </a:fld>
            <a:endParaRPr lang="ru-RU" alt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6625" y="744538"/>
            <a:ext cx="4935538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9243"/>
            <a:ext cx="4987925" cy="444136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6279" indent="-226279" eaLnBrk="1" hangingPunct="1">
              <a:lnSpc>
                <a:spcPct val="90000"/>
              </a:lnSpc>
            </a:pPr>
            <a:r>
              <a:rPr lang="ru-RU" altLang="ru-RU" smtClean="0"/>
              <a:t>Титул</a:t>
            </a:r>
          </a:p>
          <a:p>
            <a:pPr marL="226279" indent="-226279" eaLnBrk="1" hangingPunct="1">
              <a:lnSpc>
                <a:spcPct val="90000"/>
              </a:lnSpc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1594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C1AB31B2-C898-435F-9D39-6C042EE0C5C6}" type="slidenum">
              <a:rPr lang="ru-RU" altLang="ru-RU" sz="1200">
                <a:solidFill>
                  <a:srgbClr val="000000"/>
                </a:solidFill>
              </a:rPr>
              <a:pPr/>
              <a:t>16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53988" y="7681"/>
            <a:ext cx="387350" cy="42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</a:rPr>
              <a:t>]</a:t>
            </a:r>
            <a:endParaRPr lang="ru-RU" altLang="ru-RU" sz="1800" smtClean="0">
              <a:solidFill>
                <a:srgbClr val="DBDBE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fld id="{6373E578-BB0A-4E24-A758-67DCA7262F17}" type="slidenum">
              <a:rPr lang="ru-RU" sz="1800">
                <a:solidFill>
                  <a:srgbClr val="FFFFFF"/>
                </a:solidFill>
              </a:rPr>
              <a:pPr algn="r" eaLnBrk="1" hangingPunct="1"/>
              <a:t>‹#›</a:t>
            </a:fld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68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8E80854E-0356-476B-851F-97F12D36F252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1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СЛАЙД</a:t>
            </a:r>
            <a:r>
              <a:rPr lang="en-GB" sz="1400">
                <a:solidFill>
                  <a:srgbClr val="000000"/>
                </a:solidFill>
              </a:rPr>
              <a:t> </a:t>
            </a:r>
            <a:fld id="{A43CA27C-F63C-4C4D-B856-2E643A0A55B4}" type="slidenum">
              <a:rPr lang="en-GB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8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36AA20CC-802C-4191-A9B3-4064C883D3DB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0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EC085742-FDCB-48E5-A3F9-4DD45C7DCA96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788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80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80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354762" y="4535850"/>
            <a:ext cx="2071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4008" lvl="0" indent="0" eaLnBrk="0" hangingPunct="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chemeClr val="tx2"/>
                </a:solidFill>
                <a:cs typeface="+mn-cs"/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37497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92907" y="3918743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96F4E-A169-4CFC-855C-2E3F12614297}" type="datetime1">
              <a:rPr lang="ru-RU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078" y="5097335"/>
            <a:ext cx="82905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27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СЛАЙД</a:t>
            </a:r>
            <a:r>
              <a:rPr lang="en-GB" sz="1400">
                <a:solidFill>
                  <a:srgbClr val="000000"/>
                </a:solidFill>
              </a:rPr>
              <a:t> </a:t>
            </a:r>
            <a:fld id="{0470749D-E9E3-44B9-94E9-4492B437966F}" type="slidenum">
              <a:rPr lang="en-GB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9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9D566B29-6069-4527-8C4A-46ADDB18F485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82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CCBDFCF1-72A1-431A-9B46-60A564FC208F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41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6D091342-BFD7-4EA9-B146-EDDF111643DF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8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194C58B7-ECE2-4E11-AF32-0E091EED275E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34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C1DFBC48-002D-4719-A5D7-30101677D692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16.09.09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№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D1282E"/>
                </a:solidFill>
              </a:rPr>
              <a:t>СЛАЙД</a:t>
            </a:r>
            <a:r>
              <a:rPr lang="en-GB" sz="1400">
                <a:solidFill>
                  <a:srgbClr val="D1282E"/>
                </a:solidFill>
              </a:rPr>
              <a:t> </a:t>
            </a:r>
            <a:fld id="{49BE7C59-433E-47E8-A5E1-FBC547A42F0D}" type="slidenum">
              <a:rPr lang="en-GB" sz="140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en-GB" sz="140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60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3F0FF7-BAF9-42CB-9CC0-FE235C47FF12}" type="datetime1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7F87706-1F0A-4BAF-B1E7-C55F49AB1A6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5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smtClean="0">
                <a:solidFill>
                  <a:schemeClr val="tx1"/>
                </a:solidFill>
              </a:defRPr>
            </a:lvl1pPr>
          </a:lstStyle>
          <a:p>
            <a:pPr defTabSz="449263">
              <a:defRPr/>
            </a:pPr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16.09.09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smtClean="0">
                <a:solidFill>
                  <a:schemeClr val="tx1"/>
                </a:solidFill>
              </a:defRPr>
            </a:lvl1pPr>
          </a:lstStyle>
          <a:p>
            <a:pPr defTabSz="449263">
              <a:defRPr/>
            </a:pPr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 smtClean="0">
                <a:solidFill>
                  <a:schemeClr val="tx2"/>
                </a:solidFill>
              </a:defRPr>
            </a:lvl1pPr>
          </a:lstStyle>
          <a:p>
            <a:pPr defTabSz="449263">
              <a:defRPr/>
            </a:pPr>
            <a:r>
              <a:rPr lang="en-GB">
                <a:solidFill>
                  <a:srgbClr val="D1282E"/>
                </a:solidFill>
                <a:ea typeface="Arial Unicode MS" pitchFamily="34" charset="-128"/>
                <a:cs typeface="Arial Unicode MS" pitchFamily="34" charset="-128"/>
              </a:rPr>
              <a:t>СЛАЙД</a:t>
            </a:r>
            <a:r>
              <a:rPr lang="en-GB" sz="1400">
                <a:solidFill>
                  <a:srgbClr val="D1282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fld id="{637178B0-6558-46EF-B18A-093CAEB5189E}" type="slidenum">
              <a:rPr lang="en-GB" sz="1400">
                <a:solidFill>
                  <a:srgbClr val="D1282E"/>
                </a:solidFill>
                <a:ea typeface="Arial Unicode MS" pitchFamily="34" charset="-128"/>
                <a:cs typeface="Arial Unicode MS" pitchFamily="34" charset="-128"/>
              </a:rPr>
              <a:pPr defTabSz="449263">
                <a:defRPr/>
              </a:pPr>
              <a:t>‹#›</a:t>
            </a:fld>
            <a:endParaRPr lang="en-GB" sz="1400">
              <a:solidFill>
                <a:srgbClr val="D1282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5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59" r:id="rId1"/>
    <p:sldLayoutId id="2147485060" r:id="rId2"/>
    <p:sldLayoutId id="2147485061" r:id="rId3"/>
    <p:sldLayoutId id="2147485062" r:id="rId4"/>
    <p:sldLayoutId id="2147485063" r:id="rId5"/>
    <p:sldLayoutId id="2147485064" r:id="rId6"/>
    <p:sldLayoutId id="2147485065" r:id="rId7"/>
    <p:sldLayoutId id="2147485066" r:id="rId8"/>
    <p:sldLayoutId id="2147485067" r:id="rId9"/>
    <p:sldLayoutId id="2147485068" r:id="rId10"/>
    <p:sldLayoutId id="214748506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7"/>
          <p:cNvSpPr>
            <a:spLocks noGrp="1"/>
          </p:cNvSpPr>
          <p:nvPr>
            <p:ph type="ctrTitle"/>
          </p:nvPr>
        </p:nvSpPr>
        <p:spPr>
          <a:xfrm>
            <a:off x="0" y="823913"/>
            <a:ext cx="8997043" cy="2245857"/>
          </a:xfrm>
        </p:spPr>
        <p:txBody>
          <a:bodyPr/>
          <a:lstStyle/>
          <a:p>
            <a:r>
              <a:rPr lang="ru-RU" altLang="ru-RU" sz="4500" b="1" dirty="0" smtClean="0"/>
              <a:t>Новые аспекты составления бюджетной отчетности в государственном секторе</a:t>
            </a:r>
          </a:p>
        </p:txBody>
      </p:sp>
      <p:sp>
        <p:nvSpPr>
          <p:cNvPr id="4" name="Rectangle 17"/>
          <p:cNvSpPr txBox="1">
            <a:spLocks/>
          </p:cNvSpPr>
          <p:nvPr/>
        </p:nvSpPr>
        <p:spPr bwMode="auto">
          <a:xfrm>
            <a:off x="165600" y="3895200"/>
            <a:ext cx="5248800" cy="28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endParaRPr lang="ru-RU" sz="1600" dirty="0">
              <a:solidFill>
                <a:srgbClr val="002060"/>
              </a:solidFill>
            </a:endParaRPr>
          </a:p>
          <a:p>
            <a:pPr algn="l"/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>Селезнева Галина Анатольевна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начальник отдела методологии отчетности государственного сектора</a:t>
            </a: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Департамент бюджетной методологии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05.02.2015 </a:t>
            </a:r>
            <a:r>
              <a:rPr lang="ru-RU" sz="1600" dirty="0" smtClean="0">
                <a:solidFill>
                  <a:srgbClr val="002060"/>
                </a:solidFill>
              </a:rPr>
              <a:t>г.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Ф.0503130, 0503730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4" y="2008414"/>
            <a:ext cx="9021536" cy="344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4882241" y="1126671"/>
            <a:ext cx="3167745" cy="236764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Остаток на 01.01.2014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по счету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210 01 000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Расчеты по НДС по приобретенным материальным ценностям, работам, услугам 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89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Справка к балансу (0503130,0503730)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245251"/>
              </p:ext>
            </p:extLst>
          </p:nvPr>
        </p:nvGraphicFramePr>
        <p:xfrm>
          <a:off x="57151" y="1428750"/>
          <a:ext cx="8809264" cy="4290219"/>
        </p:xfrm>
        <a:graphic>
          <a:graphicData uri="http://schemas.openxmlformats.org/drawingml/2006/table">
            <a:tbl>
              <a:tblPr/>
              <a:tblGrid>
                <a:gridCol w="569390"/>
                <a:gridCol w="4815405"/>
                <a:gridCol w="524651"/>
                <a:gridCol w="1354333"/>
                <a:gridCol w="1545485"/>
              </a:tblGrid>
              <a:tr h="381672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     СПРАВКА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              Форма 0503130 с.8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88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о наличии имущества и обязательств на забалансовых счетах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88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Номер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Наименование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Код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На конец отчетного  периода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забалан-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забалансового счета,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стро-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0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сового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показателя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0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счета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8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Имущество, полученное в пользование, всего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26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недвижимое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011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6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из них:                                                        </a:t>
                      </a:r>
                    </a:p>
                  </a:txBody>
                  <a:tcPr marL="4572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26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имущество казны</a:t>
                      </a:r>
                    </a:p>
                  </a:txBody>
                  <a:tcPr marL="4572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87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движимое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015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8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из них:                                                        </a:t>
                      </a:r>
                    </a:p>
                  </a:txBody>
                  <a:tcPr marL="4572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6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имущество казны</a:t>
                      </a:r>
                    </a:p>
                  </a:txBody>
                  <a:tcPr marL="4572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094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8"/>
            <a:ext cx="8229600" cy="1427162"/>
          </a:xfrm>
        </p:spPr>
        <p:txBody>
          <a:bodyPr/>
          <a:lstStyle/>
          <a:p>
            <a:r>
              <a:rPr lang="ru-RU" sz="2000" dirty="0" smtClean="0">
                <a:latin typeface="Times New Roman CYR"/>
                <a:ea typeface="Calibri"/>
                <a:cs typeface="Calibri"/>
              </a:rPr>
              <a:t>Баланс </a:t>
            </a:r>
            <a:r>
              <a:rPr lang="ru-RU" sz="2000" dirty="0">
                <a:latin typeface="Times New Roman CYR"/>
                <a:ea typeface="Calibri"/>
                <a:cs typeface="Calibri"/>
              </a:rPr>
  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</a:t>
            </a:r>
            <a:r>
              <a:rPr lang="ru-RU" sz="2000" dirty="0" smtClean="0">
                <a:latin typeface="Times New Roman CYR"/>
                <a:ea typeface="Calibri"/>
                <a:cs typeface="Calibri"/>
              </a:rPr>
              <a:t>)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4300" y="1779815"/>
            <a:ext cx="9029700" cy="4794024"/>
          </a:xfrm>
        </p:spPr>
        <p:txBody>
          <a:bodyPr/>
          <a:lstStyle/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 CYR"/>
                <a:ea typeface="Calibri"/>
                <a:cs typeface="Calibri"/>
              </a:rPr>
              <a:t>по строкам 010, 011 </a:t>
            </a:r>
          </a:p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 CYR"/>
                <a:ea typeface="Calibri"/>
                <a:cs typeface="Calibri"/>
              </a:rPr>
              <a:t>- в графе 4 </a:t>
            </a:r>
            <a:r>
              <a:rPr lang="ru-RU" dirty="0">
                <a:latin typeface="Times New Roman CYR"/>
                <a:ea typeface="Calibri"/>
                <a:cs typeface="Calibri"/>
              </a:rPr>
              <a:t>– остаток на начало года - отражаются, в том числе, земельные участки, закрепленные на праве постоянного (бессрочного) пользования за получателями бюджетных средств, бюджетными (автономными) учреждениями на </a:t>
            </a:r>
            <a:r>
              <a:rPr lang="ru-RU" dirty="0" smtClean="0">
                <a:latin typeface="Times New Roman CYR"/>
                <a:ea typeface="Calibri"/>
                <a:cs typeface="Calibri"/>
              </a:rPr>
              <a:t>01.01.2014</a:t>
            </a:r>
            <a:endParaRPr lang="ru-RU" dirty="0">
              <a:latin typeface="Times New Roman CYR"/>
              <a:ea typeface="Calibri"/>
              <a:cs typeface="Calibri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>
                <a:solidFill>
                  <a:prstClr val="white"/>
                </a:solidFill>
              </a:rPr>
              <a:pPr>
                <a:defRPr/>
              </a:pPr>
              <a:t>05.02.2015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42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8"/>
            <a:ext cx="8229600" cy="1427162"/>
          </a:xfrm>
        </p:spPr>
        <p:txBody>
          <a:bodyPr/>
          <a:lstStyle/>
          <a:p>
            <a:r>
              <a:rPr lang="ru-RU" sz="2000" dirty="0" smtClean="0">
                <a:latin typeface="Times New Roman CYR"/>
                <a:ea typeface="Calibri"/>
                <a:cs typeface="Calibri"/>
              </a:rPr>
              <a:t>Баланс </a:t>
            </a:r>
            <a:r>
              <a:rPr lang="ru-RU" sz="2000" dirty="0">
                <a:latin typeface="Times New Roman CYR"/>
                <a:ea typeface="Calibri"/>
                <a:cs typeface="Calibri"/>
              </a:rPr>
  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</a:t>
            </a:r>
            <a:r>
              <a:rPr lang="ru-RU" sz="2000" dirty="0" smtClean="0">
                <a:latin typeface="Times New Roman CYR"/>
                <a:ea typeface="Calibri"/>
                <a:cs typeface="Calibri"/>
              </a:rPr>
              <a:t>)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4300" y="1779815"/>
            <a:ext cx="9029700" cy="4794024"/>
          </a:xfrm>
        </p:spPr>
        <p:txBody>
          <a:bodyPr/>
          <a:lstStyle/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 CYR"/>
                <a:ea typeface="Calibri"/>
                <a:cs typeface="Calibri"/>
              </a:rPr>
              <a:t>по </a:t>
            </a:r>
            <a:r>
              <a:rPr lang="ru-RU" dirty="0">
                <a:latin typeface="Times New Roman CYR"/>
                <a:ea typeface="Calibri"/>
                <a:cs typeface="Calibri"/>
              </a:rPr>
              <a:t>строкам 012, 016:</a:t>
            </a:r>
          </a:p>
          <a:p>
            <a:pPr marL="914400" indent="-4572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 CYR"/>
                <a:ea typeface="Calibri"/>
                <a:cs typeface="Calibri"/>
              </a:rPr>
              <a:t>в </a:t>
            </a:r>
            <a:r>
              <a:rPr lang="ru-RU" b="1" dirty="0">
                <a:latin typeface="Times New Roman CYR"/>
                <a:ea typeface="Calibri"/>
                <a:cs typeface="Calibri"/>
              </a:rPr>
              <a:t>графе 5 </a:t>
            </a:r>
            <a:r>
              <a:rPr lang="ru-RU" dirty="0">
                <a:latin typeface="Times New Roman CYR"/>
                <a:ea typeface="Calibri"/>
                <a:cs typeface="Calibri"/>
              </a:rPr>
              <a:t>– остаток на конец отчетного периода - отражаются показатели стоимости </a:t>
            </a:r>
            <a:r>
              <a:rPr lang="ru-RU" dirty="0" smtClean="0">
                <a:latin typeface="Times New Roman CYR"/>
                <a:ea typeface="Calibri"/>
                <a:cs typeface="Calibri"/>
              </a:rPr>
              <a:t>имущества</a:t>
            </a:r>
          </a:p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 CYR"/>
                <a:ea typeface="Calibri"/>
                <a:cs typeface="Calibri"/>
              </a:rPr>
              <a:t> </a:t>
            </a:r>
            <a:r>
              <a:rPr lang="ru-RU" dirty="0">
                <a:latin typeface="Times New Roman CYR"/>
                <a:ea typeface="Calibri"/>
                <a:cs typeface="Calibri"/>
              </a:rPr>
              <a:t>(в том числе земельных участков),  составляющего государственную (муниципальную) казну, полученного учреждениями в возмездное пользование (аренду), безвозмездное пользование, по договорам с органами, осуществляющими полномочия собственника в отношении указанного </a:t>
            </a:r>
            <a:r>
              <a:rPr lang="ru-RU" dirty="0" smtClean="0">
                <a:latin typeface="Times New Roman CYR"/>
                <a:ea typeface="Calibri"/>
                <a:cs typeface="Calibri"/>
              </a:rPr>
              <a:t>имущества</a:t>
            </a:r>
            <a:endParaRPr lang="ru-RU" dirty="0">
              <a:latin typeface="Times New Roman CYR"/>
              <a:ea typeface="Calibri"/>
              <a:cs typeface="Calibri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>
                <a:solidFill>
                  <a:prstClr val="white"/>
                </a:solidFill>
              </a:rPr>
              <a:pPr>
                <a:defRPr/>
              </a:pPr>
              <a:t>05.02.2015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24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Справка к балансу (0503130)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767508"/>
              </p:ext>
            </p:extLst>
          </p:nvPr>
        </p:nvGraphicFramePr>
        <p:xfrm>
          <a:off x="277586" y="1412425"/>
          <a:ext cx="8645977" cy="5032349"/>
        </p:xfrm>
        <a:graphic>
          <a:graphicData uri="http://schemas.openxmlformats.org/drawingml/2006/table">
            <a:tbl>
              <a:tblPr/>
              <a:tblGrid>
                <a:gridCol w="558836"/>
                <a:gridCol w="4726147"/>
                <a:gridCol w="514927"/>
                <a:gridCol w="1329229"/>
                <a:gridCol w="1516838"/>
              </a:tblGrid>
              <a:tr h="24526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Имущество, переданное в доверительное управление, всего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основные средства 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55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из них:    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недвижимое имущество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нематериальные активы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материальные запасы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5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Имущество, переданное в возмездное пользование (аренду)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основные средства 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55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из них:    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недвижимое имущество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нематериальные активы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материальные запасы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Имущество, переданное в безвозмездное пользование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 в том числе: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основные средства 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01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из них:    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недвижимое имущество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нематериальные активы</a:t>
                      </a: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материальные запасы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90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Материальные ценности, выданные в личное пользование работникам (сотрудникам)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270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29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Расчеты по исполнению денежных обязательств через третьих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280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919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8"/>
            <a:ext cx="8229600" cy="594405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3" y="1436915"/>
            <a:ext cx="8531678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55371"/>
            <a:ext cx="3236913" cy="230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811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826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400" dirty="0"/>
              <a:t> </a:t>
            </a:r>
            <a:r>
              <a:rPr lang="ru-RU" altLang="ru-RU" sz="2400" dirty="0" smtClean="0"/>
              <a:t> Отчет об </a:t>
            </a:r>
            <a:r>
              <a:rPr lang="ru-RU" altLang="ru-RU" sz="2400" dirty="0"/>
              <a:t>обязательствах</a:t>
            </a:r>
            <a:r>
              <a:rPr lang="ru-RU" altLang="ru-RU" sz="2400" dirty="0" smtClean="0"/>
              <a:t>,</a:t>
            </a:r>
            <a:br>
              <a:rPr lang="ru-RU" altLang="ru-RU" sz="2400" dirty="0" smtClean="0"/>
            </a:br>
            <a:r>
              <a:rPr lang="ru-RU" altLang="ru-RU" sz="2400" dirty="0"/>
              <a:t> </a:t>
            </a:r>
            <a:r>
              <a:rPr lang="ru-RU" altLang="ru-RU" sz="2400" dirty="0" smtClean="0"/>
              <a:t> </a:t>
            </a:r>
            <a:r>
              <a:rPr lang="ru-RU" altLang="ru-RU" sz="2400" dirty="0"/>
              <a:t>принятых </a:t>
            </a:r>
            <a:r>
              <a:rPr lang="ru-RU" altLang="ru-RU" sz="2400" dirty="0" smtClean="0"/>
              <a:t>учреждением ф. 0503738</a:t>
            </a:r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1341438"/>
            <a:ext cx="8993188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6677025" y="3429000"/>
            <a:ext cx="1655763" cy="647700"/>
          </a:xfrm>
          <a:prstGeom prst="wedgeRoundRectCallou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r>
              <a:rPr lang="ru-RU" sz="1600" b="1" dirty="0">
                <a:solidFill>
                  <a:srgbClr val="000000"/>
                </a:solidFill>
              </a:rPr>
              <a:t>С учетом некассовых</a:t>
            </a: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6681788" y="661988"/>
            <a:ext cx="2211387" cy="647700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r>
              <a:rPr lang="ru-RU" sz="1600" b="1" dirty="0">
                <a:solidFill>
                  <a:srgbClr val="000000"/>
                </a:solidFill>
              </a:rPr>
              <a:t>Без учета возврата </a:t>
            </a:r>
            <a:r>
              <a:rPr lang="ru-RU" sz="1600" b="1" dirty="0" err="1">
                <a:solidFill>
                  <a:srgbClr val="000000"/>
                </a:solidFill>
              </a:rPr>
              <a:t>дебиторки</a:t>
            </a:r>
            <a:r>
              <a:rPr lang="ru-RU" sz="1600" b="1" dirty="0">
                <a:solidFill>
                  <a:srgbClr val="000000"/>
                </a:solidFill>
              </a:rPr>
              <a:t> прошлых лет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268538" y="4724400"/>
            <a:ext cx="6696075" cy="1873250"/>
          </a:xfrm>
          <a:prstGeom prst="flowChartAlternate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>
              <a:defRPr/>
            </a:pPr>
            <a:r>
              <a:rPr lang="ru-RU" sz="1800" dirty="0">
                <a:solidFill>
                  <a:srgbClr val="000000"/>
                </a:solidFill>
              </a:rPr>
              <a:t>Если графа 9 ф.0503738 не равна графе 9 ф.0503737, в текстовой части пояснительной записки – пояснение расхождения  «Расхождение с показателями «исполнено» в графе  9 ф.0503737 по КОСГУ 221 на сумму  1500, 00 руб. в размере восстановления кассового расхода, возврат дебиторской задолженности прошлого (2013) года </a:t>
            </a:r>
          </a:p>
        </p:txBody>
      </p:sp>
    </p:spTree>
    <p:extLst>
      <p:ext uri="{BB962C8B-B14F-4D97-AF65-F5344CB8AC3E}">
        <p14:creationId xmlns:p14="http://schemas.microsoft.com/office/powerpoint/2010/main" val="336815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12813"/>
            <a:ext cx="9144000" cy="36512"/>
          </a:xfrm>
          <a:prstGeom prst="rect">
            <a:avLst/>
          </a:prstGeom>
          <a:solidFill>
            <a:srgbClr val="5466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324725"/>
            <a:ext cx="898888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lvl="0" eaLnBrk="1" hangingPunct="1"/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Письмо Минфина </a:t>
            </a:r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России</a:t>
            </a:r>
            <a:endParaRPr lang="ru-RU" sz="2800" b="1" dirty="0">
              <a:solidFill>
                <a:srgbClr val="444444"/>
              </a:solidFill>
              <a:latin typeface="Open Sans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931068"/>
            <a:ext cx="8229600" cy="2310153"/>
          </a:xfrm>
        </p:spPr>
        <p:txBody>
          <a:bodyPr/>
          <a:lstStyle/>
          <a:p>
            <a:r>
              <a:rPr lang="ru-RU" sz="2800" dirty="0"/>
              <a:t>о</a:t>
            </a:r>
            <a:r>
              <a:rPr lang="ru-RU" sz="2800" dirty="0" smtClean="0"/>
              <a:t>т 03.02.2015 № 02- 07- 07/4545</a:t>
            </a:r>
            <a:br>
              <a:rPr lang="ru-RU" sz="2800" dirty="0" smtClean="0"/>
            </a:br>
            <a:r>
              <a:rPr lang="ru-RU" sz="2800" dirty="0" smtClean="0"/>
              <a:t>по </a:t>
            </a:r>
            <a:r>
              <a:rPr lang="ru-RU" sz="2800" dirty="0"/>
              <a:t>вопросам формирования показателей годовой бюджетной (бухгалтерской) отчетности за 2014 год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r>
              <a:rPr lang="ru-RU" sz="1800" dirty="0" smtClean="0">
                <a:solidFill>
                  <a:srgbClr val="444444"/>
                </a:solidFill>
                <a:latin typeface="Open Sans"/>
              </a:rPr>
              <a:t>в </a:t>
            </a:r>
            <a:r>
              <a:rPr lang="ru-RU" sz="1800" dirty="0">
                <a:solidFill>
                  <a:srgbClr val="444444"/>
                </a:solidFill>
                <a:latin typeface="Open Sans"/>
              </a:rPr>
              <a:t>дополнение к письму Минфина России № 02-07-07/68722, Федерального казначейства № 42-7.4-05/2.1-823 от 29.12.2014 «Об особенностях составления и представления годовой бюджетной отчетности и сводной бухгалтерской отчетности государственных бюджетных и автономных учреждений главными администраторами средств федерального бюджета за 2014 год»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56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12813"/>
            <a:ext cx="9144000" cy="36512"/>
          </a:xfrm>
          <a:prstGeom prst="rect">
            <a:avLst/>
          </a:prstGeom>
          <a:solidFill>
            <a:srgbClr val="5466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324725"/>
            <a:ext cx="898888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lvl="0" eaLnBrk="1" hangingPunct="1"/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Приказ </a:t>
            </a:r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Минфина </a:t>
            </a:r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России </a:t>
            </a:r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от 19.12.2014 № 157н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807" y="1281793"/>
            <a:ext cx="8817429" cy="3624944"/>
          </a:xfrm>
        </p:spPr>
        <p:txBody>
          <a:bodyPr/>
          <a:lstStyle/>
          <a:p>
            <a:r>
              <a:rPr lang="ru-RU" dirty="0" smtClean="0"/>
              <a:t>«О </a:t>
            </a:r>
            <a:r>
              <a:rPr lang="ru-RU" dirty="0"/>
              <a:t>внесении изменений в Инструкцию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 </a:t>
            </a:r>
            <a:r>
              <a:rPr lang="ru-RU" dirty="0"/>
              <a:t>порядке составления и представления годовой, квартальной и месячной отчетности об исполнении бюджетов бюджетной системы Российской Федерации, утвержденную приказом Министерства финансов Российской Федерации 28 декабря 2010 № </a:t>
            </a:r>
            <a:r>
              <a:rPr lang="ru-RU" dirty="0" smtClean="0"/>
              <a:t>191н»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3494314"/>
            <a:ext cx="8229600" cy="3079524"/>
          </a:xfrm>
        </p:spPr>
        <p:txBody>
          <a:bodyPr/>
          <a:lstStyle/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5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12813"/>
            <a:ext cx="9144000" cy="36512"/>
          </a:xfrm>
          <a:prstGeom prst="rect">
            <a:avLst/>
          </a:prstGeom>
          <a:solidFill>
            <a:srgbClr val="5466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324725"/>
            <a:ext cx="898888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lvl="0" eaLnBrk="1" hangingPunct="1"/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Приказ </a:t>
            </a:r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Минфина </a:t>
            </a:r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России </a:t>
            </a:r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от </a:t>
            </a:r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29.12.2014 </a:t>
            </a:r>
            <a:r>
              <a:rPr lang="ru-RU" sz="2800" b="1" dirty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solidFill>
                  <a:srgbClr val="444444"/>
                </a:solidFill>
                <a:latin typeface="Open Sans"/>
                <a:ea typeface="+mn-ea"/>
                <a:cs typeface="Times New Roman" panose="02020603050405020304" pitchFamily="18" charset="0"/>
              </a:rPr>
              <a:t>172н </a:t>
            </a:r>
            <a:endParaRPr lang="ru-RU" sz="2800" b="1" dirty="0">
              <a:solidFill>
                <a:srgbClr val="444444"/>
              </a:solidFill>
              <a:latin typeface="Open Sans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807" y="1281793"/>
            <a:ext cx="8817429" cy="3624944"/>
          </a:xfrm>
        </p:spPr>
        <p:txBody>
          <a:bodyPr/>
          <a:lstStyle/>
          <a:p>
            <a:r>
              <a:rPr lang="ru-RU" dirty="0" smtClean="0"/>
              <a:t>«О </a:t>
            </a:r>
            <a:r>
              <a:rPr lang="ru-RU" dirty="0"/>
              <a:t>внесении изменений в Инструкцию о порядке составления и представления годовой, квартальной бухгалтерской отчетности государственных (муниципальных) бюджетных и автономных учреждений, утвержденную приказом Министерства финансов Российской Федерации от 25 марта 2011 г. № </a:t>
            </a:r>
            <a:r>
              <a:rPr lang="ru-RU" dirty="0" smtClean="0"/>
              <a:t>33н»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3479" y="1069521"/>
            <a:ext cx="8825591" cy="5504317"/>
          </a:xfrm>
        </p:spPr>
        <p:txBody>
          <a:bodyPr/>
          <a:lstStyle/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  <a:p>
            <a:endParaRPr lang="ru-RU" sz="1800" dirty="0" smtClean="0">
              <a:solidFill>
                <a:srgbClr val="444444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343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229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719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8"/>
            <a:ext cx="8229600" cy="1427162"/>
          </a:xfrm>
        </p:spPr>
        <p:txBody>
          <a:bodyPr/>
          <a:lstStyle/>
          <a:p>
            <a:r>
              <a:rPr lang="ru-RU" sz="2000" dirty="0" smtClean="0">
                <a:latin typeface="Times New Roman CYR"/>
                <a:ea typeface="Calibri"/>
                <a:cs typeface="Calibri"/>
              </a:rPr>
              <a:t>Баланс </a:t>
            </a:r>
            <a:r>
              <a:rPr lang="ru-RU" sz="2000" dirty="0">
                <a:latin typeface="Times New Roman CYR"/>
                <a:ea typeface="Calibri"/>
                <a:cs typeface="Calibri"/>
              </a:rPr>
  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</a:t>
            </a:r>
            <a:r>
              <a:rPr lang="ru-RU" sz="2000" dirty="0" smtClean="0">
                <a:latin typeface="Times New Roman CYR"/>
                <a:ea typeface="Calibri"/>
                <a:cs typeface="Calibri"/>
              </a:rPr>
              <a:t>)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4300" y="1910443"/>
            <a:ext cx="9029700" cy="4663395"/>
          </a:xfrm>
        </p:spPr>
        <p:txBody>
          <a:bodyPr/>
          <a:lstStyle/>
          <a:p>
            <a:r>
              <a:rPr lang="ru-RU" dirty="0"/>
              <a:t>1.1. по строке 320 отражаются данные по счету 020900000: </a:t>
            </a:r>
          </a:p>
          <a:p>
            <a:r>
              <a:rPr lang="ru-RU" dirty="0"/>
              <a:t>- в графе 3 - остаток на начало года, равный показателю по счету 020900000 «Расчеты по ущербу имуществу» на 01.01.2014 по данным главной книге за 2014 </a:t>
            </a:r>
            <a:r>
              <a:rPr lang="ru-RU" dirty="0" smtClean="0"/>
              <a:t>года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в графе 6 – остаток на конец отчетного периода по счету 020900000 «Расчеты по ущербу и иным доходам» на 01.01.2015 по данным главной книге за 2014 </a:t>
            </a:r>
            <a:r>
              <a:rPr lang="ru-RU" dirty="0" smtClean="0"/>
              <a:t>год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397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Ф.0503130, 0503730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/>
              <a:pPr>
                <a:defRPr/>
              </a:pPr>
              <a:t>05.02.2015</a:t>
            </a:fld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4" y="2008414"/>
            <a:ext cx="9021536" cy="344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трелка вниз 12"/>
          <p:cNvSpPr/>
          <p:nvPr/>
        </p:nvSpPr>
        <p:spPr>
          <a:xfrm>
            <a:off x="3788228" y="1175657"/>
            <a:ext cx="2784021" cy="139609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пвп</a:t>
            </a:r>
            <a:r>
              <a:rPr lang="ru-RU" dirty="0" err="1" smtClean="0">
                <a:solidFill>
                  <a:schemeClr val="tx1"/>
                </a:solidFill>
              </a:rPr>
              <a:t>Остаток</a:t>
            </a:r>
            <a:r>
              <a:rPr lang="ru-RU" dirty="0" smtClean="0">
                <a:solidFill>
                  <a:schemeClr val="tx1"/>
                </a:solidFill>
              </a:rPr>
              <a:t> по счету 209 00 000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Расчеты по ущербу имуществу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2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8"/>
            <a:ext cx="8229600" cy="1427162"/>
          </a:xfrm>
        </p:spPr>
        <p:txBody>
          <a:bodyPr/>
          <a:lstStyle/>
          <a:p>
            <a:r>
              <a:rPr lang="ru-RU" sz="2000" dirty="0" smtClean="0">
                <a:latin typeface="Times New Roman CYR"/>
                <a:ea typeface="Calibri"/>
                <a:cs typeface="Calibri"/>
              </a:rPr>
              <a:t>Баланс </a:t>
            </a:r>
            <a:r>
              <a:rPr lang="ru-RU" sz="2000" dirty="0">
                <a:latin typeface="Times New Roman CYR"/>
                <a:ea typeface="Calibri"/>
                <a:cs typeface="Calibri"/>
              </a:rPr>
  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</a:t>
            </a:r>
            <a:r>
              <a:rPr lang="ru-RU" sz="2000" dirty="0" smtClean="0">
                <a:latin typeface="Times New Roman CYR"/>
                <a:ea typeface="Calibri"/>
                <a:cs typeface="Calibri"/>
              </a:rPr>
              <a:t>)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4300" y="1779815"/>
            <a:ext cx="9029700" cy="4794024"/>
          </a:xfrm>
        </p:spPr>
        <p:txBody>
          <a:bodyPr/>
          <a:lstStyle/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 CYR"/>
                <a:ea typeface="Calibri"/>
                <a:cs typeface="Calibri"/>
              </a:rPr>
              <a:t>по строке 331 отражается: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 CYR"/>
                <a:ea typeface="Calibri"/>
                <a:cs typeface="Calibri"/>
              </a:rPr>
              <a:t>в </a:t>
            </a:r>
            <a:r>
              <a:rPr lang="ru-RU" dirty="0">
                <a:latin typeface="Times New Roman CYR"/>
                <a:ea typeface="Calibri"/>
                <a:cs typeface="Calibri"/>
              </a:rPr>
              <a:t>графе 3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 CYR"/>
                <a:ea typeface="Calibri"/>
                <a:cs typeface="Calibri"/>
              </a:rPr>
              <a:t>- остаток на начало года равный показателю по счету 021001000 «Расчеты по НДС по приобретенным материальным ценностям, работам, услугам», на 01.01.2014 </a:t>
            </a:r>
            <a:endParaRPr lang="ru-RU" dirty="0" smtClean="0">
              <a:latin typeface="Times New Roman CYR"/>
              <a:ea typeface="Calibri"/>
              <a:cs typeface="Calibri"/>
            </a:endParaRPr>
          </a:p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 CYR"/>
                <a:ea typeface="Calibri"/>
                <a:cs typeface="Calibri"/>
              </a:rPr>
              <a:t>в графе 6 -остаток </a:t>
            </a:r>
            <a:r>
              <a:rPr lang="ru-RU" dirty="0">
                <a:latin typeface="Times New Roman CYR"/>
                <a:ea typeface="Calibri"/>
                <a:cs typeface="Calibri"/>
              </a:rPr>
              <a:t>на конец отчетного периода по счету 021010000 «Расчеты по налоговым вычетам по НДС»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 CYR"/>
                <a:ea typeface="Calibri"/>
                <a:cs typeface="Calibri"/>
              </a:rPr>
              <a:t>на </a:t>
            </a:r>
            <a:r>
              <a:rPr lang="ru-RU" dirty="0" smtClean="0">
                <a:latin typeface="Times New Roman CYR"/>
                <a:ea typeface="Calibri"/>
                <a:cs typeface="Calibri"/>
              </a:rPr>
              <a:t>01.01.2015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0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>
                <a:solidFill>
                  <a:prstClr val="white"/>
                </a:solidFill>
              </a:rPr>
              <a:pPr>
                <a:defRPr/>
              </a:pPr>
              <a:t>05.02.2015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05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61145</TotalTime>
  <Words>768</Words>
  <Application>Microsoft Office PowerPoint</Application>
  <PresentationFormat>Экран (4:3)</PresentationFormat>
  <Paragraphs>232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11_Городская</vt:lpstr>
      <vt:lpstr>Главная</vt:lpstr>
      <vt:lpstr>Новые аспекты составления бюджетной отчетности в государственном секторе</vt:lpstr>
      <vt:lpstr>от 03.02.2015 № 02- 07- 07/4545 по вопросам формирования показателей годовой бюджетной (бухгалтерской) отчетности за 2014 год </vt:lpstr>
      <vt:lpstr>«О внесении изменений в Инструкцию  о порядке составления и представления годовой, квартальной и месячной отчетности об исполнении бюджетов бюджетной системы Российской Федерации, утвержденную приказом Министерства финансов Российской Федерации 28 декабря 2010 № 191н»</vt:lpstr>
      <vt:lpstr>«О внесении изменений в Инструкцию о порядке составления и представления годовой, квартальной бухгалтерской отчетности государственных (муниципальных) бюджетных и автономных учреждений, утвержденную приказом Министерства финансов Российской Федерации от 25 марта 2011 г. № 33н»</vt:lpstr>
      <vt:lpstr>Презентация PowerPoint</vt:lpstr>
      <vt:lpstr>Презентация PowerPoint</vt:lpstr>
      <vt:lpstr>Баланс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0503130)</vt:lpstr>
      <vt:lpstr>Ф.0503130, 0503730</vt:lpstr>
      <vt:lpstr>Баланс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0503130)</vt:lpstr>
      <vt:lpstr>Ф.0503130, 0503730</vt:lpstr>
      <vt:lpstr>Справка к балансу (0503130,0503730)</vt:lpstr>
      <vt:lpstr>Баланс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0503130)</vt:lpstr>
      <vt:lpstr>Баланс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 0503130)</vt:lpstr>
      <vt:lpstr>Справка к балансу (0503130)</vt:lpstr>
      <vt:lpstr>  </vt:lpstr>
      <vt:lpstr>  Отчет об обязательствах,   принятых учреждением ф. 0503738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Россия-2020: Концепция обеспечения экономического лидерства</dc:title>
  <dc:creator>Vaio</dc:creator>
  <cp:lastModifiedBy>СЕЛЕЗНЕВА ГАЛИНА АНАТОЛЬЕВНА</cp:lastModifiedBy>
  <cp:revision>3184</cp:revision>
  <cp:lastPrinted>2013-12-11T17:39:53Z</cp:lastPrinted>
  <dcterms:modified xsi:type="dcterms:W3CDTF">2015-02-05T07:06:49Z</dcterms:modified>
</cp:coreProperties>
</file>