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4" r:id="rId3"/>
    <p:sldId id="310" r:id="rId4"/>
    <p:sldId id="305" r:id="rId5"/>
    <p:sldId id="311" r:id="rId6"/>
    <p:sldId id="312" r:id="rId7"/>
    <p:sldId id="313" r:id="rId8"/>
    <p:sldId id="314" r:id="rId9"/>
  </p:sldIdLst>
  <p:sldSz cx="9144000" cy="7199313"/>
  <p:notesSz cx="5765800" cy="3244850"/>
  <p:defaultTextStyle>
    <a:defPPr>
      <a:defRPr lang="ru-RU"/>
    </a:defPPr>
    <a:lvl1pPr marL="0" algn="l" defTabSz="1932384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1pPr>
    <a:lvl2pPr marL="966192" algn="l" defTabSz="1932384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2pPr>
    <a:lvl3pPr marL="1932384" algn="l" defTabSz="1932384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3pPr>
    <a:lvl4pPr marL="2898576" algn="l" defTabSz="1932384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4pPr>
    <a:lvl5pPr marL="3864767" algn="l" defTabSz="1932384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5pPr>
    <a:lvl6pPr marL="4830959" algn="l" defTabSz="1932384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6pPr>
    <a:lvl7pPr marL="5797151" algn="l" defTabSz="1932384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7pPr>
    <a:lvl8pPr marL="6763343" algn="l" defTabSz="1932384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8pPr>
    <a:lvl9pPr marL="7729535" algn="l" defTabSz="1932384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90" userDrawn="1">
          <p15:clr>
            <a:srgbClr val="A4A3A4"/>
          </p15:clr>
        </p15:guide>
        <p15:guide id="2" pos="34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37F"/>
    <a:srgbClr val="E6E6E6"/>
    <a:srgbClr val="DDDDDD"/>
    <a:srgbClr val="99CCFF"/>
    <a:srgbClr val="4978B1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104" d="100"/>
          <a:sy n="104" d="100"/>
        </p:scale>
        <p:origin x="1824" y="120"/>
      </p:cViewPr>
      <p:guideLst>
        <p:guide orient="horz" pos="6390"/>
        <p:guide pos="34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30B252F-8492-4B2F-BA77-150FFEA847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33C85C5-53C6-4F20-A46C-AE2DEDE048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EF66-CBD7-4FA5-874F-C15789B8559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CB46D85-D407-4DF4-945D-6827D592E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525DC81-42C0-4D20-A881-B2050CF560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3B98C-91AF-4E43-94DE-89EACF5A2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4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406400"/>
            <a:ext cx="1390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2384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1pPr>
    <a:lvl2pPr marL="966192" algn="l" defTabSz="1932384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2pPr>
    <a:lvl3pPr marL="1932384" algn="l" defTabSz="1932384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3pPr>
    <a:lvl4pPr marL="2898576" algn="l" defTabSz="1932384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4pPr>
    <a:lvl5pPr marL="3864767" algn="l" defTabSz="1932384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5pPr>
    <a:lvl6pPr marL="4830959" algn="l" defTabSz="1932384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6pPr>
    <a:lvl7pPr marL="5797151" algn="l" defTabSz="1932384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7pPr>
    <a:lvl8pPr marL="6763343" algn="l" defTabSz="1932384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8pPr>
    <a:lvl9pPr marL="7729535" algn="l" defTabSz="1932384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87575" y="406400"/>
            <a:ext cx="139065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0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87575" y="406400"/>
            <a:ext cx="139065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3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32369" y="1909019"/>
            <a:ext cx="6400801" cy="26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43"/>
            </a:lvl1pPr>
          </a:lstStyle>
          <a:p>
            <a:endParaRPr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xmlns="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3" y="49316"/>
            <a:ext cx="4342476" cy="26885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4/1/2021</a:t>
            </a:fld>
            <a:endParaRPr lang="en-US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545A-7CB3-4638-8526-C2A293956A7E}" type="datetime1">
              <a:rPr lang="en-US" smtClean="0"/>
              <a:t>4/1/2021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91CAA645-04DF-4798-A13E-280570AB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3" y="49316"/>
            <a:ext cx="4342476" cy="26885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t>4/1/2021</a:t>
            </a:fld>
            <a:endParaRPr lang="en-US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3" y="49316"/>
            <a:ext cx="4342476" cy="26885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4" name="Holder 6">
            <a:extLst>
              <a:ext uri="{FF2B5EF4-FFF2-40B4-BE49-F238E27FC236}">
                <a16:creationId xmlns:a16="http://schemas.microsoft.com/office/drawing/2014/main" xmlns="" id="{72B907B9-426E-4B38-8F01-4BD15A5C52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80" y="6881859"/>
            <a:ext cx="2103121" cy="268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239" y="3394799"/>
            <a:ext cx="601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5157031"/>
            <a:ext cx="42355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695369"/>
            <a:ext cx="2926080" cy="5854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5" y="6695366"/>
            <a:ext cx="2103121" cy="11708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0C1-9663-4834-9678-E2A955AB6CD1}" type="datetime1">
              <a:rPr lang="en-US" smtClean="0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40180" y="6881859"/>
            <a:ext cx="2103121" cy="268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xmlns="" id="{250F777F-F515-4D06-8533-650D147B7E4D}"/>
              </a:ext>
            </a:extLst>
          </p:cNvPr>
          <p:cNvSpPr/>
          <p:nvPr userDrawn="1"/>
        </p:nvSpPr>
        <p:spPr>
          <a:xfrm flipV="1">
            <a:off x="-1" y="451660"/>
            <a:ext cx="9135631" cy="29495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E07E7B4-4E17-4405-93E2-17D14195C1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4" y="71947"/>
            <a:ext cx="1402441" cy="5763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</p:sldLayoutIdLst>
  <p:hf hdr="0" ftr="0" dt="0"/>
  <p:txStyles>
    <p:titleStyle>
      <a:lvl1pPr>
        <a:defRPr sz="3171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5131">
        <a:defRPr>
          <a:latin typeface="+mn-lt"/>
          <a:ea typeface="+mn-ea"/>
          <a:cs typeface="+mn-cs"/>
        </a:defRPr>
      </a:lvl2pPr>
      <a:lvl3pPr marL="1450264">
        <a:defRPr>
          <a:latin typeface="+mn-lt"/>
          <a:ea typeface="+mn-ea"/>
          <a:cs typeface="+mn-cs"/>
        </a:defRPr>
      </a:lvl3pPr>
      <a:lvl4pPr marL="2175394">
        <a:defRPr>
          <a:latin typeface="+mn-lt"/>
          <a:ea typeface="+mn-ea"/>
          <a:cs typeface="+mn-cs"/>
        </a:defRPr>
      </a:lvl4pPr>
      <a:lvl5pPr marL="2900526">
        <a:defRPr>
          <a:latin typeface="+mn-lt"/>
          <a:ea typeface="+mn-ea"/>
          <a:cs typeface="+mn-cs"/>
        </a:defRPr>
      </a:lvl5pPr>
      <a:lvl6pPr marL="3625660">
        <a:defRPr>
          <a:latin typeface="+mn-lt"/>
          <a:ea typeface="+mn-ea"/>
          <a:cs typeface="+mn-cs"/>
        </a:defRPr>
      </a:lvl6pPr>
      <a:lvl7pPr marL="4350791">
        <a:defRPr>
          <a:latin typeface="+mn-lt"/>
          <a:ea typeface="+mn-ea"/>
          <a:cs typeface="+mn-cs"/>
        </a:defRPr>
      </a:lvl7pPr>
      <a:lvl8pPr marL="5075922">
        <a:defRPr>
          <a:latin typeface="+mn-lt"/>
          <a:ea typeface="+mn-ea"/>
          <a:cs typeface="+mn-cs"/>
        </a:defRPr>
      </a:lvl8pPr>
      <a:lvl9pPr marL="58010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5131">
        <a:defRPr>
          <a:latin typeface="+mn-lt"/>
          <a:ea typeface="+mn-ea"/>
          <a:cs typeface="+mn-cs"/>
        </a:defRPr>
      </a:lvl2pPr>
      <a:lvl3pPr marL="1450264">
        <a:defRPr>
          <a:latin typeface="+mn-lt"/>
          <a:ea typeface="+mn-ea"/>
          <a:cs typeface="+mn-cs"/>
        </a:defRPr>
      </a:lvl3pPr>
      <a:lvl4pPr marL="2175394">
        <a:defRPr>
          <a:latin typeface="+mn-lt"/>
          <a:ea typeface="+mn-ea"/>
          <a:cs typeface="+mn-cs"/>
        </a:defRPr>
      </a:lvl4pPr>
      <a:lvl5pPr marL="2900526">
        <a:defRPr>
          <a:latin typeface="+mn-lt"/>
          <a:ea typeface="+mn-ea"/>
          <a:cs typeface="+mn-cs"/>
        </a:defRPr>
      </a:lvl5pPr>
      <a:lvl6pPr marL="3625660">
        <a:defRPr>
          <a:latin typeface="+mn-lt"/>
          <a:ea typeface="+mn-ea"/>
          <a:cs typeface="+mn-cs"/>
        </a:defRPr>
      </a:lvl6pPr>
      <a:lvl7pPr marL="4350791">
        <a:defRPr>
          <a:latin typeface="+mn-lt"/>
          <a:ea typeface="+mn-ea"/>
          <a:cs typeface="+mn-cs"/>
        </a:defRPr>
      </a:lvl7pPr>
      <a:lvl8pPr marL="5075922">
        <a:defRPr>
          <a:latin typeface="+mn-lt"/>
          <a:ea typeface="+mn-ea"/>
          <a:cs typeface="+mn-cs"/>
        </a:defRPr>
      </a:lvl8pPr>
      <a:lvl9pPr marL="58010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2780" y="6721781"/>
            <a:ext cx="912285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9" name="object 9"/>
          <p:cNvSpPr/>
          <p:nvPr/>
        </p:nvSpPr>
        <p:spPr>
          <a:xfrm>
            <a:off x="6502402" y="721144"/>
            <a:ext cx="2632396" cy="5840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10" name="TextBox 9"/>
          <p:cNvSpPr txBox="1"/>
          <p:nvPr/>
        </p:nvSpPr>
        <p:spPr>
          <a:xfrm>
            <a:off x="463244" y="2866454"/>
            <a:ext cx="6851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Публичная декларация целей и задач</a:t>
            </a:r>
          </a:p>
          <a:p>
            <a: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Казначейства России на 2021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" y="6696576"/>
            <a:ext cx="3638149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8" dirty="0" err="1">
                <a:solidFill>
                  <a:schemeClr val="bg1">
                    <a:lumMod val="65000"/>
                  </a:schemeClr>
                </a:solidFill>
              </a:rPr>
              <a:t>roskazna</a:t>
            </a:r>
            <a:r>
              <a:rPr lang="ru-RU" sz="1268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sz="1268" dirty="0">
                <a:solidFill>
                  <a:schemeClr val="bg1">
                    <a:lumMod val="65000"/>
                  </a:schemeClr>
                </a:solidFill>
              </a:rPr>
              <a:t>gov.ru</a:t>
            </a:r>
            <a:endParaRPr lang="ru-RU" sz="126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8767" y="6696577"/>
            <a:ext cx="3625376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68" dirty="0">
                <a:solidFill>
                  <a:schemeClr val="bg1">
                    <a:lumMod val="65000"/>
                  </a:schemeClr>
                </a:solidFill>
              </a:rPr>
              <a:t> г. Москва, февраль 2021 год</a:t>
            </a:r>
          </a:p>
        </p:txBody>
      </p:sp>
      <p:sp>
        <p:nvSpPr>
          <p:cNvPr id="16" name="object 2"/>
          <p:cNvSpPr/>
          <p:nvPr/>
        </p:nvSpPr>
        <p:spPr>
          <a:xfrm>
            <a:off x="7" y="6323696"/>
            <a:ext cx="4209463" cy="24823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5B18A36C-A304-4C91-856D-493F17EA7DB3}"/>
              </a:ext>
            </a:extLst>
          </p:cNvPr>
          <p:cNvSpPr/>
          <p:nvPr/>
        </p:nvSpPr>
        <p:spPr>
          <a:xfrm flipV="1">
            <a:off x="0" y="600902"/>
            <a:ext cx="8737600" cy="280972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267790"/>
            <a:ext cx="1402441" cy="5489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EAFFC4E-413C-4EA0-877D-901BB587B1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1923256"/>
            <a:ext cx="12649200" cy="8943698"/>
          </a:xfrm>
          <a:prstGeom prst="rect">
            <a:avLst/>
          </a:prstGeom>
          <a:ln>
            <a:noFill/>
          </a:ln>
          <a:effectLst>
            <a:outerShdw blurRad="215900" dist="139700" dir="2700000" algn="tl" rotWithShape="0">
              <a:srgbClr val="333333">
                <a:alpha val="18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200" y="170656"/>
            <a:ext cx="4342476" cy="553998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(проекты)</a:t>
            </a:r>
            <a:b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Казначейства России на 2021 год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-1645921" y="6726251"/>
            <a:ext cx="2103121" cy="26879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EB7312-873A-4973-8BE8-905ACC5E1931}"/>
              </a:ext>
            </a:extLst>
          </p:cNvPr>
          <p:cNvSpPr txBox="1"/>
          <p:nvPr/>
        </p:nvSpPr>
        <p:spPr>
          <a:xfrm>
            <a:off x="533400" y="1313657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Публичная декларация целей и задач</a:t>
            </a:r>
          </a:p>
          <a:p>
            <a: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Казначейства России на 2021 год формируется</a:t>
            </a:r>
            <a:b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Стратегической карты</a:t>
            </a:r>
            <a:b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Казначейства России на 2021 г.</a:t>
            </a:r>
          </a:p>
        </p:txBody>
      </p:sp>
    </p:spTree>
    <p:extLst>
      <p:ext uri="{BB962C8B-B14F-4D97-AF65-F5344CB8AC3E}">
        <p14:creationId xmlns:p14="http://schemas.microsoft.com/office/powerpoint/2010/main" val="331561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D0775DD-162C-4914-891B-8959E71DA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833603"/>
            <a:ext cx="7809412" cy="519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6629400" y="6726251"/>
            <a:ext cx="2103121" cy="26879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7322" y="1996201"/>
            <a:ext cx="5342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ВНЕДРЕНИЕ (ЗАПУСК) СИСТЕМЫ КАЗНАЧЕЙСКИХ ПЛАТЕЖЕЙ </a:t>
            </a:r>
            <a:endParaRPr lang="ru-RU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7321" y="2759286"/>
            <a:ext cx="5539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ЗАВЕРШЕНИЕ ПЕРЕХОДА НА ЦЕНТРАЛИЗОВАННЫЙ БЮДЖЕТНЫЙ УЧЕТ И ОТЧЕТНОСТЬ НА ФЕДЕРАЛЬНОМ УРОВНЕ ЗА ПЕРИОД 2018-2021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48074" y="3522371"/>
            <a:ext cx="6628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РАЗВИТИЕ ЕИС В СФЕРЕ ЗАКУПОК, ТРАНСФОРМАЦИЯ ФУНКЦИОНАЛЬНОСТИ TORGI.GOV.RU, СОЗДАНИЕ ГИС «КОНФИСКАТ»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52601" y="4285456"/>
            <a:ext cx="6174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ВЕДЕНИЕ РАЗДЕЛЬНОГО УЧЁТА В РАМКАХ КАЗНАЧЕЙСКОГО СОПРОВОЖДЕНИЯ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47322" y="5048540"/>
            <a:ext cx="6307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ГОСУДАРСТВЕННОГО ФИНАНСОВОГО КОНТРОЛЯ, РЕЙТИНГОВАНИЕ ОБЪЕКТОВ КОНТРОЛЯ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70AD3F2A-5321-4D3E-B49B-434500154FA7}"/>
              </a:ext>
            </a:extLst>
          </p:cNvPr>
          <p:cNvSpPr/>
          <p:nvPr/>
        </p:nvSpPr>
        <p:spPr>
          <a:xfrm>
            <a:off x="1038435" y="1996202"/>
            <a:ext cx="523220" cy="523220"/>
          </a:xfrm>
          <a:prstGeom prst="ellipse">
            <a:avLst/>
          </a:prstGeom>
          <a:solidFill>
            <a:srgbClr val="11437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4426625-7043-4889-944D-1D99CFECBD08}"/>
              </a:ext>
            </a:extLst>
          </p:cNvPr>
          <p:cNvSpPr/>
          <p:nvPr/>
        </p:nvSpPr>
        <p:spPr>
          <a:xfrm>
            <a:off x="1038435" y="2755955"/>
            <a:ext cx="523220" cy="523220"/>
          </a:xfrm>
          <a:prstGeom prst="ellipse">
            <a:avLst/>
          </a:prstGeom>
          <a:solidFill>
            <a:srgbClr val="11437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D359AEDF-8CF8-4397-9124-7A4B45E2003F}"/>
              </a:ext>
            </a:extLst>
          </p:cNvPr>
          <p:cNvSpPr/>
          <p:nvPr/>
        </p:nvSpPr>
        <p:spPr>
          <a:xfrm>
            <a:off x="1038435" y="3525158"/>
            <a:ext cx="523220" cy="523220"/>
          </a:xfrm>
          <a:prstGeom prst="ellipse">
            <a:avLst/>
          </a:prstGeom>
          <a:solidFill>
            <a:srgbClr val="11437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66D30DFD-3DB5-478D-B1A5-B805E085AE67}"/>
              </a:ext>
            </a:extLst>
          </p:cNvPr>
          <p:cNvSpPr/>
          <p:nvPr/>
        </p:nvSpPr>
        <p:spPr>
          <a:xfrm>
            <a:off x="1038435" y="4287158"/>
            <a:ext cx="523220" cy="523220"/>
          </a:xfrm>
          <a:prstGeom prst="ellipse">
            <a:avLst/>
          </a:prstGeom>
          <a:solidFill>
            <a:srgbClr val="11437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6E572577-67AB-4B93-B8A8-9E818D31C36D}"/>
              </a:ext>
            </a:extLst>
          </p:cNvPr>
          <p:cNvSpPr/>
          <p:nvPr/>
        </p:nvSpPr>
        <p:spPr>
          <a:xfrm>
            <a:off x="1038435" y="5048823"/>
            <a:ext cx="523220" cy="523220"/>
          </a:xfrm>
          <a:prstGeom prst="ellipse">
            <a:avLst/>
          </a:prstGeom>
          <a:solidFill>
            <a:srgbClr val="11437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875573A4-FD4E-448D-80A2-8D304591C60F}"/>
              </a:ext>
            </a:extLst>
          </p:cNvPr>
          <p:cNvSpPr/>
          <p:nvPr/>
        </p:nvSpPr>
        <p:spPr>
          <a:xfrm>
            <a:off x="1038435" y="1996202"/>
            <a:ext cx="523220" cy="523220"/>
          </a:xfrm>
          <a:prstGeom prst="ellipse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ADA6F8FC-EB95-4A62-87DC-418DD5ADF819}"/>
              </a:ext>
            </a:extLst>
          </p:cNvPr>
          <p:cNvSpPr/>
          <p:nvPr/>
        </p:nvSpPr>
        <p:spPr>
          <a:xfrm>
            <a:off x="1038435" y="2755955"/>
            <a:ext cx="523220" cy="523220"/>
          </a:xfrm>
          <a:prstGeom prst="ellipse">
            <a:avLst/>
          </a:prstGeom>
          <a:blipFill>
            <a:blip r:embed="rId4">
              <a:alphaModFix amt="5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7E84ED6B-45D4-4493-94E3-F9197AE04A25}"/>
              </a:ext>
            </a:extLst>
          </p:cNvPr>
          <p:cNvSpPr/>
          <p:nvPr/>
        </p:nvSpPr>
        <p:spPr>
          <a:xfrm>
            <a:off x="1038435" y="3525158"/>
            <a:ext cx="523220" cy="523220"/>
          </a:xfrm>
          <a:prstGeom prst="ellipse">
            <a:avLst/>
          </a:prstGeom>
          <a:blipFill dpi="0" rotWithShape="1">
            <a:blip r:embed="rId5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D8043E6D-F219-4B43-BB2E-8562B86635A1}"/>
              </a:ext>
            </a:extLst>
          </p:cNvPr>
          <p:cNvSpPr/>
          <p:nvPr/>
        </p:nvSpPr>
        <p:spPr>
          <a:xfrm>
            <a:off x="1038435" y="4287158"/>
            <a:ext cx="523220" cy="523220"/>
          </a:xfrm>
          <a:prstGeom prst="ellipse">
            <a:avLst/>
          </a:prstGeom>
          <a:blipFill>
            <a:blip r:embed="rId6">
              <a:alphaModFix amt="5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362EEA22-9757-4993-B52F-2C5D88B7681E}"/>
              </a:ext>
            </a:extLst>
          </p:cNvPr>
          <p:cNvSpPr/>
          <p:nvPr/>
        </p:nvSpPr>
        <p:spPr>
          <a:xfrm>
            <a:off x="1038435" y="5048823"/>
            <a:ext cx="523220" cy="523220"/>
          </a:xfrm>
          <a:prstGeom prst="ellipse">
            <a:avLst/>
          </a:prstGeom>
          <a:blipFill>
            <a:blip r:embed="rId7">
              <a:alphaModFix amt="5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10297B-4495-4865-8F77-EDD8FA118C62}"/>
              </a:ext>
            </a:extLst>
          </p:cNvPr>
          <p:cNvSpPr txBox="1"/>
          <p:nvPr/>
        </p:nvSpPr>
        <p:spPr>
          <a:xfrm>
            <a:off x="1066800" y="1918938"/>
            <a:ext cx="423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5E14DB-1E5C-4B36-90A5-22C03C27C2E0}"/>
              </a:ext>
            </a:extLst>
          </p:cNvPr>
          <p:cNvSpPr txBox="1"/>
          <p:nvPr/>
        </p:nvSpPr>
        <p:spPr>
          <a:xfrm>
            <a:off x="1066800" y="2655529"/>
            <a:ext cx="423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80B152-949D-4634-BFD4-7C579FD6D95E}"/>
              </a:ext>
            </a:extLst>
          </p:cNvPr>
          <p:cNvSpPr txBox="1"/>
          <p:nvPr/>
        </p:nvSpPr>
        <p:spPr>
          <a:xfrm>
            <a:off x="1066800" y="3427831"/>
            <a:ext cx="423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D7E332-0A90-4647-9234-7566B6928B88}"/>
              </a:ext>
            </a:extLst>
          </p:cNvPr>
          <p:cNvSpPr txBox="1"/>
          <p:nvPr/>
        </p:nvSpPr>
        <p:spPr>
          <a:xfrm>
            <a:off x="1066800" y="4198141"/>
            <a:ext cx="423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4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5F7BB57-DD56-4A9F-BAF6-B683BD913877}"/>
              </a:ext>
            </a:extLst>
          </p:cNvPr>
          <p:cNvSpPr txBox="1"/>
          <p:nvPr/>
        </p:nvSpPr>
        <p:spPr>
          <a:xfrm>
            <a:off x="1066800" y="4971560"/>
            <a:ext cx="423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5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8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200" y="170656"/>
            <a:ext cx="4342476" cy="806567"/>
          </a:xfrm>
        </p:spPr>
        <p:txBody>
          <a:bodyPr/>
          <a:lstStyle/>
          <a:p>
            <a:pPr lvl="0"/>
            <a:r>
              <a:rPr lang="ru-RU" dirty="0"/>
              <a:t>Внедрение (запуск) системы казначейских платежей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-1645921" y="6726251"/>
            <a:ext cx="2103121" cy="26879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132" y="1389856"/>
            <a:ext cx="1429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ОПИСАНИЕ:</a:t>
            </a:r>
            <a:endParaRPr lang="ru-RU" sz="1600" b="1" dirty="0">
              <a:solidFill>
                <a:srgbClr val="1143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130" y="1825932"/>
            <a:ext cx="353822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Внедрение (запуск) системы казначейских платежей и единого казначейского счета (ЕКС), взаимодействие системы казначейских платежей с платежными системами</a:t>
            </a:r>
            <a:endParaRPr lang="en-US" sz="1300" dirty="0">
              <a:latin typeface="+mj-lt"/>
              <a:cs typeface="Times New Roman" panose="02020603050405020304" pitchFamily="18" charset="0"/>
            </a:endParaRP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ликвидностью ЕКС</a:t>
            </a:r>
            <a:b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системе казначейских платежей</a:t>
            </a:r>
            <a:endParaRPr lang="ru-RU" sz="13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9600" y="13898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СОЦИАЛЬНЫЙ ЭФФЕКТ: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613" y="1825934"/>
            <a:ext cx="378132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2" indent="-285752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сохранности и эффективное управления государственными финансовыми ресурсами</a:t>
            </a:r>
            <a:endParaRPr lang="en-US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2" indent="-285752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Упрощение процессов и расширение возможных способов внесения платежей</a:t>
            </a:r>
            <a:b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бюджет и выплат средств из бюджета</a:t>
            </a:r>
            <a:endParaRPr lang="en-US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2" indent="-285752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бесперебойного осуществления платежей</a:t>
            </a:r>
            <a:endParaRPr lang="en-US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2" indent="-285752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платежных услуг</a:t>
            </a:r>
            <a:endParaRPr lang="en-US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2" indent="-285752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Гарантированное доведение денежных средств до получателя</a:t>
            </a:r>
            <a:endParaRPr lang="ru-RU" sz="1300" dirty="0">
              <a:latin typeface="+mj-lt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718B7CF-6364-42A9-AAE0-17F271FBAEBF}"/>
              </a:ext>
            </a:extLst>
          </p:cNvPr>
          <p:cNvCxnSpPr>
            <a:cxnSpLocks/>
          </p:cNvCxnSpPr>
          <p:nvPr/>
        </p:nvCxnSpPr>
        <p:spPr>
          <a:xfrm flipH="1" flipV="1">
            <a:off x="4343400" y="1697634"/>
            <a:ext cx="8660" cy="2251957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57130" y="440255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ОЖИДАЕМЫЙ РЕЗУЛЬТАТ: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7130" y="4811350"/>
            <a:ext cx="78772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функционирования системы казначейских платежей и казначейского обслуживания</a:t>
            </a: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организации взаимодействия с системой быстрых платежей в 2021 году</a:t>
            </a: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технологии выплат на платежные карты "Мир"</a:t>
            </a: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размещения всех средств ЕКС</a:t>
            </a: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доходов от управления остатками средств</a:t>
            </a: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Получение дополнительных доходов субъектами Российской Федерации</a:t>
            </a:r>
            <a:endParaRPr lang="ru-RU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749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70656"/>
            <a:ext cx="7290699" cy="822854"/>
          </a:xfrm>
        </p:spPr>
        <p:txBody>
          <a:bodyPr/>
          <a:lstStyle/>
          <a:p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Завершение перехода на централизованный бюджетный учет и отчетность на федеральном уровне за период 2018-2021 гг.</a:t>
            </a:r>
            <a:b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6629400" y="6735776"/>
            <a:ext cx="2103121" cy="26879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132" y="1872968"/>
            <a:ext cx="1429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ОПИСАНИЕ:</a:t>
            </a:r>
            <a:endParaRPr lang="ru-RU" sz="1600" b="1" dirty="0">
              <a:solidFill>
                <a:srgbClr val="1143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130" y="2309045"/>
            <a:ext cx="35382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Передача Федеральному казначейству полномочий по ведению централизованного бюджетного учета</a:t>
            </a:r>
            <a:b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федеральном уровне</a:t>
            </a:r>
            <a:endParaRPr lang="ru-RU" sz="13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9600" y="187296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СОЦИАЛЬНЫЙ ЭФФЕКТ: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612" y="2309046"/>
            <a:ext cx="359966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2" indent="-285752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доступности информации</a:t>
            </a:r>
            <a:b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 деятельности организаций в государственном секторе</a:t>
            </a:r>
            <a:endParaRPr lang="ru-RU" sz="1300" dirty="0">
              <a:latin typeface="+mj-lt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718B7CF-6364-42A9-AAE0-17F271FBAEBF}"/>
              </a:ext>
            </a:extLst>
          </p:cNvPr>
          <p:cNvCxnSpPr>
            <a:cxnSpLocks/>
          </p:cNvCxnSpPr>
          <p:nvPr/>
        </p:nvCxnSpPr>
        <p:spPr>
          <a:xfrm flipV="1">
            <a:off x="4343400" y="2180746"/>
            <a:ext cx="0" cy="68344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57130" y="339491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ОЖИДАЕМЫЙ РЕЗУЛЬТАТ: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7130" y="3803721"/>
            <a:ext cx="795347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Обеспечено централизованное ведение бюджетного учета, составление бюджетной отчетности, начисление и выплата заработной платы федеральных органов исполнительной власти,</a:t>
            </a:r>
            <a:b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их территориальных органов и федеральных казенных учреждений, полномочия которых переданы Федеральному казначейству</a:t>
            </a: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Проведены организационно-технологические мероприятия и созданы условия для обеспечения ведения Федеральным казначейством централизованного бюджетного учета, составления бюджетной отчетности, начисления и выплаты заработной платы сотрудникам федеральных органах исполнительной власти, их территориальных органах и подведомственных казенных учреждений</a:t>
            </a:r>
            <a:endParaRPr lang="ru-RU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49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70656"/>
            <a:ext cx="6849079" cy="806566"/>
          </a:xfrm>
        </p:spPr>
        <p:txBody>
          <a:bodyPr/>
          <a:lstStyle/>
          <a:p>
            <a:pPr lvl="0"/>
            <a:r>
              <a:rPr lang="ru-RU" dirty="0"/>
              <a:t>Развитие ЕИС в сфере закупок, трансформация функциональности torgi.gov.ru, создание ГИС «Конфискат»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-1645921" y="6726251"/>
            <a:ext cx="2103121" cy="26879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132" y="1694656"/>
            <a:ext cx="1429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ОПИСАНИЕ:</a:t>
            </a:r>
            <a:endParaRPr lang="ru-RU" sz="1600" b="1" dirty="0">
              <a:solidFill>
                <a:srgbClr val="1143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130" y="2130734"/>
            <a:ext cx="35382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системы государственных и муниципальных закупок, закупок отдельных видов юридических лиц</a:t>
            </a: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документооборот в сфере реализации имущества</a:t>
            </a: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Создание государственной информационной системы «Конфискат»</a:t>
            </a:r>
            <a:endParaRPr lang="ru-RU" sz="13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9600" y="16946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СОЦИАЛЬНЫЙ ЭФФЕКТ: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613" y="2130732"/>
            <a:ext cx="440227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2" indent="-285752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Создание экосистемы государственных, муниципальных закупок и закупок отдельных видов юридических лиц, обеспечивающая цифровые сервисы для заказчиков и поставщиков</a:t>
            </a:r>
          </a:p>
          <a:p>
            <a:pPr marL="285752" indent="-285752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Создание системы эффективных закупок исключительно в электронной форме (оцифровка закупочной деятельности)</a:t>
            </a:r>
          </a:p>
          <a:p>
            <a:pPr marL="285752" indent="-285752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 процессов управления государственным имуществом</a:t>
            </a:r>
            <a:endParaRPr lang="ru-RU" sz="1300" dirty="0">
              <a:latin typeface="+mj-lt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718B7CF-6364-42A9-AAE0-17F271FBAEBF}"/>
              </a:ext>
            </a:extLst>
          </p:cNvPr>
          <p:cNvCxnSpPr>
            <a:cxnSpLocks/>
          </p:cNvCxnSpPr>
          <p:nvPr/>
        </p:nvCxnSpPr>
        <p:spPr>
          <a:xfrm flipH="1" flipV="1">
            <a:off x="4343400" y="2002435"/>
            <a:ext cx="8660" cy="2251957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5800" y="446540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ОЖИДАЕМЫЙ РЕЗУЛЬТАТ: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5800" y="4874206"/>
            <a:ext cx="81820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развития в ЕИС функционала электронного документа о приемке товаров, работ, услуг</a:t>
            </a: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 сайта torgi.gov.ru</a:t>
            </a: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Совместно с Минфином России реализация дорожной карты, предусматривающей мероприятия по принятию Федерального закона ГИС «Конфискат» и созданию ГИС «Конфискат»</a:t>
            </a:r>
            <a:endParaRPr lang="ru-RU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132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70656"/>
            <a:ext cx="6849079" cy="537711"/>
          </a:xfrm>
        </p:spPr>
        <p:txBody>
          <a:bodyPr/>
          <a:lstStyle/>
          <a:p>
            <a:pPr lvl="0"/>
            <a:r>
              <a:rPr lang="ru-RU" dirty="0"/>
              <a:t>Ведение раздельного учёта в рамках казначейского сопровождения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6629400" y="6726251"/>
            <a:ext cx="2103121" cy="26879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132" y="1161256"/>
            <a:ext cx="1429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ОПИСАНИЕ:</a:t>
            </a:r>
            <a:endParaRPr lang="ru-RU" sz="1600" b="1" dirty="0">
              <a:solidFill>
                <a:srgbClr val="1143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131" y="1597333"/>
            <a:ext cx="369493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утверждение приказа Федерального казначейства</a:t>
            </a:r>
            <a:b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(с последующей регистрацией в Минюсте России) об утверждении Порядка осуществления ТОФК проверки соответствия информации, указанной</a:t>
            </a:r>
            <a:b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госконтракте, данным раздельного учета результатов финансово-хозяйственной деятельности и информации о структуре цены госконтракта, при осуществлении казначейского сопровождения средств</a:t>
            </a:r>
            <a:endParaRPr lang="ru-RU" sz="13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9600" y="11612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СОЦИАЛЬНЫЙ ЭФФЕКТ: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611" y="1597333"/>
            <a:ext cx="40126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 использования финансовых ресурсов государства</a:t>
            </a:r>
          </a:p>
          <a:p>
            <a:pPr marL="180976" indent="-180976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Усиление контроля за целевым использованием бюджетных средств и достижение целей их предоставления юридическим лицам</a:t>
            </a:r>
            <a:endParaRPr lang="ru-RU" sz="1300" dirty="0">
              <a:latin typeface="+mj-lt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718B7CF-6364-42A9-AAE0-17F271FBAEBF}"/>
              </a:ext>
            </a:extLst>
          </p:cNvPr>
          <p:cNvCxnSpPr>
            <a:cxnSpLocks/>
          </p:cNvCxnSpPr>
          <p:nvPr/>
        </p:nvCxnSpPr>
        <p:spPr>
          <a:xfrm flipH="1" flipV="1">
            <a:off x="4343400" y="1469034"/>
            <a:ext cx="8660" cy="2251957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57130" y="39044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ОЖИДАЕМЫЙ РЕЗУЛЬТАТ: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7131" y="4313257"/>
            <a:ext cx="81820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проверок соответствия информации о структуре цены госконтракта, контракта (договора) данным раздельного учета результатов финансово-хозяйственной деятельности в рамках распоряжений Правительства РФ от 30.07.2020 № 1986, № 1987, № 1988-р, № 1989-р, от 02.10.2019 № 2281-р о казначейском сопровождении средств, получаемых по гос. контрактам МЧС России (проверка 176 организаций)</a:t>
            </a: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Выработка подходов к определению экономического обоснования затрат с учетом отраслевых особенностей</a:t>
            </a: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эталонной расходной декларации</a:t>
            </a: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утверждение Концепции определения экономического обоснования затрат, относимых на себестоимость работ, услуг, включаемых в цену товара поставщиками (подрядчиками, исполнителями) при исполнении государственных контрактов, получателями субсидий (взносов</a:t>
            </a:r>
            <a:b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уставные (складочные) капиталы) при исполнении договоров (соглашений)</a:t>
            </a:r>
            <a:endParaRPr lang="ru-RU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338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222" y="170656"/>
            <a:ext cx="6849079" cy="537711"/>
          </a:xfrm>
        </p:spPr>
        <p:txBody>
          <a:bodyPr/>
          <a:lstStyle/>
          <a:p>
            <a:pPr lvl="0"/>
            <a:r>
              <a:rPr lang="ru-RU" dirty="0"/>
              <a:t>Совершенствование государственного финансового контроля, рейтингование объектов контроля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-1645921" y="6726251"/>
            <a:ext cx="2103121" cy="26879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132" y="1985630"/>
            <a:ext cx="1429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ОПИСАНИЕ:</a:t>
            </a:r>
            <a:endParaRPr lang="ru-RU" sz="1600" b="1" dirty="0">
              <a:solidFill>
                <a:srgbClr val="1143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130" y="2421708"/>
            <a:ext cx="353822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и совершенствование контрольно-надзорной деятельности</a:t>
            </a:r>
            <a:b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финансово-бюджетной сфере</a:t>
            </a: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Применение риск-ориентированного подхода</a:t>
            </a:r>
            <a:endParaRPr lang="ru-RU" sz="13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9600" y="198563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СОЦИАЛЬНЫЙ ЭФФЕКТ: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611" y="2421707"/>
            <a:ext cx="3942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эффективного и правомерного использования бюджетных средств</a:t>
            </a: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Рейтингование потенциальных объектов контроля по группам риска</a:t>
            </a:r>
            <a:endParaRPr lang="ru-RU" sz="1300" dirty="0">
              <a:latin typeface="+mj-lt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718B7CF-6364-42A9-AAE0-17F271FBAEBF}"/>
              </a:ext>
            </a:extLst>
          </p:cNvPr>
          <p:cNvCxnSpPr>
            <a:cxnSpLocks/>
          </p:cNvCxnSpPr>
          <p:nvPr/>
        </p:nvCxnSpPr>
        <p:spPr>
          <a:xfrm flipV="1">
            <a:off x="4343400" y="2293409"/>
            <a:ext cx="0" cy="1258932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57130" y="383222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ОЖИДАЕМЫЙ РЕЗУЛЬТАТ: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7130" y="4241027"/>
            <a:ext cx="764867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Рейтингование объектов контроля по критериям вероятности и существенности</a:t>
            </a: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Рейтингование по предметам контроля с учетом критериев вероятности и существенности</a:t>
            </a:r>
          </a:p>
          <a:p>
            <a:pPr marL="171451" indent="-171451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Определен итоговый рейтинг 100 % объектов контроля</a:t>
            </a:r>
            <a:endParaRPr lang="ru-RU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021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2743</TotalTime>
  <Words>598</Words>
  <Application>Microsoft Office PowerPoint</Application>
  <PresentationFormat>Произвольный</PresentationFormat>
  <Paragraphs>86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Презентация PowerPoint</vt:lpstr>
      <vt:lpstr>Стратегические задачи (проекты) Казначейства России на 2021 год</vt:lpstr>
      <vt:lpstr>Презентация PowerPoint</vt:lpstr>
      <vt:lpstr>Внедрение (запуск) системы казначейских платежей </vt:lpstr>
      <vt:lpstr>Завершение перехода на централизованный бюджетный учет и отчетность на федеральном уровне за период 2018-2021 гг.  </vt:lpstr>
      <vt:lpstr>Развитие ЕИС в сфере закупок, трансформация функциональности torgi.gov.ru, создание ГИС «Конфискат» </vt:lpstr>
      <vt:lpstr>Ведение раздельного учёта в рамках казначейского сопровождения</vt:lpstr>
      <vt:lpstr>Совершенствование государственного финансового контроля, рейтингование объектов контроля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Антипова Радислава Владимировна</cp:lastModifiedBy>
  <cp:revision>130</cp:revision>
  <dcterms:created xsi:type="dcterms:W3CDTF">2019-07-31T16:47:50Z</dcterms:created>
  <dcterms:modified xsi:type="dcterms:W3CDTF">2021-04-01T11:11:47Z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